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86" r:id="rId2"/>
    <p:sldId id="279" r:id="rId3"/>
    <p:sldId id="264" r:id="rId4"/>
    <p:sldId id="277" r:id="rId5"/>
    <p:sldId id="267" r:id="rId6"/>
    <p:sldId id="265" r:id="rId7"/>
    <p:sldId id="268" r:id="rId8"/>
    <p:sldId id="285" r:id="rId9"/>
    <p:sldId id="281" r:id="rId10"/>
    <p:sldId id="269" r:id="rId11"/>
    <p:sldId id="266" r:id="rId12"/>
    <p:sldId id="278" r:id="rId13"/>
    <p:sldId id="271" r:id="rId14"/>
    <p:sldId id="280" r:id="rId15"/>
    <p:sldId id="276" r:id="rId16"/>
    <p:sldId id="298" r:id="rId17"/>
    <p:sldId id="324" r:id="rId18"/>
    <p:sldId id="284" r:id="rId19"/>
    <p:sldId id="273" r:id="rId20"/>
    <p:sldId id="270" r:id="rId21"/>
    <p:sldId id="275" r:id="rId22"/>
    <p:sldId id="274" r:id="rId23"/>
    <p:sldId id="257" r:id="rId24"/>
    <p:sldId id="289" r:id="rId25"/>
    <p:sldId id="262" r:id="rId26"/>
    <p:sldId id="263" r:id="rId27"/>
    <p:sldId id="260" r:id="rId28"/>
    <p:sldId id="300" r:id="rId29"/>
    <p:sldId id="301" r:id="rId30"/>
    <p:sldId id="302" r:id="rId31"/>
    <p:sldId id="291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8" r:id="rId47"/>
    <p:sldId id="321" r:id="rId48"/>
    <p:sldId id="322" r:id="rId49"/>
    <p:sldId id="288" r:id="rId50"/>
    <p:sldId id="32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9900"/>
    <a:srgbClr val="A6A602"/>
    <a:srgbClr val="549802"/>
    <a:srgbClr val="908A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11" autoAdjust="0"/>
  </p:normalViewPr>
  <p:slideViewPr>
    <p:cSldViewPr>
      <p:cViewPr varScale="1">
        <p:scale>
          <a:sx n="93" d="100"/>
          <a:sy n="93" d="100"/>
        </p:scale>
        <p:origin x="-4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mstone\My%20Documents\China2012\IFABSE\Presentation\ghg-n.xlsx" TargetMode="External"/><Relationship Id="rId1" Type="http://schemas.openxmlformats.org/officeDocument/2006/relationships/image" Target="../media/image2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mstone\My%20Documents\SSSA\ppt\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Total U.S. </a:t>
            </a:r>
            <a:r>
              <a:rPr lang="en-US" dirty="0" smtClean="0"/>
              <a:t>greenhouse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dirty="0"/>
              <a:t>gas emissions</a:t>
            </a:r>
          </a:p>
        </c:rich>
      </c:tx>
      <c:layout>
        <c:manualLayout>
          <c:xMode val="edge"/>
          <c:yMode val="edge"/>
          <c:x val="0.31418044619422703"/>
          <c:y val="5.5555555555555546E-2"/>
        </c:manualLayout>
      </c:layout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Sheet1!$A$17</c:f>
              <c:strCache>
                <c:ptCount val="1"/>
                <c:pt idx="0">
                  <c:v>Total U.S. greenhouse gas emissions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rgbClr val="1F497D">
                  <a:lumMod val="50000"/>
                </a:srgbClr>
              </a:solidFill>
            </a:ln>
          </c:spPr>
          <c:explosion val="25"/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1F497D">
                    <a:lumMod val="50000"/>
                  </a:srgbClr>
                </a:solidFill>
              </a:ln>
            </c:spPr>
          </c:dPt>
          <c:dLbls>
            <c:dLbl>
              <c:idx val="0"/>
              <c:layout>
                <c:manualLayout>
                  <c:x val="0.12032261592301002"/>
                  <c:y val="9.6256926217556563E-2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6.7524059492563423E-3"/>
                  <c:y val="-0.26652777777777925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CatName val="1"/>
              <c:showPercent val="1"/>
            </c:dLbl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Sheet1!$A$18:$A$19</c:f>
              <c:strCache>
                <c:ptCount val="2"/>
                <c:pt idx="0">
                  <c:v>Agriculture</c:v>
                </c:pt>
                <c:pt idx="1">
                  <c:v>Other</c:v>
                </c:pt>
              </c:strCache>
            </c:strRef>
          </c:cat>
          <c:val>
            <c:numRef>
              <c:f>Sheet1!$B$18:$B$19</c:f>
              <c:numCache>
                <c:formatCode>General</c:formatCode>
                <c:ptCount val="2"/>
                <c:pt idx="0">
                  <c:v>6.3</c:v>
                </c:pt>
                <c:pt idx="1">
                  <c:v>93.7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8.300704298128625E-2"/>
          <c:y val="2.6252766361677636E-2"/>
          <c:w val="0.84277464674369584"/>
          <c:h val="0.77590464218014743"/>
        </c:manualLayout>
      </c:layout>
      <c:pie3D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US GhG Emissions from Agriculture (Tg CO2 Eq.)</c:v>
                </c:pt>
              </c:strCache>
            </c:strRef>
          </c:tx>
          <c:spPr>
            <a:ln>
              <a:solidFill>
                <a:schemeClr val="tx2">
                  <a:lumMod val="50000"/>
                </a:schemeClr>
              </a:solidFill>
            </a:ln>
          </c:spPr>
          <c:dPt>
            <c:idx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2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3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Pt>
            <c:idx val="4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1.8268338232878843E-2"/>
                  <c:y val="2.9872018379749208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/>
                      <a:t>CH</a:t>
                    </a:r>
                    <a:r>
                      <a:rPr lang="en-US" sz="2000" b="1" baseline="-25000" dirty="0"/>
                      <a:t>4</a:t>
                    </a:r>
                    <a:r>
                      <a:rPr lang="en-US" sz="2000" b="1" dirty="0"/>
                      <a:t> Enteric Fermentation
33%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.11014012146443826"/>
                  <c:y val="-9.4953879802886429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="1"/>
                      <a:t>CH</a:t>
                    </a:r>
                    <a:r>
                      <a:rPr lang="en-US" sz="1400" b="1" baseline="-25000"/>
                      <a:t>4</a:t>
                    </a:r>
                    <a:r>
                      <a:rPr lang="en-US" sz="1400" b="1"/>
                      <a:t> Manure management
12%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1F497D">
                      <a:lumMod val="50000"/>
                    </a:srgbClr>
                  </a:solidFill>
                </a:ln>
              </c:spPr>
              <c:showCatName val="1"/>
              <c:showPercent val="1"/>
            </c:dLbl>
            <c:dLbl>
              <c:idx val="2"/>
              <c:layout>
                <c:manualLayout>
                  <c:x val="0.15369054110912456"/>
                  <c:y val="-2.275682570495246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Other (CH</a:t>
                    </a:r>
                    <a:r>
                      <a:rPr lang="en-US" sz="1400" b="1" baseline="-25000"/>
                      <a:t>4</a:t>
                    </a:r>
                    <a:r>
                      <a:rPr lang="en-US" sz="1400" b="1"/>
                      <a:t> Rice) 
2%</a:t>
                    </a:r>
                  </a:p>
                </c:rich>
              </c:tx>
              <c:showCatName val="1"/>
              <c:showPercent val="1"/>
            </c:dLbl>
            <c:dLbl>
              <c:idx val="3"/>
              <c:layout>
                <c:manualLayout>
                  <c:x val="-0.18179435934060095"/>
                  <c:y val="-1.267230816144825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N</a:t>
                    </a:r>
                    <a:r>
                      <a:rPr lang="en-US" sz="1400" b="1" baseline="-25000"/>
                      <a:t>2</a:t>
                    </a:r>
                    <a:r>
                      <a:rPr lang="en-US" sz="1400" b="1"/>
                      <a:t>O Manure management
4%</a:t>
                    </a:r>
                  </a:p>
                </c:rich>
              </c:tx>
              <c:showCatName val="1"/>
              <c:showPercent val="1"/>
            </c:dLbl>
            <c:dLbl>
              <c:idx val="4"/>
              <c:layout>
                <c:manualLayout>
                  <c:x val="-2.2858547999859813E-2"/>
                  <c:y val="-0.17911054688747713"/>
                </c:manualLayout>
              </c:layout>
              <c:tx>
                <c:rich>
                  <a:bodyPr/>
                  <a:lstStyle/>
                  <a:p>
                    <a:r>
                      <a:rPr lang="en-US" sz="2000" b="1"/>
                      <a:t>N</a:t>
                    </a:r>
                    <a:r>
                      <a:rPr lang="en-US" sz="2000" b="1" baseline="-25000"/>
                      <a:t>2</a:t>
                    </a:r>
                    <a:r>
                      <a:rPr lang="en-US" sz="2000" b="1"/>
                      <a:t>O Ag. Soil Management
49%</a:t>
                    </a:r>
                  </a:p>
                </c:rich>
              </c:tx>
              <c:showCatName val="1"/>
              <c:showPercent val="1"/>
            </c:dLbl>
            <c:spPr>
              <a:solidFill>
                <a:srgbClr val="FFC000"/>
              </a:solidFill>
              <a:ln>
                <a:solidFill>
                  <a:srgbClr val="1F497D">
                    <a:lumMod val="50000"/>
                  </a:srgbClr>
                </a:solidFill>
              </a:ln>
            </c:spPr>
            <c:showCatName val="1"/>
            <c:showPercent val="1"/>
            <c:showLeaderLines val="1"/>
          </c:dLbls>
          <c:cat>
            <c:strRef>
              <c:f>Sheet1!$A$3:$A$7</c:f>
              <c:strCache>
                <c:ptCount val="5"/>
                <c:pt idx="0">
                  <c:v>CH4 Enteric Fermentation</c:v>
                </c:pt>
                <c:pt idx="1">
                  <c:v>CH4 Manure management</c:v>
                </c:pt>
                <c:pt idx="2">
                  <c:v>Other (CH4 Rice) </c:v>
                </c:pt>
                <c:pt idx="3">
                  <c:v>N2O Manure management</c:v>
                </c:pt>
                <c:pt idx="4">
                  <c:v>N2O Ag. Soil Management</c:v>
                </c:pt>
              </c:strCache>
            </c:strRef>
          </c:cat>
          <c:val>
            <c:numRef>
              <c:f>Sheet1!$B$3:$B$7</c:f>
              <c:numCache>
                <c:formatCode>General</c:formatCode>
                <c:ptCount val="5"/>
                <c:pt idx="0">
                  <c:v>141.4</c:v>
                </c:pt>
                <c:pt idx="1">
                  <c:v>52</c:v>
                </c:pt>
                <c:pt idx="2">
                  <c:v>8.9</c:v>
                </c:pt>
                <c:pt idx="3">
                  <c:v>18.3</c:v>
                </c:pt>
                <c:pt idx="4">
                  <c:v>207.8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>
                <a:solidFill>
                  <a:schemeClr val="bg2"/>
                </a:solidFill>
              </a:defRPr>
            </a:pPr>
            <a:r>
              <a:rPr lang="en-US">
                <a:solidFill>
                  <a:schemeClr val="bg2"/>
                </a:solidFill>
              </a:rPr>
              <a:t>Signal levels for various detector technologies</a:t>
            </a:r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0.12643829791948871"/>
          <c:y val="9.3062193466024248E-2"/>
          <c:w val="0.75117757612522462"/>
          <c:h val="0.79943425373197197"/>
        </c:manualLayout>
      </c:layout>
      <c:scatterChart>
        <c:scatterStyle val="smoothMarker"/>
        <c:ser>
          <c:idx val="0"/>
          <c:order val="0"/>
          <c:tx>
            <c:strRef>
              <c:f>Sheet1!$B$1</c:f>
              <c:strCache>
                <c:ptCount val="1"/>
                <c:pt idx="0">
                  <c:v>Avalanche photodiode</c:v>
                </c:pt>
              </c:strCache>
            </c:strRef>
          </c:tx>
          <c:spPr>
            <a:ln>
              <a:solidFill>
                <a:schemeClr val="bg2"/>
              </a:solidFill>
              <a:prstDash val="dashDot"/>
            </a:ln>
          </c:spPr>
          <c:marker>
            <c:spPr>
              <a:solidFill>
                <a:schemeClr val="bg2">
                  <a:lumMod val="50000"/>
                  <a:lumOff val="50000"/>
                </a:schemeClr>
              </a:solidFill>
              <a:ln>
                <a:solidFill>
                  <a:schemeClr val="bg2"/>
                </a:solidFill>
                <a:prstDash val="solid"/>
              </a:ln>
            </c:spPr>
          </c:marker>
          <c:xVal>
            <c:numRef>
              <c:f>Sheet1!$A$2:$A$5</c:f>
              <c:numCache>
                <c:formatCode>0.00E+00</c:formatCode>
                <c:ptCount val="4"/>
                <c:pt idx="0">
                  <c:v>4.2500000000001303E-13</c:v>
                </c:pt>
                <c:pt idx="1">
                  <c:v>4.2500000000001162E-12</c:v>
                </c:pt>
                <c:pt idx="2">
                  <c:v>4.2500000000001146E-11</c:v>
                </c:pt>
                <c:pt idx="3">
                  <c:v>4.2500000000001027E-10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1.5</c:v>
                </c:pt>
                <c:pt idx="1">
                  <c:v>11</c:v>
                </c:pt>
                <c:pt idx="2">
                  <c:v>90</c:v>
                </c:pt>
                <c:pt idx="3">
                  <c:v>300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Photo-Multiplier Tube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  <a:prstDash val="sysDash"/>
            </a:ln>
          </c:spPr>
          <c:marker>
            <c:spPr>
              <a:solidFill>
                <a:srgbClr val="FFC000"/>
              </a:solidFill>
              <a:ln>
                <a:solidFill>
                  <a:srgbClr val="F79646">
                    <a:lumMod val="50000"/>
                  </a:srgbClr>
                </a:solidFill>
              </a:ln>
            </c:spPr>
          </c:marker>
          <c:xVal>
            <c:numRef>
              <c:f>Sheet1!$A$2:$A$5</c:f>
              <c:numCache>
                <c:formatCode>0.00E+00</c:formatCode>
                <c:ptCount val="4"/>
                <c:pt idx="0">
                  <c:v>4.2500000000001303E-13</c:v>
                </c:pt>
                <c:pt idx="1">
                  <c:v>4.2500000000001162E-12</c:v>
                </c:pt>
                <c:pt idx="2">
                  <c:v>4.2500000000001146E-11</c:v>
                </c:pt>
                <c:pt idx="3">
                  <c:v>4.2500000000001027E-10</c:v>
                </c:pt>
              </c:numCache>
            </c:num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8</c:v>
                </c:pt>
                <c:pt idx="1">
                  <c:v>12.5</c:v>
                </c:pt>
                <c:pt idx="2">
                  <c:v>80</c:v>
                </c:pt>
                <c:pt idx="3">
                  <c:v>240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Sheet1!$C$1</c:f>
              <c:strCache>
                <c:ptCount val="1"/>
                <c:pt idx="0">
                  <c:v>Photodiode</c:v>
                </c:pt>
              </c:strCache>
            </c:strRef>
          </c:tx>
          <c:spPr>
            <a:ln>
              <a:solidFill>
                <a:srgbClr val="00641D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AFFFC2"/>
              </a:solidFill>
              <a:ln>
                <a:solidFill>
                  <a:srgbClr val="00641D"/>
                </a:solidFill>
              </a:ln>
            </c:spPr>
          </c:marker>
          <c:xVal>
            <c:numRef>
              <c:f>Sheet1!$A$2:$A$5</c:f>
              <c:numCache>
                <c:formatCode>0.00E+00</c:formatCode>
                <c:ptCount val="4"/>
                <c:pt idx="0">
                  <c:v>4.2500000000001303E-13</c:v>
                </c:pt>
                <c:pt idx="1">
                  <c:v>4.2500000000001162E-12</c:v>
                </c:pt>
                <c:pt idx="2">
                  <c:v>4.2500000000001146E-11</c:v>
                </c:pt>
                <c:pt idx="3">
                  <c:v>4.2500000000001027E-10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0.1</c:v>
                </c:pt>
                <c:pt idx="1">
                  <c:v>1</c:v>
                </c:pt>
                <c:pt idx="2">
                  <c:v>9.5</c:v>
                </c:pt>
                <c:pt idx="3">
                  <c:v>92</c:v>
                </c:pt>
              </c:numCache>
            </c:numRef>
          </c:yVal>
          <c:smooth val="1"/>
        </c:ser>
        <c:axId val="83432960"/>
        <c:axId val="83434880"/>
      </c:scatterChart>
      <c:valAx>
        <c:axId val="83432960"/>
        <c:scaling>
          <c:logBase val="10"/>
          <c:orientation val="minMax"/>
          <c:max val="1.0000000000000243E-9"/>
          <c:min val="1.0000000000000327E-13"/>
        </c:scaling>
        <c:axPos val="b"/>
        <c:majorGridlines>
          <c:spPr>
            <a:ln>
              <a:solidFill>
                <a:schemeClr val="bg2">
                  <a:lumMod val="95000"/>
                  <a:lumOff val="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solidFill>
                      <a:schemeClr val="bg2"/>
                    </a:solidFill>
                  </a:defRPr>
                </a:pPr>
                <a:r>
                  <a:rPr lang="en-US" sz="1600">
                    <a:solidFill>
                      <a:schemeClr val="bg2"/>
                    </a:solidFill>
                  </a:rPr>
                  <a:t>Light power at detector (W)</a:t>
                </a:r>
              </a:p>
            </c:rich>
          </c:tx>
          <c:layout/>
        </c:title>
        <c:numFmt formatCode="0.00E+00" sourceLinked="1"/>
        <c:tickLblPos val="nextTo"/>
        <c:spPr>
          <a:ln>
            <a:solidFill>
              <a:srgbClr val="0C0C0C"/>
            </a:solidFill>
          </a:ln>
        </c:spPr>
        <c:txPr>
          <a:bodyPr/>
          <a:lstStyle/>
          <a:p>
            <a:pPr>
              <a:defRPr sz="1100" b="1">
                <a:solidFill>
                  <a:schemeClr val="bg2"/>
                </a:solidFill>
              </a:defRPr>
            </a:pPr>
            <a:endParaRPr lang="en-US"/>
          </a:p>
        </c:txPr>
        <c:crossAx val="83434880"/>
        <c:crosses val="autoZero"/>
        <c:crossBetween val="midCat"/>
      </c:valAx>
      <c:valAx>
        <c:axId val="83434880"/>
        <c:scaling>
          <c:logBase val="10"/>
          <c:orientation val="minMax"/>
          <c:max val="1000"/>
          <c:min val="1"/>
        </c:scaling>
        <c:axPos val="l"/>
        <c:majorGridlines>
          <c:spPr>
            <a:ln>
              <a:solidFill>
                <a:schemeClr val="bg2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chemeClr val="bg2"/>
                    </a:solidFill>
                  </a:defRPr>
                </a:pPr>
                <a:r>
                  <a:rPr lang="en-US" sz="1800" dirty="0">
                    <a:solidFill>
                      <a:schemeClr val="bg2"/>
                    </a:solidFill>
                  </a:rPr>
                  <a:t>Signal to </a:t>
                </a:r>
                <a:r>
                  <a:rPr lang="en-US" sz="1800" dirty="0" smtClean="0">
                    <a:solidFill>
                      <a:schemeClr val="bg2"/>
                    </a:solidFill>
                  </a:rPr>
                  <a:t>Noise </a:t>
                </a:r>
                <a:r>
                  <a:rPr lang="en-US" sz="1800" dirty="0">
                    <a:solidFill>
                      <a:schemeClr val="bg2"/>
                    </a:solidFill>
                  </a:rPr>
                  <a:t>ratio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rgbClr val="0C0C0C"/>
            </a:solidFill>
          </a:ln>
        </c:spPr>
        <c:txPr>
          <a:bodyPr/>
          <a:lstStyle/>
          <a:p>
            <a:pPr>
              <a:defRPr sz="1100" b="1">
                <a:solidFill>
                  <a:schemeClr val="bg2"/>
                </a:solidFill>
              </a:defRPr>
            </a:pPr>
            <a:endParaRPr lang="en-US"/>
          </a:p>
        </c:txPr>
        <c:crossAx val="83432960"/>
        <c:crossesAt val="1.0000000000000327E-13"/>
        <c:crossBetween val="midCat"/>
      </c:valAx>
      <c:spPr>
        <a:noFill/>
        <a:ln>
          <a:solidFill>
            <a:schemeClr val="bg2"/>
          </a:solidFill>
        </a:ln>
      </c:spPr>
    </c:plotArea>
    <c:legend>
      <c:legendPos val="r"/>
      <c:layout>
        <c:manualLayout>
          <c:xMode val="edge"/>
          <c:yMode val="edge"/>
          <c:x val="0.2777912030046033"/>
          <c:y val="0.14411894590449181"/>
          <c:w val="0.26310762654665626"/>
          <c:h val="0.19919300697061937"/>
        </c:manualLayout>
      </c:layout>
      <c:spPr>
        <a:solidFill>
          <a:schemeClr val="accent1">
            <a:lumMod val="75000"/>
          </a:schemeClr>
        </a:solidFill>
        <a:ln>
          <a:solidFill>
            <a:schemeClr val="bg2"/>
          </a:solidFill>
        </a:ln>
      </c:spPr>
      <c:txPr>
        <a:bodyPr/>
        <a:lstStyle/>
        <a:p>
          <a:pPr>
            <a:defRPr>
              <a:solidFill>
                <a:schemeClr val="bg2"/>
              </a:solidFill>
            </a:defRPr>
          </a:pPr>
          <a:endParaRPr lang="en-US"/>
        </a:p>
      </c:txPr>
    </c:legend>
    <c:plotVisOnly val="1"/>
  </c:chart>
  <c:spPr>
    <a:solidFill>
      <a:schemeClr val="accent1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Sheet2!$Y$2</c:f>
              <c:strCache>
                <c:ptCount val="1"/>
                <c:pt idx="0">
                  <c:v>Responsivity (A/W)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diamond"/>
            <c:size val="6"/>
            <c:spPr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xVal>
            <c:numRef>
              <c:f>Sheet2!$X$3:$X$21</c:f>
              <c:numCache>
                <c:formatCode>General</c:formatCode>
                <c:ptCount val="19"/>
                <c:pt idx="0">
                  <c:v>250</c:v>
                </c:pt>
                <c:pt idx="1">
                  <c:v>300</c:v>
                </c:pt>
                <c:pt idx="2">
                  <c:v>350</c:v>
                </c:pt>
                <c:pt idx="3">
                  <c:v>400</c:v>
                </c:pt>
                <c:pt idx="4">
                  <c:v>450</c:v>
                </c:pt>
                <c:pt idx="5">
                  <c:v>500</c:v>
                </c:pt>
                <c:pt idx="6">
                  <c:v>550</c:v>
                </c:pt>
                <c:pt idx="7">
                  <c:v>600</c:v>
                </c:pt>
                <c:pt idx="8">
                  <c:v>650</c:v>
                </c:pt>
                <c:pt idx="9">
                  <c:v>700</c:v>
                </c:pt>
                <c:pt idx="10">
                  <c:v>750</c:v>
                </c:pt>
                <c:pt idx="11">
                  <c:v>800</c:v>
                </c:pt>
                <c:pt idx="12">
                  <c:v>850</c:v>
                </c:pt>
                <c:pt idx="13">
                  <c:v>900</c:v>
                </c:pt>
                <c:pt idx="14">
                  <c:v>950</c:v>
                </c:pt>
                <c:pt idx="15">
                  <c:v>1000</c:v>
                </c:pt>
                <c:pt idx="16">
                  <c:v>1050</c:v>
                </c:pt>
                <c:pt idx="17">
                  <c:v>1100</c:v>
                </c:pt>
                <c:pt idx="18">
                  <c:v>1150</c:v>
                </c:pt>
              </c:numCache>
            </c:numRef>
          </c:xVal>
          <c:yVal>
            <c:numRef>
              <c:f>Sheet2!$Y$3:$Y$21</c:f>
              <c:numCache>
                <c:formatCode>General</c:formatCode>
                <c:ptCount val="19"/>
                <c:pt idx="0">
                  <c:v>3.0000000000000002E-2</c:v>
                </c:pt>
                <c:pt idx="1">
                  <c:v>0.05</c:v>
                </c:pt>
                <c:pt idx="2">
                  <c:v>0.05</c:v>
                </c:pt>
                <c:pt idx="3">
                  <c:v>7.0000000000000021E-2</c:v>
                </c:pt>
                <c:pt idx="4">
                  <c:v>0.13</c:v>
                </c:pt>
                <c:pt idx="5">
                  <c:v>0.2</c:v>
                </c:pt>
                <c:pt idx="6">
                  <c:v>0.28500000000000031</c:v>
                </c:pt>
                <c:pt idx="7">
                  <c:v>0.35000000000000031</c:v>
                </c:pt>
                <c:pt idx="8">
                  <c:v>0.42000000000000032</c:v>
                </c:pt>
                <c:pt idx="9">
                  <c:v>0.48000000000000032</c:v>
                </c:pt>
                <c:pt idx="10">
                  <c:v>0.53500000000000003</c:v>
                </c:pt>
                <c:pt idx="11">
                  <c:v>0.58000000000000007</c:v>
                </c:pt>
                <c:pt idx="12">
                  <c:v>0.62500000000000477</c:v>
                </c:pt>
                <c:pt idx="13">
                  <c:v>0.66000000000000603</c:v>
                </c:pt>
                <c:pt idx="14">
                  <c:v>0.68</c:v>
                </c:pt>
                <c:pt idx="15">
                  <c:v>0.68</c:v>
                </c:pt>
                <c:pt idx="16">
                  <c:v>0.5</c:v>
                </c:pt>
                <c:pt idx="17">
                  <c:v>0.19</c:v>
                </c:pt>
                <c:pt idx="18">
                  <c:v>0</c:v>
                </c:pt>
              </c:numCache>
            </c:numRef>
          </c:yVal>
          <c:smooth val="1"/>
        </c:ser>
        <c:axId val="83463168"/>
        <c:axId val="83473920"/>
      </c:scatterChart>
      <c:valAx>
        <c:axId val="83463168"/>
        <c:scaling>
          <c:orientation val="minMax"/>
          <c:max val="1250"/>
          <c:min val="250"/>
        </c:scaling>
        <c:axPos val="b"/>
        <c:majorGridlines>
          <c:spPr>
            <a:ln>
              <a:solidFill>
                <a:prstClr val="white">
                  <a:lumMod val="50000"/>
                </a:prst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solidFill>
                      <a:schemeClr val="bg2"/>
                    </a:solidFill>
                  </a:defRPr>
                </a:pPr>
                <a:r>
                  <a:rPr lang="en-US" sz="1600">
                    <a:solidFill>
                      <a:schemeClr val="bg2"/>
                    </a:solidFill>
                  </a:rPr>
                  <a:t>Wavelength (nm)</a:t>
                </a:r>
              </a:p>
            </c:rich>
          </c:tx>
          <c:layout/>
        </c:title>
        <c:numFmt formatCode="General" sourceLinked="1"/>
        <c:tickLblPos val="nextTo"/>
        <c:spPr>
          <a:ln>
            <a:solidFill>
              <a:schemeClr val="bg2"/>
            </a:solidFill>
          </a:ln>
        </c:spPr>
        <c:txPr>
          <a:bodyPr/>
          <a:lstStyle/>
          <a:p>
            <a:pPr>
              <a:defRPr sz="1400" b="1">
                <a:solidFill>
                  <a:schemeClr val="bg2"/>
                </a:solidFill>
              </a:defRPr>
            </a:pPr>
            <a:endParaRPr lang="en-US"/>
          </a:p>
        </c:txPr>
        <c:crossAx val="83473920"/>
        <c:crosses val="autoZero"/>
        <c:crossBetween val="midCat"/>
      </c:valAx>
      <c:valAx>
        <c:axId val="83473920"/>
        <c:scaling>
          <c:orientation val="minMax"/>
        </c:scaling>
        <c:axPos val="l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 algn="ctr" rtl="0">
                  <a:defRPr lang="en-US"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rPr>
                  <a:t>Responsivity (A/W)</a:t>
                </a:r>
              </a:p>
            </c:rich>
          </c:tx>
          <c:layout>
            <c:manualLayout>
              <c:xMode val="edge"/>
              <c:yMode val="edge"/>
              <c:x val="1.4035087719298246E-2"/>
              <c:y val="0.20892811785623774"/>
            </c:manualLayout>
          </c:layout>
        </c:title>
        <c:numFmt formatCode="General" sourceLinked="1"/>
        <c:tickLblPos val="nextTo"/>
        <c:spPr>
          <a:ln>
            <a:solidFill>
              <a:schemeClr val="bg2"/>
            </a:solidFill>
          </a:ln>
        </c:spPr>
        <c:txPr>
          <a:bodyPr/>
          <a:lstStyle/>
          <a:p>
            <a:pPr>
              <a:defRPr sz="1200" b="1">
                <a:solidFill>
                  <a:schemeClr val="bg2"/>
                </a:solidFill>
              </a:defRPr>
            </a:pPr>
            <a:endParaRPr lang="en-US"/>
          </a:p>
        </c:txPr>
        <c:crossAx val="83463168"/>
        <c:crosses val="autoZero"/>
        <c:crossBetween val="midCat"/>
      </c:valAx>
      <c:spPr>
        <a:solidFill>
          <a:schemeClr val="tx1"/>
        </a:solidFill>
        <a:ln>
          <a:solidFill>
            <a:schemeClr val="bg2"/>
          </a:solidFill>
        </a:ln>
      </c:spPr>
    </c:plotArea>
    <c:plotVisOnly val="1"/>
  </c:chart>
  <c:spPr>
    <a:solidFill>
      <a:schemeClr val="tx1"/>
    </a:solidFill>
  </c:spPr>
  <c:externalData r:id="rId1"/>
  <c:userShapes r:id="rId2"/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35.jpe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e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jpe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35.jpe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35.jpe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0.03261</cdr:x>
      <cdr:y>0.93791</cdr:y>
    </cdr:from>
    <cdr:to>
      <cdr:x>0.84575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0" y="4648200"/>
          <a:ext cx="5700437" cy="3041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/>
            <a:t>INVENTORY OF U.S. GREENHOUSE GAS EMISSIONS AND SINKS: 1990-2010, EPA 430-R-12-001, US EPA, 2012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0.47368</cdr:x>
      <cdr:y>0.51613</cdr:y>
    </cdr:from>
    <cdr:to>
      <cdr:x>0.75843</cdr:x>
      <cdr:y>0.6129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429000" y="2438400"/>
          <a:ext cx="2061291" cy="4572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solidFill>
            <a:sysClr val="windowText" lastClr="00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 b="1" dirty="0"/>
            <a:t>Advanced Photonics Inc</a:t>
          </a:r>
          <a:r>
            <a:rPr lang="en-US" sz="1100" b="1" dirty="0" smtClean="0"/>
            <a:t>.</a:t>
          </a:r>
        </a:p>
        <a:p xmlns:a="http://schemas.openxmlformats.org/drawingml/2006/main">
          <a:pPr algn="ctr"/>
          <a:r>
            <a:rPr lang="en-US" sz="1100" b="1" dirty="0" smtClean="0"/>
            <a:t> </a:t>
          </a:r>
          <a:r>
            <a:rPr lang="en-US" sz="1100" b="1" dirty="0"/>
            <a:t>PDB-V615-2</a:t>
          </a:r>
        </a:p>
      </cdr:txBody>
    </cdr:sp>
  </cdr:relSizeAnchor>
  <cdr:relSizeAnchor xmlns:cdr="http://schemas.openxmlformats.org/drawingml/2006/chartDrawing">
    <cdr:from>
      <cdr:x>0.2</cdr:x>
      <cdr:y>0.62903</cdr:y>
    </cdr:from>
    <cdr:to>
      <cdr:x>0.53684</cdr:x>
      <cdr:y>0.70968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7800" y="2971800"/>
          <a:ext cx="2438385" cy="381014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CBBA3-F83F-45DA-A4A9-F53E7C1EF44A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58F4F-6179-4BC1-A7B7-854F0E39A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Agroecosystems</a:t>
            </a:r>
            <a:r>
              <a:rPr lang="en-US" dirty="0" smtClean="0"/>
              <a:t>, Nitrogen-use Efficiency, and Nitrogen Management, </a:t>
            </a:r>
            <a:r>
              <a:rPr lang="en-US" dirty="0" err="1" smtClean="0"/>
              <a:t>Cassman</a:t>
            </a:r>
            <a:r>
              <a:rPr lang="en-US" dirty="0" smtClean="0"/>
              <a:t>, Doberman, and Walters.  Univ. of NE. 2002.</a:t>
            </a:r>
          </a:p>
          <a:p>
            <a:r>
              <a:rPr lang="en-US" dirty="0" err="1" smtClean="0"/>
              <a:t>Ambio</a:t>
            </a:r>
            <a:r>
              <a:rPr lang="en-US" dirty="0" smtClean="0"/>
              <a:t>. 2002 Mar;31(2):132-40.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0BA09-4052-4C9F-9C00-E723358D8741}" type="slidenum">
              <a:rPr lang="en-US"/>
              <a:pPr/>
              <a:t>22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98689-C7D8-45DB-87C1-347A7F999BFD}" type="slidenum">
              <a:rPr lang="en-US"/>
              <a:pPr/>
              <a:t>26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59" tIns="45030" rIns="90059" bIns="45030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6CAD-5A2B-406F-BD84-9C74D89344A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6CAD-5A2B-406F-BD84-9C74D89344A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Cliff Snyder presentation at NUE conference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Land Transformation in Agriculture. Ed, Wolman and Fournier, Scientific Committee on Problems of the Environment (SCOPE). Published by John Wiley &amp; Sons Ltd., 1987.</a:t>
            </a:r>
          </a:p>
          <a:p>
            <a:r>
              <a:rPr lang="en-US" dirty="0" smtClean="0"/>
              <a:t>Encyclopedia of Life Support Systems (EOLSS). Agricultural Sciences, </a:t>
            </a:r>
            <a:r>
              <a:rPr lang="en-US" dirty="0" err="1" smtClean="0"/>
              <a:t>Vol</a:t>
            </a:r>
            <a:r>
              <a:rPr lang="en-US" dirty="0" smtClean="0"/>
              <a:t> II, Sam </a:t>
            </a:r>
            <a:r>
              <a:rPr lang="en-US" dirty="0" err="1" smtClean="0"/>
              <a:t>Portch</a:t>
            </a:r>
            <a:r>
              <a:rPr lang="en-US" dirty="0" smtClean="0"/>
              <a:t> and </a:t>
            </a:r>
            <a:r>
              <a:rPr lang="en-US" dirty="0" err="1" smtClean="0"/>
              <a:t>Ji-yun</a:t>
            </a:r>
            <a:r>
              <a:rPr lang="en-US" dirty="0" smtClean="0"/>
              <a:t> Jin, Fertilizer Use in China: Types and Amounts.  UNESCO-EOLSS, </a:t>
            </a:r>
            <a:r>
              <a:rPr lang="en-US" dirty="0" err="1" smtClean="0"/>
              <a:t>Eolss</a:t>
            </a:r>
            <a:r>
              <a:rPr lang="en-US" dirty="0" smtClean="0"/>
              <a:t> Publishers, Oxford ,UK, .</a:t>
            </a:r>
          </a:p>
          <a:p>
            <a:r>
              <a:rPr lang="en-US" dirty="0" smtClean="0"/>
              <a:t>blue-green algae in</a:t>
            </a:r>
          </a:p>
          <a:p>
            <a:r>
              <a:rPr lang="en-US" dirty="0" smtClean="0"/>
              <a:t>fixing nitrogen in the rice paddy. Amounts in the range 10-20 kg/ha are</a:t>
            </a:r>
          </a:p>
          <a:p>
            <a:r>
              <a:rPr lang="en-US" dirty="0" smtClean="0"/>
              <a:t>recognized-not great for the given year's crop but significant over many</a:t>
            </a:r>
          </a:p>
          <a:p>
            <a:r>
              <a:rPr lang="en-US" dirty="0" smtClean="0"/>
              <a:t>years' in nitrogen conservancy. </a:t>
            </a:r>
            <a:r>
              <a:rPr lang="en-US" dirty="0" err="1" smtClean="0"/>
              <a:t>Likewise,the</a:t>
            </a:r>
            <a:r>
              <a:rPr lang="en-US" dirty="0" smtClean="0"/>
              <a:t> </a:t>
            </a:r>
            <a:r>
              <a:rPr lang="en-US" dirty="0" err="1" smtClean="0"/>
              <a:t>Azolla,anitrogen</a:t>
            </a:r>
            <a:r>
              <a:rPr lang="en-US" dirty="0" smtClean="0"/>
              <a:t>-fixing fern</a:t>
            </a:r>
            <a:r>
              <a:rPr lang="en-US" baseline="0" dirty="0" smtClean="0"/>
              <a:t> in China</a:t>
            </a:r>
          </a:p>
          <a:p>
            <a:endParaRPr lang="en-US" baseline="0" dirty="0" smtClean="0"/>
          </a:p>
          <a:p>
            <a:r>
              <a:rPr lang="en-US" dirty="0" smtClean="0"/>
              <a:t>The dominant influence that inorganic fertilizers are having on agriculture in</a:t>
            </a:r>
          </a:p>
          <a:p>
            <a:r>
              <a:rPr lang="en-US" dirty="0" smtClean="0"/>
              <a:t>the world today is inescapable. They now account for at least 30% of all</a:t>
            </a:r>
          </a:p>
          <a:p>
            <a:r>
              <a:rPr lang="en-US" dirty="0" smtClean="0"/>
              <a:t>agricultural produce of the United States, and probably more of the order of</a:t>
            </a:r>
          </a:p>
          <a:p>
            <a:r>
              <a:rPr lang="en-US" dirty="0" smtClean="0"/>
              <a:t>50% of cereal grain production.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world fertilizer trends and outlook to 2011/12.  FAO, Rome, 2008.</a:t>
            </a:r>
          </a:p>
          <a:p>
            <a:r>
              <a:rPr lang="en-US" altLang="zh-CN" sz="1200" dirty="0" smtClean="0"/>
              <a:t>NUE of cereal crops is about 25% in North China Plain (Pan </a:t>
            </a:r>
            <a:r>
              <a:rPr lang="en-US" altLang="zh-CN" sz="1200" i="1" dirty="0" smtClean="0"/>
              <a:t>et al</a:t>
            </a:r>
            <a:r>
              <a:rPr lang="en-US" altLang="zh-CN" sz="1200" dirty="0" smtClean="0"/>
              <a:t>., 2001)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Agricultural sustainability and intensive production practices, David </a:t>
            </a:r>
            <a:r>
              <a:rPr lang="en-US" dirty="0" err="1" smtClean="0"/>
              <a:t>Tilman</a:t>
            </a:r>
            <a:r>
              <a:rPr lang="en-US" dirty="0" smtClean="0"/>
              <a:t>, Kenneth G. </a:t>
            </a:r>
            <a:r>
              <a:rPr lang="en-US" dirty="0" err="1" smtClean="0"/>
              <a:t>Cassman</a:t>
            </a:r>
            <a:r>
              <a:rPr lang="en-US" dirty="0" smtClean="0"/>
              <a:t>, Pamela A. Matson, Rosamond Naylor &amp; Stephen </a:t>
            </a:r>
            <a:r>
              <a:rPr lang="en-US" dirty="0" err="1" smtClean="0"/>
              <a:t>Polasky</a:t>
            </a:r>
            <a:r>
              <a:rPr lang="en-US" dirty="0" smtClean="0"/>
              <a:t> . Nature 2002, (418) 671-677.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C31F9-F269-4300-BA35-8845F96AFEEC}" type="slidenum">
              <a:rPr lang="en-US"/>
              <a:pPr/>
              <a:t>9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Global Issues and the Fate of Nitrogen, W. R. Raun, 2006.</a:t>
            </a:r>
            <a:endParaRPr lang="es-A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1090 to 1250 m3 of natural gas to produce 1 metric ton of anhydrous ammonia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[CH</a:t>
            </a:r>
            <a:r>
              <a:rPr lang="pt-BR" baseline="-25000" dirty="0" smtClean="0"/>
              <a:t>x</a:t>
            </a:r>
            <a:r>
              <a:rPr lang="pt-BR" dirty="0" smtClean="0"/>
              <a:t>] + H</a:t>
            </a:r>
            <a:r>
              <a:rPr lang="pt-BR" baseline="-25000" dirty="0" smtClean="0"/>
              <a:t>2</a:t>
            </a:r>
            <a:r>
              <a:rPr lang="pt-BR" dirty="0" smtClean="0"/>
              <a:t>O </a:t>
            </a:r>
            <a:r>
              <a:rPr lang="pt-BR" b="1" dirty="0" smtClean="0"/>
              <a:t>⇌</a:t>
            </a:r>
            <a:r>
              <a:rPr lang="pt-BR" dirty="0" smtClean="0"/>
              <a:t> CO + H</a:t>
            </a:r>
            <a:r>
              <a:rPr lang="pt-BR" baseline="-25000" dirty="0" smtClean="0"/>
              <a:t>2</a:t>
            </a:r>
            <a:r>
              <a:rPr lang="pt-BR" dirty="0" smtClean="0"/>
              <a:t> + x/2H</a:t>
            </a:r>
            <a:r>
              <a:rPr lang="pt-BR" baseline="-25000" dirty="0" smtClean="0"/>
              <a:t>2</a:t>
            </a:r>
            <a:endParaRPr lang="en-US" baseline="-25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992"/>
            <a:ext cx="5486400" cy="41136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Green tide photo - http://forum.china.org.cn/redirect.php?tid=14895&amp;goto=lastpost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Half of Ag. Nitrous Oxide emissions are derived </a:t>
            </a:r>
            <a:r>
              <a:rPr lang="en-US" smtClean="0"/>
              <a:t>from cropping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58F4F-6179-4BC1-A7B7-854F0E39AF9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heatbakgnd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D7B24-FD50-4A35-A434-468E8610BBE8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B3712-E355-43BE-B94E-5E492EBC2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hyperlink" Target="mailto:mstone@okstate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Microsoft_Office_Excel_97-2003_Worksheet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://www.osram-o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38600" y="4572000"/>
            <a:ext cx="5105400" cy="2107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Marvin Stone</a:t>
            </a:r>
          </a:p>
          <a:p>
            <a:r>
              <a:rPr lang="en-US" b="1" dirty="0" smtClean="0"/>
              <a:t>Regents professor emeritus </a:t>
            </a:r>
          </a:p>
          <a:p>
            <a:r>
              <a:rPr lang="en-US" b="1" dirty="0" err="1" smtClean="0"/>
              <a:t>Biosystems</a:t>
            </a:r>
            <a:r>
              <a:rPr lang="en-US" b="1" dirty="0" smtClean="0"/>
              <a:t> and Agricultural Engineering</a:t>
            </a:r>
          </a:p>
          <a:p>
            <a:r>
              <a:rPr lang="en-US" b="1" dirty="0" smtClean="0"/>
              <a:t>Oklahoma State University</a:t>
            </a:r>
          </a:p>
          <a:p>
            <a:r>
              <a:rPr lang="en-US" b="1" dirty="0" smtClean="0"/>
              <a:t>Stillwater, OK</a:t>
            </a:r>
          </a:p>
          <a:p>
            <a:r>
              <a:rPr lang="en-US" dirty="0" smtClean="0">
                <a:hlinkClick r:id="rId4"/>
              </a:rPr>
              <a:t>mstone@okstate.edu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Nitrogen use efficiency 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828800"/>
            <a:ext cx="6400800" cy="13716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dirty="0" smtClean="0"/>
              <a:t>Crop reflectance sensing technology for nutrient management</a:t>
            </a:r>
            <a:endParaRPr lang="en-US" dirty="0"/>
          </a:p>
        </p:txBody>
      </p:sp>
      <p:pic>
        <p:nvPicPr>
          <p:cNvPr id="4" name="Picture 3" descr="OSU_LOGO_P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5486400"/>
            <a:ext cx="1438275" cy="1091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200400"/>
            <a:ext cx="3031599" cy="646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  <a:latin typeface="Arial" pitchFamily="34" charset="0"/>
              </a:rPr>
              <a:t>CSU Plant sensor training</a:t>
            </a:r>
            <a:endParaRPr lang="en-US" dirty="0" smtClean="0">
              <a:solidFill>
                <a:srgbClr val="006600"/>
              </a:solidFill>
              <a:latin typeface="Arial" pitchFamily="34" charset="0"/>
            </a:endParaRPr>
          </a:p>
          <a:p>
            <a:r>
              <a:rPr lang="en-US" b="1" dirty="0" smtClean="0">
                <a:solidFill>
                  <a:srgbClr val="006600"/>
                </a:solidFill>
                <a:latin typeface="Arial" pitchFamily="34" charset="0"/>
              </a:rPr>
              <a:t>Wednesday, April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</a:rPr>
              <a:t> 10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</a:rPr>
              <a:t>, 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</a:rPr>
              <a:t>2013</a:t>
            </a:r>
            <a:endParaRPr lang="en-US" dirty="0">
              <a:solidFill>
                <a:srgbClr val="006600"/>
              </a:solidFill>
              <a:latin typeface="Arial" pitchFamily="34" charset="0"/>
            </a:endParaRPr>
          </a:p>
        </p:txBody>
      </p:sp>
      <p:pic>
        <p:nvPicPr>
          <p:cNvPr id="25602" name="Picture 2" descr="https://encrypted-tbn1.gstatic.com/images?q=tbn:ANd9GcQ8H4ntMaDP8AgaUxohwhudxnnFAV8ldJd9Akp0_Oz6lakQJtCn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381125" cy="138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 fertilizer production linked to Energy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dirty="0" smtClean="0"/>
              <a:t>One </a:t>
            </a:r>
            <a:r>
              <a:rPr lang="en-US" dirty="0" err="1" smtClean="0"/>
              <a:t>tonne</a:t>
            </a:r>
            <a:r>
              <a:rPr lang="en-US" dirty="0" smtClean="0"/>
              <a:t> of fertilizer N synthesized through the Haber–Bosch process requires 873 m</a:t>
            </a:r>
            <a:r>
              <a:rPr lang="en-US" baseline="30000" dirty="0" smtClean="0"/>
              <a:t>3</a:t>
            </a:r>
            <a:r>
              <a:rPr lang="en-US" dirty="0" smtClean="0"/>
              <a:t> of natural gas</a:t>
            </a:r>
          </a:p>
          <a:p>
            <a:pPr lvl="2"/>
            <a:r>
              <a:rPr lang="en-US" b="0" dirty="0" smtClean="0"/>
              <a:t>(Vance, 2001)</a:t>
            </a:r>
            <a:endParaRPr lang="en-US" sz="2800" b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4338" name="Picture 2" descr="http://www.osha.gov/dcsp/partnerships/national/koch/enid_oklaho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810000"/>
            <a:ext cx="3035300" cy="218541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905000" y="3810000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/>
              <a:t>N</a:t>
            </a:r>
            <a:r>
              <a:rPr lang="pt-BR" sz="2800" b="1" baseline="-25000" dirty="0" smtClean="0"/>
              <a:t>2</a:t>
            </a:r>
            <a:r>
              <a:rPr lang="pt-BR" sz="2800" b="1" dirty="0" smtClean="0"/>
              <a:t> + 3 H</a:t>
            </a:r>
            <a:r>
              <a:rPr lang="pt-BR" sz="2800" b="1" baseline="-25000" dirty="0" smtClean="0"/>
              <a:t>2</a:t>
            </a:r>
            <a:r>
              <a:rPr lang="pt-BR" sz="2800" b="1" dirty="0" smtClean="0"/>
              <a:t> ⇌ 2 NH</a:t>
            </a:r>
            <a:r>
              <a:rPr lang="pt-BR" sz="2800" b="1" baseline="-25000" dirty="0" smtClean="0"/>
              <a:t>3</a:t>
            </a:r>
            <a:endParaRPr lang="en-US" sz="2800" b="1" dirty="0"/>
          </a:p>
        </p:txBody>
      </p:sp>
      <p:sp>
        <p:nvSpPr>
          <p:cNvPr id="11" name="Right Arrow 10"/>
          <p:cNvSpPr/>
          <p:nvPr/>
        </p:nvSpPr>
        <p:spPr>
          <a:xfrm>
            <a:off x="3962400" y="51054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495800"/>
            <a:ext cx="1524000" cy="176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124200" y="5029200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/>
              <a:t>CH</a:t>
            </a:r>
            <a:r>
              <a:rPr lang="pt-BR" sz="2800" b="1" baseline="-25000" dirty="0" smtClean="0"/>
              <a:t>4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5029200" y="4953000"/>
            <a:ext cx="769763" cy="523220"/>
          </a:xfrm>
          <a:prstGeom prst="rect">
            <a:avLst/>
          </a:prstGeom>
          <a:solidFill>
            <a:srgbClr val="549802"/>
          </a:solidFill>
        </p:spPr>
        <p:txBody>
          <a:bodyPr wrap="none">
            <a:spAutoFit/>
          </a:bodyPr>
          <a:lstStyle/>
          <a:p>
            <a:r>
              <a:rPr lang="pt-BR" sz="2800" b="1" dirty="0" smtClean="0"/>
              <a:t>NH</a:t>
            </a:r>
            <a:r>
              <a:rPr lang="pt-BR" sz="2800" b="1" baseline="-25000" dirty="0" smtClean="0"/>
              <a:t>3</a:t>
            </a:r>
            <a:endParaRPr lang="en-US" sz="2800" b="1" dirty="0"/>
          </a:p>
        </p:txBody>
      </p:sp>
      <p:sp>
        <p:nvSpPr>
          <p:cNvPr id="17" name="Right Arrow 16"/>
          <p:cNvSpPr/>
          <p:nvPr/>
        </p:nvSpPr>
        <p:spPr>
          <a:xfrm rot="17918501">
            <a:off x="6067901" y="3674705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00800" y="2971800"/>
            <a:ext cx="736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/>
              <a:t>CO</a:t>
            </a:r>
            <a:r>
              <a:rPr lang="pt-BR" sz="2800" b="1" baseline="-25000" dirty="0" smtClean="0"/>
              <a:t>2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Nitrogen loss has high potential for environmental degradation</a:t>
            </a:r>
          </a:p>
        </p:txBody>
      </p:sp>
      <p:pic>
        <p:nvPicPr>
          <p:cNvPr id="16387" name="Picture 4" descr="ev7933_S2001106193543"/>
          <p:cNvPicPr>
            <a:picLocks noChangeAspect="1" noChangeArrowheads="1"/>
          </p:cNvPicPr>
          <p:nvPr/>
        </p:nvPicPr>
        <p:blipFill>
          <a:blip r:embed="rId3" cstate="print"/>
          <a:srcRect b="20442"/>
          <a:stretch>
            <a:fillRect/>
          </a:stretch>
        </p:blipFill>
        <p:spPr bwMode="auto">
          <a:xfrm>
            <a:off x="2514600" y="2286000"/>
            <a:ext cx="4648200" cy="404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4600" y="5791200"/>
            <a:ext cx="410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rgbClr val="549802"/>
                </a:solidFill>
              </a:rPr>
              <a:t>Michael Beman J, Arrigo KR, Matson PA. </a:t>
            </a:r>
          </a:p>
          <a:p>
            <a:r>
              <a:rPr lang="da-DK" sz="1600" dirty="0" smtClean="0">
                <a:solidFill>
                  <a:srgbClr val="549802"/>
                </a:solidFill>
              </a:rPr>
              <a:t>Nature. 2005 Mar 10; 434(7030):211-214 </a:t>
            </a:r>
          </a:p>
        </p:txBody>
      </p:sp>
      <p:pic>
        <p:nvPicPr>
          <p:cNvPr id="13314" name="Picture 2" descr="http://en.es-static.us/upl/2012/08/algaebloom_nasa_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447800"/>
            <a:ext cx="3810000" cy="2857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29200" y="3962400"/>
            <a:ext cx="827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rgbClr val="549802"/>
                </a:solidFill>
              </a:rPr>
              <a:t>NASA</a:t>
            </a:r>
          </a:p>
        </p:txBody>
      </p:sp>
      <p:pic>
        <p:nvPicPr>
          <p:cNvPr id="13316" name="Picture 4" descr="http://images.nationalgeographic.com/wpf/media-live/photos/000/241/cache/china-algae-outbreak-man-holding_24138_600x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733800"/>
            <a:ext cx="2133600" cy="28698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29400" y="6096000"/>
            <a:ext cx="2362200" cy="646331"/>
          </a:xfrm>
          <a:prstGeom prst="rect">
            <a:avLst/>
          </a:prstGeom>
          <a:solidFill>
            <a:srgbClr val="A6A60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Green Tide Photograph from </a:t>
            </a:r>
            <a:r>
              <a:rPr lang="en-US" dirty="0" err="1" smtClean="0"/>
              <a:t>Imaginechina</a:t>
            </a:r>
            <a:r>
              <a:rPr lang="en-US" dirty="0" smtClean="0"/>
              <a:t>/AP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676400"/>
            <a:ext cx="3810000" cy="7078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Impact of N loss from Agriculture is world-wide news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0" y="2667000"/>
            <a:ext cx="1766766" cy="646331"/>
          </a:xfrm>
          <a:prstGeom prst="rect">
            <a:avLst/>
          </a:prstGeom>
          <a:solidFill>
            <a:srgbClr val="A6A60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Gulf of California</a:t>
            </a:r>
          </a:p>
          <a:p>
            <a:r>
              <a:rPr lang="en-US" dirty="0" smtClean="0"/>
              <a:t>Mexico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1676400"/>
            <a:ext cx="2182329" cy="369332"/>
          </a:xfrm>
          <a:prstGeom prst="rect">
            <a:avLst/>
          </a:prstGeom>
          <a:solidFill>
            <a:srgbClr val="A6A60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Mississippi Delta USA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</a:t>
            </a:r>
            <a:r>
              <a:rPr lang="en-US" dirty="0" err="1" smtClean="0"/>
              <a:t>GhG</a:t>
            </a:r>
            <a:r>
              <a:rPr lang="en-US" dirty="0" smtClean="0"/>
              <a:t> Emissions from Agriculture </a:t>
            </a:r>
            <a:r>
              <a:rPr lang="en-US" sz="3600" dirty="0" smtClean="0"/>
              <a:t>(CO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Equivalent)</a:t>
            </a:r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-1066800" y="3276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143000" y="1524000"/>
          <a:ext cx="7696200" cy="4899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improving NUE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24800" cy="4449763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Crop rotations with legumes</a:t>
            </a:r>
          </a:p>
          <a:p>
            <a:r>
              <a:rPr lang="en-US" dirty="0" smtClean="0"/>
              <a:t>Genetic improvements focused on NUE</a:t>
            </a:r>
          </a:p>
          <a:p>
            <a:r>
              <a:rPr lang="en-US" dirty="0" smtClean="0"/>
              <a:t>Management of de-nitrification</a:t>
            </a:r>
          </a:p>
          <a:p>
            <a:pPr lvl="1"/>
            <a:r>
              <a:rPr lang="en-US" dirty="0" smtClean="0"/>
              <a:t>Source selection</a:t>
            </a:r>
          </a:p>
          <a:p>
            <a:pPr lvl="1"/>
            <a:r>
              <a:rPr lang="en-US" dirty="0" smtClean="0"/>
              <a:t>Controlled release</a:t>
            </a:r>
          </a:p>
          <a:p>
            <a:pPr lvl="1"/>
            <a:r>
              <a:rPr lang="en-US" dirty="0" smtClean="0"/>
              <a:t>De-nitrification inhibitors</a:t>
            </a:r>
          </a:p>
          <a:p>
            <a:r>
              <a:rPr lang="en-US" dirty="0" smtClean="0"/>
              <a:t>Sensor based management of In-season N application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promising opportunity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3505199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en-US" dirty="0" smtClean="0"/>
              <a:t>“we see the greatest gains in NUE and environmental protection accruing from “pre-</a:t>
            </a:r>
            <a:r>
              <a:rPr lang="en-US" dirty="0" err="1" smtClean="0"/>
              <a:t>cision</a:t>
            </a:r>
            <a:r>
              <a:rPr lang="en-US" dirty="0" smtClean="0"/>
              <a:t> management” in time and space of all production factors to maximize the synchrony between crop-N demand and the supply of mineral N from soil reserves and N inputs”  </a:t>
            </a:r>
            <a:r>
              <a:rPr lang="en-US" dirty="0" err="1" smtClean="0"/>
              <a:t>Cassman</a:t>
            </a:r>
            <a:r>
              <a:rPr lang="en-US" dirty="0" smtClean="0"/>
              <a:t> et al.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181600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Ambio</a:t>
            </a:r>
            <a:r>
              <a:rPr lang="en-US" dirty="0" smtClean="0"/>
              <a:t>. 2002 Mar;31(2):132-40.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canopy reflectance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399"/>
            <a:ext cx="5105400" cy="990601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en-US" dirty="0" smtClean="0"/>
              <a:t>Sensors detect optical reflectance based NDVI</a:t>
            </a:r>
            <a:endParaRPr lang="en-US" dirty="0"/>
          </a:p>
        </p:txBody>
      </p:sp>
      <p:sp>
        <p:nvSpPr>
          <p:cNvPr id="41988" name="AutoShape 4" descr="http://nue.okstate.edu/Pocket_Sensor/IMG_0512_small.JPG"/>
          <p:cNvSpPr>
            <a:spLocks noChangeAspect="1" noChangeArrowheads="1"/>
          </p:cNvSpPr>
          <p:nvPr/>
        </p:nvSpPr>
        <p:spPr bwMode="auto">
          <a:xfrm>
            <a:off x="155575" y="-342900"/>
            <a:ext cx="952500" cy="714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971800"/>
            <a:ext cx="304547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http://www.claas.com/cc/servlet/contentblob/common/bilder/claas-com/group/presse/pf_guelle_IMG_2779_565x377,bpSite=35108,property=da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971800"/>
            <a:ext cx="4162425" cy="2777406"/>
          </a:xfrm>
          <a:prstGeom prst="rect">
            <a:avLst/>
          </a:prstGeom>
          <a:noFill/>
        </p:spPr>
      </p:pic>
      <p:pic>
        <p:nvPicPr>
          <p:cNvPr id="41986" name="Picture 2" descr="http://www.farmworks.com/template/images/products/Misc%20Images/GreenSeeker_HCS_450x4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1676400"/>
            <a:ext cx="1790700" cy="159173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5791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CLAAS </a:t>
            </a:r>
            <a:r>
              <a:rPr lang="en-US" dirty="0" err="1" smtClean="0"/>
              <a:t>Agrosystems</a:t>
            </a:r>
            <a:r>
              <a:rPr lang="en-US" dirty="0" smtClean="0"/>
              <a:t>, http://www.claas.com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6488668"/>
            <a:ext cx="483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Jared Crain, PSS, OSU, CIMMYT Obregon, Mexico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Canopy reflectance sensors</a:t>
            </a:r>
            <a:br>
              <a:rPr lang="en-US" dirty="0" smtClean="0"/>
            </a:br>
            <a:r>
              <a:rPr lang="en-US" sz="3100" dirty="0" smtClean="0"/>
              <a:t>(different forms exist)</a:t>
            </a:r>
            <a:endParaRPr lang="en-US" sz="3100" dirty="0"/>
          </a:p>
        </p:txBody>
      </p:sp>
      <p:pic>
        <p:nvPicPr>
          <p:cNvPr id="26626" name="Picture 2" descr="http://www.cropscan.com/msr8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114800"/>
            <a:ext cx="1856529" cy="2057400"/>
          </a:xfrm>
          <a:prstGeom prst="rect">
            <a:avLst/>
          </a:prstGeom>
          <a:noFill/>
        </p:spPr>
      </p:pic>
      <p:pic>
        <p:nvPicPr>
          <p:cNvPr id="111620" name="Picture 4" descr="http://www.farmworks.com/template/ki_galleries/GreenSeeker%20HCS/10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057400"/>
            <a:ext cx="2743200" cy="1600200"/>
          </a:xfrm>
          <a:prstGeom prst="rect">
            <a:avLst/>
          </a:prstGeom>
          <a:noFill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133600"/>
            <a:ext cx="2743200" cy="170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05400" y="1676400"/>
            <a:ext cx="285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Crop Circle ™ ACS470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1600200"/>
            <a:ext cx="3362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/>
              <a:t>Greenseeker</a:t>
            </a:r>
            <a:r>
              <a:rPr lang="en-US" sz="2400" b="1" i="1" dirty="0" smtClean="0"/>
              <a:t> ™ Handheld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1800" y="4114800"/>
            <a:ext cx="285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Cropscan</a:t>
            </a:r>
            <a:r>
              <a:rPr lang="en-US" sz="2400" b="1" i="1" dirty="0" smtClean="0"/>
              <a:t>™ MSR5</a:t>
            </a:r>
          </a:p>
        </p:txBody>
      </p:sp>
      <p:pic>
        <p:nvPicPr>
          <p:cNvPr id="13" name="Picture 2" descr="http://www.oceanoptics.com/images/jaz_x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876800"/>
            <a:ext cx="1590675" cy="14287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486400" y="4876800"/>
            <a:ext cx="308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Ocean Optics </a:t>
            </a:r>
            <a:r>
              <a:rPr lang="en-US" sz="2400" b="1" i="1" dirty="0" err="1" smtClean="0"/>
              <a:t>Jaz</a:t>
            </a:r>
            <a:r>
              <a:rPr lang="en-US" sz="2400" b="1" i="1" dirty="0" smtClean="0"/>
              <a:t>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267201"/>
            <a:ext cx="2901950" cy="195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Sensor-based Application Rate Controllers</a:t>
            </a:r>
            <a:endParaRPr lang="en-US" dirty="0"/>
          </a:p>
        </p:txBody>
      </p:sp>
      <p:pic>
        <p:nvPicPr>
          <p:cNvPr id="1474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3161788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676400"/>
            <a:ext cx="3387725" cy="24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581400"/>
            <a:ext cx="2487613" cy="300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9600" y="1600200"/>
            <a:ext cx="160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GreenSeeker</a:t>
            </a:r>
            <a:r>
              <a:rPr lang="en-US" dirty="0" smtClean="0"/>
              <a:t> ™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4419600"/>
            <a:ext cx="97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OptRx</a:t>
            </a:r>
            <a:r>
              <a:rPr lang="en-US" dirty="0" smtClean="0"/>
              <a:t> ™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81800" y="3810000"/>
            <a:ext cx="15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Crop Sensor ™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3657600"/>
            <a:ext cx="128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CropSpec</a:t>
            </a:r>
            <a:r>
              <a:rPr lang="en-US" dirty="0" smtClean="0"/>
              <a:t> ™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935038" y="1220788"/>
            <a:ext cx="7415212" cy="5405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4514" name="Object 2"/>
          <p:cNvGraphicFramePr>
            <a:graphicFrameLocks/>
          </p:cNvGraphicFramePr>
          <p:nvPr/>
        </p:nvGraphicFramePr>
        <p:xfrm>
          <a:off x="1828800" y="5638800"/>
          <a:ext cx="4419600" cy="381000"/>
        </p:xfrm>
        <a:graphic>
          <a:graphicData uri="http://schemas.openxmlformats.org/presentationml/2006/ole">
            <p:oleObj spid="_x0000_s70658" name="Designer Drawing" r:id="rId3" imgW="7456320" imgH="2070000" progId="Designer.Drawing.7">
              <p:embed/>
            </p:oleObj>
          </a:graphicData>
        </a:graphic>
      </p:graphicFrame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838200" y="1371600"/>
          <a:ext cx="7162800" cy="5362575"/>
        </p:xfrm>
        <a:graphic>
          <a:graphicData uri="http://schemas.openxmlformats.org/presentationml/2006/ole">
            <p:oleObj spid="_x0000_s70659" name="Worksheet" r:id="rId4" imgW="6615000" imgH="4646160" progId="Excel.Sheet.8">
              <p:embed/>
            </p:oleObj>
          </a:graphicData>
        </a:graphic>
      </p:graphicFrame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Spectral Response to Nitrogen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21113" y="2743200"/>
            <a:ext cx="2884487" cy="2895600"/>
            <a:chOff x="2407" y="1680"/>
            <a:chExt cx="1817" cy="1824"/>
          </a:xfrm>
        </p:grpSpPr>
        <p:sp>
          <p:nvSpPr>
            <p:cNvPr id="64518" name="Line 6"/>
            <p:cNvSpPr>
              <a:spLocks noChangeShapeType="1"/>
            </p:cNvSpPr>
            <p:nvPr/>
          </p:nvSpPr>
          <p:spPr bwMode="auto">
            <a:xfrm flipV="1">
              <a:off x="4224" y="1680"/>
              <a:ext cx="0" cy="480"/>
            </a:xfrm>
            <a:prstGeom prst="line">
              <a:avLst/>
            </a:prstGeom>
            <a:noFill/>
            <a:ln w="57150">
              <a:solidFill>
                <a:srgbClr val="FFFFCC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" name="Line 7"/>
            <p:cNvSpPr>
              <a:spLocks noChangeShapeType="1"/>
            </p:cNvSpPr>
            <p:nvPr/>
          </p:nvSpPr>
          <p:spPr bwMode="auto">
            <a:xfrm>
              <a:off x="3504" y="2985"/>
              <a:ext cx="0" cy="51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0" name="Line 8"/>
            <p:cNvSpPr>
              <a:spLocks noChangeShapeType="1"/>
            </p:cNvSpPr>
            <p:nvPr/>
          </p:nvSpPr>
          <p:spPr bwMode="auto">
            <a:xfrm>
              <a:off x="2407" y="2966"/>
              <a:ext cx="0" cy="3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6369050" y="3798888"/>
            <a:ext cx="15033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Measure of living plant cell’s ability to reflect infrared light</a:t>
            </a: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4557713" y="4484688"/>
            <a:ext cx="1393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Photosynthetic Potential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3429000" y="2667000"/>
          <a:ext cx="2590800" cy="896938"/>
        </p:xfrm>
        <a:graphic>
          <a:graphicData uri="http://schemas.openxmlformats.org/presentationml/2006/ole">
            <p:oleObj spid="_x0000_s70660" name="Equation" r:id="rId5" imgW="135864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684213" y="1376363"/>
          <a:ext cx="7924800" cy="5080000"/>
        </p:xfrm>
        <a:graphic>
          <a:graphicData uri="http://schemas.openxmlformats.org/presentationml/2006/ole">
            <p:oleObj spid="_x0000_s39938" name="Chart" r:id="rId3" imgW="5562600" imgH="3562502" progId="Excel.Sheet.8">
              <p:embed/>
            </p:oleObj>
          </a:graphicData>
        </a:graphic>
      </p:graphicFrame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Yield Estimation</a:t>
            </a:r>
            <a:br>
              <a:rPr lang="en-US" dirty="0"/>
            </a:br>
            <a:r>
              <a:rPr lang="en-US" sz="1600" dirty="0"/>
              <a:t>INSEY </a:t>
            </a:r>
            <a:r>
              <a:rPr lang="en-US" sz="1600" dirty="0" smtClean="0"/>
              <a:t>vs. Wheat </a:t>
            </a:r>
            <a:r>
              <a:rPr lang="en-US" sz="1600" dirty="0"/>
              <a:t>Yield (24 locations, 1998-2001)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use efficiency (NUE)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543800" cy="4525963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 NUE =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Grain</a:t>
            </a:r>
            <a:r>
              <a:rPr lang="en-US" dirty="0" smtClean="0"/>
              <a:t> /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Fertilizer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NUE = 1</a:t>
            </a:r>
          </a:p>
          <a:p>
            <a:pPr lvl="1"/>
            <a:r>
              <a:rPr lang="en-US" dirty="0" smtClean="0"/>
              <a:t>No loss to environment</a:t>
            </a:r>
            <a:endParaRPr lang="en-US" dirty="0"/>
          </a:p>
        </p:txBody>
      </p:sp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2514600" y="1371599"/>
          <a:ext cx="6237163" cy="4749583"/>
        </p:xfrm>
        <a:graphic>
          <a:graphicData uri="http://schemas.openxmlformats.org/presentationml/2006/ole">
            <p:oleObj spid="_x0000_s23559" name="Visio" r:id="rId4" imgW="8905948" imgH="6782003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 Index can allow estimation of in-season mineralization</a:t>
            </a:r>
            <a:endParaRPr lang="en-US" dirty="0"/>
          </a:p>
        </p:txBody>
      </p:sp>
      <p:pic>
        <p:nvPicPr>
          <p:cNvPr id="4" name="Picture 3" descr="C:\gvj\Extension\Generic Soil Fertility slides\MVC-007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  <p:graphicFrame>
        <p:nvGraphicFramePr>
          <p:cNvPr id="6" name="Content Placeholder 5"/>
          <p:cNvGraphicFramePr>
            <a:graphicFrameLocks noChangeAspect="1"/>
          </p:cNvGraphicFramePr>
          <p:nvPr>
            <p:ph idx="1"/>
          </p:nvPr>
        </p:nvGraphicFramePr>
        <p:xfrm>
          <a:off x="5334000" y="5334000"/>
          <a:ext cx="3355951" cy="1098550"/>
        </p:xfrm>
        <a:graphic>
          <a:graphicData uri="http://schemas.openxmlformats.org/presentationml/2006/ole">
            <p:oleObj spid="_x0000_s9218" name="Equation" r:id="rId4" imgW="143496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RI in Yield Estimation</a:t>
            </a:r>
          </a:p>
        </p:txBody>
      </p:sp>
      <p:sp>
        <p:nvSpPr>
          <p:cNvPr id="74" name="Content Placeholder 73"/>
          <p:cNvSpPr>
            <a:spLocks noGrp="1"/>
          </p:cNvSpPr>
          <p:nvPr>
            <p:ph idx="1"/>
          </p:nvPr>
        </p:nvSpPr>
        <p:spPr>
          <a:xfrm>
            <a:off x="457200" y="1676400"/>
            <a:ext cx="2438400" cy="23622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en-US" dirty="0" smtClean="0"/>
              <a:t>Response Index (RI) Estimates yield with added N</a:t>
            </a:r>
          </a:p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76400"/>
            <a:ext cx="5776786" cy="379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 Fertilization Rate </a:t>
            </a:r>
            <a:r>
              <a:rPr lang="en-US" dirty="0" smtClean="0"/>
              <a:t>Algorithm</a:t>
            </a:r>
            <a:r>
              <a:rPr lang="en-US" dirty="0"/>
              <a:t/>
            </a:r>
            <a:br>
              <a:rPr lang="en-US" dirty="0"/>
            </a:b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676400"/>
            <a:ext cx="2209800" cy="4449763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2800" dirty="0" smtClean="0"/>
              <a:t>Optical reflectance based yield estimate</a:t>
            </a:r>
          </a:p>
          <a:p>
            <a:endParaRPr lang="en-US" sz="2800" dirty="0" smtClean="0"/>
          </a:p>
          <a:p>
            <a:r>
              <a:rPr lang="en-US" sz="2800" dirty="0" smtClean="0"/>
              <a:t>Mass balance based N estimate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1" y="1676401"/>
            <a:ext cx="5943600" cy="490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2001 OSU self-propelled applicator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953000"/>
            <a:ext cx="3543300" cy="23622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3200400" y="1676400"/>
          <a:ext cx="5378450" cy="4405875"/>
        </p:xfrm>
        <a:graphic>
          <a:graphicData uri="http://schemas.openxmlformats.org/presentationml/2006/ole">
            <p:oleObj spid="_x0000_s98307" name="Visio" r:id="rId3" imgW="8165022" imgH="6688441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High-resolution not accepted yet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76401"/>
            <a:ext cx="4419600" cy="29718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marL="365760" indent="-365760"/>
            <a:r>
              <a:rPr lang="en-US" sz="2800" dirty="0" smtClean="0"/>
              <a:t>Sense and treat each		0.5  x  1 m spot</a:t>
            </a:r>
          </a:p>
          <a:p>
            <a:pPr marL="365760" indent="-365760"/>
            <a:r>
              <a:rPr lang="en-US" sz="2800" dirty="0" smtClean="0"/>
              <a:t>Variable nozzle system</a:t>
            </a:r>
          </a:p>
          <a:p>
            <a:pPr marL="365760" indent="-365760"/>
            <a:r>
              <a:rPr lang="en-US" sz="2800" dirty="0" smtClean="0"/>
              <a:t>Accomplish this while 	driving 20 mph</a:t>
            </a:r>
          </a:p>
          <a:p>
            <a:pPr marL="365760" indent="-365760"/>
            <a:r>
              <a:rPr lang="en-US" sz="2800" dirty="0" smtClean="0"/>
              <a:t>Operate day or night</a:t>
            </a:r>
          </a:p>
          <a:p>
            <a:endParaRPr lang="en-US" sz="2800" dirty="0"/>
          </a:p>
        </p:txBody>
      </p:sp>
      <p:pic>
        <p:nvPicPr>
          <p:cNvPr id="39940" name="Picture 4" descr="opticalsensordiagram_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52600"/>
            <a:ext cx="3581400" cy="2452688"/>
          </a:xfrm>
          <a:prstGeom prst="rect">
            <a:avLst/>
          </a:prstGeom>
          <a:noFill/>
        </p:spPr>
      </p:pic>
      <p:pic>
        <p:nvPicPr>
          <p:cNvPr id="39941" name="Picture 5" descr="274405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278313"/>
            <a:ext cx="2362200" cy="1820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CP_22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5943600"/>
          </a:xfrm>
          <a:prstGeom prst="rect">
            <a:avLst/>
          </a:prstGeom>
          <a:noFill/>
        </p:spPr>
      </p:pic>
      <p:pic>
        <p:nvPicPr>
          <p:cNvPr id="54277" name="Picture 5" descr="Greenseeker Logo on bl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5887185"/>
            <a:ext cx="4205288" cy="970815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Commercial self-propelled applicator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Adoption of sensor based N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Local algorithms</a:t>
            </a:r>
          </a:p>
          <a:p>
            <a:pPr lvl="1"/>
            <a:r>
              <a:rPr lang="en-US" dirty="0" smtClean="0"/>
              <a:t>Suitable for local crops and cultural practices</a:t>
            </a:r>
          </a:p>
          <a:p>
            <a:r>
              <a:rPr lang="en-US" dirty="0" smtClean="0"/>
              <a:t>Sensor technologies</a:t>
            </a:r>
          </a:p>
          <a:p>
            <a:pPr lvl="1"/>
            <a:r>
              <a:rPr lang="en-US" dirty="0" smtClean="0"/>
              <a:t>Adapted to local crops and cultural practices</a:t>
            </a:r>
          </a:p>
          <a:p>
            <a:pPr lvl="1"/>
            <a:r>
              <a:rPr lang="en-US" dirty="0" smtClean="0"/>
              <a:t>Cost appropriate for local conditions</a:t>
            </a:r>
          </a:p>
          <a:p>
            <a:r>
              <a:rPr lang="en-US" dirty="0" smtClean="0"/>
              <a:t>Training of farmers and technical support</a:t>
            </a:r>
          </a:p>
          <a:p>
            <a:pPr lvl="1"/>
            <a:r>
              <a:rPr lang="en-US" dirty="0" smtClean="0"/>
              <a:t>Manage risk through locally demonstrated results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sensor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6934200" cy="4267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Illumination source</a:t>
            </a:r>
          </a:p>
          <a:p>
            <a:pPr lvl="1"/>
            <a:r>
              <a:rPr lang="en-US" sz="2000" dirty="0" smtClean="0"/>
              <a:t>Active sensors - </a:t>
            </a:r>
            <a:r>
              <a:rPr lang="en-US" sz="1800" dirty="0" smtClean="0"/>
              <a:t>Self contained illumination</a:t>
            </a:r>
          </a:p>
          <a:p>
            <a:pPr lvl="1"/>
            <a:r>
              <a:rPr lang="en-US" sz="2000" dirty="0" smtClean="0"/>
              <a:t>Passive sensors - </a:t>
            </a:r>
            <a:r>
              <a:rPr lang="en-US" sz="1800" dirty="0" smtClean="0"/>
              <a:t>Use sunlight for an illumination source</a:t>
            </a:r>
          </a:p>
          <a:p>
            <a:r>
              <a:rPr lang="en-US" sz="2400" dirty="0" smtClean="0"/>
              <a:t>Spectral </a:t>
            </a:r>
            <a:r>
              <a:rPr lang="en-US" sz="2400" dirty="0" err="1" smtClean="0"/>
              <a:t>discretization</a:t>
            </a:r>
            <a:endParaRPr lang="en-US" sz="2400" dirty="0" smtClean="0"/>
          </a:p>
          <a:p>
            <a:pPr lvl="1"/>
            <a:r>
              <a:rPr lang="en-US" sz="2000" dirty="0" smtClean="0"/>
              <a:t>Multispectral – two or more bands</a:t>
            </a:r>
          </a:p>
          <a:p>
            <a:pPr lvl="1"/>
            <a:r>
              <a:rPr lang="en-US" sz="2000" dirty="0" smtClean="0"/>
              <a:t>Spectral – many bands continuous across spectral range</a:t>
            </a:r>
          </a:p>
          <a:p>
            <a:pPr lvl="1"/>
            <a:r>
              <a:rPr lang="en-US" sz="2000" dirty="0" err="1" smtClean="0"/>
              <a:t>Hyperspectral</a:t>
            </a:r>
            <a:r>
              <a:rPr lang="en-US" sz="2000" dirty="0" smtClean="0"/>
              <a:t>  – wide spectral range, VIS-NIR</a:t>
            </a:r>
          </a:p>
          <a:p>
            <a:r>
              <a:rPr lang="en-US" sz="2400" dirty="0" smtClean="0"/>
              <a:t>Spatial </a:t>
            </a:r>
            <a:r>
              <a:rPr lang="en-US" sz="2400" dirty="0" err="1" smtClean="0"/>
              <a:t>discretization</a:t>
            </a:r>
            <a:endParaRPr lang="en-US" sz="2400" dirty="0" smtClean="0"/>
          </a:p>
          <a:p>
            <a:pPr lvl="1"/>
            <a:r>
              <a:rPr lang="en-US" sz="2000" dirty="0" smtClean="0"/>
              <a:t>Single point detector</a:t>
            </a:r>
          </a:p>
          <a:p>
            <a:pPr lvl="1"/>
            <a:r>
              <a:rPr lang="en-US" sz="2000" dirty="0" smtClean="0"/>
              <a:t>Imaging</a:t>
            </a:r>
          </a:p>
          <a:p>
            <a:pPr lvl="2"/>
            <a:r>
              <a:rPr lang="en-US" sz="1800" dirty="0" smtClean="0"/>
              <a:t>line array</a:t>
            </a:r>
          </a:p>
          <a:p>
            <a:pPr lvl="2"/>
            <a:r>
              <a:rPr lang="en-US" sz="1800" dirty="0" smtClean="0"/>
              <a:t>area array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3800" y="1524000"/>
            <a:ext cx="51816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3429000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en-US" sz="2000" dirty="0" smtClean="0"/>
              <a:t>Light reflected from target is focused on the detector</a:t>
            </a:r>
            <a:endParaRPr lang="en-US" sz="1600" dirty="0" smtClean="0"/>
          </a:p>
          <a:p>
            <a:r>
              <a:rPr lang="en-US" sz="2000" dirty="0" smtClean="0"/>
              <a:t>Lens opening to focal length ratio controls detection efficiency and FOV</a:t>
            </a:r>
            <a:endParaRPr lang="en-US" sz="1600" dirty="0" smtClean="0"/>
          </a:p>
          <a:p>
            <a:r>
              <a:rPr lang="en-US" sz="2000" dirty="0" smtClean="0"/>
              <a:t>Illumination field of view is set within the detector view</a:t>
            </a:r>
            <a:endParaRPr lang="en-US" sz="1600" dirty="0" smtClean="0"/>
          </a:p>
          <a:p>
            <a:r>
              <a:rPr lang="en-US" sz="2000" dirty="0" smtClean="0"/>
              <a:t>Target disperses illumination and fraction reaches detector</a:t>
            </a:r>
            <a:endParaRPr lang="en-US" sz="2000" dirty="0"/>
          </a:p>
        </p:txBody>
      </p:sp>
      <p:graphicFrame>
        <p:nvGraphicFramePr>
          <p:cNvPr id="74757" name="Object 5"/>
          <p:cNvGraphicFramePr>
            <a:graphicFrameLocks noChangeAspect="1"/>
          </p:cNvGraphicFramePr>
          <p:nvPr/>
        </p:nvGraphicFramePr>
        <p:xfrm>
          <a:off x="4648200" y="1752600"/>
          <a:ext cx="2778125" cy="4264025"/>
        </p:xfrm>
        <a:graphic>
          <a:graphicData uri="http://schemas.openxmlformats.org/presentationml/2006/ole">
            <p:oleObj spid="_x0000_s117762" name="Visio" r:id="rId5" imgW="2777750" imgH="4263768" progId="Visio.Drawing.11">
              <p:embed/>
            </p:oleObj>
          </a:graphicData>
        </a:graphic>
      </p:graphicFrame>
      <p:graphicFrame>
        <p:nvGraphicFramePr>
          <p:cNvPr id="74763" name="Object 11"/>
          <p:cNvGraphicFramePr>
            <a:graphicFrameLocks noChangeAspect="1"/>
          </p:cNvGraphicFramePr>
          <p:nvPr/>
        </p:nvGraphicFramePr>
        <p:xfrm>
          <a:off x="5334000" y="1600200"/>
          <a:ext cx="2492375" cy="4206875"/>
        </p:xfrm>
        <a:graphic>
          <a:graphicData uri="http://schemas.openxmlformats.org/presentationml/2006/ole">
            <p:oleObj spid="_x0000_s117764" name="Visio" r:id="rId6" imgW="2491944" imgH="4206692" progId="Visio.Drawing.11">
              <p:embed/>
            </p:oleObj>
          </a:graphicData>
        </a:graphic>
      </p:graphicFrame>
      <p:graphicFrame>
        <p:nvGraphicFramePr>
          <p:cNvPr id="74761" name="Object 9"/>
          <p:cNvGraphicFramePr>
            <a:graphicFrameLocks noChangeAspect="1"/>
          </p:cNvGraphicFramePr>
          <p:nvPr/>
        </p:nvGraphicFramePr>
        <p:xfrm>
          <a:off x="3733800" y="4114800"/>
          <a:ext cx="5172075" cy="1708150"/>
        </p:xfrm>
        <a:graphic>
          <a:graphicData uri="http://schemas.openxmlformats.org/presentationml/2006/ole">
            <p:oleObj spid="_x0000_s117763" name="Visio" r:id="rId7" imgW="5172013" imgH="1707602" progId="Visio.Drawing.11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Radiometric sensor geometry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for focus NUE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Crop production practice is heavily dependent on inorganic nitrogen (N) fertilizer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Nitrogen fertilizer costs are one of the most expensive crop inputs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Nitrogen use efficiency is very poor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Nitrogen costs are linked directly to Petroleum  energy demand (Natural gas)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Nitrogen loss from crop fertilization has a high potential for environmental degradation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sensor - </a:t>
            </a:r>
            <a:r>
              <a:rPr lang="en-US" dirty="0" err="1" smtClean="0"/>
              <a:t>Greenseeker</a:t>
            </a:r>
            <a:r>
              <a:rPr lang="en-US" dirty="0" smtClean="0"/>
              <a:t> ™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81200" y="1905000"/>
          <a:ext cx="6656387" cy="4839634"/>
        </p:xfrm>
        <a:graphic>
          <a:graphicData uri="http://schemas.openxmlformats.org/presentationml/2006/ole">
            <p:oleObj spid="_x0000_s124929" name="Visio" r:id="rId3" imgW="9450428" imgH="6931920" progId="Visio.Drawing.11">
              <p:embed/>
            </p:oleObj>
          </a:graphicData>
        </a:graphic>
      </p:graphicFrame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00200"/>
            <a:ext cx="1652588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Pocket sensor optical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3581400" y="1957068"/>
          <a:ext cx="5175779" cy="4272282"/>
        </p:xfrm>
        <a:graphic>
          <a:graphicData uri="http://schemas.openxmlformats.org/presentationml/2006/ole">
            <p:oleObj spid="_x0000_s100354" name="Visio" r:id="rId3" imgW="8076386" imgH="6665682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0" y="1524000"/>
            <a:ext cx="7620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5356" name="Object 2060"/>
          <p:cNvGraphicFramePr>
            <a:graphicFrameLocks noChangeAspect="1"/>
          </p:cNvGraphicFramePr>
          <p:nvPr/>
        </p:nvGraphicFramePr>
        <p:xfrm>
          <a:off x="1676400" y="2590800"/>
          <a:ext cx="3338513" cy="3209925"/>
        </p:xfrm>
        <a:graphic>
          <a:graphicData uri="http://schemas.openxmlformats.org/presentationml/2006/ole">
            <p:oleObj spid="_x0000_s118786" name="VISIO" r:id="rId3" imgW="3337200" imgH="3208680" progId="Visio.Drawing.11">
              <p:embed/>
            </p:oleObj>
          </a:graphicData>
        </a:graphic>
      </p:graphicFrame>
      <p:graphicFrame>
        <p:nvGraphicFramePr>
          <p:cNvPr id="185357" name="Object 2061"/>
          <p:cNvGraphicFramePr>
            <a:graphicFrameLocks noChangeAspect="1"/>
          </p:cNvGraphicFramePr>
          <p:nvPr/>
        </p:nvGraphicFramePr>
        <p:xfrm>
          <a:off x="838200" y="1524000"/>
          <a:ext cx="4926013" cy="4583113"/>
        </p:xfrm>
        <a:graphic>
          <a:graphicData uri="http://schemas.openxmlformats.org/presentationml/2006/ole">
            <p:oleObj spid="_x0000_s118787" name="VISIO" r:id="rId4" imgW="4924440" imgH="4582440" progId="Visio.Drawing.11">
              <p:embed/>
            </p:oleObj>
          </a:graphicData>
        </a:graphic>
      </p:graphicFrame>
      <p:sp>
        <p:nvSpPr>
          <p:cNvPr id="18534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Reflectance measurement</a:t>
            </a:r>
            <a:endParaRPr lang="en-US" dirty="0"/>
          </a:p>
        </p:txBody>
      </p:sp>
      <p:sp>
        <p:nvSpPr>
          <p:cNvPr id="185348" name="Text Box 2052"/>
          <p:cNvSpPr txBox="1">
            <a:spLocks noChangeArrowheads="1"/>
          </p:cNvSpPr>
          <p:nvPr/>
        </p:nvSpPr>
        <p:spPr bwMode="auto">
          <a:xfrm>
            <a:off x="5029200" y="2209800"/>
            <a:ext cx="304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Based on ratios of</a:t>
            </a:r>
          </a:p>
          <a:p>
            <a:r>
              <a:rPr lang="en-US" dirty="0">
                <a:solidFill>
                  <a:schemeClr val="tx1"/>
                </a:solidFill>
              </a:rPr>
              <a:t>Red and NIR Reflectance</a:t>
            </a:r>
          </a:p>
        </p:txBody>
      </p:sp>
      <p:sp>
        <p:nvSpPr>
          <p:cNvPr id="185349" name="Text Box 2053"/>
          <p:cNvSpPr txBox="1">
            <a:spLocks noChangeArrowheads="1"/>
          </p:cNvSpPr>
          <p:nvPr/>
        </p:nvSpPr>
        <p:spPr bwMode="auto">
          <a:xfrm>
            <a:off x="5410200" y="2667000"/>
            <a:ext cx="32972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Red Reflectance:</a:t>
            </a:r>
          </a:p>
          <a:p>
            <a:r>
              <a:rPr lang="en-US" sz="3200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sz="3200">
                <a:solidFill>
                  <a:srgbClr val="FF3300"/>
                </a:solidFill>
              </a:rPr>
              <a:t> = R</a:t>
            </a:r>
            <a:r>
              <a:rPr lang="en-US" sz="3200" baseline="-25000">
                <a:solidFill>
                  <a:srgbClr val="FF3300"/>
                </a:solidFill>
              </a:rPr>
              <a:t>red</a:t>
            </a:r>
            <a:r>
              <a:rPr lang="en-US" sz="3200">
                <a:solidFill>
                  <a:srgbClr val="FF3300"/>
                </a:solidFill>
              </a:rPr>
              <a:t> / I</a:t>
            </a:r>
            <a:r>
              <a:rPr lang="en-US" sz="3200" baseline="-25000">
                <a:solidFill>
                  <a:srgbClr val="FF3300"/>
                </a:solidFill>
              </a:rPr>
              <a:t>red</a:t>
            </a:r>
            <a:r>
              <a:rPr lang="en-US" sz="3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5355" name="Text Box 2059"/>
          <p:cNvSpPr txBox="1">
            <a:spLocks noChangeArrowheads="1"/>
          </p:cNvSpPr>
          <p:nvPr/>
        </p:nvSpPr>
        <p:spPr bwMode="auto">
          <a:xfrm>
            <a:off x="5410200" y="4038600"/>
            <a:ext cx="2981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Example Index:</a:t>
            </a:r>
          </a:p>
          <a:p>
            <a:r>
              <a:rPr lang="en-US" sz="3200">
                <a:solidFill>
                  <a:srgbClr val="FF3300"/>
                </a:solidFill>
                <a:latin typeface="Symbol" pitchFamily="18" charset="2"/>
              </a:rPr>
              <a:t>r</a:t>
            </a:r>
            <a:r>
              <a:rPr lang="en-US" sz="3200" baseline="-25000">
                <a:solidFill>
                  <a:srgbClr val="FF3300"/>
                </a:solidFill>
              </a:rPr>
              <a:t>red </a:t>
            </a:r>
            <a:r>
              <a:rPr lang="en-US" sz="3200">
                <a:solidFill>
                  <a:schemeClr val="tx1"/>
                </a:solidFill>
              </a:rPr>
              <a:t>/ </a:t>
            </a:r>
            <a:r>
              <a:rPr lang="en-US" sz="3200">
                <a:solidFill>
                  <a:srgbClr val="990033"/>
                </a:solidFill>
                <a:latin typeface="Symbol" pitchFamily="18" charset="2"/>
              </a:rPr>
              <a:t>r</a:t>
            </a:r>
            <a:r>
              <a:rPr lang="en-US" sz="3200" baseline="-25000">
                <a:solidFill>
                  <a:srgbClr val="990033"/>
                </a:solidFill>
              </a:rPr>
              <a:t>nir</a:t>
            </a:r>
            <a:endParaRPr lang="en-US"/>
          </a:p>
        </p:txBody>
      </p:sp>
      <p:sp>
        <p:nvSpPr>
          <p:cNvPr id="185352" name="Text Box 2056"/>
          <p:cNvSpPr txBox="1">
            <a:spLocks noChangeArrowheads="1"/>
          </p:cNvSpPr>
          <p:nvPr/>
        </p:nvSpPr>
        <p:spPr bwMode="auto">
          <a:xfrm>
            <a:off x="5105401" y="5257800"/>
            <a:ext cx="2819400" cy="646331"/>
          </a:xfrm>
          <a:prstGeom prst="rect">
            <a:avLst/>
          </a:prstGeom>
          <a:solidFill>
            <a:srgbClr val="FEC2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Reflectance is primarily</a:t>
            </a:r>
          </a:p>
          <a:p>
            <a:r>
              <a:rPr lang="en-US" b="1" dirty="0">
                <a:solidFill>
                  <a:schemeClr val="bg2"/>
                </a:solidFill>
              </a:rPr>
              <a:t>a function of target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9" grpId="0" autoUpdateAnimBg="0"/>
      <p:bldP spid="185355" grpId="0" autoUpdateAnimBg="0"/>
      <p:bldP spid="185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Relectance</a:t>
            </a:r>
            <a:r>
              <a:rPr lang="en-US" dirty="0" smtClean="0"/>
              <a:t> measurement - calibration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Reflectance is the ratio of canopy </a:t>
            </a:r>
            <a:r>
              <a:rPr lang="en-US" sz="2800" dirty="0" err="1" smtClean="0"/>
              <a:t>irradience</a:t>
            </a:r>
            <a:r>
              <a:rPr lang="en-US" sz="2800" dirty="0" smtClean="0"/>
              <a:t> to “white plate” reflected </a:t>
            </a:r>
            <a:r>
              <a:rPr lang="en-US" sz="2800" dirty="0" err="1" smtClean="0"/>
              <a:t>irradience</a:t>
            </a:r>
            <a:endParaRPr lang="en-US" sz="2800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14601"/>
            <a:ext cx="3347219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514600"/>
            <a:ext cx="3352800" cy="40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05000" y="2895601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Step 1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2895601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Step 2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Stored “white reference”  </a:t>
            </a:r>
            <a:r>
              <a:rPr lang="en-US" dirty="0"/>
              <a:t>sensor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US" sz="2400" dirty="0" smtClean="0"/>
              <a:t>Calibrated to a “white plate” to produce reflectance</a:t>
            </a:r>
          </a:p>
          <a:p>
            <a:r>
              <a:rPr lang="en-US" sz="2400" dirty="0" smtClean="0"/>
              <a:t>“White” values are stored until next calibration 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667000"/>
            <a:ext cx="6048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5029200"/>
            <a:ext cx="28194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Technique applies to: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multi spectral sensors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fiber optic spectrometers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imaging arrays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Continuous “White reference” Sensor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676400"/>
            <a:ext cx="7848600" cy="9906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2800" dirty="0" smtClean="0"/>
              <a:t>“White reference” measured along with light reflected from target</a:t>
            </a:r>
            <a:endParaRPr lang="en-US" sz="2800" dirty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743200"/>
            <a:ext cx="4953000" cy="352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3505200" cy="35814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US" sz="2400" dirty="0" smtClean="0"/>
              <a:t>Photodiode sensor</a:t>
            </a:r>
          </a:p>
          <a:p>
            <a:pPr lvl="1"/>
            <a:r>
              <a:rPr lang="en-US" sz="2000" dirty="0" smtClean="0"/>
              <a:t>Dominant or exclusive  detector for plant canopy sensors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Incident  photons in the depletion region result in conduction and current flow across the region</a:t>
            </a:r>
            <a:endParaRPr lang="en-US" sz="2000" dirty="0"/>
          </a:p>
        </p:txBody>
      </p:sp>
      <p:pic>
        <p:nvPicPr>
          <p:cNvPr id="1031" name="Picture 7" descr="C:\Documents and Settings\mstone\My Documents\SSSA\ppt\PD_Exam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114800"/>
            <a:ext cx="2425152" cy="2424112"/>
          </a:xfrm>
          <a:prstGeom prst="rect">
            <a:avLst/>
          </a:prstGeom>
          <a:noFill/>
        </p:spPr>
      </p:pic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4343400" y="1600200"/>
          <a:ext cx="4324350" cy="3154363"/>
        </p:xfrm>
        <a:graphic>
          <a:graphicData uri="http://schemas.openxmlformats.org/presentationml/2006/ole">
            <p:oleObj spid="_x0000_s119810" name="Visio" r:id="rId5" imgW="4324361" imgH="3155109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types / efficiencies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1143000" y="1676400"/>
          <a:ext cx="7315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efficiencies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3810000" cy="19812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 fontScale="92500"/>
          </a:bodyPr>
          <a:lstStyle/>
          <a:p>
            <a:r>
              <a:rPr lang="en-US" dirty="0" smtClean="0"/>
              <a:t>Photodiodes are the primary choice for canopy reflectance measurements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4003899" cy="239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4038600"/>
            <a:ext cx="7239000" cy="24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</a:rPr>
              <a:t>Photodiode are generally linear and cost effective compared to their alternatives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400" b="1" i="1" kern="0" dirty="0" smtClean="0"/>
              <a:t>Photodiodes offer long term stability and adequate sensitivity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</a:rPr>
              <a:t>Photodiodes have predictable thermal characteristics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Photodiode fundamentals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5410200" cy="4495800"/>
          </a:xfrm>
        </p:spPr>
        <p:txBody>
          <a:bodyPr/>
          <a:lstStyle/>
          <a:p>
            <a:r>
              <a:rPr lang="en-US" dirty="0"/>
              <a:t>Based on PN or PIN junction diode</a:t>
            </a:r>
          </a:p>
          <a:p>
            <a:pPr lvl="1"/>
            <a:r>
              <a:rPr lang="en-US" dirty="0"/>
              <a:t>photon absorption in the depletion region induces current </a:t>
            </a:r>
            <a:r>
              <a:rPr lang="en-US" dirty="0" smtClean="0"/>
              <a:t>flow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Spectral </a:t>
            </a:r>
            <a:r>
              <a:rPr lang="en-US" dirty="0"/>
              <a:t>sensitivity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5562600" y="2133600"/>
          <a:ext cx="2935287" cy="2317750"/>
        </p:xfrm>
        <a:graphic>
          <a:graphicData uri="http://schemas.openxmlformats.org/presentationml/2006/ole">
            <p:oleObj spid="_x0000_s120834" name="Visio" r:id="rId3" imgW="2935848" imgH="2317022" progId="Visio.Drawing.11">
              <p:embed/>
            </p:oleObj>
          </a:graphicData>
        </a:graphic>
      </p:graphicFrame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5029200"/>
            <a:ext cx="75438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are dependent on fertilizer for food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Over 40% of the people on Earth owe their existence to the food production made possible by N fertilizers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505200"/>
            <a:ext cx="5038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 smtClean="0"/>
              <a:t>C.S. Snyder, International plant nutrition institute, </a:t>
            </a:r>
          </a:p>
          <a:p>
            <a:r>
              <a:rPr lang="en-US" kern="0" dirty="0" smtClean="0"/>
              <a:t> World Fertilizer N Consumption and Challenges,</a:t>
            </a:r>
          </a:p>
          <a:p>
            <a:r>
              <a:rPr lang="en-US" kern="0" dirty="0" smtClean="0"/>
              <a:t> Nitrogen Use Efficiency Conference, </a:t>
            </a:r>
          </a:p>
          <a:p>
            <a:r>
              <a:rPr lang="en-US" kern="0" dirty="0" smtClean="0"/>
              <a:t>Stillwater, Oklahoma August 3,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devices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76400"/>
            <a:ext cx="4800600" cy="44958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 fontScale="92500" lnSpcReduction="10000"/>
          </a:bodyPr>
          <a:lstStyle/>
          <a:p>
            <a:r>
              <a:rPr lang="en-US" dirty="0"/>
              <a:t>Absorption of a photon of sufficient energy elevates an electron into the conduction band and leaves a hole in the valence band.</a:t>
            </a:r>
          </a:p>
          <a:p>
            <a:r>
              <a:rPr lang="en-US" dirty="0"/>
              <a:t>Conductivity of semi-conductor is increased.</a:t>
            </a:r>
          </a:p>
          <a:p>
            <a:r>
              <a:rPr lang="en-US" dirty="0"/>
              <a:t>Current flow in the semi-conductor is induced.</a:t>
            </a: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5715000" y="3048000"/>
          <a:ext cx="3076575" cy="2874963"/>
        </p:xfrm>
        <a:graphic>
          <a:graphicData uri="http://schemas.openxmlformats.org/presentationml/2006/ole">
            <p:oleObj spid="_x0000_s121858" name="Visio" r:id="rId4" imgW="3075813" imgH="2874874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Silicon photodiode spectral response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1371600" y="1371600"/>
          <a:ext cx="72390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Sunlight rejection in self-illuminated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4724400" cy="13716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Modulated illumination signals</a:t>
            </a:r>
          </a:p>
          <a:p>
            <a:pPr lvl="1"/>
            <a:r>
              <a:rPr lang="en-US" dirty="0" smtClean="0"/>
              <a:t>Used to achieve sunlight  rejection</a:t>
            </a:r>
            <a:endParaRPr lang="en-US" dirty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438400"/>
            <a:ext cx="4462337" cy="424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5486400" y="1828800"/>
          <a:ext cx="3369393" cy="4191000"/>
        </p:xfrm>
        <a:graphic>
          <a:graphicData uri="http://schemas.openxmlformats.org/presentationml/2006/ole">
            <p:oleObj spid="_x0000_s122882" name="Visio" r:id="rId5" imgW="4641281" imgH="5774131" progId="Visio.Drawing.11">
              <p:embed/>
            </p:oleObj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3048000"/>
            <a:ext cx="3429000" cy="289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Illumination is modulated in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 the sub-</a:t>
            </a:r>
            <a:r>
              <a:rPr lang="en-US" sz="2400" b="1" i="1" kern="0" dirty="0" smtClean="0"/>
              <a:t>M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Hz range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SzTx/>
              <a:buFontTx/>
              <a:buChar char="•"/>
              <a:tabLst/>
              <a:defRPr/>
            </a:pPr>
            <a:endParaRPr kumimoji="0" lang="en-US" sz="2400" b="1" i="1" u="none" strike="noStrike" kern="0" cap="none" spc="0" normalizeH="0" noProof="0" dirty="0" smtClean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SzTx/>
              <a:buFontTx/>
              <a:buChar char="•"/>
              <a:tabLst/>
              <a:defRPr/>
            </a:pPr>
            <a:r>
              <a:rPr lang="en-US" sz="2400" b="1" i="1" kern="0" baseline="0" dirty="0" smtClean="0"/>
              <a:t>After detection,</a:t>
            </a:r>
            <a:r>
              <a:rPr lang="en-US" sz="2400" b="1" i="1" kern="0" dirty="0" smtClean="0"/>
              <a:t> un-modulated signal is rejected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Sunlight invariance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Achieved through filtering</a:t>
            </a:r>
          </a:p>
          <a:p>
            <a:pPr lvl="1"/>
            <a:r>
              <a:rPr lang="en-US" dirty="0" smtClean="0"/>
              <a:t>Voltage signal filtering after detection</a:t>
            </a:r>
          </a:p>
          <a:p>
            <a:pPr lvl="1"/>
            <a:r>
              <a:rPr lang="en-US" dirty="0" smtClean="0"/>
              <a:t>Band pass filter after detection used to remove sunlight</a:t>
            </a:r>
            <a:endParaRPr lang="en-US" dirty="0"/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276600"/>
            <a:ext cx="66960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processing in reflectance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3352800" cy="48768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US" sz="2400" dirty="0" smtClean="0"/>
              <a:t>Both incident and reflected power are measured</a:t>
            </a:r>
          </a:p>
          <a:p>
            <a:r>
              <a:rPr lang="en-US" sz="2400" dirty="0" smtClean="0"/>
              <a:t>Incident power may be adjusted to suit situation</a:t>
            </a:r>
          </a:p>
          <a:p>
            <a:pPr lvl="1"/>
            <a:r>
              <a:rPr lang="en-US" sz="2000" dirty="0" smtClean="0"/>
              <a:t>Matching photodiode characteristics allows compensation for : </a:t>
            </a:r>
            <a:endParaRPr lang="en-US" dirty="0" smtClean="0"/>
          </a:p>
          <a:p>
            <a:pPr lvl="2"/>
            <a:r>
              <a:rPr lang="en-US" dirty="0" smtClean="0"/>
              <a:t>Thermal effects</a:t>
            </a:r>
          </a:p>
          <a:p>
            <a:pPr lvl="2"/>
            <a:r>
              <a:rPr lang="en-US" dirty="0" smtClean="0"/>
              <a:t>LED aging </a:t>
            </a:r>
            <a:endParaRPr lang="en-US" dirty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752600"/>
            <a:ext cx="4538663" cy="44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based illumination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2819400" cy="32004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US" sz="2400" dirty="0" smtClean="0"/>
              <a:t>LEDs</a:t>
            </a:r>
          </a:p>
          <a:p>
            <a:pPr lvl="1"/>
            <a:r>
              <a:rPr lang="en-US" sz="2000" dirty="0" smtClean="0"/>
              <a:t>Produce a 25-35 nm wide FWHM signal</a:t>
            </a:r>
          </a:p>
          <a:p>
            <a:pPr lvl="1"/>
            <a:r>
              <a:rPr lang="en-US" sz="2000" dirty="0" smtClean="0"/>
              <a:t>Usually current is set to approximately balance detector levels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295400"/>
            <a:ext cx="5046183" cy="343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4876800"/>
            <a:ext cx="7010400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b="1" dirty="0" smtClean="0"/>
              <a:t>Band centers may vary significantly between manufacturers for NDVI calculation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•"/>
              <a:tabLst/>
              <a:defRPr/>
            </a:pP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Compensation for white plate reflectance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3200400"/>
            <a:ext cx="8077200" cy="30480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US" sz="4000" b="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/>
              <a:t> = Raw A/D value</a:t>
            </a:r>
          </a:p>
          <a:p>
            <a:r>
              <a:rPr lang="en-US" sz="4000" b="0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4000" b="0" baseline="-25000" dirty="0" err="1" smtClean="0">
                <a:latin typeface="Times New Roman" pitchFamily="18" charset="0"/>
                <a:cs typeface="Times New Roman" pitchFamily="18" charset="0"/>
              </a:rPr>
              <a:t>WhitePlate</a:t>
            </a:r>
            <a:r>
              <a:rPr lang="en-US" dirty="0" smtClean="0"/>
              <a:t> – Set to achieve </a:t>
            </a:r>
            <a:r>
              <a:rPr lang="en-US" sz="4000" b="0" dirty="0" smtClean="0">
                <a:latin typeface="Symbol" pitchFamily="18" charset="2"/>
              </a:rPr>
              <a:t>r</a:t>
            </a:r>
            <a:r>
              <a:rPr lang="en-US" dirty="0" smtClean="0"/>
              <a:t> = 1 when 				white plate is used</a:t>
            </a:r>
          </a:p>
          <a:p>
            <a:r>
              <a:rPr lang="en-US" dirty="0" smtClean="0"/>
              <a:t>White plate calibration must be done at the target distance for active sensors</a:t>
            </a:r>
            <a:endParaRPr lang="en-US" dirty="0"/>
          </a:p>
        </p:txBody>
      </p:sp>
      <p:graphicFrame>
        <p:nvGraphicFramePr>
          <p:cNvPr id="108547" name="Content Placeholder 3"/>
          <p:cNvGraphicFramePr>
            <a:graphicFrameLocks noChangeAspect="1"/>
          </p:cNvGraphicFramePr>
          <p:nvPr/>
        </p:nvGraphicFramePr>
        <p:xfrm>
          <a:off x="1295400" y="1600200"/>
          <a:ext cx="6096000" cy="1533525"/>
        </p:xfrm>
        <a:graphic>
          <a:graphicData uri="http://schemas.openxmlformats.org/presentationml/2006/ole">
            <p:oleObj spid="_x0000_s123906" name="Equation" r:id="rId4" imgW="191736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–illumination with 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4724400" cy="21336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Inverse square law </a:t>
            </a:r>
          </a:p>
          <a:p>
            <a:pPr lvl="1"/>
            <a:r>
              <a:rPr lang="en-US" dirty="0" smtClean="0"/>
              <a:t>power returned to the sensor diminishes as the square of twice the sensor to target distance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3657600"/>
            <a:ext cx="701040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sz="2600" b="1" dirty="0" smtClean="0"/>
              <a:t>Consequences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b="1" dirty="0" smtClean="0"/>
              <a:t>Much more sensitive to canopy components that are closer to the sensor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b="1" dirty="0" smtClean="0"/>
              <a:t>Close canopy components may block more distant components</a:t>
            </a:r>
            <a:endParaRPr lang="en-US" sz="2400" b="1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524000"/>
            <a:ext cx="3048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Plant-Sensor geometric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4267200" cy="45720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Conical view</a:t>
            </a:r>
          </a:p>
          <a:p>
            <a:pPr lvl="1"/>
            <a:r>
              <a:rPr lang="en-US" dirty="0" smtClean="0"/>
              <a:t>Smaller view observed at the top of the canopy  than at the bottom</a:t>
            </a:r>
          </a:p>
          <a:p>
            <a:pPr lvl="1"/>
            <a:r>
              <a:rPr lang="en-US" dirty="0" smtClean="0"/>
              <a:t>Field of view should be set to capture the top area rather than the bottom</a:t>
            </a:r>
            <a:endParaRPr lang="en-US" dirty="0"/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600200"/>
            <a:ext cx="3662363" cy="477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Greenseeker</a:t>
            </a:r>
            <a:r>
              <a:rPr lang="en-US" dirty="0" smtClean="0"/>
              <a:t>™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Minimum sensor to canopy distance must be maintained to prevent rejection of close signals</a:t>
            </a:r>
            <a:endParaRPr lang="en-US" dirty="0"/>
          </a:p>
        </p:txBody>
      </p:sp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3886200" y="1676400"/>
          <a:ext cx="4621213" cy="4624388"/>
        </p:xfrm>
        <a:graphic>
          <a:graphicData uri="http://schemas.openxmlformats.org/presentationml/2006/ole">
            <p:oleObj spid="_x0000_s97282" name="Visio" r:id="rId4" imgW="4621745" imgH="4625013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Crop production heavily dependent on inorganic N fertilizer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r>
              <a:rPr lang="en-US" dirty="0" smtClean="0"/>
              <a:t>Organic fertilizers are inadequate to meet needs</a:t>
            </a:r>
          </a:p>
          <a:p>
            <a:pPr lvl="1"/>
            <a:r>
              <a:rPr lang="en-US" sz="2400" dirty="0" smtClean="0"/>
              <a:t>“no more than 10-15% of world fertilizer needs could be met by animal manure”</a:t>
            </a:r>
          </a:p>
          <a:p>
            <a:pPr lvl="2"/>
            <a:r>
              <a:rPr lang="en-US" sz="1800" b="0" dirty="0" smtClean="0"/>
              <a:t>(Wolman and Fournier, SCOPE, 1987)</a:t>
            </a:r>
          </a:p>
          <a:p>
            <a:pPr lvl="1"/>
            <a:r>
              <a:rPr lang="en-US" sz="2400" dirty="0" smtClean="0"/>
              <a:t>US Human wastes could supply “about 15% of the amount presently marketed as inorganic fertilizer”</a:t>
            </a:r>
          </a:p>
          <a:p>
            <a:pPr lvl="2"/>
            <a:r>
              <a:rPr lang="en-US" sz="1800" b="0" dirty="0" smtClean="0"/>
              <a:t>(Wolman and Fournier, SCOPE, 1987)</a:t>
            </a:r>
          </a:p>
          <a:p>
            <a:r>
              <a:rPr lang="en-US" dirty="0" smtClean="0"/>
              <a:t>In China, the proportion of mineral fertilizer to organic fertilizers has gone from 0% in 1949 to 69.7% in 1995</a:t>
            </a:r>
          </a:p>
          <a:p>
            <a:pPr lvl="2"/>
            <a:r>
              <a:rPr lang="en-US" sz="2000" b="0" dirty="0" smtClean="0"/>
              <a:t>(</a:t>
            </a:r>
            <a:r>
              <a:rPr lang="en-US" sz="2000" b="0" dirty="0" err="1" smtClean="0"/>
              <a:t>Portch</a:t>
            </a:r>
            <a:r>
              <a:rPr lang="en-US" sz="2000" b="0" dirty="0" smtClean="0"/>
              <a:t> and Jin, UNESCO-EOLSS 2012)</a:t>
            </a:r>
            <a:endParaRPr lang="en-US" sz="32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LED intensity vs. junction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4572000" cy="47244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US" sz="2400" dirty="0" smtClean="0"/>
              <a:t>LED temperature effects</a:t>
            </a:r>
          </a:p>
          <a:p>
            <a:pPr lvl="1"/>
            <a:r>
              <a:rPr lang="en-US" sz="2000" dirty="0" smtClean="0"/>
              <a:t>LED output intensity is a function of temperature</a:t>
            </a:r>
          </a:p>
          <a:p>
            <a:pPr lvl="1"/>
            <a:r>
              <a:rPr lang="en-US" sz="2000" dirty="0" smtClean="0"/>
              <a:t>LED epoxy index of refraction is a function of temperature</a:t>
            </a:r>
          </a:p>
          <a:p>
            <a:pPr lvl="1"/>
            <a:r>
              <a:rPr lang="en-US" sz="2000" dirty="0" smtClean="0"/>
              <a:t>LED spectral output is a function of temperature</a:t>
            </a:r>
          </a:p>
          <a:p>
            <a:r>
              <a:rPr lang="en-US" sz="2400" dirty="0" smtClean="0"/>
              <a:t>Sensors normally correct for the intensity effect</a:t>
            </a:r>
          </a:p>
          <a:p>
            <a:endParaRPr lang="en-US" sz="2400" dirty="0"/>
          </a:p>
        </p:txBody>
      </p:sp>
      <p:pic>
        <p:nvPicPr>
          <p:cNvPr id="103426" name="Picture 2" descr="http://www.electronicproducts.com/images2/farc_osram02_may200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600200"/>
            <a:ext cx="3352800" cy="39433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486400" y="5486400"/>
            <a:ext cx="3352800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>
                <a:solidFill>
                  <a:schemeClr val="bg2"/>
                </a:solidFill>
              </a:rPr>
              <a:t>Osram</a:t>
            </a:r>
            <a:r>
              <a:rPr lang="en-US" sz="1400" dirty="0" smtClean="0">
                <a:solidFill>
                  <a:schemeClr val="bg2"/>
                </a:solidFill>
              </a:rPr>
              <a:t> </a:t>
            </a:r>
            <a:r>
              <a:rPr lang="en-US" sz="1400" dirty="0" err="1" smtClean="0">
                <a:solidFill>
                  <a:schemeClr val="bg2"/>
                </a:solidFill>
              </a:rPr>
              <a:t>Opto</a:t>
            </a:r>
            <a:r>
              <a:rPr lang="en-US" sz="1400" dirty="0" smtClean="0">
                <a:solidFill>
                  <a:schemeClr val="bg2"/>
                </a:solidFill>
              </a:rPr>
              <a:t> Semiconductors</a:t>
            </a:r>
            <a:br>
              <a:rPr lang="en-US" sz="1400" dirty="0" smtClean="0">
                <a:solidFill>
                  <a:schemeClr val="bg2"/>
                </a:solidFill>
              </a:rPr>
            </a:br>
            <a:r>
              <a:rPr lang="en-US" sz="1400" dirty="0" smtClean="0">
                <a:solidFill>
                  <a:schemeClr val="bg2"/>
                </a:solidFill>
              </a:rPr>
              <a:t>Santa Clara, CA</a:t>
            </a:r>
            <a:br>
              <a:rPr lang="en-US" sz="1400" dirty="0" smtClean="0">
                <a:solidFill>
                  <a:schemeClr val="bg2"/>
                </a:solidFill>
              </a:rPr>
            </a:br>
            <a:r>
              <a:rPr lang="en-US" sz="1400" dirty="0" smtClean="0">
                <a:solidFill>
                  <a:schemeClr val="bg2"/>
                </a:solidFill>
                <a:hlinkClick r:id="rId4"/>
              </a:rPr>
              <a:t>http://www.osram-os.com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624840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http://www2.electronicproducts.com/Design_considerations_when_backlighting_with_LEDs-article-farc_osram_may2009-html.aspx</a:t>
            </a:r>
            <a:endParaRPr lang="en-US" sz="800" dirty="0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953000"/>
            <a:ext cx="26860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Nitrogen is #1 variable expense in crop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3733800" cy="4525963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For US production systems, Land is the most expensive fixed input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Nitrogen fertilizer costs are the most expensive variable input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371600"/>
            <a:ext cx="46005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962400"/>
            <a:ext cx="44577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Nitrogen use efficiency (NUE) is 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  <a:blipFill>
            <a:blip r:embed="rId3" cstate="print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en-US" sz="2800" dirty="0" smtClean="0"/>
              <a:t>World-wide NUE has been estimated at 33%</a:t>
            </a:r>
          </a:p>
          <a:p>
            <a:pPr lvl="2"/>
            <a:r>
              <a:rPr lang="en-US" sz="2000" b="0" dirty="0" smtClean="0"/>
              <a:t>Raun and Johnson, </a:t>
            </a:r>
            <a:r>
              <a:rPr lang="en-US" sz="2000" b="0" dirty="0" err="1" smtClean="0"/>
              <a:t>Agron</a:t>
            </a:r>
            <a:r>
              <a:rPr lang="en-US" sz="2000" b="0" dirty="0" smtClean="0"/>
              <a:t>. J. 91:357–363 (1999)</a:t>
            </a:r>
          </a:p>
          <a:p>
            <a:pPr marL="342900" lvl="2" indent="-342900"/>
            <a:r>
              <a:rPr lang="en-US" sz="2800" dirty="0" smtClean="0"/>
              <a:t>In North China Plain wheat and corn production, “N fertilizer could be cut in half without loss of yield or grain quality”</a:t>
            </a:r>
          </a:p>
          <a:p>
            <a:pPr lvl="2"/>
            <a:r>
              <a:rPr lang="fr-FR" sz="2000" b="0" dirty="0" err="1" smtClean="0"/>
              <a:t>Vitousek</a:t>
            </a:r>
            <a:r>
              <a:rPr lang="fr-FR" sz="2000" b="0" dirty="0" smtClean="0"/>
              <a:t> et al., SCIENCE Vol. 324:19 </a:t>
            </a:r>
            <a:r>
              <a:rPr lang="fr-FR" sz="2000" b="0" dirty="0" err="1" smtClean="0"/>
              <a:t>June</a:t>
            </a:r>
            <a:r>
              <a:rPr lang="fr-FR" sz="2000" b="0" dirty="0" smtClean="0"/>
              <a:t> 2009</a:t>
            </a:r>
            <a:r>
              <a:rPr lang="en-US" sz="2000" b="0" dirty="0" smtClean="0"/>
              <a:t>.</a:t>
            </a:r>
            <a:endParaRPr lang="en-US" sz="2000" dirty="0" smtClean="0"/>
          </a:p>
          <a:p>
            <a:pPr marL="342900" lvl="2" indent="-342900"/>
            <a:r>
              <a:rPr lang="en-US" sz="2800" dirty="0" smtClean="0"/>
              <a:t>“Nitrogen use efficiency is declining as nitrogen fertilizer consumption increases faster than grain production.” </a:t>
            </a:r>
          </a:p>
          <a:p>
            <a:pPr lvl="2"/>
            <a:r>
              <a:rPr lang="en-US" sz="2000" b="0" dirty="0" smtClean="0"/>
              <a:t>Current world fertilizer trends and outlook to 2011/12.  FAO, Rome, 2008.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NUE has gone down as</a:t>
            </a:r>
            <a:br>
              <a:rPr lang="en-US" dirty="0" smtClean="0"/>
            </a:br>
            <a:r>
              <a:rPr lang="en-US" dirty="0" smtClean="0"/>
              <a:t>N-Rates increased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6705600" cy="4449763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NUE</a:t>
            </a:r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981200"/>
            <a:ext cx="5535838" cy="380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6172200"/>
            <a:ext cx="267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Tillman et al. 2002. Nature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590800" y="4495800"/>
            <a:ext cx="449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9400" y="4343400"/>
            <a:ext cx="58381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33%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NUE </a:t>
            </a:r>
            <a:r>
              <a:rPr lang="en-US" sz="3600" dirty="0" smtClean="0"/>
              <a:t>Examples in Cereals</a:t>
            </a:r>
            <a:br>
              <a:rPr lang="en-US" sz="3600" dirty="0" smtClean="0"/>
            </a:br>
            <a:r>
              <a:rPr lang="en-US" sz="2000" dirty="0" smtClean="0"/>
              <a:t>(Raun, 2006)</a:t>
            </a:r>
            <a:endParaRPr lang="en-US" sz="3600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676400"/>
            <a:ext cx="7391400" cy="41148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u="sng" dirty="0"/>
              <a:t>Author	Crop	Method	Year	Location	NUE (grain)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 err="1"/>
              <a:t>Varvel</a:t>
            </a:r>
            <a:r>
              <a:rPr lang="en-US" sz="2000" dirty="0"/>
              <a:t>	Corn	15N	1990	NE	43-53%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 err="1"/>
              <a:t>Russelle</a:t>
            </a:r>
            <a:r>
              <a:rPr lang="en-US" sz="2000" dirty="0"/>
              <a:t>	Corn	Diff.	1981	NE	46%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/>
              <a:t>Raun	Corn	Diff.	1989	NE	30-40%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/>
              <a:t>Olson	Wheat	15N	1984	KS	27-33%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/>
              <a:t>Bronson	Wheat	15N	1991	CO	53%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/>
              <a:t>Raun	Wheat	15N	1999	OK	21-32%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/>
              <a:t>Lees	Wheat	15N	2000	OK	38-41%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 err="1"/>
              <a:t>Westerman</a:t>
            </a:r>
            <a:r>
              <a:rPr lang="en-US" sz="2000" dirty="0"/>
              <a:t>	Sorghum	15N	1972	IL	51%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 err="1"/>
              <a:t>Varvel</a:t>
            </a:r>
            <a:r>
              <a:rPr lang="en-US" sz="2000" dirty="0"/>
              <a:t>	Sorghum	15N	1991	NE	48%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3944938" algn="l"/>
                <a:tab pos="4797425" algn="l"/>
                <a:tab pos="5886450" algn="l"/>
              </a:tabLst>
            </a:pPr>
            <a:r>
              <a:rPr lang="en-US" sz="2000" dirty="0" err="1"/>
              <a:t>DeDatta</a:t>
            </a:r>
            <a:r>
              <a:rPr lang="en-US" sz="2000" dirty="0"/>
              <a:t>	Rice	15N	1988	Asia	37-47%</a:t>
            </a:r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4343400" algn="l"/>
                <a:tab pos="5540375" algn="l"/>
                <a:tab pos="6748463" algn="l"/>
              </a:tabLst>
            </a:pPr>
            <a:endParaRPr lang="en-US" sz="2000" dirty="0"/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4343400" algn="l"/>
                <a:tab pos="5540375" algn="l"/>
                <a:tab pos="6748463" algn="l"/>
              </a:tabLst>
            </a:pPr>
            <a:endParaRPr lang="en-US" sz="2000" dirty="0"/>
          </a:p>
          <a:p>
            <a:pPr defTabSz="968375">
              <a:buFont typeface="Wingdings" pitchFamily="2" charset="2"/>
              <a:buNone/>
              <a:tabLst>
                <a:tab pos="1600200" algn="l"/>
                <a:tab pos="2797175" algn="l"/>
                <a:tab pos="4343400" algn="l"/>
                <a:tab pos="5540375" algn="l"/>
                <a:tab pos="6748463" algn="l"/>
              </a:tabLst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1789</Words>
  <Application>Microsoft Office PowerPoint</Application>
  <PresentationFormat>On-screen Show (4:3)</PresentationFormat>
  <Paragraphs>299</Paragraphs>
  <Slides>50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Office Theme</vt:lpstr>
      <vt:lpstr>Visio</vt:lpstr>
      <vt:lpstr>Designer Drawing</vt:lpstr>
      <vt:lpstr>Worksheet</vt:lpstr>
      <vt:lpstr>Equation</vt:lpstr>
      <vt:lpstr>Chart</vt:lpstr>
      <vt:lpstr>VISIO</vt:lpstr>
      <vt:lpstr>Nitrogen use efficiency  </vt:lpstr>
      <vt:lpstr>Nitrogen use efficiency (NUE)</vt:lpstr>
      <vt:lpstr>Rationale for focus NUE</vt:lpstr>
      <vt:lpstr>We are dependent on fertilizer for food production</vt:lpstr>
      <vt:lpstr>Crop production heavily dependent on inorganic N fertilizer</vt:lpstr>
      <vt:lpstr>Nitrogen is #1 variable expense in crop production</vt:lpstr>
      <vt:lpstr>Nitrogen use efficiency (NUE) is low</vt:lpstr>
      <vt:lpstr>NUE has gone down as N-Rates increased</vt:lpstr>
      <vt:lpstr>NUE Examples in Cereals (Raun, 2006)</vt:lpstr>
      <vt:lpstr>N fertilizer production linked to Energy </vt:lpstr>
      <vt:lpstr>Nitrogen loss has high potential for environmental degradation</vt:lpstr>
      <vt:lpstr>US GhG Emissions from Agriculture (CO2 Equivalent)</vt:lpstr>
      <vt:lpstr>Strategies for improving NUE</vt:lpstr>
      <vt:lpstr>Most promising opportunity</vt:lpstr>
      <vt:lpstr>Crop canopy reflectance sensors</vt:lpstr>
      <vt:lpstr>Canopy reflectance sensors (different forms exist)</vt:lpstr>
      <vt:lpstr>Sensor-based Application Rate Controllers</vt:lpstr>
      <vt:lpstr>Spectral Response to Nitrogen</vt:lpstr>
      <vt:lpstr>Yield Estimation INSEY vs. Wheat Yield (24 locations, 1998-2001)</vt:lpstr>
      <vt:lpstr>Response Index can allow estimation of in-season mineralization</vt:lpstr>
      <vt:lpstr>Role of RI in Yield Estimation</vt:lpstr>
      <vt:lpstr>N Fertilization Rate Algorithm </vt:lpstr>
      <vt:lpstr>2001 OSU self-propelled applicator</vt:lpstr>
      <vt:lpstr>Slide 24</vt:lpstr>
      <vt:lpstr>High-resolution not accepted yet</vt:lpstr>
      <vt:lpstr>Commercial self-propelled applicator</vt:lpstr>
      <vt:lpstr>Adoption of sensor based N management</vt:lpstr>
      <vt:lpstr>Classification of sensor types</vt:lpstr>
      <vt:lpstr>Radiometric sensor geometry</vt:lpstr>
      <vt:lpstr>Active sensor - Greenseeker ™</vt:lpstr>
      <vt:lpstr>Pocket sensor optical geometry</vt:lpstr>
      <vt:lpstr>Reflectance measurement</vt:lpstr>
      <vt:lpstr>Relectance measurement - calibration</vt:lpstr>
      <vt:lpstr>Stored “white reference”  sensor</vt:lpstr>
      <vt:lpstr>Continuous “White reference” Sensor</vt:lpstr>
      <vt:lpstr>Photometric detection</vt:lpstr>
      <vt:lpstr>Detector types / efficiencies</vt:lpstr>
      <vt:lpstr>Detector efficiencies</vt:lpstr>
      <vt:lpstr>Photodiode fundamentals</vt:lpstr>
      <vt:lpstr>Quantum devices</vt:lpstr>
      <vt:lpstr>Silicon photodiode spectral response</vt:lpstr>
      <vt:lpstr>Sunlight rejection in self-illuminated systems</vt:lpstr>
      <vt:lpstr>Sunlight invariance</vt:lpstr>
      <vt:lpstr>Signal processing in reflectance sensors</vt:lpstr>
      <vt:lpstr>LED based illumination</vt:lpstr>
      <vt:lpstr>Compensation for white plate reflectance</vt:lpstr>
      <vt:lpstr>Self –illumination with distance</vt:lpstr>
      <vt:lpstr>Plant-Sensor geometric interaction</vt:lpstr>
      <vt:lpstr>Greenseeker™ geometry</vt:lpstr>
      <vt:lpstr>LED intensity vs. junction temperature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mstone</dc:creator>
  <cp:lastModifiedBy>ECPA9_Reviewer</cp:lastModifiedBy>
  <cp:revision>229</cp:revision>
  <dcterms:created xsi:type="dcterms:W3CDTF">2012-10-11T14:54:02Z</dcterms:created>
  <dcterms:modified xsi:type="dcterms:W3CDTF">2013-04-10T01:09:27Z</dcterms:modified>
</cp:coreProperties>
</file>