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81" r:id="rId2"/>
    <p:sldId id="265" r:id="rId3"/>
    <p:sldId id="272" r:id="rId4"/>
    <p:sldId id="284" r:id="rId5"/>
    <p:sldId id="270" r:id="rId6"/>
    <p:sldId id="262" r:id="rId7"/>
    <p:sldId id="289" r:id="rId8"/>
    <p:sldId id="273" r:id="rId9"/>
    <p:sldId id="280" r:id="rId10"/>
    <p:sldId id="266" r:id="rId11"/>
    <p:sldId id="278" r:id="rId12"/>
    <p:sldId id="287" r:id="rId13"/>
    <p:sldId id="286" r:id="rId14"/>
    <p:sldId id="290" r:id="rId15"/>
    <p:sldId id="277" r:id="rId16"/>
    <p:sldId id="260" r:id="rId17"/>
    <p:sldId id="288" r:id="rId18"/>
    <p:sldId id="276" r:id="rId19"/>
    <p:sldId id="258" r:id="rId20"/>
    <p:sldId id="267" r:id="rId21"/>
    <p:sldId id="279" r:id="rId22"/>
    <p:sldId id="271" r:id="rId23"/>
    <p:sldId id="282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45" autoAdjust="0"/>
    <p:restoredTop sz="94660"/>
  </p:normalViewPr>
  <p:slideViewPr>
    <p:cSldViewPr snapToGrid="0">
      <p:cViewPr varScale="1">
        <p:scale>
          <a:sx n="94" d="100"/>
          <a:sy n="94" d="100"/>
        </p:scale>
        <p:origin x="66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CE7D7-CF48-4777-ACA1-F756019452B5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0102A-585D-4973-A226-20C9877E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0D0C-EDE3-46BC-AB65-0078974DA0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9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2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8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5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9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DFB3B-3BFE-4085-BBB2-3FEA9451D4B7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DA49-3FE0-4B98-B3FB-6F345DEB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openxmlformats.org/officeDocument/2006/relationships/image" Target="../media/image2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41.png"/><Relationship Id="rId5" Type="http://schemas.openxmlformats.org/officeDocument/2006/relationships/image" Target="../media/image62.png"/><Relationship Id="rId10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79869" y="2297585"/>
            <a:ext cx="8052407" cy="2015525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To Refine the </a:t>
            </a:r>
            <a:r>
              <a:rPr lang="en-US" dirty="0" smtClean="0"/>
              <a:t>World estimate </a:t>
            </a:r>
            <a:r>
              <a:rPr lang="en-US" dirty="0" smtClean="0"/>
              <a:t>of </a:t>
            </a:r>
            <a:r>
              <a:rPr lang="en-US" dirty="0" smtClean="0"/>
              <a:t>PUE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 estimate of World PUE in cereal crops is 16%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77211" y="6252905"/>
            <a:ext cx="4310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Guilherme </a:t>
            </a:r>
            <a:r>
              <a:rPr lang="en-US" sz="1600" dirty="0" smtClean="0"/>
              <a:t>Torres (not pictured), </a:t>
            </a:r>
            <a:r>
              <a:rPr lang="en-US" sz="1600" dirty="0"/>
              <a:t>Ethan Driver, </a:t>
            </a:r>
            <a:r>
              <a:rPr lang="en-US" sz="1600" dirty="0" smtClean="0"/>
              <a:t>Jagman Dhillon, &amp; Ryan Bryant-Schlobohm</a:t>
            </a:r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79" y="3031191"/>
            <a:ext cx="9296514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Pictures\Me\Head Sho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6596" y="4799314"/>
            <a:ext cx="962289" cy="15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663" y="4809033"/>
            <a:ext cx="1044519" cy="1507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0961" y="4809033"/>
            <a:ext cx="1040446" cy="150286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"/>
            <a:ext cx="12192000" cy="1892300"/>
            <a:chOff x="-9407" y="-5621"/>
            <a:chExt cx="9153408" cy="1042131"/>
          </a:xfrm>
        </p:grpSpPr>
        <p:sp>
          <p:nvSpPr>
            <p:cNvPr id="10" name="Rectangle 9"/>
            <p:cNvSpPr/>
            <p:nvPr/>
          </p:nvSpPr>
          <p:spPr>
            <a:xfrm>
              <a:off x="696149" y="441020"/>
              <a:ext cx="8447852" cy="298536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/>
                <a:t>Ethan Driver, Jagman Dhillon, &amp; Ryan Bryant-Schlobohm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World Phosphorus Use Efficiency (PUE)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research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9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4" t="9127" r="6697" b="13889"/>
          <a:stretch/>
        </p:blipFill>
        <p:spPr>
          <a:xfrm>
            <a:off x="6478599" y="2498780"/>
            <a:ext cx="5619507" cy="321588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4" y="1990725"/>
            <a:ext cx="5687568" cy="3781628"/>
          </a:xfrm>
        </p:spPr>
      </p:pic>
      <p:sp>
        <p:nvSpPr>
          <p:cNvPr id="6" name="TextBox 5"/>
          <p:cNvSpPr txBox="1"/>
          <p:nvPr/>
        </p:nvSpPr>
        <p:spPr>
          <a:xfrm>
            <a:off x="590956" y="5772353"/>
            <a:ext cx="5060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 502,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Lahoma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OK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NDVI readings were taken from Dec. 18, 2015 to April 07, 2016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6514" y="3716020"/>
            <a:ext cx="4921007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836" y="5772353"/>
            <a:ext cx="775660" cy="1085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5119" y="6022788"/>
            <a:ext cx="2662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Melissa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Golden (left)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Nicole Remondet (right)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887" y="1496899"/>
            <a:ext cx="5121084" cy="1042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2997" y="5772353"/>
            <a:ext cx="754524" cy="10856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22826" y="-25886"/>
            <a:ext cx="12214826" cy="1866566"/>
            <a:chOff x="-26545" y="-46102"/>
            <a:chExt cx="9170545" cy="1027959"/>
          </a:xfrm>
        </p:grpSpPr>
        <p:sp>
          <p:nvSpPr>
            <p:cNvPr id="13" name="Rectangle 12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Melissa Golden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9407" y="-31846"/>
              <a:ext cx="9153407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Sequential NDVI Measurements in Winter </a:t>
              </a:r>
              <a:r>
                <a:rPr lang="en-US" sz="2400" dirty="0">
                  <a:solidFill>
                    <a:schemeClr val="bg1"/>
                  </a:solidFill>
                </a:rPr>
                <a:t>W</a:t>
              </a:r>
              <a:r>
                <a:rPr lang="en-US" sz="2400" dirty="0" smtClean="0">
                  <a:solidFill>
                    <a:schemeClr val="bg1"/>
                  </a:solidFill>
                </a:rPr>
                <a:t>heat for Improved </a:t>
              </a:r>
              <a:r>
                <a:rPr lang="en-US" sz="2400" dirty="0">
                  <a:solidFill>
                    <a:schemeClr val="bg1"/>
                  </a:solidFill>
                </a:rPr>
                <a:t>P</a:t>
              </a:r>
              <a:r>
                <a:rPr lang="en-US" sz="2400" dirty="0" smtClean="0">
                  <a:solidFill>
                    <a:schemeClr val="bg1"/>
                  </a:solidFill>
                </a:rPr>
                <a:t>rediction of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W</a:t>
              </a:r>
              <a:r>
                <a:rPr lang="en-US" sz="2400" dirty="0" smtClean="0">
                  <a:solidFill>
                    <a:schemeClr val="bg1"/>
                  </a:solidFill>
                </a:rPr>
                <a:t>inter </a:t>
              </a:r>
              <a:r>
                <a:rPr lang="en-US" sz="2400" dirty="0">
                  <a:solidFill>
                    <a:schemeClr val="bg1"/>
                  </a:solidFill>
                </a:rPr>
                <a:t>W</a:t>
              </a:r>
              <a:r>
                <a:rPr lang="en-US" sz="2400" dirty="0" smtClean="0">
                  <a:solidFill>
                    <a:schemeClr val="bg1"/>
                  </a:solidFill>
                </a:rPr>
                <a:t>heat </a:t>
              </a:r>
              <a:r>
                <a:rPr lang="en-US" sz="2400" dirty="0">
                  <a:solidFill>
                    <a:schemeClr val="bg1"/>
                  </a:solidFill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</a:rPr>
                <a:t>rain </a:t>
              </a:r>
              <a:r>
                <a:rPr lang="en-US" sz="2400" dirty="0">
                  <a:solidFill>
                    <a:schemeClr val="bg1"/>
                  </a:solidFill>
                </a:rPr>
                <a:t>Y</a:t>
              </a:r>
              <a:r>
                <a:rPr lang="en-US" sz="2400" dirty="0" smtClean="0">
                  <a:solidFill>
                    <a:schemeClr val="bg1"/>
                  </a:solidFill>
                </a:rPr>
                <a:t>ields </a:t>
              </a:r>
              <a:r>
                <a:rPr lang="en-US" sz="2400" dirty="0" smtClean="0">
                  <a:solidFill>
                    <a:schemeClr val="bg1"/>
                  </a:solidFill>
                </a:rPr>
                <a:t>and </a:t>
              </a:r>
              <a:r>
                <a:rPr lang="en-US" sz="2400" dirty="0" smtClean="0">
                  <a:solidFill>
                    <a:schemeClr val="bg1"/>
                  </a:solidFill>
                </a:rPr>
                <a:t>Mid-Season Fertilizer </a:t>
              </a:r>
              <a:r>
                <a:rPr lang="en-US" sz="2400" dirty="0" smtClean="0">
                  <a:solidFill>
                    <a:schemeClr val="bg1"/>
                  </a:solidFill>
                </a:rPr>
                <a:t>Rates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6545" y="-46102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10800000">
              <a:off x="-26391" y="504310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7" name="Picture 2" descr="research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4" y="2668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70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88" y="1733569"/>
            <a:ext cx="6676650" cy="2276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To evaluate </a:t>
            </a:r>
            <a:r>
              <a:rPr lang="en-US" dirty="0" smtClean="0"/>
              <a:t>the use of coefficient </a:t>
            </a:r>
            <a:r>
              <a:rPr lang="en-US" dirty="0" smtClean="0"/>
              <a:t>variation (CV</a:t>
            </a:r>
            <a:r>
              <a:rPr lang="en-US" dirty="0" smtClean="0"/>
              <a:t>) from </a:t>
            </a:r>
            <a:r>
              <a:rPr lang="en-US" dirty="0"/>
              <a:t>Normalized Difference Vegetative Index (</a:t>
            </a:r>
            <a:r>
              <a:rPr lang="en-US" dirty="0" smtClean="0"/>
              <a:t>NDVI) readings for predicting wheat grain yield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38" t="62831" r="1830" b="1462"/>
          <a:stretch/>
        </p:blipFill>
        <p:spPr>
          <a:xfrm>
            <a:off x="197041" y="4176959"/>
            <a:ext cx="5528590" cy="2505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666" r="4662"/>
          <a:stretch/>
        </p:blipFill>
        <p:spPr>
          <a:xfrm>
            <a:off x="6112662" y="4176959"/>
            <a:ext cx="2927131" cy="2505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380" y="1533392"/>
            <a:ext cx="3820510" cy="245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986" y="5043871"/>
            <a:ext cx="1097375" cy="1322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7986" y="6378215"/>
            <a:ext cx="2554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Gwen Wehmeyer &amp; Eva Nambi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738" y="5043871"/>
            <a:ext cx="1008992" cy="12877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8" y="398857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Gwen Wehmeyer and Eva Nambi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400" dirty="0" smtClean="0"/>
                <a:t>Use of Coefficient </a:t>
              </a:r>
              <a:r>
                <a:rPr lang="en-US" sz="2400" dirty="0" smtClean="0"/>
                <a:t>Variation (CV) </a:t>
              </a:r>
              <a:r>
                <a:rPr lang="en-US" sz="2400" dirty="0" smtClean="0"/>
                <a:t>from NDVI, to Improve Yield Prediction</a:t>
              </a:r>
              <a:endParaRPr lang="en-US" sz="2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research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5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0" name="Rectangle 9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8032" y="-130843"/>
            <a:ext cx="8967121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South Central Great Plains </a:t>
            </a:r>
            <a:r>
              <a:rPr lang="en-US" sz="3200" dirty="0" smtClean="0">
                <a:solidFill>
                  <a:schemeClr val="bg1"/>
                </a:solidFill>
              </a:rPr>
              <a:t>Winter </a:t>
            </a:r>
            <a:r>
              <a:rPr lang="en-US" sz="3200" dirty="0">
                <a:solidFill>
                  <a:schemeClr val="bg1"/>
                </a:solidFill>
              </a:rPr>
              <a:t>Wheat N Algorithm</a:t>
            </a:r>
          </a:p>
        </p:txBody>
      </p:sp>
      <p:pic>
        <p:nvPicPr>
          <p:cNvPr id="1026" name="Picture 2" descr="http://ts1.mm.bing.net/th?&amp;id=HN.608012982358444090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88" y="86478"/>
            <a:ext cx="912284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5173" y="5549705"/>
            <a:ext cx="50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http://nue.okstate.edu/SBNRC/mesonet.php</a:t>
            </a:r>
          </a:p>
          <a:p>
            <a:r>
              <a:rPr lang="en-US" dirty="0"/>
              <a:t>Option 3: Winter Wheat, South Central Great Plains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52762" y="6504319"/>
            <a:ext cx="3761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Tyler Lynch </a:t>
            </a:r>
            <a:r>
              <a:rPr lang="en-US" sz="1600" dirty="0"/>
              <a:t>&amp; </a:t>
            </a:r>
            <a:r>
              <a:rPr lang="en-US" sz="1600" dirty="0" smtClean="0"/>
              <a:t>Bruno Morandin </a:t>
            </a:r>
            <a:r>
              <a:rPr lang="en-US" sz="1600" dirty="0" smtClean="0"/>
              <a:t>Figueiredo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92458"/>
              </p:ext>
            </p:extLst>
          </p:nvPr>
        </p:nvGraphicFramePr>
        <p:xfrm>
          <a:off x="3239282" y="1764627"/>
          <a:ext cx="5715000" cy="3538337"/>
        </p:xfrm>
        <a:graphic>
          <a:graphicData uri="http://schemas.openxmlformats.org/drawingml/2006/table">
            <a:tbl>
              <a:tblPr firstRow="1" bandRow="1"/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4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Treatment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11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N - Rate</a:t>
                      </a:r>
                    </a:p>
                    <a:p>
                      <a:pPr algn="ctr"/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lb</a:t>
                      </a:r>
                      <a:r>
                        <a:rPr lang="en-US" sz="1600" dirty="0" smtClean="0"/>
                        <a:t> N/ac)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11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Yield</a:t>
                      </a:r>
                    </a:p>
                    <a:p>
                      <a:pPr algn="ctr"/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bu</a:t>
                      </a:r>
                      <a:r>
                        <a:rPr lang="en-US" sz="1600" dirty="0" smtClean="0"/>
                        <a:t>/ac)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11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Net Return</a:t>
                      </a:r>
                    </a:p>
                    <a:p>
                      <a:pPr algn="ctr"/>
                      <a:r>
                        <a:rPr lang="en-US" sz="1600" dirty="0" smtClean="0"/>
                        <a:t>($/ac)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1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Split Application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smtClean="0">
                          <a:sym typeface="Symbol"/>
                        </a:rPr>
                        <a:t> 16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154 </a:t>
                      </a:r>
                      <a:r>
                        <a:rPr lang="en-US" sz="1600" dirty="0" smtClean="0">
                          <a:sym typeface="Symbol"/>
                        </a:rPr>
                        <a:t> 100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0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SBNRC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sym typeface="Symbol"/>
                        </a:rPr>
                        <a:t>45  21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34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>
                          <a:sym typeface="Symbol"/>
                        </a:rPr>
                        <a:t> 16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172 </a:t>
                      </a:r>
                      <a:r>
                        <a:rPr lang="en-US" sz="1600" dirty="0" smtClean="0">
                          <a:sym typeface="Symbol"/>
                        </a:rPr>
                        <a:t> 94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52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600" dirty="0" smtClean="0"/>
                        <a:t>Average Difference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 </a:t>
                      </a:r>
                      <a:r>
                        <a:rPr lang="en-US" sz="1600" dirty="0" smtClean="0">
                          <a:sym typeface="Symbol"/>
                        </a:rPr>
                        <a:t> 25</a:t>
                      </a:r>
                      <a:endParaRPr lang="en-US" sz="1600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903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Max: 66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rowSpan="2"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0247"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Min: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-52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187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dirty="0" smtClean="0"/>
                        <a:t>Fertilizer</a:t>
                      </a:r>
                      <a:r>
                        <a:rPr lang="en-US" sz="1400" baseline="0" dirty="0" smtClean="0"/>
                        <a:t> Price (28-0-0) = $0.56/</a:t>
                      </a:r>
                      <a:r>
                        <a:rPr lang="en-US" sz="1400" baseline="0" dirty="0" err="1" smtClean="0"/>
                        <a:t>lb</a:t>
                      </a:r>
                      <a:r>
                        <a:rPr lang="en-US" sz="1400" baseline="0" dirty="0" smtClean="0"/>
                        <a:t> N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872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dirty="0" smtClean="0"/>
                        <a:t>Grain Price = $6.00/</a:t>
                      </a:r>
                      <a:r>
                        <a:rPr lang="en-US" sz="1400" dirty="0" err="1" smtClean="0"/>
                        <a:t>bu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815" y="5008983"/>
            <a:ext cx="985412" cy="1477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988" y="5008983"/>
            <a:ext cx="1026536" cy="147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60" y="5507434"/>
            <a:ext cx="901041" cy="13505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8" y="44137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Tyler Lynch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research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06382" y="171699"/>
            <a:ext cx="11132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Residual N Availability Following </a:t>
            </a:r>
            <a:r>
              <a:rPr lang="en-US" sz="3000" dirty="0" smtClean="0">
                <a:solidFill>
                  <a:schemeClr val="bg1"/>
                </a:solidFill>
              </a:rPr>
              <a:t>a Failed </a:t>
            </a:r>
            <a:r>
              <a:rPr lang="en-US" sz="3000" dirty="0" smtClean="0">
                <a:solidFill>
                  <a:schemeClr val="bg1"/>
                </a:solidFill>
              </a:rPr>
              <a:t>Crop (Wheat and Sorghum)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62" y="1706931"/>
            <a:ext cx="4872096" cy="365407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798335" y="1712252"/>
            <a:ext cx="596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Objective</a:t>
            </a:r>
            <a:r>
              <a:rPr lang="en-US" sz="2400" dirty="0" smtClean="0"/>
              <a:t>: </a:t>
            </a:r>
            <a:r>
              <a:rPr lang="en-US" sz="2400" dirty="0" smtClean="0"/>
              <a:t>Residual </a:t>
            </a:r>
            <a:r>
              <a:rPr lang="en-US" sz="2400" dirty="0" smtClean="0"/>
              <a:t>N effect on </a:t>
            </a:r>
            <a:r>
              <a:rPr lang="en-US" sz="2400" dirty="0" smtClean="0"/>
              <a:t>crop growth following one failed crop cycle</a:t>
            </a:r>
            <a:endParaRPr lang="en-US" sz="20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752234"/>
              </p:ext>
            </p:extLst>
          </p:nvPr>
        </p:nvGraphicFramePr>
        <p:xfrm>
          <a:off x="1350818" y="2785595"/>
          <a:ext cx="4267199" cy="35112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19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7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4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78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5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Treatment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Previous Crop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Previous Crop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Pre N rate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lb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N/ac)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Wheat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Pre N Rate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lb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N/ac)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3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Sorghum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935571" y="6488668"/>
            <a:ext cx="175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Tyler Lynch</a:t>
            </a:r>
            <a:endParaRPr lang="en-US" dirty="0"/>
          </a:p>
        </p:txBody>
      </p:sp>
      <p:sp>
        <p:nvSpPr>
          <p:cNvPr id="2" name="AutoShape 2" descr="Displaying Headshot_p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-20922"/>
            <a:ext cx="12191999" cy="1892300"/>
            <a:chOff x="-9407" y="-5621"/>
            <a:chExt cx="9153407" cy="1042131"/>
          </a:xfrm>
        </p:grpSpPr>
        <p:sp>
          <p:nvSpPr>
            <p:cNvPr id="8" name="Rectangle 7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997" y="-677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eason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rediction of Grain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orghum Yield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U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sing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ed and Red 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dge NDVI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569" y="5115304"/>
            <a:ext cx="1359431" cy="1742696"/>
          </a:xfrm>
          <a:prstGeom prst="rect">
            <a:avLst/>
          </a:prstGeom>
        </p:spPr>
      </p:pic>
      <p:graphicFrame>
        <p:nvGraphicFramePr>
          <p:cNvPr id="5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862023"/>
              </p:ext>
            </p:extLst>
          </p:nvPr>
        </p:nvGraphicFramePr>
        <p:xfrm>
          <a:off x="939774" y="1671713"/>
          <a:ext cx="6176570" cy="4674515"/>
        </p:xfrm>
        <a:graphic>
          <a:graphicData uri="http://schemas.openxmlformats.org/drawingml/2006/table">
            <a:tbl>
              <a:tblPr/>
              <a:tblGrid>
                <a:gridCol w="1331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16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76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60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8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Treatment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Preplant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N/ac)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Sidedress N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N/ac)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Method of 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Rich Strip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8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7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05131" y="2192271"/>
            <a:ext cx="4305720" cy="2677656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a typeface="Calibri" panose="020F0502020204030204" pitchFamily="34" charset="0"/>
              </a:rPr>
              <a:t>Objective:</a:t>
            </a:r>
          </a:p>
          <a:p>
            <a:pPr algn="ctr"/>
            <a:r>
              <a:rPr lang="en-US" sz="2400" dirty="0" smtClean="0">
                <a:ea typeface="Calibri" panose="020F0502020204030204" pitchFamily="34" charset="0"/>
              </a:rPr>
              <a:t>Use </a:t>
            </a:r>
            <a:r>
              <a:rPr lang="en-US" sz="2400" dirty="0" smtClean="0">
                <a:ea typeface="Calibri" panose="020F0502020204030204" pitchFamily="34" charset="0"/>
              </a:rPr>
              <a:t>of two </a:t>
            </a:r>
            <a:r>
              <a:rPr lang="en-US" sz="2400" dirty="0">
                <a:ea typeface="Calibri" panose="020F0502020204030204" pitchFamily="34" charset="0"/>
              </a:rPr>
              <a:t>different active-optical sensors that employ red and red edge technology, and </a:t>
            </a:r>
            <a:r>
              <a:rPr lang="en-US" sz="2400" dirty="0" smtClean="0">
                <a:ea typeface="Calibri" panose="020F0502020204030204" pitchFamily="34" charset="0"/>
              </a:rPr>
              <a:t>compare </a:t>
            </a:r>
            <a:r>
              <a:rPr lang="en-US" sz="2400" dirty="0">
                <a:ea typeface="Calibri" panose="020F0502020204030204" pitchFamily="34" charset="0"/>
              </a:rPr>
              <a:t>them to estimate the in-season </a:t>
            </a:r>
            <a:r>
              <a:rPr lang="en-US" sz="2400" dirty="0" smtClean="0">
                <a:ea typeface="Calibri" panose="020F0502020204030204" pitchFamily="34" charset="0"/>
              </a:rPr>
              <a:t>yield </a:t>
            </a:r>
            <a:r>
              <a:rPr lang="en-US" sz="2400" dirty="0">
                <a:ea typeface="Calibri" panose="020F0502020204030204" pitchFamily="34" charset="0"/>
              </a:rPr>
              <a:t>potential (YP</a:t>
            </a:r>
            <a:r>
              <a:rPr lang="en-US" sz="2400" baseline="-25000" dirty="0">
                <a:ea typeface="Calibri" panose="020F0502020204030204" pitchFamily="34" charset="0"/>
              </a:rPr>
              <a:t>0</a:t>
            </a:r>
            <a:r>
              <a:rPr lang="en-US" sz="2400" dirty="0">
                <a:ea typeface="Calibri" panose="020F0502020204030204" pitchFamily="34" charset="0"/>
              </a:rPr>
              <a:t>) in grain sorghum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15341" y="6533171"/>
            <a:ext cx="188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Sulochana Dhital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16063" y="819583"/>
            <a:ext cx="175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Sulochana Dhital</a:t>
            </a:r>
          </a:p>
        </p:txBody>
      </p:sp>
    </p:spTree>
    <p:extLst>
      <p:ext uri="{BB962C8B-B14F-4D97-AF65-F5344CB8AC3E}">
        <p14:creationId xmlns:p14="http://schemas.microsoft.com/office/powerpoint/2010/main" val="19321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5927304" y="3726545"/>
            <a:ext cx="1879730" cy="2607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530" y="1432823"/>
            <a:ext cx="7461404" cy="227894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Objective: </a:t>
            </a:r>
            <a:r>
              <a:rPr lang="en-US" sz="3200" dirty="0" smtClean="0">
                <a:latin typeface="+mn-lt"/>
              </a:rPr>
              <a:t>Determine </a:t>
            </a:r>
            <a:r>
              <a:rPr lang="en-US" sz="3200" dirty="0" smtClean="0">
                <a:latin typeface="+mn-lt"/>
              </a:rPr>
              <a:t>correct amount of </a:t>
            </a:r>
            <a:r>
              <a:rPr lang="en-US" sz="3200" dirty="0" smtClean="0">
                <a:latin typeface="+mn-lt"/>
              </a:rPr>
              <a:t>nitrogen that </a:t>
            </a:r>
            <a:r>
              <a:rPr lang="en-US" sz="3200" dirty="0" smtClean="0">
                <a:latin typeface="+mn-lt"/>
              </a:rPr>
              <a:t>can be applied </a:t>
            </a:r>
            <a:r>
              <a:rPr lang="en-US" sz="3200" dirty="0" err="1" smtClean="0">
                <a:latin typeface="+mn-lt"/>
              </a:rPr>
              <a:t>preplant</a:t>
            </a:r>
            <a:r>
              <a:rPr lang="en-US" sz="3200" dirty="0" smtClean="0">
                <a:latin typeface="+mn-lt"/>
              </a:rPr>
              <a:t> for  </a:t>
            </a:r>
            <a:r>
              <a:rPr lang="en-US" sz="3200" dirty="0" smtClean="0">
                <a:latin typeface="+mn-lt"/>
              </a:rPr>
              <a:t>optimizing grain yields and </a:t>
            </a:r>
            <a:r>
              <a:rPr lang="en-US" sz="3200" dirty="0" smtClean="0">
                <a:latin typeface="+mn-lt"/>
              </a:rPr>
              <a:t>NUE</a:t>
            </a:r>
            <a:endParaRPr lang="en-US" sz="32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3004"/>
          <a:stretch/>
        </p:blipFill>
        <p:spPr>
          <a:xfrm>
            <a:off x="3161936" y="4045610"/>
            <a:ext cx="2002727" cy="2236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8316576" y="6314114"/>
            <a:ext cx="349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Gwen Wehmeyer &amp; Ethan Driver</a:t>
            </a:r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82728"/>
              </p:ext>
            </p:extLst>
          </p:nvPr>
        </p:nvGraphicFramePr>
        <p:xfrm>
          <a:off x="8102931" y="1524005"/>
          <a:ext cx="3384876" cy="3282152"/>
        </p:xfrm>
        <a:graphic>
          <a:graphicData uri="http://schemas.openxmlformats.org/drawingml/2006/table">
            <a:tbl>
              <a:tblPr/>
              <a:tblGrid>
                <a:gridCol w="768839">
                  <a:extLst>
                    <a:ext uri="{9D8B030D-6E8A-4147-A177-3AD203B41FA5}">
                      <a16:colId xmlns:a16="http://schemas.microsoft.com/office/drawing/2014/main" xmlns="" val="1780291565"/>
                    </a:ext>
                  </a:extLst>
                </a:gridCol>
                <a:gridCol w="1332671">
                  <a:extLst>
                    <a:ext uri="{9D8B030D-6E8A-4147-A177-3AD203B41FA5}">
                      <a16:colId xmlns:a16="http://schemas.microsoft.com/office/drawing/2014/main" xmlns="" val="1349673602"/>
                    </a:ext>
                  </a:extLst>
                </a:gridCol>
                <a:gridCol w="1283366">
                  <a:extLst>
                    <a:ext uri="{9D8B030D-6E8A-4147-A177-3AD203B41FA5}">
                      <a16:colId xmlns:a16="http://schemas.microsoft.com/office/drawing/2014/main" xmlns="" val="2770345093"/>
                    </a:ext>
                  </a:extLst>
                </a:gridCol>
              </a:tblGrid>
              <a:tr h="487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Treatment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Preplant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lbs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/ac)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Sidedress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lbs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/ac)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7861869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0310656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7274150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8031991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3825134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3657181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3350413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8256137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789078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2018769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386270"/>
                  </a:ext>
                </a:extLst>
              </a:tr>
              <a:tr h="2319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6262365"/>
                  </a:ext>
                </a:extLst>
              </a:tr>
              <a:tr h="2435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07632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7979"/>
          <a:stretch/>
        </p:blipFill>
        <p:spPr>
          <a:xfrm>
            <a:off x="445312" y="3687433"/>
            <a:ext cx="1953983" cy="2728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842" y="4999572"/>
            <a:ext cx="1097375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6689" y="5030596"/>
            <a:ext cx="793764" cy="12512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2" name="Rectangle 11"/>
            <p:cNvSpPr/>
            <p:nvPr/>
          </p:nvSpPr>
          <p:spPr>
            <a:xfrm>
              <a:off x="696148" y="419547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Gwen Wehmeyer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Optimum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Preplant</a:t>
              </a:r>
              <a:r>
                <a:rPr lang="en-US" sz="2800" dirty="0" smtClean="0">
                  <a:solidFill>
                    <a:schemeClr val="bg1"/>
                  </a:solidFill>
                </a:rPr>
                <a:t> Nitrogen (N) Rates in Sorghum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research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7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0148" y="373063"/>
            <a:ext cx="8447852" cy="277813"/>
          </a:xfrm>
          <a:prstGeom prst="rect">
            <a:avLst/>
          </a:prstGeom>
          <a:solidFill>
            <a:srgbClr val="A9AAA8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15768" y="-5621"/>
            <a:ext cx="9152232" cy="472061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 sz="280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80582" y="132842"/>
            <a:ext cx="7820526" cy="266188"/>
          </a:xfrm>
        </p:spPr>
        <p:txBody>
          <a:bodyPr>
            <a:noAutofit/>
          </a:bodyPr>
          <a:lstStyle/>
          <a:p>
            <a:r>
              <a:rPr lang="pt-BR" sz="20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Sulfur </a:t>
            </a:r>
            <a:r>
              <a:rPr lang="pt-BR" sz="20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Fertilization </a:t>
            </a:r>
            <a:r>
              <a:rPr lang="pt-BR" sz="20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for </a:t>
            </a:r>
            <a:r>
              <a:rPr lang="pt-BR" sz="20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Grain Sorghum </a:t>
            </a:r>
            <a:r>
              <a:rPr lang="pt-BR" sz="20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in </a:t>
            </a:r>
            <a:r>
              <a:rPr lang="pt-BR" sz="20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Oklahoma</a:t>
            </a:r>
            <a:endParaRPr lang="en-US" sz="1800" b="1" dirty="0">
              <a:ln w="3175">
                <a:solidFill>
                  <a:srgbClr val="13130D"/>
                </a:solidFill>
              </a:ln>
              <a:solidFill>
                <a:schemeClr val="bg1"/>
              </a:solidFill>
              <a:latin typeface="Eurostile"/>
              <a:cs typeface="Eurostile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353158" y="468447"/>
            <a:ext cx="8108009" cy="621119"/>
          </a:xfrm>
        </p:spPr>
        <p:txBody>
          <a:bodyPr>
            <a:normAutofit fontScale="47500" lnSpcReduction="20000"/>
          </a:bodyPr>
          <a:lstStyle/>
          <a:p>
            <a:r>
              <a:rPr lang="en-US" sz="3600" dirty="0">
                <a:solidFill>
                  <a:srgbClr val="13130D"/>
                </a:solidFill>
                <a:latin typeface="+mj-lt"/>
                <a:cs typeface="Eurostile"/>
              </a:rPr>
              <a:t>Ryan Bryant-</a:t>
            </a:r>
            <a:r>
              <a:rPr lang="en-US" sz="3600" dirty="0" err="1">
                <a:solidFill>
                  <a:srgbClr val="13130D"/>
                </a:solidFill>
                <a:latin typeface="+mj-lt"/>
                <a:cs typeface="Eurostile"/>
              </a:rPr>
              <a:t>Schlobohm</a:t>
            </a:r>
            <a:endParaRPr lang="en-US" sz="3600" dirty="0">
              <a:solidFill>
                <a:srgbClr val="13130D"/>
              </a:solidFill>
              <a:latin typeface="+mj-lt"/>
              <a:cs typeface="Eurostile"/>
            </a:endParaRPr>
          </a:p>
          <a:p>
            <a:r>
              <a:rPr lang="en-US" sz="3600" dirty="0">
                <a:latin typeface="+mj-lt"/>
                <a:cs typeface="Eurostile"/>
              </a:rPr>
              <a:t>Department of Plant and Soil Sciences, Oklahoma State </a:t>
            </a:r>
            <a:r>
              <a:rPr lang="en-US" sz="3600" dirty="0" smtClean="0">
                <a:latin typeface="+mj-lt"/>
                <a:cs typeface="Eurostile"/>
              </a:rPr>
              <a:t>University</a:t>
            </a:r>
            <a:endParaRPr lang="en-US" sz="3600" dirty="0">
              <a:latin typeface="+mj-lt"/>
              <a:cs typeface="Eurostile"/>
            </a:endParaRPr>
          </a:p>
          <a:p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17579" y="1036511"/>
            <a:ext cx="889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02063" y="1186418"/>
            <a:ext cx="4064000" cy="234223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98610" y="1186418"/>
            <a:ext cx="4064000" cy="234223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Treatment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4593" y="-5621"/>
            <a:ext cx="998622" cy="564599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1514746" y="558964"/>
            <a:ext cx="998468" cy="477547"/>
          </a:xfrm>
          <a:prstGeom prst="triangle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pic>
        <p:nvPicPr>
          <p:cNvPr id="10" name="Picture 2" descr="research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83" y="-5621"/>
            <a:ext cx="810534" cy="5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6261662" y="2261990"/>
            <a:ext cx="4100949" cy="2089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329" y="1659844"/>
            <a:ext cx="5802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Objective: </a:t>
            </a:r>
            <a:r>
              <a:rPr lang="en-US" sz="2400" dirty="0" smtClean="0"/>
              <a:t>economic feasibility of applying sulfur </a:t>
            </a:r>
            <a:r>
              <a:rPr lang="en-US" sz="2400" dirty="0" smtClean="0"/>
              <a:t>for </a:t>
            </a:r>
            <a:r>
              <a:rPr lang="en-US" sz="2400" dirty="0"/>
              <a:t>Oklahoma </a:t>
            </a:r>
            <a:r>
              <a:rPr lang="en-US" sz="2400" dirty="0" smtClean="0"/>
              <a:t>grain sorghum producers</a:t>
            </a:r>
            <a:endParaRPr lang="en-US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14" y="2860703"/>
            <a:ext cx="2713568" cy="20351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96362"/>
              </p:ext>
            </p:extLst>
          </p:nvPr>
        </p:nvGraphicFramePr>
        <p:xfrm>
          <a:off x="6062579" y="1514045"/>
          <a:ext cx="4723227" cy="4896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4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4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3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333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Treatment</a:t>
                      </a:r>
                      <a:endParaRPr lang="en-US" sz="18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Side-Dress N Rate (</a:t>
                      </a:r>
                      <a:r>
                        <a:rPr lang="en-US" sz="1800" b="1" dirty="0" err="1" smtClean="0"/>
                        <a:t>lb</a:t>
                      </a:r>
                      <a:r>
                        <a:rPr lang="en-US" sz="1800" b="1" dirty="0" smtClean="0"/>
                        <a:t>/acre</a:t>
                      </a:r>
                      <a:r>
                        <a:rPr lang="en-US" sz="1800" b="1" dirty="0" smtClean="0"/>
                        <a:t>)</a:t>
                      </a:r>
                      <a:endParaRPr lang="en-US" sz="18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Sulfur Rate (</a:t>
                      </a:r>
                      <a:r>
                        <a:rPr lang="en-US" sz="1800" b="1" dirty="0" err="1" smtClean="0"/>
                        <a:t>lb</a:t>
                      </a:r>
                      <a:r>
                        <a:rPr lang="en-US" sz="1800" b="1" dirty="0" smtClean="0"/>
                        <a:t>/acre</a:t>
                      </a:r>
                      <a:r>
                        <a:rPr lang="en-US" sz="1800" b="1" dirty="0" smtClean="0"/>
                        <a:t>)</a:t>
                      </a:r>
                      <a:endParaRPr lang="en-US" sz="18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61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Soil SO</a:t>
                      </a:r>
                      <a:r>
                        <a:rPr lang="en-US" sz="1400" baseline="-25000" dirty="0" smtClean="0"/>
                        <a:t>4- </a:t>
                      </a:r>
                      <a:r>
                        <a:rPr lang="en-US" sz="1400" dirty="0" smtClean="0"/>
                        <a:t>Test Recommendation</a:t>
                      </a:r>
                      <a:endParaRPr lang="en-US" sz="1400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8601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120</a:t>
                      </a:r>
                      <a:endParaRPr lang="en-US" sz="1800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Soil SO</a:t>
                      </a:r>
                      <a:r>
                        <a:rPr lang="en-US" sz="1400" baseline="-25000" dirty="0" smtClean="0"/>
                        <a:t>4- </a:t>
                      </a:r>
                      <a:r>
                        <a:rPr lang="en-US" sz="1400" dirty="0" smtClean="0"/>
                        <a:t>Test Recommendation</a:t>
                      </a:r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79" y="3901182"/>
            <a:ext cx="3605117" cy="26677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826" y="4974231"/>
            <a:ext cx="1123862" cy="16170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2396" y="6519446"/>
            <a:ext cx="2176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Ryan Bryant-Schlobohm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40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0290" y="0"/>
            <a:ext cx="12192001" cy="1892300"/>
            <a:chOff x="-9407" y="-5621"/>
            <a:chExt cx="9153408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9" y="442119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              Variability in Optimum N Rates for Maize in the Central Great Plains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326065"/>
              </p:ext>
            </p:extLst>
          </p:nvPr>
        </p:nvGraphicFramePr>
        <p:xfrm>
          <a:off x="126202" y="1341327"/>
          <a:ext cx="6660369" cy="4889754"/>
        </p:xfrm>
        <a:graphic>
          <a:graphicData uri="http://schemas.openxmlformats.org/drawingml/2006/table">
            <a:tbl>
              <a:tblPr firstRow="1" firstCol="1" bandRow="1"/>
              <a:tblGrid>
                <a:gridCol w="1781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4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57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6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09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41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460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34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7065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9676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003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period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† (0-N) Yield Range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‡ High N Yield Range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Optimum N rate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kg ha</a:t>
                      </a:r>
                      <a:r>
                        <a:rPr lang="en-US" sz="9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---- Mg ha</a:t>
                      </a:r>
                      <a:r>
                        <a:rPr lang="en-US" sz="9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----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Avg.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Bundy et al. (2011)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1958-1983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1.6-7.6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4.3-8.8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Bundy et al. (2011)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1984-1997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2.7-5.6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5.7-9.96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Mallarino and Torres (2006)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1979-2003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0.8-5.9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5.1-12.4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Mallarino and Torres (2006)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1985-2010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1.4-6.2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5.3-12.8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Varvel et al. (2007)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1995-2005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6.6-10.9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10.4-13.3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Jokela et al. (1989) Carroll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1982-1984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5.5-7.3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7.1-9.1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Jokela et al. (1989) Webster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1982-1984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1.7-5.6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1.8-8.7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Fenster et al. (1976) Waseca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1970-1975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3.2-7.4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7.1-10.6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Fenster et al. (1976) Martin 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1970-1976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3.8-8.2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4.0-9.6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Fenster et al. (1976) Martin 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1971-1976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6.2-11.3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6.2-12.0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 Kaisi et al. (2003)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1998-2000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5.6-10.2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8.3-10.8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Ismail et al. (1994) NT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1998-2000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2.1-7.4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5.2-10.9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Ismail et al. (1994) CT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1970-1990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1.9-9.5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3.5-10.4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 et al. (1986) NT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1970-1985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3.1-4.9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5.7-9.2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 et al. (1986) CT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1970-1985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1.9-6.1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5.0-8.8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Stecker et al. (1993) Columbia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1988-1990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3.3-5.6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6.0-10.1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Stecker et al. (1993) Novelty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1988-1990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4.5-7.2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6.7-9.9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Stecker et al. (1993) Corning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1989-1990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5.0-6.0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8.2-8.5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Peterson et al. (1989)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1983-1986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2.1-6.4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3.9-10.0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Eck (1982)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1977-1978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2.7-4.4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5.6-5.9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Shapiro et al. (2006) RS 51cm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1996-1998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6.2-8.9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9.4-11.1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Shapiro et al. (2006) RS 76cm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1996-1998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5.0-8.9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7.1-11.0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Meisinger et al. (1985) MT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1974-1977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1.8-2.6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5.8-8.2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Meisinger et al. (1985) PT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1974-1977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2.7-4.2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5.1-8.1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Gehl et al. (2005) Rossville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2001-2002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6.4-7.9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11.3-12.6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33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Gehl et al. (2005) Scandia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2001-2002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2.7-7.4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3.8-11.5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6677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667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39" marR="50639" marT="0" marB="0" anchor="b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39" marR="50639" marT="0" marB="0" anchor="b">
                    <a:lnL>
                      <a:noFill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257810"/>
            <a:ext cx="7061200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Table 1. Maize grain yield for the zero-N treatment (check plot), high N treatment and a computed optimum N rate in 26 field experiments that encumbered 198 site years of published data in the Central Great Plains, United States 1958-2010.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3439" y="1659198"/>
            <a:ext cx="41765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effectLst/>
                <a:ea typeface="Calibri" panose="020F0502020204030204" pitchFamily="34" charset="0"/>
              </a:rPr>
              <a:t>Objective: </a:t>
            </a:r>
            <a:r>
              <a:rPr lang="en-US" dirty="0" smtClean="0">
                <a:effectLst/>
                <a:ea typeface="Calibri" panose="020F0502020204030204" pitchFamily="34" charset="0"/>
              </a:rPr>
              <a:t>To document the relationship between maize grain yield levels and optimum N rates, over a wide range of locations and years, from published literature.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4" y="5144536"/>
            <a:ext cx="1336094" cy="1713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51691" y="3397402"/>
            <a:ext cx="3450678" cy="28007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Conclusions:</a:t>
            </a:r>
          </a:p>
          <a:p>
            <a:r>
              <a:rPr lang="en-US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ame N rates applied each year on corn do not include accurate accounting for variability in soil N and corn N uptake which are dramatically influenced by the changing growing conditions from one year to the next.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Published results from multiple sites, years revealed extensive variability in optimum nitrogen </a:t>
            </a:r>
            <a:r>
              <a:rPr lang="en-US" sz="1600" dirty="0" smtClean="0">
                <a:solidFill>
                  <a:srgbClr val="000000"/>
                </a:solidFill>
              </a:rPr>
              <a:t>rates </a:t>
            </a:r>
            <a:r>
              <a:rPr lang="en-US" sz="1600" dirty="0" smtClean="0">
                <a:solidFill>
                  <a:srgbClr val="000000"/>
                </a:solidFill>
              </a:rPr>
              <a:t>in for maize in the Central Great Plains.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9115341" y="6533171"/>
            <a:ext cx="188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Sulochana Dhital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848" y="1211205"/>
            <a:ext cx="6541040" cy="33489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Objective: </a:t>
            </a:r>
            <a:r>
              <a:rPr lang="en-US" sz="3200" dirty="0" smtClean="0">
                <a:latin typeface="+mn-lt"/>
              </a:rPr>
              <a:t>Determine </a:t>
            </a:r>
            <a:r>
              <a:rPr lang="en-US" sz="3200" dirty="0" smtClean="0">
                <a:latin typeface="+mn-lt"/>
              </a:rPr>
              <a:t>correct amount of </a:t>
            </a:r>
            <a:r>
              <a:rPr lang="en-US" sz="3200" dirty="0" err="1" smtClean="0">
                <a:latin typeface="+mn-lt"/>
              </a:rPr>
              <a:t>preplant</a:t>
            </a:r>
            <a:r>
              <a:rPr lang="en-US" sz="3200" dirty="0" smtClean="0">
                <a:latin typeface="+mn-lt"/>
              </a:rPr>
              <a:t> nitrogen that </a:t>
            </a:r>
            <a:r>
              <a:rPr lang="en-US" sz="3200" dirty="0" smtClean="0">
                <a:latin typeface="+mn-lt"/>
              </a:rPr>
              <a:t>can be applied </a:t>
            </a:r>
            <a:r>
              <a:rPr lang="en-US" sz="3200" dirty="0" smtClean="0">
                <a:latin typeface="+mn-lt"/>
              </a:rPr>
              <a:t>to optimize </a:t>
            </a:r>
            <a:r>
              <a:rPr lang="en-US" sz="3200" dirty="0" smtClean="0">
                <a:latin typeface="+mn-lt"/>
              </a:rPr>
              <a:t>grain yields and </a:t>
            </a:r>
            <a:r>
              <a:rPr lang="en-US" sz="3200" dirty="0" smtClean="0">
                <a:latin typeface="+mn-lt"/>
              </a:rPr>
              <a:t>nitrogen use efficiency</a:t>
            </a:r>
            <a:endParaRPr lang="en-US" sz="32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23" y="4263130"/>
            <a:ext cx="1597511" cy="2130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1917" b="25746"/>
          <a:stretch/>
        </p:blipFill>
        <p:spPr>
          <a:xfrm>
            <a:off x="637524" y="4375764"/>
            <a:ext cx="1756087" cy="1952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3004"/>
          <a:stretch/>
        </p:blipFill>
        <p:spPr>
          <a:xfrm>
            <a:off x="5531346" y="4393141"/>
            <a:ext cx="1748155" cy="1952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613" y="1458736"/>
            <a:ext cx="2664914" cy="3572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73972" y="6424833"/>
            <a:ext cx="299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Gwen Wehmeyer &amp; Ethan Driver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4396" t="661" r="18535" b="63564"/>
          <a:stretch/>
        </p:blipFill>
        <p:spPr>
          <a:xfrm>
            <a:off x="8736731" y="5123533"/>
            <a:ext cx="1095697" cy="1321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79" y="5123533"/>
            <a:ext cx="837261" cy="132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4" name="Rectangle 13"/>
            <p:cNvSpPr/>
            <p:nvPr/>
          </p:nvSpPr>
          <p:spPr>
            <a:xfrm>
              <a:off x="696148" y="400778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Gwen Wehmeyer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Optimum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Preplant</a:t>
              </a:r>
              <a:r>
                <a:rPr lang="en-US" sz="3200" dirty="0" smtClean="0">
                  <a:solidFill>
                    <a:schemeClr val="bg1"/>
                  </a:solidFill>
                </a:rPr>
                <a:t> Nitrogen (N) Rates in Maize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research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3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0148" y="373063"/>
            <a:ext cx="8447852" cy="277813"/>
          </a:xfrm>
          <a:prstGeom prst="rect">
            <a:avLst/>
          </a:prstGeom>
          <a:solidFill>
            <a:srgbClr val="A9AAA8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15768" y="-5621"/>
            <a:ext cx="9152232" cy="472061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80582" y="132842"/>
            <a:ext cx="7820526" cy="266188"/>
          </a:xfrm>
        </p:spPr>
        <p:txBody>
          <a:bodyPr>
            <a:noAutofit/>
          </a:bodyPr>
          <a:lstStyle/>
          <a:p>
            <a:r>
              <a:rPr lang="pt-BR" sz="18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Mitigation of </a:t>
            </a:r>
            <a:r>
              <a:rPr lang="pt-BR" sz="18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 </a:t>
            </a:r>
            <a:r>
              <a:rPr lang="pt-BR" sz="18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Spring </a:t>
            </a:r>
            <a:r>
              <a:rPr lang="pt-BR" sz="18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Freeze </a:t>
            </a:r>
            <a:r>
              <a:rPr lang="pt-BR" sz="18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pt-BR" sz="1800" b="1" dirty="0" smtClean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</a:t>
            </a:r>
            <a:endParaRPr lang="en-US" sz="1600" b="1" dirty="0">
              <a:ln w="3175">
                <a:solidFill>
                  <a:srgbClr val="13130D"/>
                </a:solidFill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390071" y="474392"/>
            <a:ext cx="8108009" cy="64640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13130D"/>
                </a:solidFill>
                <a:latin typeface="+mj-lt"/>
                <a:cs typeface="Eurostile"/>
              </a:rPr>
              <a:t>Ryan </a:t>
            </a:r>
            <a:r>
              <a:rPr lang="en-US" sz="1800" dirty="0" smtClean="0">
                <a:solidFill>
                  <a:srgbClr val="13130D"/>
                </a:solidFill>
                <a:latin typeface="+mj-lt"/>
                <a:cs typeface="Eurostile"/>
              </a:rPr>
              <a:t>Bryant-Schlobohm</a:t>
            </a:r>
            <a:br>
              <a:rPr lang="en-US" sz="1800" dirty="0" smtClean="0">
                <a:solidFill>
                  <a:srgbClr val="13130D"/>
                </a:solidFill>
                <a:latin typeface="+mj-lt"/>
                <a:cs typeface="Eurostile"/>
              </a:rPr>
            </a:br>
            <a:r>
              <a:rPr lang="en-US" sz="1800" dirty="0" smtClean="0">
                <a:latin typeface="+mj-lt"/>
                <a:cs typeface="Eurostile"/>
              </a:rPr>
              <a:t>Department </a:t>
            </a:r>
            <a:r>
              <a:rPr lang="en-US" sz="1800" dirty="0">
                <a:latin typeface="+mj-lt"/>
                <a:cs typeface="Eurostile"/>
              </a:rPr>
              <a:t>of Plant and Soil Sciences, Oklahoma State </a:t>
            </a:r>
            <a:r>
              <a:rPr lang="en-US" sz="1800" dirty="0" smtClean="0">
                <a:latin typeface="+mj-lt"/>
                <a:cs typeface="Eurostile"/>
              </a:rPr>
              <a:t>University</a:t>
            </a:r>
            <a:endParaRPr lang="en-US" sz="1800" dirty="0">
              <a:latin typeface="+mj-lt"/>
              <a:cs typeface="Eurostile"/>
            </a:endParaRPr>
          </a:p>
          <a:p>
            <a:endParaRPr lang="en-US" sz="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17579" y="1036511"/>
            <a:ext cx="889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02063" y="1186418"/>
            <a:ext cx="4064000" cy="234223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98610" y="1186418"/>
            <a:ext cx="4064000" cy="234223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Treatment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4593" y="-5621"/>
            <a:ext cx="998622" cy="564599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1514746" y="558964"/>
            <a:ext cx="998468" cy="477547"/>
          </a:xfrm>
          <a:prstGeom prst="triangle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pic>
        <p:nvPicPr>
          <p:cNvPr id="10" name="Picture 2" descr="research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83" y="-5621"/>
            <a:ext cx="810534" cy="5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6261662" y="2261990"/>
            <a:ext cx="4100949" cy="2089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280" y="1423169"/>
            <a:ext cx="5632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Determine </a:t>
            </a:r>
            <a:r>
              <a:rPr lang="en-US" sz="1600" dirty="0"/>
              <a:t>if low rates of foliar applied UAN fertilizer applied prior to an expected freeze can mitigate the damage caused to young corn plants.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0" y="4305763"/>
            <a:ext cx="2580459" cy="19353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33269"/>
              </p:ext>
            </p:extLst>
          </p:nvPr>
        </p:nvGraphicFramePr>
        <p:xfrm>
          <a:off x="6298610" y="1502260"/>
          <a:ext cx="3987156" cy="3503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86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8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9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411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Treatment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Temperature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UAN Rate (lbs. N/acre)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Freeze</a:t>
                      </a:r>
                      <a:endParaRPr lang="en-US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Freeze</a:t>
                      </a:r>
                      <a:endParaRPr lang="en-US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Freeze</a:t>
                      </a:r>
                      <a:endParaRPr lang="en-US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32˚F</a:t>
                      </a:r>
                      <a:endParaRPr lang="en-US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28˚F</a:t>
                      </a:r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32˚F</a:t>
                      </a:r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32˚F</a:t>
                      </a:r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28˚F</a:t>
                      </a:r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</a:t>
                      </a:r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3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28˚F</a:t>
                      </a:r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marL="0" marR="0" indent="0" algn="ctr" defTabSz="669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</a:t>
                      </a:r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398" y="4643449"/>
            <a:ext cx="2560288" cy="192021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52" y="4893708"/>
            <a:ext cx="2226608" cy="166995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1802063" y="2248267"/>
            <a:ext cx="4064000" cy="234223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840" y="2605763"/>
            <a:ext cx="586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Trial </a:t>
            </a:r>
            <a:r>
              <a:rPr lang="en-US" sz="1600" dirty="0"/>
              <a:t>run showed us where to improve </a:t>
            </a:r>
            <a:r>
              <a:rPr lang="en-US" sz="1600" dirty="0" smtClean="0"/>
              <a:t>current methods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Future trials will be </a:t>
            </a:r>
            <a:r>
              <a:rPr lang="en-US" sz="1600" dirty="0" smtClean="0"/>
              <a:t>on </a:t>
            </a:r>
            <a:r>
              <a:rPr lang="en-US" sz="1600" dirty="0"/>
              <a:t>winter wheat, simulating a late spring freeze after the growing point has moved above ground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558" y="4946596"/>
            <a:ext cx="1123862" cy="16170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65117" y="6544767"/>
            <a:ext cx="242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Ryan Bryant-Schlobohm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31" name="Rectangle 30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19589"/>
            <a:ext cx="9144000" cy="69296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Use of qualitative and quantitative measures of canopy cover to adjust yield for heterogeneous plant stands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10381" y="1513670"/>
            <a:ext cx="3695972" cy="4645903"/>
            <a:chOff x="1003300" y="1691405"/>
            <a:chExt cx="3695972" cy="4645903"/>
          </a:xfrm>
        </p:grpSpPr>
        <p:grpSp>
          <p:nvGrpSpPr>
            <p:cNvPr id="9" name="Group 8"/>
            <p:cNvGrpSpPr/>
            <p:nvPr/>
          </p:nvGrpSpPr>
          <p:grpSpPr>
            <a:xfrm>
              <a:off x="1003300" y="2131891"/>
              <a:ext cx="3675945" cy="4205417"/>
              <a:chOff x="669470" y="342503"/>
              <a:chExt cx="3675945" cy="420541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559" y="2481376"/>
                <a:ext cx="3673856" cy="2066544"/>
              </a:xfrm>
              <a:prstGeom prst="rect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  <a:miter lim="800000"/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470" y="342503"/>
                <a:ext cx="3675945" cy="2067719"/>
              </a:xfrm>
              <a:prstGeom prst="rect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  <a:miter lim="800000"/>
              </a:ln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089386" y="1691405"/>
              <a:ext cx="36098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Average Canopy Cover: 32.57%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74779" y="1513670"/>
            <a:ext cx="3673856" cy="4647469"/>
            <a:chOff x="7603744" y="1693710"/>
            <a:chExt cx="3673856" cy="4647469"/>
          </a:xfrm>
        </p:grpSpPr>
        <p:grpSp>
          <p:nvGrpSpPr>
            <p:cNvPr id="11" name="Group 10"/>
            <p:cNvGrpSpPr/>
            <p:nvPr/>
          </p:nvGrpSpPr>
          <p:grpSpPr>
            <a:xfrm>
              <a:off x="7603744" y="2131891"/>
              <a:ext cx="3673856" cy="4209288"/>
              <a:chOff x="4673599" y="1564262"/>
              <a:chExt cx="3673856" cy="420928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3599" y="3707006"/>
                <a:ext cx="3673855" cy="2066544"/>
              </a:xfrm>
              <a:prstGeom prst="rect">
                <a:avLst/>
              </a:prstGeom>
              <a:ln w="50800" cmpd="sng">
                <a:solidFill>
                  <a:schemeClr val="accent2">
                    <a:lumMod val="75000"/>
                  </a:schemeClr>
                </a:solidFill>
                <a:miter lim="800000"/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3599" y="1564262"/>
                <a:ext cx="3673856" cy="2066544"/>
              </a:xfrm>
              <a:prstGeom prst="rect">
                <a:avLst/>
              </a:prstGeom>
              <a:ln w="50800">
                <a:solidFill>
                  <a:schemeClr val="accent2">
                    <a:lumMod val="75000"/>
                  </a:schemeClr>
                </a:solidFill>
                <a:miter lim="800000"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7603744" y="1693710"/>
              <a:ext cx="3673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Average Canopy Cover: 87.59%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66631" y="1760089"/>
            <a:ext cx="19910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Objective: </a:t>
            </a:r>
            <a:r>
              <a:rPr lang="en-US" dirty="0" smtClean="0"/>
              <a:t>Measured percent canopy cover with the </a:t>
            </a:r>
            <a:r>
              <a:rPr lang="en-US" dirty="0" err="1" smtClean="0"/>
              <a:t>Canopeo</a:t>
            </a:r>
            <a:r>
              <a:rPr lang="en-US" dirty="0" smtClean="0"/>
              <a:t> mobile application video setting.</a:t>
            </a:r>
          </a:p>
          <a:p>
            <a:pPr algn="ctr"/>
            <a:r>
              <a:rPr lang="en-US" dirty="0" smtClean="0"/>
              <a:t>Will allow for an analysis of the covariate to be performed in order to make final yield more accurately reflect treatment response independent of heterogeneous plant stands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83593" y="1212472"/>
            <a:ext cx="394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 502,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Lahoma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Baskerville Old Face" panose="02020602080505020303" pitchFamily="18" charset="0"/>
              </a:rPr>
              <a:t>, OK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271" y="4462362"/>
            <a:ext cx="369332" cy="102965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Processed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891" y="2520902"/>
            <a:ext cx="369332" cy="7986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Original 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0800000">
            <a:off x="11277599" y="2802415"/>
            <a:ext cx="400110" cy="7254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Original</a:t>
            </a:r>
            <a:r>
              <a:rPr lang="en-US" sz="1400" dirty="0" smtClean="0">
                <a:latin typeface="Baskerville Old Face" panose="02020602080505020303" pitchFamily="18" charset="0"/>
              </a:rPr>
              <a:t> </a:t>
            </a:r>
            <a:endParaRPr lang="en-US" sz="1400" dirty="0">
              <a:latin typeface="Baskerville Old Face" panose="020206020805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>
            <a:off x="11277599" y="4498427"/>
            <a:ext cx="400110" cy="12345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Processed</a:t>
            </a:r>
            <a:endParaRPr lang="en-US" sz="1400" dirty="0"/>
          </a:p>
        </p:txBody>
      </p:sp>
      <p:pic>
        <p:nvPicPr>
          <p:cNvPr id="1026" name="Picture 2" descr="https://lh3.googleusercontent.com/XYFD57jFIx6hybP8kSZh8WwakgvfCMUZhDdIoDmL3J0UidGl08r__s4QUeeggNwchQ=w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3" y="11169"/>
            <a:ext cx="1372970" cy="13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95" y="5604681"/>
            <a:ext cx="901227" cy="1202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22868" y="6406028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Melissa Golden</a:t>
            </a:r>
          </a:p>
        </p:txBody>
      </p:sp>
    </p:spTree>
    <p:extLst>
      <p:ext uri="{BB962C8B-B14F-4D97-AF65-F5344CB8AC3E}">
        <p14:creationId xmlns:p14="http://schemas.microsoft.com/office/powerpoint/2010/main" val="7106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269" y="118511"/>
            <a:ext cx="9144000" cy="776011"/>
          </a:xfrm>
        </p:spPr>
        <p:txBody>
          <a:bodyPr>
            <a:normAutofit/>
          </a:bodyPr>
          <a:lstStyle/>
          <a:p>
            <a:endParaRPr lang="en-US" sz="2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292" y="1737676"/>
            <a:ext cx="4696682" cy="1655762"/>
          </a:xfrm>
        </p:spPr>
        <p:txBody>
          <a:bodyPr/>
          <a:lstStyle/>
          <a:p>
            <a:r>
              <a:rPr lang="en-US" b="1" dirty="0" smtClean="0"/>
              <a:t>Objective: </a:t>
            </a:r>
            <a:r>
              <a:rPr lang="en-US" dirty="0" smtClean="0"/>
              <a:t>Refinement of the </a:t>
            </a:r>
            <a:r>
              <a:rPr lang="en-US" dirty="0" smtClean="0"/>
              <a:t>sensor </a:t>
            </a:r>
            <a:r>
              <a:rPr lang="en-US" dirty="0" smtClean="0"/>
              <a:t>based N rate and optimum </a:t>
            </a:r>
            <a:r>
              <a:rPr lang="en-US" dirty="0" smtClean="0"/>
              <a:t>N</a:t>
            </a:r>
            <a:endParaRPr lang="en-US" dirty="0"/>
          </a:p>
        </p:txBody>
      </p:sp>
      <p:graphicFrame>
        <p:nvGraphicFramePr>
          <p:cNvPr id="4" name="Group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22009"/>
              </p:ext>
            </p:extLst>
          </p:nvPr>
        </p:nvGraphicFramePr>
        <p:xfrm>
          <a:off x="6003537" y="1623177"/>
          <a:ext cx="4539217" cy="4722614"/>
        </p:xfrm>
        <a:graphic>
          <a:graphicData uri="http://schemas.openxmlformats.org/drawingml/2006/table">
            <a:tbl>
              <a:tblPr/>
              <a:tblGrid>
                <a:gridCol w="978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9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3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0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3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Treatment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Preplant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 (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N/ac)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Sidedress N (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lb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N/ac)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Method of 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Rich Strip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3" y="2958838"/>
            <a:ext cx="4528931" cy="351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386596" y="648866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Jagman Dhillon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405" y="5089491"/>
            <a:ext cx="983736" cy="14154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2191999" cy="1892300"/>
            <a:chOff x="-9407" y="-5621"/>
            <a:chExt cx="9153407" cy="1042131"/>
          </a:xfrm>
        </p:grpSpPr>
        <p:sp>
          <p:nvSpPr>
            <p:cNvPr id="9" name="Rectangle 8"/>
            <p:cNvSpPr/>
            <p:nvPr/>
          </p:nvSpPr>
          <p:spPr>
            <a:xfrm>
              <a:off x="696148" y="43072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Jagman </a:t>
              </a:r>
              <a:r>
                <a:rPr lang="en-US" dirty="0">
                  <a:solidFill>
                    <a:schemeClr val="tx1"/>
                  </a:solidFill>
                </a:rPr>
                <a:t>D</a:t>
              </a:r>
              <a:r>
                <a:rPr lang="en-US" dirty="0" smtClean="0">
                  <a:solidFill>
                    <a:schemeClr val="tx1"/>
                  </a:solidFill>
                </a:rPr>
                <a:t>hillon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Maize Regional Trial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research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17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1999" cy="1892300"/>
            <a:chOff x="-9407" y="-5621"/>
            <a:chExt cx="9153407" cy="1042131"/>
          </a:xfrm>
        </p:grpSpPr>
        <p:sp>
          <p:nvSpPr>
            <p:cNvPr id="5" name="Rectangle 4"/>
            <p:cNvSpPr/>
            <p:nvPr/>
          </p:nvSpPr>
          <p:spPr>
            <a:xfrm>
              <a:off x="625130" y="43072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Daniel K.S. Aliddeki, Jagman Dhillon, Eva Nambi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755059" y="138071"/>
            <a:ext cx="9774620" cy="58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 of the Inner Housing of the OSU Green Seeder Hand Planter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92" y="2330760"/>
            <a:ext cx="6041686" cy="13389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494" y="3046844"/>
            <a:ext cx="3048691" cy="3464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2" y="3950860"/>
            <a:ext cx="2410567" cy="25948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4308"/>
          <a:stretch/>
        </p:blipFill>
        <p:spPr>
          <a:xfrm>
            <a:off x="7113800" y="1473003"/>
            <a:ext cx="1848571" cy="3176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996" y="1458735"/>
            <a:ext cx="1691730" cy="3176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379" y="4825464"/>
            <a:ext cx="1945411" cy="1886607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9028386" y="2826705"/>
            <a:ext cx="576492" cy="44027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1450745" y="2917470"/>
            <a:ext cx="576492" cy="44027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3252" y="1460785"/>
            <a:ext cx="627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Objective: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Evaluation/Modification of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Inner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Housing, OSU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Seeder Hand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Planter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Daniel Aliddek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534" y="5072090"/>
            <a:ext cx="850019" cy="12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7838" y="5072090"/>
            <a:ext cx="847602" cy="1223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5912" y="5074695"/>
            <a:ext cx="846157" cy="12230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13657" y="6351902"/>
            <a:ext cx="304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Daniel K.S. Aliddeki, Jagman Dhillon, Eva Nambi</a:t>
            </a:r>
          </a:p>
        </p:txBody>
      </p:sp>
    </p:spTree>
    <p:extLst>
      <p:ext uri="{BB962C8B-B14F-4D97-AF65-F5344CB8AC3E}">
        <p14:creationId xmlns:p14="http://schemas.microsoft.com/office/powerpoint/2010/main" val="2845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94" y="4419967"/>
            <a:ext cx="2631175" cy="2299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253" y="1385628"/>
            <a:ext cx="5054483" cy="29928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19965" y="6350499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Jagman Dhillon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0" y="3070150"/>
            <a:ext cx="4603504" cy="3742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389" y="4957526"/>
            <a:ext cx="968116" cy="13929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8" y="41440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/>
                <a:t>Jagman Dhillon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000" dirty="0"/>
                <a:t>Evaluation of Drum Cavity Size and Planter Tip on </a:t>
              </a:r>
              <a:endParaRPr lang="en-US" sz="2000" dirty="0" smtClean="0"/>
            </a:p>
            <a:p>
              <a:pPr algn="ctr"/>
              <a:r>
                <a:rPr lang="en-US" sz="2000" dirty="0" err="1" smtClean="0"/>
                <a:t>Singulation</a:t>
              </a:r>
              <a:r>
                <a:rPr lang="en-US" sz="2000" dirty="0" smtClean="0"/>
                <a:t> </a:t>
              </a:r>
              <a:r>
                <a:rPr lang="en-US" sz="2000" dirty="0"/>
                <a:t>and Plant Emergence in Maize (</a:t>
              </a:r>
              <a:r>
                <a:rPr lang="en-US" sz="2000" dirty="0" err="1"/>
                <a:t>Zea</a:t>
              </a:r>
              <a:r>
                <a:rPr lang="en-US" sz="2000" dirty="0"/>
                <a:t> mays L.)</a:t>
              </a:r>
              <a:r>
                <a:rPr lang="en-US" sz="2000" dirty="0" smtClean="0"/>
                <a:t> 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research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Isosceles Triangle 14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1059" y="1475483"/>
            <a:ext cx="5615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Objective: </a:t>
            </a:r>
            <a:r>
              <a:rPr lang="en-US" sz="2400" dirty="0"/>
              <a:t>Evaluation of Drum Cavity Size and Planter-tip on </a:t>
            </a:r>
            <a:r>
              <a:rPr lang="en-US" sz="2400" dirty="0" err="1"/>
              <a:t>Singulation</a:t>
            </a:r>
            <a:r>
              <a:rPr lang="en-US" sz="2400" dirty="0"/>
              <a:t> and Plant Emergence in Maize </a:t>
            </a:r>
            <a:r>
              <a:rPr lang="en-US" sz="2400" dirty="0" smtClean="0"/>
              <a:t>(</a:t>
            </a:r>
            <a:r>
              <a:rPr lang="en-US" sz="2400" dirty="0" err="1"/>
              <a:t>Zea</a:t>
            </a:r>
            <a:r>
              <a:rPr lang="en-US" sz="2400" dirty="0"/>
              <a:t> mays L.)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5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8" name="Rectangle 17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8777" y="127609"/>
            <a:ext cx="9172354" cy="859879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 of Tillage and </a:t>
            </a:r>
            <a:r>
              <a:rPr lang="en-US" sz="1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Sidedress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on Maize (</a:t>
            </a:r>
            <a:r>
              <a:rPr lang="en-US" sz="16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Zea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mays), Plant Stand, and Grain Yield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 the Green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eeder Hand Planter with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ltered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rum </a:t>
            </a:r>
            <a:r>
              <a:rPr lang="en-US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avity 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Sizes</a:t>
            </a:r>
            <a: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007" y="1663700"/>
            <a:ext cx="7159187" cy="1400745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 :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Investigate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influence of tillage (conventional and no-till) and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side-dress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on maize plant stands and grain yield using the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Seeder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hand planter with altered drum cavity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sizes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en-US" sz="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                                               </a:t>
            </a:r>
            <a:r>
              <a:rPr lang="en-US" sz="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Daniel.K.S.Aliddeki</a:t>
            </a:r>
            <a:r>
              <a:rPr lang="en-US" sz="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1038" y="63341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86163" y="2039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35" y="1794022"/>
            <a:ext cx="3759805" cy="3485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" y="2968910"/>
            <a:ext cx="8004974" cy="3368628"/>
          </a:xfrm>
          <a:prstGeom prst="rect">
            <a:avLst/>
          </a:prstGeom>
        </p:spPr>
      </p:pic>
      <p:pic>
        <p:nvPicPr>
          <p:cNvPr id="1026" name="Picture 2" descr="Daniel Alidde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131" y="5389765"/>
            <a:ext cx="1020423" cy="14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9660" y="6356442"/>
            <a:ext cx="280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Daniel K.S Aliddeki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717" y="840506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Daniel.K.S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Aliddeki</a:t>
            </a:r>
          </a:p>
        </p:txBody>
      </p:sp>
    </p:spTree>
    <p:extLst>
      <p:ext uri="{BB962C8B-B14F-4D97-AF65-F5344CB8AC3E}">
        <p14:creationId xmlns:p14="http://schemas.microsoft.com/office/powerpoint/2010/main" val="26901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413" y="3661243"/>
            <a:ext cx="1558115" cy="2936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9" name="Rectangle 8"/>
            <p:cNvSpPr/>
            <p:nvPr/>
          </p:nvSpPr>
          <p:spPr>
            <a:xfrm>
              <a:off x="696148" y="449699"/>
              <a:ext cx="8447852" cy="253732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Eva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Nambi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research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646" y="-213329"/>
            <a:ext cx="1111083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n-lt"/>
              </a:rPr>
              <a:t>Seeding Density and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lant Spacing on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orghum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G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rain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ields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92" y="1373672"/>
            <a:ext cx="7058756" cy="202155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3800" b="1" dirty="0" smtClean="0"/>
          </a:p>
          <a:p>
            <a:pPr marL="0" indent="0" algn="ctr">
              <a:buNone/>
            </a:pPr>
            <a:r>
              <a:rPr lang="en-US" sz="3800" b="1" dirty="0" smtClean="0"/>
              <a:t>Objective</a:t>
            </a:r>
            <a:r>
              <a:rPr lang="en-US" sz="3800" dirty="0" smtClean="0"/>
              <a:t>: To evaluate the effect of seeding density and plant spacing on sorghum (sorghum bicolor) grain yields using the OSU hand planter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508" y="1528505"/>
            <a:ext cx="3446138" cy="35065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172" y="5340157"/>
            <a:ext cx="911161" cy="1204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6195"/>
          <a:stretch/>
        </p:blipFill>
        <p:spPr>
          <a:xfrm>
            <a:off x="4556094" y="3740194"/>
            <a:ext cx="1947154" cy="2778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7" y="3742926"/>
            <a:ext cx="2043438" cy="2778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606" y="5363419"/>
            <a:ext cx="841161" cy="1206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1040" y="5341006"/>
            <a:ext cx="842856" cy="121274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4741" y="6548192"/>
            <a:ext cx="4936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Eva Nambi, Daniel K.S. Aliddeki, &amp; Jagman </a:t>
            </a:r>
            <a:r>
              <a:rPr lang="en-US" sz="1600" dirty="0"/>
              <a:t>Dhillon</a:t>
            </a:r>
          </a:p>
        </p:txBody>
      </p:sp>
    </p:spTree>
    <p:extLst>
      <p:ext uri="{BB962C8B-B14F-4D97-AF65-F5344CB8AC3E}">
        <p14:creationId xmlns:p14="http://schemas.microsoft.com/office/powerpoint/2010/main" val="34892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55" y="1063877"/>
            <a:ext cx="5715000" cy="55913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819" y="1729373"/>
            <a:ext cx="5800467" cy="13415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</a:pPr>
            <a:r>
              <a:rPr lang="en-US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Objective:</a:t>
            </a:r>
            <a:r>
              <a:rPr lang="en-US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document the relationship between soil organic carbon (OC), total nitrogen (TN), and pH over 24 years.    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nue.okstate.edu/Long_Term_Experiments/magruder_pl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8" y="3354675"/>
            <a:ext cx="4600751" cy="32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1579" r="57252" b="28948"/>
          <a:stretch/>
        </p:blipFill>
        <p:spPr>
          <a:xfrm>
            <a:off x="11319641" y="5477492"/>
            <a:ext cx="793162" cy="1355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8116" y="6400631"/>
            <a:ext cx="2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Mariana Ramos Del Corso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9" name="Rectangle 8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9407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400" dirty="0" smtClean="0"/>
                <a:t>Effects </a:t>
              </a:r>
              <a:r>
                <a:rPr lang="en-US" sz="2400" dirty="0" smtClean="0"/>
                <a:t>of Climate on Total Organic Carbon (SOC), </a:t>
              </a:r>
            </a:p>
            <a:p>
              <a:pPr algn="ctr"/>
              <a:r>
                <a:rPr lang="en-US" sz="2400" dirty="0" smtClean="0"/>
                <a:t>Soil pH, and Total Nitrogen in a Long Term Experiment in Oklahoma 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research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878669" y="847492"/>
            <a:ext cx="260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Mariana Ramos Del Corso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" y="3290240"/>
            <a:ext cx="4718650" cy="23787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" y="-29942"/>
            <a:ext cx="12191999" cy="1892300"/>
            <a:chOff x="-9407" y="-5621"/>
            <a:chExt cx="9153407" cy="1042131"/>
          </a:xfrm>
        </p:grpSpPr>
        <p:sp>
          <p:nvSpPr>
            <p:cNvPr id="13" name="Rectangle 12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research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3522" y="-158746"/>
            <a:ext cx="10861873" cy="11430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ln w="3175">
                  <a:noFill/>
                </a:ln>
                <a:solidFill>
                  <a:schemeClr val="bg1"/>
                </a:solidFill>
              </a:rPr>
              <a:t>Effect of Micronutrient Fertilizers on Winter Wheat Grain Yield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26558" y="1509602"/>
            <a:ext cx="4561909" cy="237376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Objective: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Evaluate 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micronutrient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fertilization in winter wheat, combined with tillage and method of application.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401" y="5750619"/>
            <a:ext cx="467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1. Great Plains no-till drill adapted with CO</a:t>
            </a:r>
            <a:r>
              <a:rPr lang="en-US" sz="1600" baseline="-25000" dirty="0"/>
              <a:t>2</a:t>
            </a:r>
            <a:r>
              <a:rPr lang="en-US" sz="1600" dirty="0"/>
              <a:t> system for liquid fertilizer.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7735" y="1315015"/>
            <a:ext cx="5235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Table 1. Mean wheat grain yields in </a:t>
            </a:r>
            <a:r>
              <a:rPr lang="en-US" sz="1600" dirty="0" err="1"/>
              <a:t>bu</a:t>
            </a:r>
            <a:r>
              <a:rPr lang="en-US" sz="1600" dirty="0"/>
              <a:t>/ac for growing season 2014-15.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571" y="5254505"/>
            <a:ext cx="1114429" cy="160349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181742"/>
              </p:ext>
            </p:extLst>
          </p:nvPr>
        </p:nvGraphicFramePr>
        <p:xfrm>
          <a:off x="5547735" y="1857243"/>
          <a:ext cx="5335854" cy="36193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8618">
                  <a:extLst>
                    <a:ext uri="{9D8B030D-6E8A-4147-A177-3AD203B41FA5}">
                      <a16:colId xmlns:a16="http://schemas.microsoft.com/office/drawing/2014/main" xmlns="" val="902125291"/>
                    </a:ext>
                  </a:extLst>
                </a:gridCol>
                <a:gridCol w="1778618">
                  <a:extLst>
                    <a:ext uri="{9D8B030D-6E8A-4147-A177-3AD203B41FA5}">
                      <a16:colId xmlns:a16="http://schemas.microsoft.com/office/drawing/2014/main" xmlns="" val="723577196"/>
                    </a:ext>
                  </a:extLst>
                </a:gridCol>
                <a:gridCol w="1778618">
                  <a:extLst>
                    <a:ext uri="{9D8B030D-6E8A-4147-A177-3AD203B41FA5}">
                      <a16:colId xmlns:a16="http://schemas.microsoft.com/office/drawing/2014/main" xmlns="" val="408779648"/>
                    </a:ext>
                  </a:extLst>
                </a:gridCol>
              </a:tblGrid>
              <a:tr h="41069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Treatments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Yields </a:t>
                      </a:r>
                      <a:r>
                        <a:rPr lang="en-US" sz="1600" dirty="0">
                          <a:effectLst/>
                        </a:rPr>
                        <a:t>(</a:t>
                      </a:r>
                      <a:r>
                        <a:rPr lang="en-US" sz="1600" dirty="0" err="1">
                          <a:effectLst/>
                        </a:rPr>
                        <a:t>bu</a:t>
                      </a:r>
                      <a:r>
                        <a:rPr lang="en-US" sz="1600" dirty="0">
                          <a:effectLst/>
                        </a:rPr>
                        <a:t>/ac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1701655"/>
                  </a:ext>
                </a:extLst>
              </a:tr>
              <a:tr h="267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Perkins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LCB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68642745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Check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40.149*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37.175*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4533658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Check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47.584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43.123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80981111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Foliar Calcium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49.071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44.61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4488191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Soil Boron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44.61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40.149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07015330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Foliar Boron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43.123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40.149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92830778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Soil Chlorine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46.097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41.636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60811721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Foliar Chlorine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43.123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40.149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64279813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Soil Copper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44.61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40.149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64558178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Foliar Copper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52.045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47.584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6507284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Soil Zinc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46.097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41.636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51533177"/>
                  </a:ext>
                </a:extLst>
              </a:tr>
              <a:tr h="2673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Foliar Zinc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47.584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43.123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27180968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648487" y="6519446"/>
            <a:ext cx="2465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Bruno </a:t>
            </a:r>
            <a:r>
              <a:rPr lang="en-US" sz="1600" dirty="0" err="1"/>
              <a:t>Morandin</a:t>
            </a:r>
            <a:r>
              <a:rPr lang="en-US" sz="1600" dirty="0"/>
              <a:t> </a:t>
            </a:r>
            <a:r>
              <a:rPr lang="en-US" sz="1600" dirty="0" err="1"/>
              <a:t>Figueiredo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889258" y="5522618"/>
            <a:ext cx="465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No significant differences at the 5 % probability level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810563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Bruno </a:t>
            </a:r>
            <a:r>
              <a:rPr lang="en-US" dirty="0" err="1"/>
              <a:t>Morandin</a:t>
            </a:r>
            <a:r>
              <a:rPr lang="en-US" dirty="0"/>
              <a:t> </a:t>
            </a:r>
            <a:r>
              <a:rPr lang="en-US" dirty="0" err="1"/>
              <a:t>Figueiredo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35" y="3365960"/>
            <a:ext cx="3902731" cy="2927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2856" y="6390838"/>
            <a:ext cx="443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Mariana Ramos Del Corso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75891" y="1461404"/>
            <a:ext cx="602720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 smtClean="0"/>
              <a:t>Objective: </a:t>
            </a:r>
            <a:r>
              <a:rPr lang="en-US" sz="2800" dirty="0" smtClean="0"/>
              <a:t>Determine </a:t>
            </a:r>
            <a:r>
              <a:rPr lang="en-US" sz="2800" dirty="0"/>
              <a:t>the amount of UAN that can be applied in foliar form for optimizing yield and grain protein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602600"/>
              </p:ext>
            </p:extLst>
          </p:nvPr>
        </p:nvGraphicFramePr>
        <p:xfrm>
          <a:off x="589941" y="2089048"/>
          <a:ext cx="4692698" cy="430351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5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9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65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64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Treat.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UAN (Ib N/ac)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Timing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Spray nozzle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Feekes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Feekes</a:t>
                      </a:r>
                      <a:r>
                        <a:rPr lang="en-US" sz="1600" u="none" strike="noStrike" dirty="0">
                          <a:effectLst/>
                        </a:rPr>
                        <a:t> 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u="none" strike="noStrike" dirty="0">
                          <a:effectLst/>
                        </a:rPr>
                        <a:t>80015 20psi 8mph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Feekes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u="none" strike="noStrike" dirty="0">
                          <a:effectLst/>
                        </a:rPr>
                        <a:t>8002 20psi 5mph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Feekes 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u="none" strike="noStrike">
                          <a:effectLst/>
                        </a:rPr>
                        <a:t>8002 45psi 5mph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72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Feekes 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600" u="none" strike="noStrike" dirty="0">
                          <a:effectLst/>
                        </a:rPr>
                        <a:t>80015 20psi 8mph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1579" r="57252" b="28948"/>
          <a:stretch/>
        </p:blipFill>
        <p:spPr>
          <a:xfrm>
            <a:off x="11380869" y="5533640"/>
            <a:ext cx="774890" cy="13243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Foliar </a:t>
              </a:r>
              <a:r>
                <a:rPr lang="en-US" sz="2000" dirty="0" smtClean="0">
                  <a:solidFill>
                    <a:schemeClr val="bg1"/>
                  </a:solidFill>
                </a:rPr>
                <a:t>UAN and Timing on Grain Yield and </a:t>
              </a:r>
              <a:r>
                <a:rPr lang="en-US" sz="2000" dirty="0" smtClean="0">
                  <a:solidFill>
                    <a:schemeClr val="bg1"/>
                  </a:solidFill>
                </a:rPr>
                <a:t>Nitrogen 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Concentration in Winter Wheat (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Triticum</a:t>
              </a:r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aestivum</a:t>
              </a:r>
              <a:r>
                <a:rPr lang="en-US" sz="2000" dirty="0" smtClean="0">
                  <a:solidFill>
                    <a:schemeClr val="bg1"/>
                  </a:solidFill>
                </a:rPr>
                <a:t> L.) 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5" name="Picture 2" descr="research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5183468" y="837955"/>
            <a:ext cx="260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Mariana Ramos Del Corso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39131" y="370375"/>
            <a:ext cx="8447852" cy="277813"/>
          </a:xfrm>
          <a:prstGeom prst="rect">
            <a:avLst/>
          </a:prstGeom>
          <a:solidFill>
            <a:srgbClr val="A9AAA8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 sz="2800"/>
          </a:p>
        </p:txBody>
      </p:sp>
      <p:sp>
        <p:nvSpPr>
          <p:cNvPr id="29" name="Rectangle 28"/>
          <p:cNvSpPr/>
          <p:nvPr/>
        </p:nvSpPr>
        <p:spPr>
          <a:xfrm>
            <a:off x="1515767" y="-5621"/>
            <a:ext cx="9171215" cy="472061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80582" y="132842"/>
            <a:ext cx="7820526" cy="266188"/>
          </a:xfrm>
          <a:ln>
            <a:noFill/>
          </a:ln>
        </p:spPr>
        <p:txBody>
          <a:bodyPr>
            <a:noAutofit/>
          </a:bodyPr>
          <a:lstStyle/>
          <a:p>
            <a:r>
              <a:rPr lang="pt-BR" sz="1800" b="1" dirty="0">
                <a:ln w="3175">
                  <a:solidFill>
                    <a:srgbClr val="13130D"/>
                  </a:solidFill>
                </a:ln>
                <a:solidFill>
                  <a:schemeClr val="bg1"/>
                </a:solidFill>
                <a:latin typeface="Eurostile"/>
                <a:cs typeface="Eurostile"/>
              </a:rPr>
              <a:t>Evaluation of Midseason UAN Application Depth in Winter Wheat</a:t>
            </a:r>
            <a:endParaRPr lang="en-US" sz="1600" b="1" dirty="0">
              <a:ln w="3175">
                <a:solidFill>
                  <a:srgbClr val="13130D"/>
                </a:solidFill>
              </a:ln>
              <a:solidFill>
                <a:schemeClr val="bg1"/>
              </a:solidFill>
              <a:latin typeface="Eurostile"/>
              <a:cs typeface="Eurostile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399571" y="468995"/>
            <a:ext cx="8108009" cy="584770"/>
          </a:xfrm>
        </p:spPr>
        <p:txBody>
          <a:bodyPr>
            <a:normAutofit fontScale="47500" lnSpcReduction="20000"/>
          </a:bodyPr>
          <a:lstStyle/>
          <a:p>
            <a:r>
              <a:rPr lang="en-US" sz="3600" dirty="0">
                <a:solidFill>
                  <a:srgbClr val="13130D"/>
                </a:solidFill>
                <a:latin typeface="+mj-lt"/>
                <a:cs typeface="Eurostile"/>
              </a:rPr>
              <a:t>Ryan Bryant-</a:t>
            </a:r>
            <a:r>
              <a:rPr lang="en-US" sz="3600" dirty="0" err="1">
                <a:solidFill>
                  <a:srgbClr val="13130D"/>
                </a:solidFill>
                <a:latin typeface="+mj-lt"/>
                <a:cs typeface="Eurostile"/>
              </a:rPr>
              <a:t>Schlobohm</a:t>
            </a:r>
            <a:endParaRPr lang="en-US" sz="3600" dirty="0">
              <a:solidFill>
                <a:srgbClr val="13130D"/>
              </a:solidFill>
              <a:latin typeface="+mj-lt"/>
              <a:cs typeface="Eurostile"/>
            </a:endParaRPr>
          </a:p>
          <a:p>
            <a:r>
              <a:rPr lang="en-US" sz="3600" dirty="0">
                <a:latin typeface="+mj-lt"/>
                <a:cs typeface="Eurostile"/>
              </a:rPr>
              <a:t>Department of Plant and Soil Sciences, Oklahoma State </a:t>
            </a:r>
            <a:r>
              <a:rPr lang="en-US" sz="3600" dirty="0" smtClean="0">
                <a:latin typeface="+mj-lt"/>
                <a:cs typeface="Eurostile"/>
              </a:rPr>
              <a:t>University</a:t>
            </a:r>
            <a:endParaRPr lang="en-US" sz="3600" dirty="0">
              <a:latin typeface="+mj-lt"/>
              <a:cs typeface="Eurostile"/>
            </a:endParaRPr>
          </a:p>
          <a:p>
            <a:endParaRPr lang="en-US" sz="3600" dirty="0">
              <a:latin typeface="+mj-lt"/>
              <a:cs typeface="Eurostile"/>
            </a:endParaRPr>
          </a:p>
          <a:p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17579" y="1036511"/>
            <a:ext cx="889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02063" y="1186418"/>
            <a:ext cx="4064000" cy="234223"/>
          </a:xfrm>
          <a:prstGeom prst="rect">
            <a:avLst/>
          </a:prstGeom>
          <a:solidFill>
            <a:srgbClr val="13130D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1884" y="1186418"/>
            <a:ext cx="4064000" cy="234223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txBody>
          <a:bodyPr wrap="square" lIns="18599" tIns="9299" rIns="18599" bIns="9299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Treatment</a:t>
            </a:r>
            <a:r>
              <a:rPr lang="en-US" sz="8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4593" y="-5621"/>
            <a:ext cx="998622" cy="564599"/>
          </a:xfrm>
          <a:prstGeom prst="rect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1514746" y="558964"/>
            <a:ext cx="998468" cy="477547"/>
          </a:xfrm>
          <a:prstGeom prst="triangle">
            <a:avLst/>
          </a:prstGeom>
          <a:solidFill>
            <a:srgbClr val="DE5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599" tIns="9299" rIns="18599" bIns="9299" rtlCol="0" anchor="ctr"/>
          <a:lstStyle/>
          <a:p>
            <a:pPr algn="ctr"/>
            <a:endParaRPr lang="en-US"/>
          </a:p>
        </p:txBody>
      </p:sp>
      <p:pic>
        <p:nvPicPr>
          <p:cNvPr id="10" name="Picture 2" descr="research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53" y="-16272"/>
            <a:ext cx="810534" cy="5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6054936" y="2261990"/>
            <a:ext cx="4100949" cy="2089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2062" y="1478825"/>
            <a:ext cx="4394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400" dirty="0" smtClean="0"/>
              <a:t>Objective: Identify </a:t>
            </a:r>
            <a:r>
              <a:rPr lang="en-US" sz="1400" dirty="0"/>
              <a:t>midseason application depths of UAN that provide the greatest NUE in corn and winter wheat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9545" y="4692793"/>
            <a:ext cx="2157286" cy="1617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3611102" y="5501775"/>
            <a:ext cx="24048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Figure 2. </a:t>
            </a:r>
            <a:r>
              <a:rPr lang="en-US" sz="1100" dirty="0"/>
              <a:t>Rolling coulters of the variable rate applicator used to apply subsurface N applications</a:t>
            </a:r>
            <a:endParaRPr lang="en-US" sz="11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9548" y="2363011"/>
            <a:ext cx="2157285" cy="161796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611101" y="2191048"/>
            <a:ext cx="2263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Figure 1. </a:t>
            </a:r>
            <a:r>
              <a:rPr lang="en-US" sz="1050" dirty="0"/>
              <a:t>Visible response to fertilized N between treatment 7 (60 lbs. N/acre at 4 inches) and the check (0 lbs. N/acre)</a:t>
            </a:r>
            <a:endParaRPr lang="en-US" sz="1050" i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2173" y="3483360"/>
            <a:ext cx="2179175" cy="16343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48455"/>
              </p:ext>
            </p:extLst>
          </p:nvPr>
        </p:nvGraphicFramePr>
        <p:xfrm>
          <a:off x="6196347" y="1576187"/>
          <a:ext cx="3779187" cy="4868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9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9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97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4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Treatment</a:t>
                      </a:r>
                      <a:endParaRPr lang="en-US" sz="14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Midseason N</a:t>
                      </a:r>
                      <a:r>
                        <a:rPr lang="en-US" sz="1400" b="1" baseline="0" dirty="0" smtClean="0"/>
                        <a:t> Rate (lbs. N/acre)</a:t>
                      </a:r>
                      <a:endParaRPr lang="en-US" sz="14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Application Depth</a:t>
                      </a:r>
                      <a:endParaRPr lang="en-US" sz="14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--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Surface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Surface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60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Surface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9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120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Surface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120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10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13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120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54706" marR="54706" marT="27353" marB="27353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05" y="4982936"/>
            <a:ext cx="1123862" cy="16170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65117" y="6534309"/>
            <a:ext cx="2426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Ryan Bryant-Schlobohm</a:t>
            </a:r>
          </a:p>
        </p:txBody>
      </p:sp>
    </p:spTree>
    <p:extLst>
      <p:ext uri="{BB962C8B-B14F-4D97-AF65-F5344CB8AC3E}">
        <p14:creationId xmlns:p14="http://schemas.microsoft.com/office/powerpoint/2010/main" val="14937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"/>
            <a:ext cx="12191999" cy="1892300"/>
            <a:chOff x="-9407" y="-5621"/>
            <a:chExt cx="9153407" cy="1042131"/>
          </a:xfrm>
        </p:grpSpPr>
        <p:sp>
          <p:nvSpPr>
            <p:cNvPr id="13" name="Rectangle 12"/>
            <p:cNvSpPr/>
            <p:nvPr/>
          </p:nvSpPr>
          <p:spPr>
            <a:xfrm>
              <a:off x="696148" y="373062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research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63" y="187988"/>
            <a:ext cx="10515600" cy="787134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Effect of </a:t>
            </a:r>
            <a:r>
              <a:rPr lang="en-US" sz="2200" b="1" dirty="0" smtClean="0">
                <a:solidFill>
                  <a:schemeClr val="bg1"/>
                </a:solidFill>
              </a:rPr>
              <a:t>Irrigation</a:t>
            </a:r>
            <a:r>
              <a:rPr lang="en-US" sz="2200" b="1" dirty="0">
                <a:solidFill>
                  <a:schemeClr val="bg1"/>
                </a:solidFill>
              </a:rPr>
              <a:t>, Nitrogen and Population Rate on Winter Wheat Grain Yield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9195740" y="1466284"/>
            <a:ext cx="2730845" cy="12003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+mn-lt"/>
                <a:cs typeface="Times New Roman" panose="02020603050405020304" pitchFamily="18" charset="0"/>
              </a:rPr>
              <a:t>Objective: </a:t>
            </a:r>
            <a:endParaRPr lang="en-US" altLang="en-US" sz="1800" b="1" dirty="0" smtClean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effect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of soil moisture at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planting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on seeding density and </a:t>
            </a: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preplant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N rate  </a:t>
            </a:r>
            <a:endParaRPr lang="en-US" altLang="en-US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28"/>
          <p:cNvSpPr txBox="1">
            <a:spLocks noChangeArrowheads="1"/>
          </p:cNvSpPr>
          <p:nvPr/>
        </p:nvSpPr>
        <p:spPr bwMode="auto">
          <a:xfrm>
            <a:off x="9269881" y="3424416"/>
            <a:ext cx="2582565" cy="175432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+mn-lt"/>
                <a:cs typeface="Times New Roman" panose="02020603050405020304" pitchFamily="18" charset="0"/>
              </a:rPr>
              <a:t>Data Collection:</a:t>
            </a:r>
            <a:endParaRPr lang="en-US" altLang="en-US" sz="1800" b="1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P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</a:rPr>
              <a:t>replant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soil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moisture,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NDVI (F1 – F10; CV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), </a:t>
            </a:r>
            <a:r>
              <a:rPr lang="en-US" altLang="en-US" sz="1800" dirty="0" err="1">
                <a:latin typeface="+mn-lt"/>
                <a:cs typeface="Times New Roman" panose="02020603050405020304" pitchFamily="18" charset="0"/>
              </a:rPr>
              <a:t>Feekes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 5 biomass, head counts at harvest, Grain yield.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843" y="5559204"/>
            <a:ext cx="1013157" cy="1298796"/>
          </a:xfrm>
          <a:prstGeom prst="rect">
            <a:avLst/>
          </a:prstGeom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2" y="1493451"/>
            <a:ext cx="8171951" cy="3337751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341459" y="4964340"/>
            <a:ext cx="3419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*Significant at </a:t>
            </a:r>
            <a:r>
              <a:rPr lang="en-US" sz="1200" i="1" dirty="0"/>
              <a:t>P</a:t>
            </a:r>
            <a:r>
              <a:rPr lang="en-US" sz="1200" dirty="0"/>
              <a:t> = 0.05. ns, not significant at </a:t>
            </a:r>
            <a:r>
              <a:rPr lang="en-US" sz="1200" i="1" dirty="0"/>
              <a:t>P</a:t>
            </a:r>
            <a:r>
              <a:rPr lang="en-US" sz="1200" dirty="0"/>
              <a:t> =0.05</a:t>
            </a:r>
          </a:p>
          <a:p>
            <a:r>
              <a:rPr lang="en-US" sz="1200" dirty="0"/>
              <a:t>**Significant at </a:t>
            </a:r>
            <a:r>
              <a:rPr lang="en-US" sz="1200" i="1" dirty="0"/>
              <a:t>P</a:t>
            </a:r>
            <a:r>
              <a:rPr lang="en-US" sz="1200" dirty="0"/>
              <a:t> = 0.01.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163" y="5426005"/>
            <a:ext cx="801606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Conclusions:</a:t>
            </a:r>
          </a:p>
          <a:p>
            <a:r>
              <a:rPr lang="en-US" sz="1600" dirty="0" smtClean="0"/>
              <a:t>Two and </a:t>
            </a:r>
            <a:r>
              <a:rPr lang="en-US" sz="1600" dirty="0"/>
              <a:t>three way interaction </a:t>
            </a:r>
            <a:r>
              <a:rPr lang="en-US" sz="1600" dirty="0" smtClean="0"/>
              <a:t>between seeding </a:t>
            </a:r>
            <a:r>
              <a:rPr lang="en-US" sz="1600" dirty="0" smtClean="0"/>
              <a:t>rate, </a:t>
            </a:r>
            <a:r>
              <a:rPr lang="en-US" sz="1600" dirty="0" smtClean="0"/>
              <a:t>N </a:t>
            </a:r>
            <a:r>
              <a:rPr lang="en-US" sz="1600" dirty="0" smtClean="0"/>
              <a:t>rate </a:t>
            </a:r>
            <a:r>
              <a:rPr lang="en-US" sz="1600" dirty="0"/>
              <a:t>and moisture was not </a:t>
            </a:r>
            <a:r>
              <a:rPr lang="en-US" sz="1600" dirty="0" smtClean="0"/>
              <a:t>significant</a:t>
            </a:r>
            <a:endParaRPr lang="en-US" sz="1600" dirty="0"/>
          </a:p>
          <a:p>
            <a:r>
              <a:rPr lang="en-US" sz="1600" dirty="0"/>
              <a:t>Early irrigation </a:t>
            </a:r>
            <a:r>
              <a:rPr lang="en-US" sz="1600" dirty="0" smtClean="0"/>
              <a:t>had no influence in</a:t>
            </a:r>
            <a:r>
              <a:rPr lang="en-US" sz="1600" dirty="0" smtClean="0"/>
              <a:t> </a:t>
            </a:r>
            <a:r>
              <a:rPr lang="en-US" sz="1600" dirty="0"/>
              <a:t>areas receiving higher rainfall during the growing </a:t>
            </a:r>
            <a:r>
              <a:rPr lang="en-US" sz="1600" dirty="0" smtClean="0"/>
              <a:t>season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362152" y="6564778"/>
            <a:ext cx="188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Sulochana Dhital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3054" y="837502"/>
            <a:ext cx="175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Sulochana Dhital</a:t>
            </a:r>
          </a:p>
        </p:txBody>
      </p:sp>
    </p:spTree>
    <p:extLst>
      <p:ext uri="{BB962C8B-B14F-4D97-AF65-F5344CB8AC3E}">
        <p14:creationId xmlns:p14="http://schemas.microsoft.com/office/powerpoint/2010/main" val="14125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79677"/>
            <a:ext cx="5641428" cy="2198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Objective: </a:t>
            </a:r>
            <a:r>
              <a:rPr lang="en-US" sz="3200" dirty="0"/>
              <a:t>to determine the minimum amount of N that could be applied preplant, and still optimize yields and N use efficiency.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77" y="1435452"/>
            <a:ext cx="4181210" cy="486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97710" y="639884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Ethan Driver</a:t>
            </a:r>
          </a:p>
        </p:txBody>
      </p:sp>
      <p:pic>
        <p:nvPicPr>
          <p:cNvPr id="1028" name="Picture 4" descr="C:\Users\Jeremiah\OneDrive\Pictures\WinterCrops15-16\Optimum N Rate\Hennessey\3-22-16\NE Corn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2" t="14423"/>
          <a:stretch/>
        </p:blipFill>
        <p:spPr bwMode="auto">
          <a:xfrm>
            <a:off x="1360848" y="4024587"/>
            <a:ext cx="4277710" cy="255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110" y="5382018"/>
            <a:ext cx="877996" cy="138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" y="0"/>
            <a:ext cx="12191999" cy="1892300"/>
            <a:chOff x="-9407" y="-5621"/>
            <a:chExt cx="9153407" cy="1042131"/>
          </a:xfrm>
        </p:grpSpPr>
        <p:sp>
          <p:nvSpPr>
            <p:cNvPr id="10" name="Rectangle 9"/>
            <p:cNvSpPr/>
            <p:nvPr/>
          </p:nvSpPr>
          <p:spPr>
            <a:xfrm>
              <a:off x="696148" y="413267"/>
              <a:ext cx="8447852" cy="277813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Ethan Driver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3200" dirty="0"/>
                <a:t>Optimum </a:t>
              </a:r>
              <a:r>
                <a:rPr lang="en-US" sz="3200" dirty="0" err="1"/>
                <a:t>Preplant</a:t>
              </a:r>
              <a:r>
                <a:rPr lang="en-US" sz="3200" dirty="0"/>
                <a:t> N Rate for Winter Wheat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research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07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6106" y="0"/>
            <a:ext cx="8229600" cy="1143000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6492" y="1872820"/>
            <a:ext cx="5699042" cy="2341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cs typeface="Times New Roman" panose="02020603050405020304" pitchFamily="18" charset="0"/>
              </a:rPr>
              <a:t>Objective: </a:t>
            </a:r>
            <a:r>
              <a:rPr lang="en-US" sz="2400" dirty="0" smtClean="0">
                <a:cs typeface="Times New Roman" panose="02020603050405020304" pitchFamily="18" charset="0"/>
              </a:rPr>
              <a:t>Sequential </a:t>
            </a:r>
            <a:r>
              <a:rPr lang="en-US" sz="2400" dirty="0">
                <a:cs typeface="Times New Roman" panose="02020603050405020304" pitchFamily="18" charset="0"/>
              </a:rPr>
              <a:t>NDVI measurements from two long-term nutrient management experiments to illustrate growth changes over the life cycle with </a:t>
            </a:r>
            <a:r>
              <a:rPr lang="en-US" sz="2400" dirty="0" smtClean="0">
                <a:cs typeface="Times New Roman" panose="02020603050405020304" pitchFamily="18" charset="0"/>
              </a:rPr>
              <a:t>NDVI. Further </a:t>
            </a:r>
            <a:r>
              <a:rPr lang="en-US" sz="2400" dirty="0">
                <a:cs typeface="Times New Roman" panose="02020603050405020304" pitchFamily="18" charset="0"/>
              </a:rPr>
              <a:t>evaluation of the response index (RI</a:t>
            </a:r>
            <a:r>
              <a:rPr lang="en-US" sz="2400" dirty="0" smtClean="0">
                <a:cs typeface="Times New Roman" panose="02020603050405020304" pitchFamily="18" charset="0"/>
              </a:rPr>
              <a:t>) over time.</a:t>
            </a:r>
            <a:endParaRPr 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55485" y="6453655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Remondet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1" y="1350904"/>
            <a:ext cx="5917324" cy="261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34" y="3967482"/>
            <a:ext cx="5510886" cy="337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scontent-dfw1-1.xx.fbcdn.net/v/t1.0-9/12650909_4517725028195_7932134611065346205_n.jpg?oh=e075f10032dece88d485291605c958a0&amp;oe=57A2B5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62" y="3894378"/>
            <a:ext cx="2648493" cy="2651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7502" y="4838797"/>
            <a:ext cx="1032563" cy="14857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5253"/>
            <a:ext cx="12191999" cy="1892300"/>
            <a:chOff x="-9407" y="-5621"/>
            <a:chExt cx="9153407" cy="1042131"/>
          </a:xfrm>
        </p:grpSpPr>
        <p:sp>
          <p:nvSpPr>
            <p:cNvPr id="11" name="Rectangle 10"/>
            <p:cNvSpPr/>
            <p:nvPr/>
          </p:nvSpPr>
          <p:spPr>
            <a:xfrm>
              <a:off x="696148" y="417369"/>
              <a:ext cx="8447852" cy="252746"/>
            </a:xfrm>
            <a:prstGeom prst="rect">
              <a:avLst/>
            </a:prstGeom>
            <a:solidFill>
              <a:srgbClr val="A9AAA8">
                <a:alpha val="8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Nicole Remondet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232" y="-5621"/>
              <a:ext cx="9152232" cy="472061"/>
            </a:xfrm>
            <a:prstGeom prst="rect">
              <a:avLst/>
            </a:prstGeom>
            <a:solidFill>
              <a:srgbClr val="1313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Wheat Response Index Evaluation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9407" y="-5621"/>
              <a:ext cx="998622" cy="564599"/>
            </a:xfrm>
            <a:prstGeom prst="rect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-9254" y="558963"/>
              <a:ext cx="998468" cy="477547"/>
            </a:xfrm>
            <a:prstGeom prst="triangle">
              <a:avLst/>
            </a:prstGeom>
            <a:solidFill>
              <a:srgbClr val="DE5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599" tIns="9299" rIns="18599" bIns="9299"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5" name="Picture 2" descr="research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3" y="-5621"/>
              <a:ext cx="810534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35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</TotalTime>
  <Words>2332</Words>
  <Application>Microsoft Office PowerPoint</Application>
  <PresentationFormat>Widescreen</PresentationFormat>
  <Paragraphs>812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Baskerville Old Face</vt:lpstr>
      <vt:lpstr>Calibri</vt:lpstr>
      <vt:lpstr>Calibri Light</vt:lpstr>
      <vt:lpstr>Eurostile</vt:lpstr>
      <vt:lpstr>Lucida Sans Unicode</vt:lpstr>
      <vt:lpstr>Symbol</vt:lpstr>
      <vt:lpstr>Times New Roman</vt:lpstr>
      <vt:lpstr>Verdana</vt:lpstr>
      <vt:lpstr>Office Theme</vt:lpstr>
      <vt:lpstr>PowerPoint Presentation</vt:lpstr>
      <vt:lpstr>Use of qualitative and quantitative measures of canopy cover to adjust yield for heterogeneous plant stands</vt:lpstr>
      <vt:lpstr>PowerPoint Presentation</vt:lpstr>
      <vt:lpstr>Effect of Micronutrient Fertilizers on Winter Wheat Grain Yield</vt:lpstr>
      <vt:lpstr>PowerPoint Presentation</vt:lpstr>
      <vt:lpstr>Evaluation of Midseason UAN Application Depth in Winter Wheat</vt:lpstr>
      <vt:lpstr>Effect of Irrigation, Nitrogen and Population Rate on Winter Wheat Grain Yield </vt:lpstr>
      <vt:lpstr>PowerPoint Presentation</vt:lpstr>
      <vt:lpstr>PowerPoint Presentation</vt:lpstr>
      <vt:lpstr>PowerPoint Presentation</vt:lpstr>
      <vt:lpstr>PowerPoint Presentation</vt:lpstr>
      <vt:lpstr>South Central Great Plains Winter Wheat N Algorithm</vt:lpstr>
      <vt:lpstr>PowerPoint Presentation</vt:lpstr>
      <vt:lpstr>In Season Prediction of Grain Sorghum Yield Using Red and Red Edge NDVI </vt:lpstr>
      <vt:lpstr>Objective: Determine correct amount of nitrogen that can be applied preplant for  optimizing grain yields and NUE</vt:lpstr>
      <vt:lpstr>Sulfur Fertilization for Grain Sorghum in Oklahoma</vt:lpstr>
      <vt:lpstr>PowerPoint Presentation</vt:lpstr>
      <vt:lpstr>Objective: Determine correct amount of preplant nitrogen that can be applied to optimize grain yields and nitrogen use efficiency</vt:lpstr>
      <vt:lpstr>Mitigation of Late Spring Freeze in Maize</vt:lpstr>
      <vt:lpstr>PowerPoint Presentation</vt:lpstr>
      <vt:lpstr>PowerPoint Presentation</vt:lpstr>
      <vt:lpstr>PowerPoint Presentation</vt:lpstr>
      <vt:lpstr>Influence of Tillage and Sidedress N on Maize (Zea mays), Plant Stand, and Grain Yield Using the Green Seeder Hand Planter with Altered Drum Cavity Sizes </vt:lpstr>
      <vt:lpstr>Seeding Density and Plant Spacing on Sorghum Grain Yields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Soil Fertility</dc:creator>
  <cp:lastModifiedBy>bill raun</cp:lastModifiedBy>
  <cp:revision>51</cp:revision>
  <dcterms:created xsi:type="dcterms:W3CDTF">2016-05-11T21:15:09Z</dcterms:created>
  <dcterms:modified xsi:type="dcterms:W3CDTF">2016-05-12T21:02:02Z</dcterms:modified>
</cp:coreProperties>
</file>