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370" r:id="rId2"/>
    <p:sldId id="369" r:id="rId3"/>
    <p:sldId id="371" r:id="rId4"/>
    <p:sldId id="351" r:id="rId5"/>
    <p:sldId id="352" r:id="rId6"/>
    <p:sldId id="361" r:id="rId7"/>
    <p:sldId id="287" r:id="rId8"/>
    <p:sldId id="336" r:id="rId9"/>
    <p:sldId id="309" r:id="rId10"/>
    <p:sldId id="308" r:id="rId11"/>
    <p:sldId id="355" r:id="rId12"/>
    <p:sldId id="350" r:id="rId13"/>
    <p:sldId id="295" r:id="rId14"/>
    <p:sldId id="292" r:id="rId15"/>
    <p:sldId id="362" r:id="rId16"/>
    <p:sldId id="327" r:id="rId17"/>
    <p:sldId id="357" r:id="rId18"/>
    <p:sldId id="356" r:id="rId19"/>
    <p:sldId id="348" r:id="rId20"/>
    <p:sldId id="296" r:id="rId21"/>
    <p:sldId id="329" r:id="rId22"/>
    <p:sldId id="347" r:id="rId23"/>
    <p:sldId id="320" r:id="rId24"/>
    <p:sldId id="297" r:id="rId25"/>
    <p:sldId id="290" r:id="rId26"/>
    <p:sldId id="360" r:id="rId27"/>
    <p:sldId id="333" r:id="rId28"/>
    <p:sldId id="368" r:id="rId29"/>
    <p:sldId id="363" r:id="rId30"/>
    <p:sldId id="306" r:id="rId31"/>
    <p:sldId id="367" r:id="rId32"/>
    <p:sldId id="364" r:id="rId33"/>
    <p:sldId id="365" r:id="rId34"/>
    <p:sldId id="35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CC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4660"/>
  </p:normalViewPr>
  <p:slideViewPr>
    <p:cSldViewPr>
      <p:cViewPr>
        <p:scale>
          <a:sx n="125" d="100"/>
          <a:sy n="125" d="100"/>
        </p:scale>
        <p:origin x="-210"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13043328"/>
        <c:axId val="117837824"/>
      </c:barChart>
      <c:catAx>
        <c:axId val="113043328"/>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17837824"/>
        <c:crosses val="autoZero"/>
        <c:auto val="0"/>
        <c:lblAlgn val="ctr"/>
        <c:lblOffset val="100"/>
        <c:noMultiLvlLbl val="0"/>
      </c:catAx>
      <c:valAx>
        <c:axId val="117837824"/>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13043328"/>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10/7/2014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27</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10/7/2014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10/7/2014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10/7/2014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10/7/2014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10/7/2014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10/7/2014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10/7/2014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10/7/2014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10/7/2014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10/7/2014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watch.org/files/pdf/Livestock%20and%20Climate%20Change.pdf" TargetMode="External"/><Relationship Id="rId2" Type="http://schemas.openxmlformats.org/officeDocument/2006/relationships/hyperlink" Target="http://www.scientificamerican.com/article/the-greenhouse-hamburger/" TargetMode="External"/><Relationship Id="rId1" Type="http://schemas.openxmlformats.org/officeDocument/2006/relationships/slideLayout" Target="../slideLayouts/slideLayout7.xml"/><Relationship Id="rId4" Type="http://schemas.openxmlformats.org/officeDocument/2006/relationships/hyperlink" Target="http://content.time.com/time/health/article/0,8599,1839995,00.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304800"/>
            <a:ext cx="8305800" cy="4724400"/>
          </a:xfrm>
        </p:spPr>
        <p:txBody>
          <a:bodyPr>
            <a:noAutofit/>
          </a:bodyPr>
          <a:lstStyle/>
          <a:p>
            <a:r>
              <a:rPr lang="en-US" sz="1100" b="1" dirty="0"/>
              <a:t>Sunday, November 2, 2014: 2:00 PM-5:30 </a:t>
            </a:r>
            <a:r>
              <a:rPr lang="en-US" sz="1100" b="1" dirty="0" smtClean="0"/>
              <a:t>PM</a:t>
            </a:r>
            <a:br>
              <a:rPr lang="en-US" sz="1100" b="1" dirty="0" smtClean="0"/>
            </a:br>
            <a:r>
              <a:rPr lang="en-US" sz="1100" b="1" dirty="0" smtClean="0"/>
              <a:t>Long </a:t>
            </a:r>
            <a:r>
              <a:rPr lang="en-US" sz="1100" b="1" dirty="0"/>
              <a:t>Beach Convention Center, Room </a:t>
            </a:r>
            <a:r>
              <a:rPr lang="en-US" sz="1100" b="1" dirty="0" smtClean="0"/>
              <a:t>203A</a:t>
            </a:r>
            <a:br>
              <a:rPr lang="en-US" sz="1100" b="1" dirty="0" smtClean="0"/>
            </a:br>
            <a:r>
              <a:rPr lang="en-US" sz="1100" b="1" dirty="0" smtClean="0"/>
              <a:t>Community Leader: Sarah </a:t>
            </a:r>
            <a:r>
              <a:rPr lang="en-US" sz="1100" b="1" dirty="0"/>
              <a:t>E. Johnson </a:t>
            </a:r>
            <a:r>
              <a:rPr lang="en-US" sz="1100" b="1" dirty="0" err="1"/>
              <a:t>Beebout</a:t>
            </a:r>
            <a:r>
              <a:rPr lang="en-US" sz="1100" b="1" dirty="0"/>
              <a:t> </a:t>
            </a:r>
            <a:r>
              <a:rPr lang="en-US" sz="1100" b="1" dirty="0" smtClean="0"/>
              <a:t/>
            </a:r>
            <a:br>
              <a:rPr lang="en-US" sz="1100" b="1" dirty="0" smtClean="0"/>
            </a:br>
            <a:r>
              <a:rPr lang="en-US" sz="1100" b="1" dirty="0" smtClean="0"/>
              <a:t>Presider: Charles </a:t>
            </a:r>
            <a:r>
              <a:rPr lang="en-US" sz="1100" b="1" dirty="0"/>
              <a:t>S. </a:t>
            </a:r>
            <a:r>
              <a:rPr lang="en-US" sz="1100" b="1" dirty="0" err="1"/>
              <a:t>Wortmann</a:t>
            </a:r>
            <a:r>
              <a:rPr lang="en-US" sz="1100" b="1" dirty="0"/>
              <a:t> </a:t>
            </a:r>
            <a:r>
              <a:rPr lang="en-US" sz="1100" b="1" dirty="0" smtClean="0"/>
              <a:t/>
            </a:r>
            <a:br>
              <a:rPr lang="en-US" sz="1100" b="1" dirty="0" smtClean="0"/>
            </a:br>
            <a:r>
              <a:rPr lang="en-US" sz="1100" b="1" dirty="0" smtClean="0"/>
              <a:t>2:00 </a:t>
            </a:r>
            <a:r>
              <a:rPr lang="en-US" sz="1100" b="1" dirty="0"/>
              <a:t>PM </a:t>
            </a:r>
            <a:r>
              <a:rPr lang="en-US" sz="1100" b="1" dirty="0" smtClean="0"/>
              <a:t> Introductory </a:t>
            </a:r>
            <a:r>
              <a:rPr lang="en-US" sz="1100" b="1" dirty="0"/>
              <a:t>Remarks</a:t>
            </a:r>
          </a:p>
          <a:p>
            <a:r>
              <a:rPr lang="en-US" sz="1100" b="1" dirty="0" smtClean="0"/>
              <a:t>2:05 </a:t>
            </a:r>
            <a:r>
              <a:rPr lang="en-US" sz="1100" b="1" dirty="0"/>
              <a:t>PM 28-1</a:t>
            </a:r>
          </a:p>
          <a:p>
            <a:r>
              <a:rPr lang="en-US" sz="1100" dirty="0"/>
              <a:t>A Review of Investing Three Years of Agricultural Education, Seed Capital, and Local Staffing in a Haitian Mountain </a:t>
            </a:r>
            <a:r>
              <a:rPr lang="en-US" sz="1100" dirty="0" smtClean="0"/>
              <a:t>Community.</a:t>
            </a:r>
            <a:br>
              <a:rPr lang="en-US" sz="1100" dirty="0" smtClean="0"/>
            </a:br>
            <a:r>
              <a:rPr lang="en-US" sz="1100" dirty="0" smtClean="0"/>
              <a:t>Jason </a:t>
            </a:r>
            <a:r>
              <a:rPr lang="en-US" sz="1100" dirty="0"/>
              <a:t>D </a:t>
            </a:r>
            <a:r>
              <a:rPr lang="en-US" sz="1100" dirty="0" err="1"/>
              <a:t>Streubel</a:t>
            </a:r>
            <a:r>
              <a:rPr lang="en-US" sz="1100" dirty="0"/>
              <a:t>, Convoy of Hope/Evangel University/Washington State University; Harold P. Collins, USDA-ARS; </a:t>
            </a:r>
            <a:r>
              <a:rPr lang="en-US" sz="1100" dirty="0" err="1"/>
              <a:t>Brittni</a:t>
            </a:r>
            <a:r>
              <a:rPr lang="en-US" sz="1100" dirty="0"/>
              <a:t> Woods, Convoy of Hope; Chad Kruger, Center for Sustaining Agriculture and Natural Resources, Washington State University </a:t>
            </a:r>
          </a:p>
          <a:p>
            <a:r>
              <a:rPr lang="en-US" sz="1100" b="1" dirty="0"/>
              <a:t>2:20 PM 28-2</a:t>
            </a:r>
          </a:p>
          <a:p>
            <a:r>
              <a:rPr lang="en-US" sz="1100" dirty="0"/>
              <a:t>Towards Achieving Agricultural Development in Africa: The Case of AGRA’s Capacity Building in Soil Sciences and </a:t>
            </a:r>
            <a:r>
              <a:rPr lang="en-US" sz="1100" dirty="0" smtClean="0"/>
              <a:t>Agronomy. Marie </a:t>
            </a:r>
            <a:r>
              <a:rPr lang="en-US" sz="1100" dirty="0" err="1"/>
              <a:t>Rarieya-Midamba</a:t>
            </a:r>
            <a:r>
              <a:rPr lang="en-US" sz="1100" dirty="0"/>
              <a:t>, Alliance for a Green Revolution in Africa (AGRA); Bashir A. </a:t>
            </a:r>
            <a:r>
              <a:rPr lang="en-US" sz="1100" dirty="0" err="1"/>
              <a:t>Jama</a:t>
            </a:r>
            <a:r>
              <a:rPr lang="en-US" sz="1100" dirty="0"/>
              <a:t>, Alliance for a Green Revolution in Africa (AGRA) </a:t>
            </a:r>
          </a:p>
          <a:p>
            <a:r>
              <a:rPr lang="en-US" sz="1100" b="1" dirty="0"/>
              <a:t>2:35 PM 28-3</a:t>
            </a:r>
          </a:p>
          <a:p>
            <a:r>
              <a:rPr lang="en-US" sz="1100" dirty="0"/>
              <a:t>The Pain of Change: Challenges Associated with Mechanizing Rice Production and Harvesting Systems in the </a:t>
            </a:r>
            <a:r>
              <a:rPr lang="en-US" sz="1100" dirty="0" err="1"/>
              <a:t>Mwea</a:t>
            </a:r>
            <a:r>
              <a:rPr lang="en-US" sz="1100" dirty="0"/>
              <a:t> Irrigation Scheme within the </a:t>
            </a:r>
            <a:r>
              <a:rPr lang="en-US" sz="1100" dirty="0" err="1"/>
              <a:t>Kirinyaga</a:t>
            </a:r>
            <a:r>
              <a:rPr lang="en-US" sz="1100" dirty="0"/>
              <a:t> District, Central Province, </a:t>
            </a:r>
            <a:r>
              <a:rPr lang="en-US" sz="1100" dirty="0" smtClean="0"/>
              <a:t>Kenya. Jill </a:t>
            </a:r>
            <a:r>
              <a:rPr lang="en-US" sz="1100" dirty="0"/>
              <a:t>M. </a:t>
            </a:r>
            <a:r>
              <a:rPr lang="en-US" sz="1100" dirty="0" err="1"/>
              <a:t>Motschenbacher</a:t>
            </a:r>
            <a:r>
              <a:rPr lang="en-US" sz="1100" dirty="0"/>
              <a:t>, United States Agency for International Development (USAID) / Catholic Relief Services (CRS) / Farmer-to-Farmer (F2F) Program </a:t>
            </a:r>
          </a:p>
          <a:p>
            <a:r>
              <a:rPr lang="en-US" sz="1100" b="1" dirty="0"/>
              <a:t>2:50 PM 28-4</a:t>
            </a:r>
          </a:p>
          <a:p>
            <a:r>
              <a:rPr lang="en-US" sz="1100" dirty="0"/>
              <a:t>Effect of Agronomic Management Practices on the Grain Yield of Lowland Rice (</a:t>
            </a:r>
            <a:r>
              <a:rPr lang="en-US" sz="1100" dirty="0" err="1"/>
              <a:t>Oryza</a:t>
            </a:r>
            <a:r>
              <a:rPr lang="en-US" sz="1100" dirty="0"/>
              <a:t> sativa) in Rainforest Agro-Ecology of </a:t>
            </a:r>
            <a:r>
              <a:rPr lang="en-US" sz="1100" dirty="0" smtClean="0"/>
              <a:t>Nigeria. Akeem </a:t>
            </a:r>
            <a:r>
              <a:rPr lang="en-US" sz="1100" dirty="0" err="1"/>
              <a:t>Abdulai</a:t>
            </a:r>
            <a:r>
              <a:rPr lang="en-US" sz="1100" dirty="0"/>
              <a:t> </a:t>
            </a:r>
            <a:r>
              <a:rPr lang="en-US" sz="1100" dirty="0" err="1"/>
              <a:t>Oyekanmi</a:t>
            </a:r>
            <a:r>
              <a:rPr lang="en-US" sz="1100" dirty="0"/>
              <a:t>, Federal University of Agriculture; </a:t>
            </a:r>
            <a:r>
              <a:rPr lang="en-US" sz="1100" dirty="0" err="1"/>
              <a:t>Olalekan</a:t>
            </a:r>
            <a:r>
              <a:rPr lang="en-US" sz="1100" dirty="0"/>
              <a:t> Suleiman </a:t>
            </a:r>
            <a:r>
              <a:rPr lang="en-US" sz="1100" dirty="0" err="1"/>
              <a:t>Sakariyawo</a:t>
            </a:r>
            <a:r>
              <a:rPr lang="en-US" sz="1100" dirty="0"/>
              <a:t>, Federal University of Agriculture; Sunday </a:t>
            </a:r>
            <a:r>
              <a:rPr lang="en-US" sz="1100" dirty="0" err="1"/>
              <a:t>Gbenga</a:t>
            </a:r>
            <a:r>
              <a:rPr lang="en-US" sz="1100" dirty="0"/>
              <a:t> </a:t>
            </a:r>
            <a:r>
              <a:rPr lang="en-US" sz="1100" dirty="0" err="1"/>
              <a:t>Aderibigbe</a:t>
            </a:r>
            <a:r>
              <a:rPr lang="en-US" sz="1100" dirty="0"/>
              <a:t>, Federal University of Agriculture; </a:t>
            </a:r>
            <a:r>
              <a:rPr lang="en-US" sz="1100" dirty="0" err="1"/>
              <a:t>Kehinde</a:t>
            </a:r>
            <a:r>
              <a:rPr lang="en-US" sz="1100" dirty="0"/>
              <a:t> Adebayo </a:t>
            </a:r>
            <a:r>
              <a:rPr lang="en-US" sz="1100" dirty="0" err="1"/>
              <a:t>Okeleye</a:t>
            </a:r>
            <a:r>
              <a:rPr lang="en-US" sz="1100" dirty="0"/>
              <a:t>, Federal University of Agriculture; Christopher </a:t>
            </a:r>
            <a:r>
              <a:rPr lang="en-US" sz="1100" dirty="0" err="1"/>
              <a:t>Okonji</a:t>
            </a:r>
            <a:r>
              <a:rPr lang="en-US" sz="1100" dirty="0"/>
              <a:t>, Federal University </a:t>
            </a:r>
          </a:p>
          <a:p>
            <a:r>
              <a:rPr lang="en-US" sz="1100" b="1" dirty="0"/>
              <a:t>3:05 PM 28-5</a:t>
            </a:r>
          </a:p>
          <a:p>
            <a:r>
              <a:rPr lang="en-US" sz="1100" dirty="0"/>
              <a:t>Maize Hand Planter and Fertilizer Applicator for the Developing </a:t>
            </a:r>
            <a:r>
              <a:rPr lang="en-US" sz="1100" dirty="0" smtClean="0"/>
              <a:t>World. Bill </a:t>
            </a:r>
            <a:r>
              <a:rPr lang="en-US" sz="1100" dirty="0"/>
              <a:t>Raun, Oklahoma State University; Randy Taylor, Oklahoma State University; </a:t>
            </a:r>
            <a:r>
              <a:rPr lang="en-US" sz="1100" dirty="0" err="1"/>
              <a:t>Nyle</a:t>
            </a:r>
            <a:r>
              <a:rPr lang="en-US" sz="1100" dirty="0"/>
              <a:t> C. </a:t>
            </a:r>
            <a:r>
              <a:rPr lang="en-US" sz="1100" dirty="0" err="1"/>
              <a:t>Wollenhaupt</a:t>
            </a:r>
            <a:r>
              <a:rPr lang="en-US" sz="1100" dirty="0"/>
              <a:t>, AGCO; Bruno Morandin Figueiredo, Oklahoma State University; Lawrence Aula, Oklahoma State University </a:t>
            </a:r>
          </a:p>
        </p:txBody>
      </p:sp>
    </p:spTree>
    <p:extLst>
      <p:ext uri="{BB962C8B-B14F-4D97-AF65-F5344CB8AC3E}">
        <p14:creationId xmlns:p14="http://schemas.microsoft.com/office/powerpoint/2010/main" val="784870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93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304800"/>
            <a:ext cx="3454400" cy="25908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33400" y="4886960"/>
            <a:ext cx="3124200" cy="1754188"/>
          </a:xfrm>
          <a:prstGeom prst="rect">
            <a:avLst/>
          </a:prstGeom>
          <a:noFill/>
          <a:ln w="9525">
            <a:noFill/>
            <a:miter lim="800000"/>
            <a:headEnd/>
            <a:tailEnd/>
          </a:ln>
        </p:spPr>
        <p:txBody>
          <a:bodyPr wrap="square">
            <a:spAutoFit/>
          </a:bodyPr>
          <a:lstStyle/>
          <a:p>
            <a:r>
              <a:rPr lang="en-US" dirty="0">
                <a:latin typeface="Calibri" pitchFamily="34" charset="0"/>
              </a:rPr>
              <a:t>1,000,000 cycles</a:t>
            </a:r>
          </a:p>
          <a:p>
            <a:r>
              <a:rPr lang="en-US" dirty="0">
                <a:latin typeface="Calibri" pitchFamily="34" charset="0"/>
              </a:rPr>
              <a:t>0.29g/seed</a:t>
            </a:r>
          </a:p>
          <a:p>
            <a:r>
              <a:rPr lang="en-US" dirty="0">
                <a:latin typeface="Calibri" pitchFamily="34" charset="0"/>
              </a:rPr>
              <a:t>60,000 seeds/ha</a:t>
            </a:r>
          </a:p>
          <a:p>
            <a:r>
              <a:rPr lang="en-US" dirty="0">
                <a:latin typeface="Calibri" pitchFamily="34" charset="0"/>
              </a:rPr>
              <a:t>3443 seeds/kg</a:t>
            </a:r>
          </a:p>
          <a:p>
            <a:r>
              <a:rPr lang="en-US" dirty="0">
                <a:latin typeface="Calibri" pitchFamily="34" charset="0"/>
              </a:rPr>
              <a:t>1.0 kg hopper </a:t>
            </a:r>
          </a:p>
          <a:p>
            <a:r>
              <a:rPr lang="en-US" dirty="0">
                <a:latin typeface="Calibri" pitchFamily="34" charset="0"/>
              </a:rPr>
              <a:t>17 times refill</a:t>
            </a:r>
          </a:p>
        </p:txBody>
      </p:sp>
      <p:pic>
        <p:nvPicPr>
          <p:cNvPr id="6" name="Content Placeholder 5" descr="tip.jpg"/>
          <p:cNvPicPr>
            <a:picLocks noGrp="1" noChangeAspect="1"/>
          </p:cNvPicPr>
          <p:nvPr>
            <p:ph sz="quarter" idx="13"/>
          </p:nvPr>
        </p:nvPicPr>
        <p:blipFill>
          <a:blip r:embed="rId3" cstate="print"/>
          <a:stretch>
            <a:fillRect/>
          </a:stretch>
        </p:blipFill>
        <p:spPr>
          <a:xfrm>
            <a:off x="1028700" y="32004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2857500" y="63119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9" y="2667000"/>
            <a:ext cx="5883571" cy="3644900"/>
          </a:xfrm>
          <a:prstGeom prst="rect">
            <a:avLst/>
          </a:prstGeom>
          <a:ln w="38100">
            <a:solidFill>
              <a:srgbClr val="FF6600"/>
            </a:solidFill>
          </a:ln>
        </p:spPr>
      </p:pic>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1228799" cy="2590800"/>
          </a:xfrm>
          <a:prstGeom prst="rect">
            <a:avLst/>
          </a:prstGeom>
          <a:ln>
            <a:solidFill>
              <a:srgbClr val="FF6600"/>
            </a:solidFill>
          </a:ln>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533400"/>
            <a:ext cx="5975759" cy="4038600"/>
          </a:xfrm>
          <a:ln>
            <a:solidFill>
              <a:srgbClr val="FF6600"/>
            </a:solidFill>
          </a:ln>
        </p:spPr>
      </p:pic>
      <p:pic>
        <p:nvPicPr>
          <p:cNvPr id="1028" name="Picture 4" descr="http://www.nue.okstate.edu/Hand_Planter/plan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736670" cy="298132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47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799"/>
            <a:ext cx="5440982" cy="6248400"/>
          </a:xfrm>
          <a:prstGeom prst="rect">
            <a:avLst/>
          </a:prstGeom>
          <a:ln w="28575">
            <a:solidFill>
              <a:srgbClr val="FF6600"/>
            </a:solidFill>
          </a:ln>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a:bodyPr>
          <a:lstStyle/>
          <a:p>
            <a:r>
              <a:rPr lang="en-US" sz="2800"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val="3371137950"/>
              </p:ext>
            </p:extLst>
          </p:nvPr>
        </p:nvGraphicFramePr>
        <p:xfrm>
          <a:off x="2590800" y="1905000"/>
          <a:ext cx="6324600" cy="464574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spTree>
    <p:extLst>
      <p:ext uri="{BB962C8B-B14F-4D97-AF65-F5344CB8AC3E}">
        <p14:creationId xmlns:p14="http://schemas.microsoft.com/office/powerpoint/2010/main" val="272444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fontScale="925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209800" y="228600"/>
            <a:ext cx="4572000" cy="849297"/>
          </a:xfrm>
        </p:spPr>
        <p:txBody>
          <a:bodyPr>
            <a:normAutofit fontScale="90000"/>
          </a:bodyPr>
          <a:lstStyle/>
          <a:p>
            <a:r>
              <a:rPr lang="en-US" sz="2800" b="1" dirty="0" smtClean="0">
                <a:solidFill>
                  <a:srgbClr val="FF6600"/>
                </a:solidFill>
              </a:rPr>
              <a:t>Importance of </a:t>
            </a:r>
            <a:r>
              <a:rPr lang="en-US" sz="2800" b="1" dirty="0" err="1" smtClean="0">
                <a:solidFill>
                  <a:srgbClr val="FF6600"/>
                </a:solidFill>
              </a:rPr>
              <a:t>Singulation</a:t>
            </a:r>
            <a:r>
              <a:rPr lang="en-US" sz="2800" b="1" dirty="0" smtClean="0">
                <a:solidFill>
                  <a:srgbClr val="FF6600"/>
                </a:solidFill>
              </a:rPr>
              <a:t>	</a:t>
            </a:r>
            <a:endParaRPr lang="en-US" sz="2800" b="1" dirty="0">
              <a:solidFill>
                <a:srgbClr val="FF66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US" dirty="0" smtClean="0"/>
              <a:t>Bill </a:t>
            </a:r>
            <a:r>
              <a:rPr lang="en-US" dirty="0"/>
              <a:t>Raun, Randy Taylor, </a:t>
            </a:r>
            <a:r>
              <a:rPr lang="en-US" dirty="0" err="1"/>
              <a:t>Nyle</a:t>
            </a:r>
            <a:r>
              <a:rPr lang="en-US" dirty="0"/>
              <a:t> </a:t>
            </a:r>
            <a:r>
              <a:rPr lang="en-US" dirty="0" err="1"/>
              <a:t>Wollenhaupt</a:t>
            </a:r>
            <a:r>
              <a:rPr lang="en-US" dirty="0"/>
              <a:t>, Bruno Figueiredo, Lawrence Aula, and Joshua Ringer.</a:t>
            </a:r>
          </a:p>
          <a:p>
            <a:r>
              <a:rPr lang="en-US" dirty="0"/>
              <a:t>The equivalent amount of maize mechanically produced in the USA is planted, managed, and harvested by hand in the developing world.  This amounts to almost 36,000,000 hectares of maize produced on marginal landscapes.  Planting methods vary but they generally use heavy sticks whereby 2-3 seeds are planted per strike, roughly 35cm apart.  This inefficient method of planting is commonplace for subsistence maize farmers, largely dictated by terrain, circumstance, and resources. </a:t>
            </a:r>
          </a:p>
          <a:p>
            <a:r>
              <a:rPr lang="en-US" dirty="0"/>
              <a:t>When single seeds are placed 14-17cm apart, much like conventional planters, production levels can increase 25%.  Because developing world maize yields hover near 2 Mg/ha, a 25% yield increase (+0.5 Mg/ha) on 60% of the hand planted maize area in the developing world would be worth more than 3 billion USD per year. </a:t>
            </a:r>
            <a:br>
              <a:rPr lang="en-US" dirty="0"/>
            </a:br>
            <a:r>
              <a:rPr lang="en-US" dirty="0"/>
              <a:t/>
            </a:r>
            <a:br>
              <a:rPr lang="en-US" dirty="0"/>
            </a:br>
            <a:r>
              <a:rPr lang="en-US" dirty="0"/>
              <a:t>Oklahoma State University has developed a new hand planter that is similar in shape, size, and weight (1.4 kg empty) to planters currently used, but that can reliably </a:t>
            </a:r>
            <a:r>
              <a:rPr lang="en-US" dirty="0" err="1"/>
              <a:t>singulate</a:t>
            </a:r>
            <a:r>
              <a:rPr lang="en-US" dirty="0"/>
              <a:t> seed. Benefits of the OSU hand planter include improved homogeneity of plant stands, removing chemically treated seeds from the hands of producers, accommodate mid-season applications of urea-N fertilizer, function for all kinds of planted crops/seeds, and increased grain yields.</a:t>
            </a:r>
          </a:p>
          <a:p>
            <a:endParaRPr lang="en-US" dirty="0"/>
          </a:p>
        </p:txBody>
      </p:sp>
      <p:sp>
        <p:nvSpPr>
          <p:cNvPr id="3" name="Title 2"/>
          <p:cNvSpPr>
            <a:spLocks noGrp="1"/>
          </p:cNvSpPr>
          <p:nvPr>
            <p:ph type="title"/>
          </p:nvPr>
        </p:nvSpPr>
        <p:spPr>
          <a:xfrm>
            <a:off x="304800" y="457200"/>
            <a:ext cx="7680960" cy="1066800"/>
          </a:xfrm>
        </p:spPr>
        <p:txBody>
          <a:bodyPr>
            <a:noAutofit/>
          </a:bodyPr>
          <a:lstStyle/>
          <a:p>
            <a:r>
              <a:rPr lang="en-US" sz="2800" dirty="0"/>
              <a:t>Maize hand planter and fertilizer applicator for the developing world </a:t>
            </a:r>
            <a:br>
              <a:rPr lang="en-US" sz="2800" dirty="0"/>
            </a:br>
            <a:endParaRPr lang="en-US" sz="2800" dirty="0"/>
          </a:p>
        </p:txBody>
      </p:sp>
    </p:spTree>
    <p:extLst>
      <p:ext uri="{BB962C8B-B14F-4D97-AF65-F5344CB8AC3E}">
        <p14:creationId xmlns:p14="http://schemas.microsoft.com/office/powerpoint/2010/main" val="353867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000" y="304800"/>
            <a:ext cx="6680200" cy="3108543"/>
          </a:xfrm>
          <a:prstGeom prst="rect">
            <a:avLst/>
          </a:prstGeom>
          <a:noFill/>
        </p:spPr>
        <p:txBody>
          <a:bodyPr wrap="square" rtlCol="0">
            <a:spAutoFit/>
          </a:bodyPr>
          <a:lstStyle/>
          <a:p>
            <a:r>
              <a:rPr lang="en-US" sz="2800" b="1" dirty="0" smtClean="0">
                <a:solidFill>
                  <a:schemeClr val="bg1"/>
                </a:solidFill>
              </a:rPr>
              <a:t>1,000,000 cycles, no failures</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60020" y="2811780"/>
            <a:ext cx="2956560" cy="838200"/>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400"/>
            <a:ext cx="54609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633787"/>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462587"/>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5400000">
            <a:off x="7516090" y="1174747"/>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8" name="Rectangle 7"/>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85800"/>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br>
              <a:rPr lang="en-US" sz="2400" b="1" dirty="0" smtClean="0">
                <a:solidFill>
                  <a:srgbClr val="FF6600"/>
                </a:solidFill>
              </a:rPr>
            </a:b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Tree>
    <p:extLst>
      <p:ext uri="{BB962C8B-B14F-4D97-AF65-F5344CB8AC3E}">
        <p14:creationId xmlns:p14="http://schemas.microsoft.com/office/powerpoint/2010/main" val="183319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pic>
        <p:nvPicPr>
          <p:cNvPr id="3074" name="Picture 2" descr="C:\Pictures\Central_America\925097-R1-6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5600"/>
            <a:ext cx="2514600"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924800" cy="6001643"/>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r>
              <a:rPr lang="en-US" sz="2400" dirty="0" smtClean="0"/>
              <a:t>“</a:t>
            </a:r>
            <a:r>
              <a:rPr lang="en-US" sz="2400" dirty="0"/>
              <a:t>Wheat is an equal opportunity performer, it never discriminates.  It grows as well for the poor as for anyone”  </a:t>
            </a:r>
            <a:r>
              <a:rPr lang="en-US" sz="2400" dirty="0" smtClean="0"/>
              <a:t/>
            </a:r>
            <a:br>
              <a:rPr lang="en-US" sz="2400" dirty="0" smtClean="0"/>
            </a:br>
            <a:r>
              <a:rPr lang="en-US" sz="2400" b="1" dirty="0" smtClean="0">
                <a:solidFill>
                  <a:srgbClr val="FF6600"/>
                </a:solidFill>
              </a:rPr>
              <a:t>N.E</a:t>
            </a:r>
            <a:r>
              <a:rPr lang="en-US" sz="2400" b="1" dirty="0">
                <a:solidFill>
                  <a:srgbClr val="FF6600"/>
                </a:solidFill>
              </a:rPr>
              <a:t>. Borlaug</a:t>
            </a:r>
          </a:p>
          <a:p>
            <a:endParaRPr lang="en-US" sz="2400" dirty="0"/>
          </a:p>
        </p:txBody>
      </p:sp>
    </p:spTree>
    <p:extLst>
      <p:ext uri="{BB962C8B-B14F-4D97-AF65-F5344CB8AC3E}">
        <p14:creationId xmlns:p14="http://schemas.microsoft.com/office/powerpoint/2010/main" val="3687119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783580"/>
            <a:ext cx="7620000" cy="609601"/>
          </a:xfrm>
          <a:prstGeom prst="rect">
            <a:avLst/>
          </a:prstGeom>
        </p:spPr>
        <p:txBody>
          <a:bodyPr>
            <a:normAutofit fontScale="47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FF660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FF660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19992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8334374" cy="4724400"/>
          </a:xfrm>
        </p:spPr>
        <p:txBody>
          <a:bodyPr/>
          <a:lstStyle/>
          <a:p>
            <a:r>
              <a:rPr lang="en-US" dirty="0" smtClean="0"/>
              <a:t>…But the technology package was only one aspect.  Once we had the package and had checked it for its validity, we still had to harness it to political policies.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a:t>
            </a:r>
            <a:r>
              <a:rPr lang="en-US" dirty="0" smtClean="0"/>
              <a:t>gain </a:t>
            </a:r>
            <a:r>
              <a:rPr lang="en-US" dirty="0" smtClean="0"/>
              <a:t>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Tree>
    <p:extLst>
      <p:ext uri="{BB962C8B-B14F-4D97-AF65-F5344CB8AC3E}">
        <p14:creationId xmlns:p14="http://schemas.microsoft.com/office/powerpoint/2010/main" val="39485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885159482"/>
              </p:ext>
            </p:extLst>
          </p:nvPr>
        </p:nvGraphicFramePr>
        <p:xfrm>
          <a:off x="762000" y="990600"/>
          <a:ext cx="3124200" cy="3599635"/>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3619204773"/>
              </p:ext>
            </p:extLst>
          </p:nvPr>
        </p:nvGraphicFramePr>
        <p:xfrm>
          <a:off x="4572000" y="2743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3785652"/>
          </a:xfrm>
          <a:prstGeom prst="rect">
            <a:avLst/>
          </a:prstGeom>
          <a:noFill/>
        </p:spPr>
        <p:txBody>
          <a:bodyPr wrap="square" rtlCol="0">
            <a:spAutoFit/>
          </a:bodyPr>
          <a:lstStyle/>
          <a:p>
            <a:pPr lvl="0"/>
            <a:r>
              <a:rPr lang="en-US" sz="2400" dirty="0" smtClean="0"/>
              <a:t>1. Grain </a:t>
            </a:r>
            <a:r>
              <a:rPr lang="en-US" sz="2400" dirty="0"/>
              <a:t>yield * 1.19 (percent grain N) = grain N removed</a:t>
            </a:r>
          </a:p>
          <a:p>
            <a:pPr lvl="0"/>
            <a:r>
              <a:rPr lang="en-US" sz="2400" dirty="0" smtClean="0"/>
              <a:t>2. Compute #1 </a:t>
            </a:r>
            <a:r>
              <a:rPr lang="en-US" sz="2400" dirty="0"/>
              <a:t>for check</a:t>
            </a:r>
          </a:p>
          <a:p>
            <a:pPr lvl="0"/>
            <a:r>
              <a:rPr lang="en-US" sz="2400" dirty="0" smtClean="0"/>
              <a:t>3. Compute #1 </a:t>
            </a:r>
            <a:r>
              <a:rPr lang="en-US" sz="2400" dirty="0"/>
              <a:t>for high N yield </a:t>
            </a:r>
            <a:r>
              <a:rPr lang="en-US" sz="2400" dirty="0" smtClean="0"/>
              <a:t>treatment</a:t>
            </a:r>
          </a:p>
          <a:p>
            <a:pPr lvl="0"/>
            <a:r>
              <a:rPr lang="en-US" sz="2400" dirty="0" smtClean="0"/>
              <a:t>4. Estimate of actual N needed (3 – 2) </a:t>
            </a:r>
          </a:p>
          <a:p>
            <a:pPr lvl="0"/>
            <a:r>
              <a:rPr lang="en-US" sz="2400" dirty="0" smtClean="0"/>
              <a:t>5. Estimate of optimum fertilizer N = #4/0.33</a:t>
            </a:r>
          </a:p>
          <a:p>
            <a:pPr lvl="0"/>
            <a:endParaRPr lang="en-US" sz="2400" dirty="0"/>
          </a:p>
          <a:p>
            <a:pPr lvl="0"/>
            <a:r>
              <a:rPr lang="en-US" sz="2400" dirty="0" smtClean="0"/>
              <a:t>1.19 (average percent N in corn grain)</a:t>
            </a:r>
          </a:p>
          <a:p>
            <a:pPr lvl="0"/>
            <a:r>
              <a:rPr lang="en-US" sz="2400" dirty="0" smtClean="0"/>
              <a:t>0.33 (average for expected fertilizer NUE)</a:t>
            </a:r>
            <a:endParaRPr lang="en-US" sz="2400" dirty="0"/>
          </a:p>
          <a:p>
            <a:pPr lvl="0"/>
            <a:r>
              <a:rPr lang="en-US" sz="2400" dirty="0"/>
              <a:t> </a:t>
            </a:r>
          </a:p>
          <a:p>
            <a:endParaRPr lang="en-US" sz="2400" dirty="0"/>
          </a:p>
        </p:txBody>
      </p:sp>
      <p:sp>
        <p:nvSpPr>
          <p:cNvPr id="3" name="TextBox 2"/>
          <p:cNvSpPr txBox="1"/>
          <p:nvPr/>
        </p:nvSpPr>
        <p:spPr>
          <a:xfrm>
            <a:off x="647700" y="381000"/>
            <a:ext cx="6248400" cy="584775"/>
          </a:xfrm>
          <a:prstGeom prst="rect">
            <a:avLst/>
          </a:prstGeom>
          <a:noFill/>
        </p:spPr>
        <p:txBody>
          <a:bodyPr wrap="square" rtlCol="0">
            <a:spAutoFit/>
          </a:bodyPr>
          <a:lstStyle/>
          <a:p>
            <a:r>
              <a:rPr lang="en-US" sz="3200" b="1" dirty="0" smtClean="0">
                <a:solidFill>
                  <a:srgbClr val="FF6600"/>
                </a:solidFill>
              </a:rPr>
              <a:t>Optimum N Rate (over sites)</a:t>
            </a:r>
            <a:endParaRPr lang="en-US" sz="3200" b="1" dirty="0">
              <a:solidFill>
                <a:srgbClr val="FF6600"/>
              </a:solidFill>
            </a:endParaRPr>
          </a:p>
        </p:txBody>
      </p:sp>
    </p:spTree>
    <p:extLst>
      <p:ext uri="{BB962C8B-B14F-4D97-AF65-F5344CB8AC3E}">
        <p14:creationId xmlns:p14="http://schemas.microsoft.com/office/powerpoint/2010/main" val="3884482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38200" y="152400"/>
            <a:ext cx="69172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t>Maize grain yield, high N rate and optimum N rate from 213 site years, </a:t>
            </a:r>
            <a:br>
              <a:rPr kumimoji="0" lang="en-US" altLang="en-US" sz="1600" b="0"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br>
            <a:r>
              <a:rPr kumimoji="0" lang="en-US" altLang="en-US" sz="1600" b="0"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t>Central Great Plains, 1958-2010. (Sulochana Dhital)</a:t>
            </a:r>
            <a:endParaRPr kumimoji="0" lang="en-US" altLang="en-US" sz="1600" b="0" i="0" u="none" strike="noStrike" cap="none" normalizeH="0" baseline="0" dirty="0" smtClean="0">
              <a:ln>
                <a:noFill/>
              </a:ln>
              <a:solidFill>
                <a:srgbClr val="FF6600"/>
              </a:solidFill>
              <a:effectLst/>
              <a:latin typeface="Latha" panose="020B0604020202020204" pitchFamily="34" charset="0"/>
              <a:cs typeface="Latha"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89320963"/>
              </p:ext>
            </p:extLst>
          </p:nvPr>
        </p:nvGraphicFramePr>
        <p:xfrm>
          <a:off x="304800" y="838201"/>
          <a:ext cx="8610599" cy="5867398"/>
        </p:xfrm>
        <a:graphic>
          <a:graphicData uri="http://schemas.openxmlformats.org/drawingml/2006/table">
            <a:tbl>
              <a:tblPr/>
              <a:tblGrid>
                <a:gridCol w="2167016"/>
                <a:gridCol w="726441"/>
                <a:gridCol w="508920"/>
                <a:gridCol w="837256"/>
                <a:gridCol w="1477510"/>
                <a:gridCol w="1477510"/>
                <a:gridCol w="430940"/>
                <a:gridCol w="480190"/>
                <a:gridCol w="504816"/>
              </a:tblGrid>
              <a:tr h="409708">
                <a:tc>
                  <a:txBody>
                    <a:bodyPr/>
                    <a:lstStyle/>
                    <a:p>
                      <a:pPr algn="l" fontAlgn="b"/>
                      <a:r>
                        <a:rPr lang="en-US" sz="1400" b="1" i="0" u="sng" strike="noStrike" dirty="0" smtClean="0">
                          <a:solidFill>
                            <a:schemeClr val="tx1"/>
                          </a:solidFill>
                          <a:effectLst/>
                          <a:latin typeface="Calibri"/>
                        </a:rPr>
                        <a:t>Source </a:t>
                      </a:r>
                      <a:endParaRPr lang="en-US" sz="14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a:solidFill>
                            <a:schemeClr val="tx1"/>
                          </a:solidFill>
                          <a:effectLst/>
                          <a:latin typeface="Calibri"/>
                        </a:rPr>
                        <a:t>Location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a:solidFill>
                            <a:schemeClr val="tx1"/>
                          </a:solidFill>
                          <a:effectLst/>
                          <a:latin typeface="Calibri"/>
                        </a:rPr>
                        <a:t>Years</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smtClean="0">
                          <a:solidFill>
                            <a:schemeClr val="tx1"/>
                          </a:solidFill>
                          <a:effectLst/>
                          <a:latin typeface="Calibri"/>
                        </a:rPr>
                        <a:t>Period</a:t>
                      </a:r>
                      <a:endParaRPr lang="en-US" sz="14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US" sz="1200" b="1" i="0" u="sng" strike="noStrike" dirty="0">
                          <a:solidFill>
                            <a:schemeClr val="tx1"/>
                          </a:solidFill>
                          <a:effectLst/>
                          <a:latin typeface="Calibri"/>
                        </a:rPr>
                        <a:t>High </a:t>
                      </a:r>
                      <a:r>
                        <a:rPr lang="en-US" sz="1200" b="1" i="0" u="sng" strike="noStrike" dirty="0" smtClean="0">
                          <a:solidFill>
                            <a:schemeClr val="tx1"/>
                          </a:solidFill>
                          <a:effectLst/>
                          <a:latin typeface="Calibri"/>
                        </a:rPr>
                        <a:t>N, yield range</a:t>
                      </a:r>
                      <a:endParaRPr lang="en-US" sz="12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US" sz="1200" b="1" i="0" u="sng" strike="noStrike" dirty="0" smtClean="0">
                          <a:solidFill>
                            <a:schemeClr val="tx1"/>
                          </a:solidFill>
                          <a:effectLst/>
                          <a:latin typeface="Calibri"/>
                        </a:rPr>
                        <a:t>Check plot, yield range</a:t>
                      </a:r>
                      <a:endParaRPr lang="en-US" sz="12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gridSpan="3">
                  <a:txBody>
                    <a:bodyPr/>
                    <a:lstStyle/>
                    <a:p>
                      <a:pPr algn="ctr" fontAlgn="b"/>
                      <a:r>
                        <a:rPr lang="en-US" sz="1200" b="1" i="0" u="sng" strike="noStrike" dirty="0">
                          <a:solidFill>
                            <a:schemeClr val="bg1"/>
                          </a:solidFill>
                          <a:effectLst/>
                          <a:latin typeface="Calibri"/>
                        </a:rPr>
                        <a:t>Optimum N rate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r>
              <a:tr h="260311">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200" b="0" i="0" u="none" strike="noStrike" dirty="0">
                          <a:solidFill>
                            <a:schemeClr val="tx1"/>
                          </a:solidFill>
                          <a:effectLst/>
                          <a:latin typeface="Calibri"/>
                        </a:rPr>
                        <a:t>Mg ha</a:t>
                      </a:r>
                      <a:r>
                        <a:rPr lang="en-US" sz="1200" b="0" i="0" u="none" strike="noStrike" baseline="30000" dirty="0">
                          <a:solidFill>
                            <a:schemeClr val="tx1"/>
                          </a:solidFill>
                          <a:effectLst/>
                          <a:latin typeface="Calibri"/>
                        </a:rPr>
                        <a:t>-1</a:t>
                      </a:r>
                      <a:endParaRPr lang="en-US" sz="1200" b="0" i="0" u="none"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200" b="0" i="0" u="none" strike="noStrike" dirty="0">
                          <a:solidFill>
                            <a:schemeClr val="tx1"/>
                          </a:solidFill>
                          <a:effectLst/>
                          <a:latin typeface="Calibri"/>
                        </a:rPr>
                        <a:t>Mg ha</a:t>
                      </a:r>
                      <a:r>
                        <a:rPr lang="en-US" sz="1200" b="0" i="0" u="none" strike="noStrike" baseline="30000" dirty="0">
                          <a:solidFill>
                            <a:schemeClr val="tx1"/>
                          </a:solidFill>
                          <a:effectLst/>
                          <a:latin typeface="Calibri"/>
                        </a:rPr>
                        <a:t>-1</a:t>
                      </a:r>
                      <a:endParaRPr lang="en-US" sz="1200" b="0" i="0" u="none"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r>
                        <a:rPr lang="en-US" sz="1200" b="1" dirty="0" smtClean="0">
                          <a:solidFill>
                            <a:schemeClr val="tx1"/>
                          </a:solidFill>
                        </a:rPr>
                        <a:t>Min</a:t>
                      </a:r>
                      <a:endParaRPr lang="en-US" sz="1200" b="1" dirty="0">
                        <a:solidFill>
                          <a:schemeClr val="tx1"/>
                        </a:solidFill>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b"/>
                      <a:r>
                        <a:rPr lang="en-US" sz="1200" b="1" i="0" u="none" strike="noStrike" dirty="0">
                          <a:solidFill>
                            <a:schemeClr val="tx1"/>
                          </a:solidFill>
                          <a:effectLst/>
                          <a:latin typeface="Calibri"/>
                        </a:rPr>
                        <a:t>Max</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b"/>
                      <a:r>
                        <a:rPr lang="en-US" sz="1200" b="1" i="0" u="none" strike="noStrike" dirty="0">
                          <a:solidFill>
                            <a:schemeClr val="tx1"/>
                          </a:solidFill>
                          <a:effectLst/>
                          <a:latin typeface="Calibri"/>
                        </a:rPr>
                        <a:t>Avg.</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26358">
                <a:tc>
                  <a:txBody>
                    <a:bodyPr/>
                    <a:lstStyle/>
                    <a:p>
                      <a:pPr algn="l" fontAlgn="b"/>
                      <a:r>
                        <a:rPr lang="en-US" sz="1000" b="0" i="0" u="none" strike="noStrike">
                          <a:solidFill>
                            <a:schemeClr val="tx1"/>
                          </a:solidFill>
                          <a:effectLst/>
                          <a:latin typeface="Calibri"/>
                        </a:rPr>
                        <a:t>Bundy et al. (2011)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WI</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1958-1983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4.3-8.8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1.57-7.59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46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Bundy et al. (2011)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WI</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1984-2007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5.7-14.1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1.67-5.58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334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238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Mallarino and Torres (2006)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IA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1979-2010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5.1-12.5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0.75-5.91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Mallarino and Torres (2006)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IA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26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1985-2010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5.3-12.8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1.4-6.3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Varvel et al. (2007)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NE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1995-2005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10.4-13.6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3.5-10.9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280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503">
                <a:tc>
                  <a:txBody>
                    <a:bodyPr/>
                    <a:lstStyle/>
                    <a:p>
                      <a:pPr algn="l" fontAlgn="b"/>
                      <a:r>
                        <a:rPr lang="en-US" sz="1000" b="0" i="0" u="none" strike="noStrike">
                          <a:solidFill>
                            <a:schemeClr val="tx1"/>
                          </a:solidFill>
                          <a:effectLst/>
                          <a:latin typeface="Calibri"/>
                        </a:rPr>
                        <a:t>Jokela et al.(1989) Carroll</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1982-1984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7.1-9.1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Jokela et al.(1989) Webster</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1982-1984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1.8-8.7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1.7-5.6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dirty="0" err="1">
                          <a:solidFill>
                            <a:schemeClr val="tx1"/>
                          </a:solidFill>
                          <a:effectLst/>
                          <a:latin typeface="Calibri"/>
                        </a:rPr>
                        <a:t>Fenster</a:t>
                      </a:r>
                      <a:r>
                        <a:rPr lang="en-US" sz="1000" b="0" i="0" u="none" strike="noStrike" dirty="0">
                          <a:solidFill>
                            <a:schemeClr val="tx1"/>
                          </a:solidFill>
                          <a:effectLst/>
                          <a:latin typeface="Calibri"/>
                        </a:rPr>
                        <a:t> et al. (1976) Waseca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1970-1976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7.12-10.65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2.71-7.43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55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227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Fenster et al. (1976) Martin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1970-1976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4-9.6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3.8-8.2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Fenster et al. (1976) Martin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1971-1976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6.2-12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6.2-11.3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da-DK" sz="1000" b="0" i="0" u="none" strike="noStrike">
                          <a:solidFill>
                            <a:schemeClr val="tx1"/>
                          </a:solidFill>
                          <a:effectLst/>
                          <a:latin typeface="Calibri"/>
                        </a:rPr>
                        <a:t>Al Kaisi et al.(2003)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CO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1998-2000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5-14.1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3.53-12.57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Ismail et al.(1994) NT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1998-2000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5.2-10.9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2.1-7.4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Ismail et al.(1994) CT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3.5-10.4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1.9-9.5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186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Rice et al.(1986) NT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5.7-9.2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3.1-4.9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Rice et al.(1986) CT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5-8.8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1.9-6.1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187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1988-1990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6.04-10.13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3.32-5.59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178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1988-1990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6.7-9.9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4.54-7.2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42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167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1989-1990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8.2-8.5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4.95-5.98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108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Peterson et al.(1989)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NE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1983-1986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3.9-10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2.1-6.4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200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Woodruff et al.(1983)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SC</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1974-1976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13-20.2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1.04-15.6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639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302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Eck (1982)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TX</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1977-1979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3.41-13.21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1.79-5.03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300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146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1" i="0" u="none" strike="noStrike" dirty="0">
                          <a:solidFill>
                            <a:srgbClr val="000000"/>
                          </a:solidFill>
                          <a:effectLst/>
                          <a:latin typeface="Calibri"/>
                        </a:rPr>
                        <a:t>Total</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233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average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50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216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131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r>
              <a:tr h="226358">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err="1">
                          <a:solidFill>
                            <a:srgbClr val="000000"/>
                          </a:solidFill>
                          <a:effectLst/>
                          <a:latin typeface="Calibri"/>
                        </a:rPr>
                        <a:t>stdev</a:t>
                      </a:r>
                      <a:endParaRPr lang="en-US" sz="1000" b="1" i="0" u="none" strike="noStrike" dirty="0">
                        <a:solidFill>
                          <a:srgbClr val="000000"/>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127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66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r>
            </a:tbl>
          </a:graphicData>
        </a:graphic>
      </p:graphicFrame>
    </p:spTree>
    <p:extLst>
      <p:ext uri="{BB962C8B-B14F-4D97-AF65-F5344CB8AC3E}">
        <p14:creationId xmlns:p14="http://schemas.microsoft.com/office/powerpoint/2010/main" val="518248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9067800" cy="6617196"/>
          </a:xfrm>
          <a:prstGeom prst="rect">
            <a:avLst/>
          </a:prstGeom>
        </p:spPr>
        <p:txBody>
          <a:bodyPr wrap="square">
            <a:spAutoFit/>
          </a:bodyPr>
          <a:lstStyle/>
          <a:p>
            <a:r>
              <a:rPr lang="en-US" sz="2400" b="1" dirty="0" smtClean="0">
                <a:solidFill>
                  <a:srgbClr val="FF6600"/>
                </a:solidFill>
              </a:rPr>
              <a:t>References</a:t>
            </a:r>
          </a:p>
          <a:p>
            <a:pPr marL="457200" indent="-457200"/>
            <a:r>
              <a:rPr lang="en-US" sz="1600" dirty="0" smtClean="0"/>
              <a:t>Al-</a:t>
            </a:r>
            <a:r>
              <a:rPr lang="en-US" sz="1600" dirty="0" err="1" smtClean="0"/>
              <a:t>Kaisi</a:t>
            </a:r>
            <a:r>
              <a:rPr lang="en-US" sz="1600" dirty="0"/>
              <a:t>, M. M., and </a:t>
            </a:r>
            <a:r>
              <a:rPr lang="en-US" sz="1600" dirty="0" err="1"/>
              <a:t>X.Yin</a:t>
            </a:r>
            <a:r>
              <a:rPr lang="en-US" sz="1600" dirty="0"/>
              <a:t>. 2003. Effects of nitrogen rate, irrigation rate, and plant population on maize yield and water use efficiency. </a:t>
            </a:r>
            <a:r>
              <a:rPr lang="en-US" sz="1600" dirty="0" err="1"/>
              <a:t>Agron</a:t>
            </a:r>
            <a:r>
              <a:rPr lang="en-US" sz="1600" dirty="0"/>
              <a:t>. J. 95(6), 1475-1482</a:t>
            </a:r>
            <a:r>
              <a:rPr lang="en-US" sz="1600" dirty="0" smtClean="0"/>
              <a:t>.</a:t>
            </a:r>
          </a:p>
          <a:p>
            <a:pPr marL="457200" indent="-457200"/>
            <a:r>
              <a:rPr lang="en-US" sz="1600" dirty="0" smtClean="0"/>
              <a:t>Bundy</a:t>
            </a:r>
            <a:r>
              <a:rPr lang="en-US" sz="1600" dirty="0"/>
              <a:t>, L.G., T.W. </a:t>
            </a:r>
            <a:r>
              <a:rPr lang="en-US" sz="1600" dirty="0" err="1"/>
              <a:t>Andraski</a:t>
            </a:r>
            <a:r>
              <a:rPr lang="en-US" sz="1600" dirty="0"/>
              <a:t>, M.D. </a:t>
            </a:r>
            <a:r>
              <a:rPr lang="en-US" sz="1600" dirty="0" err="1"/>
              <a:t>Ruark</a:t>
            </a:r>
            <a:r>
              <a:rPr lang="en-US" sz="1600" dirty="0"/>
              <a:t>, and A.E. Peterson. 2011. Long-term continuous corn and nitrogen fertilizer effects on productivity and soil properties. </a:t>
            </a:r>
            <a:r>
              <a:rPr lang="en-US" sz="1600" dirty="0" err="1"/>
              <a:t>Agron</a:t>
            </a:r>
            <a:r>
              <a:rPr lang="en-US" sz="1600" dirty="0"/>
              <a:t>. J. 103:1346–1351</a:t>
            </a:r>
            <a:r>
              <a:rPr lang="en-US" sz="1600" dirty="0" smtClean="0"/>
              <a:t>.</a:t>
            </a:r>
          </a:p>
          <a:p>
            <a:pPr marL="457200" indent="-457200"/>
            <a:r>
              <a:rPr lang="en-US" sz="1600" dirty="0" smtClean="0"/>
              <a:t>Eck</a:t>
            </a:r>
            <a:r>
              <a:rPr lang="en-US" sz="1600" dirty="0"/>
              <a:t>, H. V. (1984). Irrigated corn yield response to nitrogen and water. </a:t>
            </a:r>
            <a:r>
              <a:rPr lang="en-US" sz="1600" dirty="0" err="1"/>
              <a:t>Agron</a:t>
            </a:r>
            <a:r>
              <a:rPr lang="en-US" sz="1600" dirty="0"/>
              <a:t>. J. 76(3), 421-428</a:t>
            </a:r>
            <a:r>
              <a:rPr lang="en-US" sz="1600" dirty="0" smtClean="0"/>
              <a:t>.</a:t>
            </a:r>
            <a:endParaRPr lang="en-US" sz="1600" dirty="0"/>
          </a:p>
          <a:p>
            <a:pPr marL="457200" indent="-457200"/>
            <a:r>
              <a:rPr lang="en-US" sz="1600" dirty="0" err="1"/>
              <a:t>Fenster</a:t>
            </a:r>
            <a:r>
              <a:rPr lang="en-US" sz="1600" dirty="0"/>
              <a:t>, W. E., C. J. </a:t>
            </a:r>
            <a:r>
              <a:rPr lang="en-US" sz="1600" dirty="0" err="1"/>
              <a:t>Overdahl</a:t>
            </a:r>
            <a:r>
              <a:rPr lang="en-US" sz="1600" dirty="0"/>
              <a:t>, G.W. Randall, and R. P. Schoper.1978. Effect of nitrogen fertilizer on maize yield and soil nitrates (Vol. 153). Misc. </a:t>
            </a:r>
            <a:r>
              <a:rPr lang="en-US" sz="1600" dirty="0" err="1"/>
              <a:t>Rept</a:t>
            </a:r>
            <a:r>
              <a:rPr lang="en-US" sz="1600" dirty="0"/>
              <a:t> 153-1978. </a:t>
            </a:r>
            <a:r>
              <a:rPr lang="en-US" sz="1600" dirty="0" err="1"/>
              <a:t>Agr</a:t>
            </a:r>
            <a:r>
              <a:rPr lang="en-US" sz="1600" dirty="0"/>
              <a:t>. Exp. Station. U. of Minnesota, St. Paul. </a:t>
            </a:r>
          </a:p>
          <a:p>
            <a:pPr marL="457200" indent="-457200"/>
            <a:r>
              <a:rPr lang="en-US" sz="1600" dirty="0" smtClean="0"/>
              <a:t>Ismail</a:t>
            </a:r>
            <a:r>
              <a:rPr lang="en-US" sz="1600" dirty="0"/>
              <a:t>, I., R.L. Blevins, and W. W. Frye. 1994. Long-term no-tillage effects on soil properties and continuous maize yields. Soil Sc. Soc. Am. J. 58(1), </a:t>
            </a:r>
            <a:r>
              <a:rPr lang="en-US" sz="1600" dirty="0" smtClean="0"/>
              <a:t>193-198</a:t>
            </a:r>
            <a:endParaRPr lang="en-US" sz="1600" dirty="0"/>
          </a:p>
          <a:p>
            <a:pPr marL="457200" indent="-457200"/>
            <a:r>
              <a:rPr lang="en-US" sz="1600" dirty="0" err="1"/>
              <a:t>Jokela</a:t>
            </a:r>
            <a:r>
              <a:rPr lang="en-US" sz="1600" dirty="0"/>
              <a:t>, W. E., and G. W. Randall. 1989. Maize yield and residual soil nitrate as affected by time and rate of nitrogen application. </a:t>
            </a:r>
            <a:r>
              <a:rPr lang="en-US" sz="1600" dirty="0" err="1"/>
              <a:t>Agron</a:t>
            </a:r>
            <a:r>
              <a:rPr lang="en-US" sz="1600" dirty="0"/>
              <a:t>. J. 81(5), 720-726</a:t>
            </a:r>
            <a:r>
              <a:rPr lang="en-US" sz="1600" dirty="0" smtClean="0"/>
              <a:t>.</a:t>
            </a:r>
            <a:endParaRPr lang="en-US" sz="1600" dirty="0"/>
          </a:p>
          <a:p>
            <a:pPr marL="457200" indent="-457200"/>
            <a:r>
              <a:rPr lang="en-US" sz="1600" dirty="0" err="1"/>
              <a:t>Mallarino</a:t>
            </a:r>
            <a:r>
              <a:rPr lang="en-US" sz="1600" dirty="0"/>
              <a:t>, A.P., and E. Ortiz-Torres. 2006. A long-term look at crop rotation effects on maize yield and response to N fertilization. In: The Integrated Crop Management Conference Proceedings, Ames, IA. 29–30 Nov. 2006. Iowa State Univ. Ext. Ames. p. 209–213</a:t>
            </a:r>
            <a:r>
              <a:rPr lang="en-US" sz="1600" dirty="0" smtClean="0"/>
              <a:t>.</a:t>
            </a:r>
            <a:endParaRPr lang="en-US" sz="1600" dirty="0"/>
          </a:p>
          <a:p>
            <a:pPr marL="457200" indent="-457200"/>
            <a:r>
              <a:rPr lang="en-US" sz="1600" dirty="0"/>
              <a:t>Peterson, T. A., and G. E. </a:t>
            </a:r>
            <a:r>
              <a:rPr lang="en-US" sz="1600" dirty="0" err="1"/>
              <a:t>Varvel</a:t>
            </a:r>
            <a:r>
              <a:rPr lang="en-US" sz="1600" dirty="0"/>
              <a:t>. 1989. Crop yield as affected by rotation and nitrogen rate. III. Maize. </a:t>
            </a:r>
            <a:r>
              <a:rPr lang="en-US" sz="1600" dirty="0" err="1"/>
              <a:t>Agron</a:t>
            </a:r>
            <a:r>
              <a:rPr lang="en-US" sz="1600" dirty="0"/>
              <a:t>. J. 81:735-738</a:t>
            </a:r>
            <a:r>
              <a:rPr lang="en-US" sz="1600" dirty="0" smtClean="0"/>
              <a:t>.</a:t>
            </a:r>
            <a:endParaRPr lang="en-US" sz="1600" dirty="0"/>
          </a:p>
          <a:p>
            <a:pPr marL="457200" indent="-457200"/>
            <a:r>
              <a:rPr lang="en-US" sz="1600" dirty="0"/>
              <a:t>Rice, C. W., M.S. Smith, and R.L. Blevins. 1986. Soil nitrogen availability after long-term continuous no-tillage and conventional tillage maize production. Soil Sc. Soc. Am. J. 50 (5), 1206-1210</a:t>
            </a:r>
            <a:r>
              <a:rPr lang="en-US" sz="1600" dirty="0" smtClean="0"/>
              <a:t>.</a:t>
            </a:r>
            <a:endParaRPr lang="en-US" sz="1600" dirty="0"/>
          </a:p>
          <a:p>
            <a:pPr marL="457200" indent="-457200"/>
            <a:r>
              <a:rPr lang="en-US" sz="1600" dirty="0" err="1"/>
              <a:t>Stecker</a:t>
            </a:r>
            <a:r>
              <a:rPr lang="en-US" sz="1600" dirty="0"/>
              <a:t>, J. A., D. D. Buchholz, R.G. Hanson, N.C. </a:t>
            </a:r>
            <a:r>
              <a:rPr lang="en-US" sz="1600" dirty="0" err="1"/>
              <a:t>Wollenhaupt</a:t>
            </a:r>
            <a:r>
              <a:rPr lang="en-US" sz="1600" dirty="0"/>
              <a:t> and K. A. </a:t>
            </a:r>
            <a:r>
              <a:rPr lang="en-US" sz="1600" dirty="0" err="1"/>
              <a:t>McVay</a:t>
            </a:r>
            <a:r>
              <a:rPr lang="en-US" sz="1600" dirty="0"/>
              <a:t>. 1993. Broadcast nitrogen sources for no-till continuous maize and maize following soybean. </a:t>
            </a:r>
            <a:r>
              <a:rPr lang="en-US" sz="1600" dirty="0" err="1"/>
              <a:t>Agron.J</a:t>
            </a:r>
            <a:r>
              <a:rPr lang="en-US" sz="1600" dirty="0"/>
              <a:t>. 85(4), 893-897</a:t>
            </a:r>
            <a:r>
              <a:rPr lang="en-US" sz="1600" dirty="0" smtClean="0"/>
              <a:t>.</a:t>
            </a:r>
            <a:endParaRPr lang="en-US" sz="1600" dirty="0"/>
          </a:p>
          <a:p>
            <a:pPr marL="457200" indent="-457200"/>
            <a:r>
              <a:rPr lang="en-US" sz="1600" dirty="0" err="1"/>
              <a:t>Varvel</a:t>
            </a:r>
            <a:r>
              <a:rPr lang="en-US" sz="1600" dirty="0"/>
              <a:t>, G.E., W.W. Wilhelm, J.F. Shanahan, and J.S. </a:t>
            </a:r>
            <a:r>
              <a:rPr lang="en-US" sz="1600" dirty="0" err="1"/>
              <a:t>Schepers</a:t>
            </a:r>
            <a:r>
              <a:rPr lang="en-US" sz="1600" dirty="0"/>
              <a:t>. 2007. An algorithm for maize nitrogen recommendations using a chlorophyll meter based sufficiency index.  </a:t>
            </a:r>
            <a:r>
              <a:rPr lang="en-US" sz="1600" dirty="0" err="1"/>
              <a:t>Agron</a:t>
            </a:r>
            <a:r>
              <a:rPr lang="en-US" sz="1600" dirty="0"/>
              <a:t>. J. 99:701-706</a:t>
            </a:r>
            <a:r>
              <a:rPr lang="en-US" sz="1600" dirty="0" smtClean="0"/>
              <a:t>.</a:t>
            </a:r>
            <a:endParaRPr lang="en-US" sz="1600" dirty="0"/>
          </a:p>
          <a:p>
            <a:pPr marL="457200" indent="-457200"/>
            <a:r>
              <a:rPr lang="en-US" sz="1600" dirty="0"/>
              <a:t>Woodruff, J. R., J.T. </a:t>
            </a:r>
            <a:r>
              <a:rPr lang="en-US" sz="1600" dirty="0" err="1"/>
              <a:t>Ligon</a:t>
            </a:r>
            <a:r>
              <a:rPr lang="en-US" sz="1600" dirty="0"/>
              <a:t>, and B. R. Smith. 1984. Water table depth interaction with nitrogen rates on sub-irrigated corn. </a:t>
            </a:r>
            <a:r>
              <a:rPr lang="en-US" sz="1600" dirty="0" err="1"/>
              <a:t>Agron</a:t>
            </a:r>
            <a:r>
              <a:rPr lang="en-US" sz="1600" dirty="0"/>
              <a:t>. J. 76(2), 280-283.</a:t>
            </a:r>
          </a:p>
        </p:txBody>
      </p:sp>
    </p:spTree>
    <p:extLst>
      <p:ext uri="{BB962C8B-B14F-4D97-AF65-F5344CB8AC3E}">
        <p14:creationId xmlns:p14="http://schemas.microsoft.com/office/powerpoint/2010/main" val="67136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752600"/>
            <a:ext cx="8153400" cy="4154984"/>
          </a:xfrm>
          <a:prstGeom prst="rect">
            <a:avLst/>
          </a:prstGeom>
          <a:noFill/>
        </p:spPr>
        <p:txBody>
          <a:bodyPr wrap="square" rtlCol="0">
            <a:spAutoFit/>
          </a:bodyPr>
          <a:lstStyle/>
          <a:p>
            <a:r>
              <a:rPr lang="en-US" sz="2400" dirty="0" smtClean="0"/>
              <a:t>Food </a:t>
            </a:r>
            <a:r>
              <a:rPr lang="en-US" sz="2400" dirty="0"/>
              <a:t>and Agricultural </a:t>
            </a:r>
            <a:r>
              <a:rPr lang="en-US" sz="2400" dirty="0" smtClean="0"/>
              <a:t>Organization</a:t>
            </a:r>
            <a:r>
              <a:rPr lang="en-US" sz="2400" dirty="0"/>
              <a:t>, </a:t>
            </a:r>
            <a:r>
              <a:rPr lang="en-US" sz="2400" dirty="0" smtClean="0"/>
              <a:t/>
            </a:r>
            <a:br>
              <a:rPr lang="en-US" sz="2400" dirty="0" smtClean="0"/>
            </a:br>
            <a:r>
              <a:rPr lang="en-US" sz="2400" dirty="0" smtClean="0"/>
              <a:t>“Livestock's </a:t>
            </a:r>
            <a:r>
              <a:rPr lang="en-US" sz="2400" dirty="0"/>
              <a:t>Long </a:t>
            </a:r>
            <a:r>
              <a:rPr lang="en-US" sz="2400" dirty="0" smtClean="0"/>
              <a:t>Shadow” surveys damage </a:t>
            </a:r>
            <a:r>
              <a:rPr lang="en-US" sz="2400" dirty="0"/>
              <a:t>done by sheep, chickens, pigs and goats. But in almost every case, the world's 1.5 billion cattle are most to blame. Livestock are responsible for 18 per cent of the greenhouse gases that cause global warming, more than cars, planes and all other forms of transport put together</a:t>
            </a:r>
            <a:r>
              <a:rPr lang="en-US" sz="2400" dirty="0" smtClean="0"/>
              <a:t>.  The Independent.co.uk</a:t>
            </a:r>
          </a:p>
          <a:p>
            <a:endParaRPr lang="en-US" sz="2400" dirty="0" smtClean="0"/>
          </a:p>
          <a:p>
            <a:r>
              <a:rPr lang="en-US" dirty="0">
                <a:hlinkClick r:id="rId2"/>
              </a:rPr>
              <a:t>http://www.scientificamerican.com/article/the-greenhouse-hamburger</a:t>
            </a:r>
            <a:r>
              <a:rPr lang="en-US" dirty="0" smtClean="0">
                <a:hlinkClick r:id="rId2"/>
              </a:rPr>
              <a:t>/</a:t>
            </a:r>
            <a:endParaRPr lang="en-US" dirty="0" smtClean="0"/>
          </a:p>
          <a:p>
            <a:r>
              <a:rPr lang="en-US" dirty="0">
                <a:hlinkClick r:id="rId3"/>
              </a:rPr>
              <a:t>http://</a:t>
            </a:r>
            <a:r>
              <a:rPr lang="en-US" dirty="0" smtClean="0">
                <a:hlinkClick r:id="rId3"/>
              </a:rPr>
              <a:t>www.worldwatch.org/files/pdf/Livestock%20and%20Climate%20Change.pdf</a:t>
            </a:r>
            <a:r>
              <a:rPr lang="en-US" dirty="0"/>
              <a:t/>
            </a:r>
            <a:br>
              <a:rPr lang="en-US" dirty="0"/>
            </a:br>
            <a:r>
              <a:rPr lang="en-US" dirty="0">
                <a:hlinkClick r:id="rId4"/>
              </a:rPr>
              <a:t>http://</a:t>
            </a:r>
            <a:r>
              <a:rPr lang="en-US" dirty="0" smtClean="0">
                <a:hlinkClick r:id="rId4"/>
              </a:rPr>
              <a:t>content.time.com/time/health/article/0,8599,1839995,00.html</a:t>
            </a:r>
            <a:endParaRPr lang="en-US" dirty="0" smtClean="0"/>
          </a:p>
          <a:p>
            <a:endParaRPr lang="en-US" dirty="0"/>
          </a:p>
        </p:txBody>
      </p:sp>
      <p:sp>
        <p:nvSpPr>
          <p:cNvPr id="3" name="TextBox 2"/>
          <p:cNvSpPr txBox="1"/>
          <p:nvPr/>
        </p:nvSpPr>
        <p:spPr>
          <a:xfrm>
            <a:off x="1511300" y="457200"/>
            <a:ext cx="6248400" cy="584775"/>
          </a:xfrm>
          <a:prstGeom prst="rect">
            <a:avLst/>
          </a:prstGeom>
          <a:noFill/>
        </p:spPr>
        <p:txBody>
          <a:bodyPr wrap="square" rtlCol="0">
            <a:spAutoFit/>
          </a:bodyPr>
          <a:lstStyle/>
          <a:p>
            <a:r>
              <a:rPr lang="en-US" sz="3200" b="1" dirty="0" smtClean="0">
                <a:solidFill>
                  <a:srgbClr val="FF6600"/>
                </a:solidFill>
              </a:rPr>
              <a:t>Agriculture and the Environment</a:t>
            </a:r>
            <a:endParaRPr lang="en-US" sz="3200" b="1" dirty="0">
              <a:solidFill>
                <a:srgbClr val="FF6600"/>
              </a:solidFill>
            </a:endParaRPr>
          </a:p>
        </p:txBody>
      </p:sp>
    </p:spTree>
    <p:extLst>
      <p:ext uri="{BB962C8B-B14F-4D97-AF65-F5344CB8AC3E}">
        <p14:creationId xmlns:p14="http://schemas.microsoft.com/office/powerpoint/2010/main" val="786383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7820"/>
            <a:ext cx="6880105" cy="630942"/>
          </a:xfrm>
          <a:prstGeom prst="rect">
            <a:avLst/>
          </a:prstGeom>
          <a:noFill/>
        </p:spPr>
        <p:txBody>
          <a:bodyPr wrap="square" rtlCol="0">
            <a:spAutoFit/>
          </a:bodyPr>
          <a:lstStyle/>
          <a:p>
            <a:pPr algn="r"/>
            <a:r>
              <a:rPr lang="en-US" sz="700" dirty="0"/>
              <a:t>Bill Raun, Randy Taylor, </a:t>
            </a:r>
            <a:r>
              <a:rPr lang="en-US" sz="700" dirty="0" err="1"/>
              <a:t>Nyle</a:t>
            </a:r>
            <a:r>
              <a:rPr lang="en-US" sz="700" dirty="0"/>
              <a:t> </a:t>
            </a:r>
            <a:r>
              <a:rPr lang="en-US" sz="700" dirty="0" err="1"/>
              <a:t>Wollenhaupt</a:t>
            </a:r>
            <a:r>
              <a:rPr lang="en-US" sz="700" dirty="0"/>
              <a:t>, </a:t>
            </a:r>
            <a:r>
              <a:rPr lang="en-US" sz="700" dirty="0" smtClean="0"/>
              <a:t/>
            </a:r>
            <a:br>
              <a:rPr lang="en-US" sz="700" dirty="0" smtClean="0"/>
            </a:br>
            <a:r>
              <a:rPr lang="en-US" sz="700" dirty="0" smtClean="0"/>
              <a:t>Bruno </a:t>
            </a:r>
            <a:r>
              <a:rPr lang="en-US" sz="700" dirty="0"/>
              <a:t>Figueiredo, Lawrence Aula, </a:t>
            </a:r>
            <a:r>
              <a:rPr lang="en-US" sz="700" dirty="0" smtClean="0"/>
              <a:t/>
            </a:r>
            <a:br>
              <a:rPr lang="en-US" sz="700" dirty="0" smtClean="0"/>
            </a:br>
            <a:r>
              <a:rPr lang="en-US" sz="700" dirty="0" smtClean="0"/>
              <a:t>Joshua </a:t>
            </a:r>
            <a:r>
              <a:rPr lang="en-US" sz="700" dirty="0"/>
              <a:t>Ringer, </a:t>
            </a:r>
            <a:r>
              <a:rPr lang="en-US" sz="700" dirty="0" smtClean="0"/>
              <a:t> Edgar </a:t>
            </a:r>
            <a:r>
              <a:rPr lang="en-US" sz="700" dirty="0" err="1" smtClean="0"/>
              <a:t>Ascencio</a:t>
            </a:r>
            <a:r>
              <a:rPr lang="en-US" sz="700" dirty="0" smtClean="0"/>
              <a:t>,</a:t>
            </a:r>
            <a:br>
              <a:rPr lang="en-US" sz="700" dirty="0" smtClean="0"/>
            </a:br>
            <a:r>
              <a:rPr lang="en-US" sz="700" dirty="0" err="1" smtClean="0"/>
              <a:t>Jagmandeep</a:t>
            </a:r>
            <a:r>
              <a:rPr lang="en-US" sz="700" dirty="0" smtClean="0"/>
              <a:t> Dhillon</a:t>
            </a:r>
            <a:br>
              <a:rPr lang="en-US" sz="700" dirty="0" smtClean="0"/>
            </a:br>
            <a:endParaRPr lang="en-US" sz="7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599"/>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2265243" cy="3493949"/>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71600"/>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46614" y="188893"/>
            <a:ext cx="8063986" cy="954107"/>
          </a:xfrm>
          <a:prstGeom prst="rect">
            <a:avLst/>
          </a:prstGeom>
          <a:noFill/>
        </p:spPr>
        <p:txBody>
          <a:bodyPr wrap="square" rtlCol="0">
            <a:spAutoFit/>
          </a:bodyPr>
          <a:lstStyle/>
          <a:p>
            <a:r>
              <a:rPr lang="en-US" sz="2800" b="1" dirty="0">
                <a:solidFill>
                  <a:srgbClr val="FF6600"/>
                </a:solidFill>
              </a:rPr>
              <a:t>Maize hand planter and fertilizer applicator for the developing </a:t>
            </a:r>
            <a:r>
              <a:rPr lang="en-US" sz="2800" b="1" dirty="0" smtClean="0">
                <a:solidFill>
                  <a:srgbClr val="FF6600"/>
                </a:solidFill>
              </a:rPr>
              <a:t>world</a:t>
            </a:r>
            <a:endParaRPr lang="en-US" sz="2800" b="1" dirty="0">
              <a:solidFill>
                <a:srgbClr val="FF6600"/>
              </a:solidFill>
            </a:endParaRPr>
          </a:p>
        </p:txBody>
      </p:sp>
    </p:spTree>
    <p:extLst>
      <p:ext uri="{BB962C8B-B14F-4D97-AF65-F5344CB8AC3E}">
        <p14:creationId xmlns:p14="http://schemas.microsoft.com/office/powerpoint/2010/main" val="2745989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3"/>
          </p:nvPr>
        </p:nvSpPr>
        <p:spPr>
          <a:xfrm>
            <a:off x="152400" y="1219200"/>
            <a:ext cx="8610600" cy="4724400"/>
          </a:xfr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3147389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19200"/>
            <a:ext cx="8061960" cy="4724400"/>
          </a:xfrm>
        </p:spPr>
        <p:txBody>
          <a:bodyPr>
            <a:noAutofit/>
          </a:bodyPr>
          <a:lstStyle/>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sz="20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Developing </a:t>
            </a:r>
            <a:r>
              <a:rPr lang="en-US" sz="2000" dirty="0">
                <a:latin typeface="Verdana" panose="020B0604030504040204" pitchFamily="34" charset="0"/>
                <a:ea typeface="Verdana" panose="020B0604030504040204" pitchFamily="34" charset="0"/>
                <a:cs typeface="Verdana" panose="020B0604030504040204" pitchFamily="34" charset="0"/>
              </a:rPr>
              <a:t>world, avg. farm </a:t>
            </a:r>
            <a:r>
              <a:rPr lang="en-US" sz="2000" dirty="0" smtClean="0">
                <a:latin typeface="Verdana" panose="020B0604030504040204" pitchFamily="34" charset="0"/>
                <a:ea typeface="Verdana" panose="020B0604030504040204" pitchFamily="34" charset="0"/>
                <a:cs typeface="Verdana" panose="020B0604030504040204" pitchFamily="34" charset="0"/>
              </a:rPr>
              <a:t>size = 1 </a:t>
            </a:r>
            <a:r>
              <a:rPr lang="en-US" sz="2000" dirty="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NGO support, interaction, </a:t>
            </a:r>
            <a:r>
              <a:rPr lang="en-US" sz="2000" dirty="0" smtClean="0">
                <a:latin typeface="Verdana" panose="020B0604030504040204" pitchFamily="34" charset="0"/>
                <a:ea typeface="Verdana" panose="020B0604030504040204" pitchFamily="34" charset="0"/>
                <a:cs typeface="Verdana" panose="020B0604030504040204" pitchFamily="34" charset="0"/>
              </a:rPr>
              <a:t>source for subsidizing planters</a:t>
            </a:r>
          </a:p>
          <a:p>
            <a:pPr>
              <a:spcBef>
                <a:spcPct val="50000"/>
              </a:spcBef>
            </a:pPr>
            <a:r>
              <a:rPr lang="en-US" sz="2000" dirty="0">
                <a:solidFill>
                  <a:srgbClr val="FF6600"/>
                </a:solidFill>
              </a:rPr>
              <a:t>By 2050 there will be 9.1 billion people. </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of 30%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Food production during the same period will have to increase 70%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95% of the increased population will be in the developing </a:t>
            </a:r>
            <a:r>
              <a:rPr lang="en-US" sz="2000" dirty="0" smtClean="0">
                <a:latin typeface="Verdana" panose="020B0604030504040204" pitchFamily="34" charset="0"/>
                <a:ea typeface="Verdana" panose="020B0604030504040204" pitchFamily="34" charset="0"/>
                <a:cs typeface="Verdana" panose="020B0604030504040204" pitchFamily="34" charset="0"/>
              </a:rPr>
              <a:t>world</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1600" i="1" dirty="0" err="1" smtClean="0"/>
              <a:t>Alexandratos</a:t>
            </a:r>
            <a:r>
              <a:rPr lang="en-US" sz="1600" i="1" dirty="0"/>
              <a:t>, N. and J. </a:t>
            </a:r>
            <a:r>
              <a:rPr lang="en-US" sz="1600" i="1" dirty="0" err="1"/>
              <a:t>Bruinsma</a:t>
            </a:r>
            <a:r>
              <a:rPr lang="en-US" sz="1600" i="1" dirty="0"/>
              <a:t>. 2012. World agriculture towards 2030/2050: the 2012 </a:t>
            </a:r>
            <a:r>
              <a:rPr lang="en-US" sz="1600" i="1" dirty="0" smtClean="0"/>
              <a:t>revision</a:t>
            </a:r>
            <a:r>
              <a:rPr lang="en-US" sz="1600" i="1" dirty="0"/>
              <a:t>. ESA Working paper No. 12-03. Rome, FAO. </a:t>
            </a:r>
          </a:p>
          <a:p>
            <a:endParaRPr lang="en-US" sz="2000" i="1"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67835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a:ln>
            <a:noFill/>
          </a:ln>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25999</TotalTime>
  <Words>1850</Words>
  <Application>Microsoft Office PowerPoint</Application>
  <PresentationFormat>On-screen Show (4:3)</PresentationFormat>
  <Paragraphs>420</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Mylar</vt:lpstr>
      <vt:lpstr>PowerPoint Presentation</vt:lpstr>
      <vt:lpstr>Maize hand planter and fertilizer applicator for the developing world  </vt:lpstr>
      <vt:lpstr>Borlaug: Volume 3, Bread Winner. 1960-1969. Copyright 2004, 2010 by Noel Vietmeyer</vt:lpstr>
      <vt:lpstr>PowerPoint Presentation</vt:lpstr>
      <vt:lpstr>Maize (FAOSTAT, 2013)</vt:lpstr>
      <vt:lpstr>PowerPoint Presentation</vt:lpstr>
      <vt:lpstr>PowerPoint Presentation</vt:lpstr>
      <vt:lpstr>PowerPoint Presentation</vt:lpstr>
      <vt:lpstr>PowerPoint Presentation</vt:lpstr>
      <vt:lpstr>PowerPoint Presentation</vt:lpstr>
      <vt:lpstr>Singulation Design</vt:lpstr>
      <vt:lpstr>Reciprocating Drum Action</vt:lpstr>
      <vt:lpstr>PowerPoint Presentation</vt:lpstr>
      <vt:lpstr>INTERNAL DRUM</vt:lpstr>
      <vt:lpstr>PowerPoint Presentation</vt:lpstr>
      <vt:lpstr>PowerPoint Presentation</vt:lpstr>
      <vt:lpstr>Mid Season Fertilizer N</vt:lpstr>
      <vt:lpstr>Importance of Singulation </vt:lpstr>
      <vt:lpstr>PowerPoint Presentation</vt:lpstr>
      <vt:lpstr>PowerPoint Presentation</vt:lpstr>
      <vt:lpstr>UGANDA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266</cp:revision>
  <dcterms:created xsi:type="dcterms:W3CDTF">2014-01-28T19:35:39Z</dcterms:created>
  <dcterms:modified xsi:type="dcterms:W3CDTF">2014-10-07T13:59:11Z</dcterms:modified>
</cp:coreProperties>
</file>