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35"/>
  </p:notesMasterIdLst>
  <p:handoutMasterIdLst>
    <p:handoutMasterId r:id="rId36"/>
  </p:handoutMasterIdLst>
  <p:sldIdLst>
    <p:sldId id="298" r:id="rId2"/>
    <p:sldId id="371" r:id="rId3"/>
    <p:sldId id="370" r:id="rId4"/>
    <p:sldId id="377" r:id="rId5"/>
    <p:sldId id="347" r:id="rId6"/>
    <p:sldId id="296" r:id="rId7"/>
    <p:sldId id="369" r:id="rId8"/>
    <p:sldId id="380" r:id="rId9"/>
    <p:sldId id="382" r:id="rId10"/>
    <p:sldId id="381" r:id="rId11"/>
    <p:sldId id="378" r:id="rId12"/>
    <p:sldId id="383" r:id="rId13"/>
    <p:sldId id="299" r:id="rId14"/>
    <p:sldId id="375" r:id="rId15"/>
    <p:sldId id="356" r:id="rId16"/>
    <p:sldId id="374" r:id="rId17"/>
    <p:sldId id="373" r:id="rId18"/>
    <p:sldId id="358" r:id="rId19"/>
    <p:sldId id="353" r:id="rId20"/>
    <p:sldId id="355" r:id="rId21"/>
    <p:sldId id="360" r:id="rId22"/>
    <p:sldId id="361" r:id="rId23"/>
    <p:sldId id="362" r:id="rId24"/>
    <p:sldId id="345" r:id="rId25"/>
    <p:sldId id="367" r:id="rId26"/>
    <p:sldId id="310" r:id="rId27"/>
    <p:sldId id="295" r:id="rId28"/>
    <p:sldId id="291" r:id="rId29"/>
    <p:sldId id="366" r:id="rId30"/>
    <p:sldId id="376" r:id="rId31"/>
    <p:sldId id="339" r:id="rId32"/>
    <p:sldId id="364" r:id="rId33"/>
    <p:sldId id="348" r:id="rId3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99FF33"/>
    <a:srgbClr val="FF6600"/>
    <a:srgbClr val="FF9933"/>
    <a:srgbClr val="008000"/>
    <a:srgbClr val="006600"/>
    <a:srgbClr val="00CC00"/>
    <a:srgbClr val="33CC33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0929"/>
  </p:normalViewPr>
  <p:slideViewPr>
    <p:cSldViewPr snapToGrid="0" snapToObjects="1">
      <p:cViewPr varScale="1">
        <p:scale>
          <a:sx n="101" d="100"/>
          <a:sy n="101" d="100"/>
        </p:scale>
        <p:origin x="8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28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hyperlink" Target="http://okstate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youtube.com/watch?v=VisKBsqcC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00" y="1437268"/>
            <a:ext cx="8025500" cy="542073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246797" y="5859039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05191" y="314173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GREEN SEEDER</a:t>
            </a:r>
            <a:endParaRPr lang="en-US" dirty="0"/>
          </a:p>
        </p:txBody>
      </p:sp>
      <p:pic>
        <p:nvPicPr>
          <p:cNvPr id="12" name="Picture 11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81" y="293127"/>
            <a:ext cx="1467976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20726" y="5729754"/>
            <a:ext cx="418492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Jagmandeep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Dhillon,</a:t>
            </a:r>
            <a:r>
              <a:rPr lang="en-US" sz="1200" dirty="0">
                <a:solidFill>
                  <a:schemeClr val="bg1"/>
                </a:solidFill>
              </a:rPr>
              <a:t> Fikayo </a:t>
            </a:r>
            <a:r>
              <a:rPr lang="en-US" sz="1200" dirty="0" smtClean="0">
                <a:solidFill>
                  <a:schemeClr val="bg1"/>
                </a:solidFill>
              </a:rPr>
              <a:t>Oyebiyi, Peter Omara, Tyler </a:t>
            </a:r>
            <a:r>
              <a:rPr lang="en-US" sz="1200" dirty="0">
                <a:solidFill>
                  <a:schemeClr val="bg1"/>
                </a:solidFill>
              </a:rPr>
              <a:t>Lynch, Bruno Figueiredo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Gwen Wehmeyer, Eva Nambi, Alimamy </a:t>
            </a:r>
            <a:r>
              <a:rPr lang="en-US" sz="1200" dirty="0" smtClean="0">
                <a:solidFill>
                  <a:schemeClr val="bg1"/>
                </a:solidFill>
              </a:rPr>
              <a:t>Fornah, Robert </a:t>
            </a:r>
            <a:r>
              <a:rPr lang="en-US" sz="1200" dirty="0">
                <a:solidFill>
                  <a:schemeClr val="bg1"/>
                </a:solidFill>
              </a:rPr>
              <a:t>Lemings, Elizabeth </a:t>
            </a:r>
            <a:r>
              <a:rPr lang="en-US" sz="1200" dirty="0" err="1" smtClean="0">
                <a:solidFill>
                  <a:schemeClr val="bg1"/>
                </a:solidFill>
              </a:rPr>
              <a:t>Eickhoff</a:t>
            </a:r>
            <a:r>
              <a:rPr lang="en-US" sz="1200" dirty="0" smtClean="0">
                <a:solidFill>
                  <a:schemeClr val="bg1"/>
                </a:solidFill>
              </a:rPr>
              <a:t>, Wayne Kiner, Joshua Ringer, Randy Taylor, </a:t>
            </a:r>
            <a:r>
              <a:rPr lang="en-US" sz="1200" dirty="0" smtClean="0">
                <a:solidFill>
                  <a:schemeClr val="bg1"/>
                </a:solidFill>
              </a:rPr>
              <a:t>Bill </a:t>
            </a:r>
            <a:r>
              <a:rPr lang="en-US" sz="1200" dirty="0" smtClean="0">
                <a:solidFill>
                  <a:schemeClr val="bg1"/>
                </a:solidFill>
              </a:rPr>
              <a:t>Raun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681287"/>
            <a:ext cx="1276350" cy="447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3159167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OSU Hand Planter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643312"/>
            <a:ext cx="1276350" cy="447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902" y="4116429"/>
            <a:ext cx="202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One Minute Video Hand Planter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6237" y="181218"/>
            <a:ext cx="5438775" cy="1015663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2"/>
                </a:solidFill>
              </a:rPr>
              <a:t>AGIN 5312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Dr. Shida Henneberry, Kaitlyn Ryan</a:t>
            </a:r>
            <a:br>
              <a:rPr lang="en-US" sz="2000" b="1" dirty="0" smtClean="0"/>
            </a:br>
            <a:r>
              <a:rPr lang="en-US" sz="2000" b="1" dirty="0" smtClean="0"/>
              <a:t>September 20,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44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 r="34431"/>
          <a:stretch/>
        </p:blipFill>
        <p:spPr>
          <a:xfrm>
            <a:off x="6219825" y="275992"/>
            <a:ext cx="1965268" cy="4343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6275" y="1981799"/>
            <a:ext cx="5991225" cy="3539527"/>
          </a:xfrm>
        </p:spPr>
        <p:txBody>
          <a:bodyPr>
            <a:normAutofit/>
          </a:bodyPr>
          <a:lstStyle/>
          <a:p>
            <a:r>
              <a:rPr lang="en-US" dirty="0" smtClean="0"/>
              <a:t>Design has gravitated to a reciprocating drum with brush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3852"/>
            <a:ext cx="7315200" cy="1154097"/>
          </a:xfrm>
        </p:spPr>
        <p:txBody>
          <a:bodyPr/>
          <a:lstStyle/>
          <a:p>
            <a:r>
              <a:rPr lang="en-US" dirty="0" smtClean="0"/>
              <a:t>Metering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5420" r="28437"/>
          <a:stretch/>
        </p:blipFill>
        <p:spPr>
          <a:xfrm>
            <a:off x="3749598" y="2786875"/>
            <a:ext cx="1999786" cy="2594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13347" r="15940"/>
          <a:stretch/>
        </p:blipFill>
        <p:spPr>
          <a:xfrm>
            <a:off x="295275" y="3585349"/>
            <a:ext cx="2735766" cy="23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286510"/>
            <a:ext cx="2579234" cy="113347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883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44" y="104774"/>
            <a:ext cx="3021806" cy="40290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2305050"/>
            <a:ext cx="4140200" cy="31051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52406"/>
            <a:ext cx="3733800" cy="28003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1" y="3819525"/>
            <a:ext cx="2113827" cy="24003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2762256"/>
            <a:ext cx="2543175" cy="38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445" y="309843"/>
            <a:ext cx="3693055" cy="1400530"/>
          </a:xfr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Alternative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6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43175"/>
            <a:ext cx="2653786" cy="3810000"/>
          </a:xfrm>
          <a:prstGeom prst="rect">
            <a:avLst/>
          </a:prstGeom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94" y="2997462"/>
            <a:ext cx="1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Drums</a:t>
            </a:r>
            <a:endParaRPr lang="en-US" sz="1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32" y="941956"/>
            <a:ext cx="3448050" cy="4991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400050"/>
            <a:ext cx="6215347" cy="61626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28974" y="790575"/>
            <a:ext cx="4258435" cy="1785104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2"/>
                </a:solidFill>
              </a:rPr>
              <a:t>Potential Uses</a:t>
            </a:r>
            <a:br>
              <a:rPr lang="en-US" sz="2000" u="sng" dirty="0" smtClean="0">
                <a:solidFill>
                  <a:schemeClr val="bg2"/>
                </a:solidFill>
              </a:rPr>
            </a:br>
            <a:r>
              <a:rPr lang="en-US" sz="1800" dirty="0" smtClean="0"/>
              <a:t>Seed, all types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Fertilizer</a:t>
            </a:r>
            <a:br>
              <a:rPr lang="en-US" sz="1800" dirty="0" smtClean="0"/>
            </a:br>
            <a:r>
              <a:rPr lang="en-US" sz="1800" dirty="0" smtClean="0"/>
              <a:t>Chemicals, EPA, Mosquito </a:t>
            </a:r>
            <a:r>
              <a:rPr lang="en-US" sz="1800" dirty="0" smtClean="0"/>
              <a:t>Abatement</a:t>
            </a:r>
          </a:p>
          <a:p>
            <a:r>
              <a:rPr lang="en-US" sz="1800" dirty="0" smtClean="0"/>
              <a:t>Food plots, Hunting industry</a:t>
            </a:r>
          </a:p>
          <a:p>
            <a:r>
              <a:rPr lang="en-US" sz="1800" dirty="0" smtClean="0"/>
              <a:t>Homeowners, gardeners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564312" cy="6858000"/>
          </a:xfrm>
        </p:spPr>
      </p:pic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990600" y="762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Opico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Quezaltepeque</a:t>
            </a:r>
            <a:r>
              <a:rPr lang="en-US" dirty="0">
                <a:solidFill>
                  <a:schemeClr val="bg1"/>
                </a:solidFill>
              </a:rPr>
              <a:t>, El Salvador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51103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67368" y="2998856"/>
            <a:ext cx="294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UGANDA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3" y="326663"/>
            <a:ext cx="3829688" cy="23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1579619"/>
            <a:ext cx="6711950" cy="3751149"/>
          </a:xfrm>
          <a:ln w="38100">
            <a:solidFill>
              <a:srgbClr val="92D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9" y="5398"/>
            <a:ext cx="6005080" cy="685859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86275" y="283588"/>
            <a:ext cx="4248150" cy="15696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2"/>
                </a:solidFill>
              </a:rPr>
              <a:t>Worlds Apart </a:t>
            </a:r>
          </a:p>
          <a:p>
            <a:r>
              <a:rPr lang="en-US" sz="1800" dirty="0" smtClean="0"/>
              <a:t>(El Salvador, Uganda)</a:t>
            </a:r>
          </a:p>
          <a:p>
            <a:r>
              <a:rPr lang="en-US" sz="1800" dirty="0" smtClean="0"/>
              <a:t>Avg. Farm Size:  1 ha</a:t>
            </a:r>
          </a:p>
          <a:p>
            <a:r>
              <a:rPr lang="en-US" sz="1800" dirty="0" smtClean="0"/>
              <a:t>Avg. Maize Grain Yield, 2 Mg/ha</a:t>
            </a:r>
            <a:br>
              <a:rPr lang="en-US" sz="1800" dirty="0" smtClean="0"/>
            </a:br>
            <a:r>
              <a:rPr lang="en-US" sz="1800" dirty="0" smtClean="0"/>
              <a:t>Maize seed, Hybrids (US, others)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553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19550"/>
            <a:ext cx="4178300" cy="508000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/>
              <a:t>Maize (</a:t>
            </a:r>
            <a:r>
              <a:rPr lang="en-US" sz="2000" u="sng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FAOSTAT.com)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04800" y="1431008"/>
            <a:ext cx="8610600" cy="45779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rgbClr val="92D05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Mt/ha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(90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361,091,140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10.9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(174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49,356,985	117,590,512	2.4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(38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Developing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maize planted by hand (60% of total)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ha’s (72,618,000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increase on world hand planted maize (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avg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Mg/ha *0.25 = 0.5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Mg/ha)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*(2000kg/ha*0.25%)*$0.23/kg (or $6.00/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 </a:t>
            </a:r>
            <a:r>
              <a:rPr lang="en-US" sz="1400" b="1" dirty="0">
                <a:solidFill>
                  <a:srgbClr val="99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$3,381,000,000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2000" b="1" u="sng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537200"/>
            <a:ext cx="5041900" cy="85598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800" dirty="0" err="1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800" dirty="0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8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http://www.nue.okstate.edu/Hand_Planter/Planter%20User's%20Manual%20EL.pdf</a:t>
            </a: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15501"/>
            <a:ext cx="8683628" cy="5861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452718"/>
            <a:ext cx="8192565" cy="140053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Oklahoma State University, 1976-1982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University of Nebraska, 1982-1985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b="1" u="sng" dirty="0" smtClean="0">
                <a:solidFill>
                  <a:srgbClr val="33CC33"/>
                </a:solidFill>
              </a:rPr>
              <a:t>CIMMYT, 1985-1991</a:t>
            </a:r>
            <a:r>
              <a:rPr lang="en-US" sz="3200" b="1" dirty="0" smtClean="0">
                <a:solidFill>
                  <a:srgbClr val="33CC33"/>
                </a:solidFill>
              </a:rPr>
              <a:t/>
            </a:r>
            <a:br>
              <a:rPr lang="en-US" sz="3200" b="1" dirty="0" smtClean="0">
                <a:solidFill>
                  <a:srgbClr val="33CC33"/>
                </a:solidFill>
              </a:rPr>
            </a:br>
            <a:r>
              <a:rPr lang="en-US" sz="3200" b="1" dirty="0" smtClean="0">
                <a:solidFill>
                  <a:srgbClr val="FF6600"/>
                </a:solidFill>
              </a:rPr>
              <a:t>Oklahoma State University, 1991-present</a:t>
            </a:r>
            <a:endParaRPr lang="en-US" sz="3200" b="1" dirty="0">
              <a:solidFill>
                <a:srgbClr val="FF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4286250"/>
            <a:ext cx="32575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5211" y="4842657"/>
            <a:ext cx="3639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nue.okstate.edu/Hand_Planter.htm</a:t>
            </a:r>
            <a:br>
              <a:rPr lang="en-US" sz="1400" b="1" dirty="0" smtClean="0"/>
            </a:br>
            <a:endParaRPr lang="en-US" sz="1400" b="1" dirty="0"/>
          </a:p>
          <a:p>
            <a:pPr algn="ctr"/>
            <a:r>
              <a:rPr lang="en-US" sz="1400" b="1" dirty="0" smtClean="0"/>
              <a:t>1 page PDF (Hand Planter)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" y="254264"/>
            <a:ext cx="5097220" cy="63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ZIMBABWE</a:t>
            </a:r>
          </a:p>
        </p:txBody>
      </p:sp>
      <p:pic>
        <p:nvPicPr>
          <p:cNvPr id="2" name="Picture 2" descr="Image result for maize planting develop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46" y="90576"/>
            <a:ext cx="2506973" cy="4725264"/>
          </a:xfrm>
          <a:prstGeom prst="rect">
            <a:avLst/>
          </a:prstGeom>
          <a:noFill/>
          <a:ln w="127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526" y="5921829"/>
            <a:ext cx="3105149" cy="58477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Remote </a:t>
            </a:r>
            <a:r>
              <a:rPr lang="en-US" sz="1600" b="1" dirty="0" smtClean="0"/>
              <a:t>Locations</a:t>
            </a:r>
            <a:br>
              <a:rPr lang="en-US" sz="1600" b="1" dirty="0" smtClean="0"/>
            </a:br>
            <a:r>
              <a:rPr lang="en-US" sz="1600" b="1" dirty="0" smtClean="0"/>
              <a:t>Surface applications of urea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7201"/>
            <a:ext cx="3450771" cy="4699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/>
              <a:t>Mid Season Fertilizer 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" y="3454400"/>
            <a:ext cx="2845135" cy="3062287"/>
          </a:xfrm>
          <a:prstGeom prst="rect">
            <a:avLst/>
          </a:prstGeom>
          <a:ln>
            <a:solidFill>
              <a:srgbClr val="92D050"/>
            </a:solidFill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30357008"/>
              </p:ext>
            </p:extLst>
          </p:nvPr>
        </p:nvGraphicFramePr>
        <p:xfrm>
          <a:off x="2514600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1" y="457200"/>
            <a:ext cx="1351113" cy="277525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737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08660" y="5105399"/>
            <a:ext cx="7772400" cy="11430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0.76m Row Spacing</a:t>
            </a:r>
          </a:p>
          <a:p>
            <a:r>
              <a:rPr lang="en-US" dirty="0"/>
              <a:t>Heterogeneity in plant spacing, and plant stands reduce yields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(Bob Nielsen</a:t>
            </a:r>
            <a:r>
              <a:rPr lang="en-US" sz="1400" dirty="0"/>
              <a:t>, http://</a:t>
            </a:r>
            <a:r>
              <a:rPr lang="en-US" sz="1400" dirty="0" smtClean="0"/>
              <a:t>www.agry.purdue.edu/ext/corn/pubs/agry9101.htm)</a:t>
            </a:r>
            <a:endParaRPr 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76500" y="215901"/>
            <a:ext cx="4165600" cy="4953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 smtClean="0"/>
              <a:t> Importance </a:t>
            </a:r>
            <a:r>
              <a:rPr lang="en-US" sz="2400" dirty="0"/>
              <a:t>of </a:t>
            </a:r>
            <a:r>
              <a:rPr lang="en-US" sz="2400" dirty="0" err="1"/>
              <a:t>Singulation</a:t>
            </a:r>
            <a:r>
              <a:rPr lang="en-US" sz="24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1806226"/>
            <a:ext cx="4864100" cy="506057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dirty="0"/>
              <a:t>Current Cost Estimates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36605" y="3145980"/>
            <a:ext cx="1809476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9FF33"/>
                </a:solidFill>
              </a:rPr>
              <a:t>5000</a:t>
            </a:r>
            <a:br>
              <a:rPr lang="en-US" sz="2000" dirty="0" smtClean="0">
                <a:solidFill>
                  <a:srgbClr val="99FF33"/>
                </a:solidFill>
              </a:rPr>
            </a:br>
            <a:r>
              <a:rPr lang="en-US" sz="2000" dirty="0" smtClean="0">
                <a:solidFill>
                  <a:srgbClr val="99FF33"/>
                </a:solidFill>
              </a:rPr>
              <a:t>$49 each</a:t>
            </a:r>
            <a:endParaRPr lang="en-US" sz="2000" dirty="0">
              <a:solidFill>
                <a:srgbClr val="99FF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" y="3263900"/>
            <a:ext cx="4864100" cy="2246769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Grand </a:t>
            </a:r>
            <a:r>
              <a:rPr lang="en-US" sz="2000" dirty="0">
                <a:latin typeface="+mj-lt"/>
              </a:rPr>
              <a:t>Victory Ltd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err="1" smtClean="0">
                <a:latin typeface="+mj-lt"/>
              </a:rPr>
              <a:t>Tsim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Tsui</a:t>
            </a:r>
            <a:r>
              <a:rPr lang="en-US" sz="2000" dirty="0">
                <a:latin typeface="+mj-lt"/>
              </a:rPr>
              <a:t> Hong Kong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Rm 1604 16/F Lee </a:t>
            </a:r>
            <a:r>
              <a:rPr lang="en-US" sz="2000" dirty="0" err="1">
                <a:latin typeface="+mj-lt"/>
              </a:rPr>
              <a:t>Wai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Coml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Bldg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Tsim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Tsui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1000</a:t>
            </a:r>
            <a:br>
              <a:rPr lang="en-US" sz="2000" dirty="0" smtClean="0">
                <a:solidFill>
                  <a:srgbClr val="99FF33"/>
                </a:solidFill>
                <a:latin typeface="+mj-lt"/>
              </a:rPr>
            </a:br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$25 each</a:t>
            </a:r>
            <a:endParaRPr lang="en-US" sz="2000" dirty="0">
              <a:solidFill>
                <a:srgbClr val="99FF33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3" y="701642"/>
            <a:ext cx="524910" cy="5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541690" cy="639482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Viability of the OSU planter at $35?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570325"/>
            <a:ext cx="8390467" cy="4280141"/>
          </a:xfrm>
          <a:solidFill>
            <a:srgbClr val="006600"/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This is a very good milestone. At $35, I think we would be close. We know adoption as a "process" governed by many factors, </a:t>
            </a:r>
            <a:r>
              <a:rPr lang="en-US" sz="1800" dirty="0" smtClean="0"/>
              <a:t>and cost </a:t>
            </a:r>
            <a:r>
              <a:rPr lang="en-US" sz="1800" dirty="0"/>
              <a:t>of the technology </a:t>
            </a:r>
            <a:r>
              <a:rPr lang="en-US" sz="1800" dirty="0" smtClean="0"/>
              <a:t>plays </a:t>
            </a:r>
            <a:r>
              <a:rPr lang="en-US" sz="1800" dirty="0"/>
              <a:t>a </a:t>
            </a:r>
            <a:r>
              <a:rPr lang="en-US" sz="1800" dirty="0" smtClean="0"/>
              <a:t>great </a:t>
            </a:r>
            <a:r>
              <a:rPr lang="en-US" sz="1800" dirty="0"/>
              <a:t>role. Depending </a:t>
            </a:r>
            <a:r>
              <a:rPr lang="en-US" sz="1800" dirty="0" smtClean="0"/>
              <a:t>on how </a:t>
            </a:r>
            <a:r>
              <a:rPr lang="en-US" sz="1800" dirty="0"/>
              <a:t>we approach it, farmers can adopt and use this technology to improve their productivity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Regards,</a:t>
            </a:r>
          </a:p>
          <a:p>
            <a:pPr marL="0" indent="0">
              <a:buNone/>
            </a:pPr>
            <a:r>
              <a:rPr lang="en-US" sz="1800" dirty="0" smtClean="0"/>
              <a:t>Peter Omara</a:t>
            </a:r>
            <a:br>
              <a:rPr lang="en-US" sz="1800" dirty="0" smtClean="0"/>
            </a:br>
            <a:r>
              <a:rPr lang="en-US" sz="1800" dirty="0" smtClean="0"/>
              <a:t>Uganda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___________________</a:t>
            </a:r>
          </a:p>
          <a:p>
            <a:pPr marL="0" indent="0">
              <a:buNone/>
            </a:pPr>
            <a:r>
              <a:rPr lang="en-US" sz="1800" dirty="0" smtClean="0"/>
              <a:t>I´m </a:t>
            </a:r>
            <a:r>
              <a:rPr lang="en-US" sz="1800" dirty="0"/>
              <a:t>glad </a:t>
            </a:r>
            <a:r>
              <a:rPr lang="en-US" sz="1800" dirty="0" smtClean="0"/>
              <a:t>the GS </a:t>
            </a:r>
            <a:r>
              <a:rPr lang="en-US" sz="1800" dirty="0"/>
              <a:t>team is close to the amount I have heard from local farmers </a:t>
            </a:r>
            <a:r>
              <a:rPr lang="en-US" sz="1800" dirty="0" smtClean="0"/>
              <a:t>($35</a:t>
            </a:r>
            <a:r>
              <a:rPr lang="en-US" sz="1800" dirty="0"/>
              <a:t>).  However, $35 can be a realistic figure for some farmers too.</a:t>
            </a:r>
          </a:p>
          <a:p>
            <a:pPr marL="0" indent="0">
              <a:buNone/>
            </a:pPr>
            <a:r>
              <a:rPr lang="en-US" sz="1800" dirty="0" smtClean="0"/>
              <a:t>Cordially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Edgar </a:t>
            </a:r>
            <a:r>
              <a:rPr lang="en-US" sz="1800" dirty="0" err="1" smtClean="0"/>
              <a:t>Ascencio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El Salvador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4510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604135" y="227238"/>
            <a:ext cx="6060893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2000" b="1" dirty="0" smtClean="0">
                <a:solidFill>
                  <a:srgbClr val="92D050"/>
                </a:solidFill>
              </a:rPr>
              <a:t>    </a:t>
            </a:r>
            <a:r>
              <a:rPr lang="en-US" sz="2000" b="1" u="sng" dirty="0" smtClean="0">
                <a:solidFill>
                  <a:srgbClr val="92D050"/>
                </a:solidFill>
              </a:rPr>
              <a:t>Benefits</a:t>
            </a:r>
            <a:endParaRPr lang="en-US" sz="2000" u="sng" dirty="0" smtClean="0">
              <a:solidFill>
                <a:srgbClr val="92D050"/>
              </a:solidFill>
            </a:endParaRP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Remove chemically treated seeds from the hands of producers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Decrease soil erosion via improved plant spacing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Accommodate mid-season application of urea-N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Place urea below the surface reducing NH3 loss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Potential to increase maize production and NUE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749" y="4602291"/>
            <a:ext cx="8157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/>
              <a:t>Chim</a:t>
            </a:r>
            <a:r>
              <a:rPr lang="en-US" sz="1000" dirty="0"/>
              <a:t>, Bee </a:t>
            </a:r>
            <a:r>
              <a:rPr lang="en-US" sz="1000" dirty="0" err="1"/>
              <a:t>Khim</a:t>
            </a:r>
            <a:r>
              <a:rPr lang="en-US" sz="1000" dirty="0"/>
              <a:t>, Peter Omara, Jeremiah Mullock, Sulochana Dhital, Natasha Macnack, and William Raun. 2014. Effect of seed distribution and population on maize (</a:t>
            </a:r>
            <a:r>
              <a:rPr lang="en-US" sz="1000" dirty="0" err="1"/>
              <a:t>Zea</a:t>
            </a:r>
            <a:r>
              <a:rPr lang="en-US" sz="1000" dirty="0"/>
              <a:t> mays L.) grain yield. Int. J. Agronomy. </a:t>
            </a:r>
            <a:r>
              <a:rPr lang="en-US" sz="1000" dirty="0"/>
              <a:t>V2014. .  http://dx.doi.org/10.1155/2014/125258</a:t>
            </a:r>
            <a:r>
              <a:rPr lang="en-US" sz="1000" dirty="0" smtClean="0">
                <a:solidFill>
                  <a:srgbClr val="99FF33"/>
                </a:solidFill>
              </a:rPr>
              <a:t>.</a:t>
            </a:r>
            <a:endParaRPr lang="en-US" sz="1000" dirty="0">
              <a:solidFill>
                <a:srgbClr val="99FF33"/>
              </a:solidFill>
            </a:endParaRPr>
          </a:p>
          <a:p>
            <a:pPr lvl="0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Omara</a:t>
            </a:r>
            <a:r>
              <a:rPr lang="en-US" sz="1000" dirty="0"/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000" dirty="0" err="1"/>
              <a:t>Zea</a:t>
            </a:r>
            <a:r>
              <a:rPr lang="en-US" sz="1000" dirty="0"/>
              <a:t> mays L.) in the developing world.  J. Plant </a:t>
            </a:r>
            <a:r>
              <a:rPr lang="en-US" sz="1000" dirty="0" err="1"/>
              <a:t>Nutr</a:t>
            </a:r>
            <a:r>
              <a:rPr lang="en-US" sz="1000" dirty="0"/>
              <a:t>.  </a:t>
            </a:r>
            <a:r>
              <a:rPr lang="en-US" sz="1000" dirty="0" smtClean="0"/>
              <a:t>DOI:10.1080/01904167.2015.1022186</a:t>
            </a:r>
          </a:p>
          <a:p>
            <a:pPr lvl="0"/>
            <a:endParaRPr lang="en-US" sz="1000" dirty="0"/>
          </a:p>
          <a:p>
            <a:pPr lvl="0"/>
            <a:r>
              <a:rPr lang="en-US" sz="1000" dirty="0"/>
              <a:t>Dhillon, J.S., B. Figueiredo, L. Aula, T. Lynch, R.K. Taylor, and W.R. Raun. 2017. Evaluation of drum cavity size and planter tip on </a:t>
            </a:r>
            <a:r>
              <a:rPr lang="en-US" sz="1000" dirty="0" err="1"/>
              <a:t>singulation</a:t>
            </a:r>
            <a:r>
              <a:rPr lang="en-US" sz="1000" dirty="0"/>
              <a:t> and plant emergence in maize (</a:t>
            </a:r>
            <a:r>
              <a:rPr lang="en-US" sz="1000" dirty="0" err="1"/>
              <a:t>Zea</a:t>
            </a:r>
            <a:r>
              <a:rPr lang="en-US" sz="1000" dirty="0"/>
              <a:t> mays L.).  J. Plant </a:t>
            </a:r>
            <a:r>
              <a:rPr lang="en-US" sz="1000" dirty="0" err="1"/>
              <a:t>Nutr</a:t>
            </a:r>
            <a:r>
              <a:rPr lang="en-US" sz="1000" dirty="0"/>
              <a:t>. DOI:10.1080/01904167.2017.1382532.</a:t>
            </a:r>
          </a:p>
          <a:p>
            <a:r>
              <a:rPr lang="en-US" dirty="0"/>
              <a:t> </a:t>
            </a:r>
          </a:p>
          <a:p>
            <a:endParaRPr lang="en-US" sz="1600" i="1" dirty="0" smtClean="0">
              <a:latin typeface="+mj-lt"/>
            </a:endParaRPr>
          </a:p>
          <a:p>
            <a:r>
              <a:rPr lang="en-US" sz="1200" i="1" dirty="0" smtClean="0">
                <a:latin typeface="+mj-lt"/>
              </a:rPr>
              <a:t>Planting </a:t>
            </a:r>
            <a:r>
              <a:rPr lang="en-US" sz="1200" i="1" dirty="0">
                <a:latin typeface="+mj-lt"/>
              </a:rPr>
              <a:t>1 seed, every 0.16m increased yields by an average of 1.15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 (range, 0.33 to 2.46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)</a:t>
            </a:r>
            <a:r>
              <a:rPr lang="en-US" sz="1200" i="1" baseline="300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when compared to the farmer practice of placing 2 to 3 seeds per hill, every 0.48 cm</a:t>
            </a:r>
            <a:r>
              <a:rPr lang="en-US" sz="1200" i="1" dirty="0" smtClean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" y="-37169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-37169"/>
            <a:ext cx="1066800" cy="689516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968" y="5161027"/>
            <a:ext cx="1467976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 rot="16200000">
            <a:off x="-382688" y="1013045"/>
            <a:ext cx="1832176" cy="713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08800" y="1397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www.nue.okstate.edu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893" y="453827"/>
            <a:ext cx="923925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378" y="4570386"/>
            <a:ext cx="282269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700" y="-60325"/>
            <a:ext cx="9144000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20" y="604838"/>
            <a:ext cx="2795588" cy="441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Hand Planters</a:t>
            </a:r>
            <a: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GB" altLang="en-US" sz="7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59933"/>
              </p:ext>
            </p:extLst>
          </p:nvPr>
        </p:nvGraphicFramePr>
        <p:xfrm>
          <a:off x="3727452" y="147638"/>
          <a:ext cx="5243891" cy="4457700"/>
        </p:xfrm>
        <a:graphic>
          <a:graphicData uri="http://schemas.openxmlformats.org/drawingml/2006/table">
            <a:tbl>
              <a:tblPr/>
              <a:tblGrid>
                <a:gridCol w="22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73088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4" name="Rectangle 7"/>
          <p:cNvSpPr>
            <a:spLocks noChangeArrowheads="1"/>
          </p:cNvSpPr>
          <p:nvPr/>
        </p:nvSpPr>
        <p:spPr bwMode="auto">
          <a:xfrm>
            <a:off x="828675" y="906463"/>
            <a:ext cx="1541463" cy="460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6" y="5330825"/>
            <a:ext cx="2317357" cy="12265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94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4"/>
                    </a14:imgEffect>
                    <a14:imgEffect>
                      <a14:saturation sat="97000"/>
                    </a14:imgEffect>
                    <a14:imgEffect>
                      <a14:brightnessContrast bright="6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8" y="1014064"/>
            <a:ext cx="8568664" cy="5242356"/>
          </a:xfrm>
          <a:ln w="38100">
            <a:solidFill>
              <a:srgbClr val="00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6" y="283633"/>
            <a:ext cx="2190750" cy="53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5360" y="550333"/>
            <a:ext cx="228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+mj-ea"/>
                <a:cs typeface="+mj-cs"/>
              </a:rPr>
              <a:t>March</a:t>
            </a:r>
            <a:r>
              <a:rPr lang="en-US" sz="1400" dirty="0" smtClean="0">
                <a:latin typeface="+mn-lt"/>
              </a:rPr>
              <a:t> 2016</a:t>
            </a:r>
            <a:endParaRPr 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851" y="6381207"/>
            <a:ext cx="2002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Membership, 11,000, views 10,000</a:t>
            </a:r>
            <a:endParaRPr lang="en-US" dirty="0"/>
          </a:p>
        </p:txBody>
      </p:sp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5" y="2104835"/>
            <a:ext cx="1467976" cy="8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88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0" y="186018"/>
            <a:ext cx="4820716" cy="785532"/>
          </a:xfrm>
          <a:solidFill>
            <a:srgbClr val="92D050"/>
          </a:solidFill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Time, $, Products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5450" y="762000"/>
            <a:ext cx="2457450" cy="646331"/>
          </a:xfrm>
          <a:prstGeom prst="rect">
            <a:avLst/>
          </a:prstGeom>
          <a:solidFill>
            <a:srgbClr val="0066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32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4837" y="1828800"/>
            <a:ext cx="4395788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 1991 – 2001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2002-present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many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endParaRPr lang="en-US" sz="20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09" y="3832652"/>
            <a:ext cx="6506641" cy="2246769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plans for more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Former OSU graduates, Uganda, El Salvador, Kenya, Mexico, Dr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652743"/>
            <a:ext cx="7935390" cy="833157"/>
          </a:xfrm>
        </p:spPr>
        <p:txBody>
          <a:bodyPr/>
          <a:lstStyle/>
          <a:p>
            <a:r>
              <a:rPr lang="en-US" dirty="0" smtClean="0"/>
              <a:t>Who did they invite to speak?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230450" cy="4195481"/>
          </a:xfrm>
        </p:spPr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Catholic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Married, Municipal Judge, Business Law Instructor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children, Notre Dame, OU PA school, OSU, SHS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Bilingual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Spanish</a:t>
            </a: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Colombia, Mexico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Avid Bicycler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Politics? Wall (476-221 BC)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595669" y="396863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1868664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9" y="3622090"/>
            <a:ext cx="1643900" cy="88641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3" y="4962675"/>
            <a:ext cx="2089771" cy="117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8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4296296" cy="5923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 smtClean="0"/>
              <a:t> Technology </a:t>
            </a:r>
            <a:r>
              <a:rPr lang="en-US" sz="2800" dirty="0"/>
              <a:t>Adoption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595725"/>
            <a:ext cx="7268160" cy="4195481"/>
          </a:xfrm>
        </p:spPr>
        <p:txBody>
          <a:bodyPr/>
          <a:lstStyle/>
          <a:p>
            <a:r>
              <a:rPr lang="en-US" dirty="0" smtClean="0"/>
              <a:t>Early stage technology</a:t>
            </a:r>
          </a:p>
          <a:p>
            <a:pPr lvl="1"/>
            <a:r>
              <a:rPr lang="en-US" dirty="0" smtClean="0"/>
              <a:t>Momentum</a:t>
            </a:r>
          </a:p>
          <a:p>
            <a:pPr lvl="1"/>
            <a:r>
              <a:rPr lang="en-US" dirty="0" smtClean="0"/>
              <a:t>Management Team</a:t>
            </a:r>
          </a:p>
          <a:p>
            <a:pPr lvl="1"/>
            <a:r>
              <a:rPr lang="en-US" dirty="0" smtClean="0"/>
              <a:t>Market Size,  </a:t>
            </a:r>
            <a:r>
              <a:rPr lang="en-US" b="1" dirty="0" smtClean="0">
                <a:solidFill>
                  <a:srgbClr val="92D050"/>
                </a:solidFill>
              </a:rPr>
              <a:t>100% = 30,000,000 planters</a:t>
            </a:r>
          </a:p>
          <a:p>
            <a:pPr lvl="1"/>
            <a:r>
              <a:rPr lang="en-US" dirty="0" smtClean="0"/>
              <a:t>Financing</a:t>
            </a:r>
          </a:p>
          <a:p>
            <a:r>
              <a:rPr lang="en-US" dirty="0" smtClean="0"/>
              <a:t>Can a large company/industry benefit by developing a product for developed nation farmers?</a:t>
            </a:r>
          </a:p>
          <a:p>
            <a:r>
              <a:rPr lang="en-US" dirty="0" smtClean="0"/>
              <a:t>NGO delivery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www.youtube.com/watch?v=VisKBsqcCWA</a:t>
            </a:r>
            <a:endParaRPr lang="en-US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1" y="5708004"/>
            <a:ext cx="742950" cy="36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716" y="5791206"/>
            <a:ext cx="3115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C000"/>
                </a:solidFill>
              </a:rPr>
              <a:t>OSU Hand Planter</a:t>
            </a:r>
            <a:endParaRPr lang="en-US" sz="1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OSU Hand Pla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25" y="339854"/>
            <a:ext cx="7905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11" y="3663131"/>
            <a:ext cx="5730489" cy="24900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Modern researchers should therefore seek to understand the rationale behind traditional smallholder farmer </a:t>
            </a:r>
            <a:r>
              <a:rPr lang="en-US" dirty="0" smtClean="0"/>
              <a:t>behavior </a:t>
            </a:r>
            <a:r>
              <a:rPr lang="en-US" dirty="0"/>
              <a:t>in technology </a:t>
            </a:r>
            <a:r>
              <a:rPr lang="en-US" dirty="0" smtClean="0"/>
              <a:t>use. J. </a:t>
            </a:r>
            <a:r>
              <a:rPr lang="en-US" dirty="0" err="1" smtClean="0"/>
              <a:t>Sust</a:t>
            </a:r>
            <a:r>
              <a:rPr lang="en-US" dirty="0" smtClean="0"/>
              <a:t>. Dev. </a:t>
            </a:r>
            <a:r>
              <a:rPr lang="en-US" dirty="0" smtClean="0"/>
              <a:t>2012</a:t>
            </a:r>
            <a:endParaRPr lang="en-US" dirty="0" smtClean="0"/>
          </a:p>
          <a:p>
            <a:r>
              <a:rPr lang="en-US" dirty="0" smtClean="0"/>
              <a:t>Planter Ergonomics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94" y="927547"/>
            <a:ext cx="2346313" cy="48672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1" y="209549"/>
            <a:ext cx="5863355" cy="356235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4369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99832"/>
          </a:xfrm>
        </p:spPr>
        <p:txBody>
          <a:bodyPr/>
          <a:lstStyle/>
          <a:p>
            <a:r>
              <a:rPr lang="en-US" dirty="0" smtClean="0"/>
              <a:t>Research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86201"/>
            <a:ext cx="7401900" cy="3690650"/>
          </a:xfrm>
        </p:spPr>
        <p:txBody>
          <a:bodyPr>
            <a:normAutofit/>
          </a:bodyPr>
          <a:lstStyle/>
          <a:p>
            <a:r>
              <a:rPr lang="en-US" dirty="0" smtClean="0"/>
              <a:t>Agronomy/Engineering Partnership made this possible.</a:t>
            </a:r>
            <a:endParaRPr lang="en-US" dirty="0"/>
          </a:p>
          <a:p>
            <a:r>
              <a:rPr lang="en-US" dirty="0" smtClean="0"/>
              <a:t>Moving the Hand Planter forward, was because of the success coming from the </a:t>
            </a:r>
            <a:r>
              <a:rPr lang="en-US" dirty="0" err="1" smtClean="0"/>
              <a:t>Greenseeker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Allowed direct access to Engineering graduate students, Dr. John Solie, Dr. Marvin Stone</a:t>
            </a:r>
          </a:p>
          <a:p>
            <a:r>
              <a:rPr lang="en-US" dirty="0" smtClean="0"/>
              <a:t>Wayne Kiner, Adrian Koller, Max Metcalf, BAE</a:t>
            </a:r>
          </a:p>
          <a:p>
            <a:r>
              <a:rPr lang="en-US" dirty="0" smtClean="0"/>
              <a:t>Dr. Randy Taylor </a:t>
            </a:r>
          </a:p>
          <a:p>
            <a:r>
              <a:rPr lang="en-US" dirty="0" smtClean="0"/>
              <a:t>Contract on all new hand planters with BAE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5781675"/>
            <a:ext cx="4429125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Problems have become more complex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97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90" y="4941240"/>
            <a:ext cx="1917813" cy="1169544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71800" y="494262"/>
            <a:ext cx="4969933" cy="509793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4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Hand-Held </a:t>
            </a:r>
            <a:r>
              <a:rPr lang="en-US" dirty="0" err="1"/>
              <a:t>GreenSeeker</a:t>
            </a:r>
            <a:r>
              <a:rPr lang="en-US" dirty="0"/>
              <a:t> Sensors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0104" y="2262187"/>
            <a:ext cx="3028950" cy="16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903" y="5199830"/>
            <a:ext cx="176799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3231" y="251878"/>
            <a:ext cx="750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30,000,000 ha’s planted 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hand ≈ corn area in the </a:t>
            </a: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b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</a:t>
            </a:r>
            <a:b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</a:t>
            </a:r>
            <a:endParaRPr lang="en-US" sz="1800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/>
              <a:t>Internal </a:t>
            </a:r>
            <a:r>
              <a:rPr lang="en-US" sz="1600" dirty="0" smtClean="0"/>
              <a:t>Brush/Strength</a:t>
            </a:r>
            <a:endParaRPr lang="en-US" sz="1600" dirty="0"/>
          </a:p>
          <a:p>
            <a:r>
              <a:rPr lang="en-US" sz="1600" dirty="0"/>
              <a:t>Drum size/material</a:t>
            </a:r>
          </a:p>
          <a:p>
            <a:r>
              <a:rPr lang="en-US" sz="1600" dirty="0"/>
              <a:t>Cavity size/angle</a:t>
            </a:r>
          </a:p>
          <a:p>
            <a:r>
              <a:rPr lang="en-US" sz="1600" dirty="0"/>
              <a:t>Tip size/design/material</a:t>
            </a:r>
          </a:p>
          <a:p>
            <a:r>
              <a:rPr lang="en-US" sz="1600" dirty="0" smtClean="0"/>
              <a:t>Internal/Ext. spring/tension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50853"/>
            <a:ext cx="5133975" cy="1401747"/>
          </a:xfrm>
          <a:solidFill>
            <a:srgbClr val="92D050"/>
          </a:solidFill>
          <a:ln w="28575">
            <a:solidFill>
              <a:schemeClr val="bg2"/>
            </a:solidFill>
          </a:ln>
        </p:spPr>
        <p:txBody>
          <a:bodyPr/>
          <a:lstStyle/>
          <a:p>
            <a:r>
              <a:rPr lang="en-US" sz="4000" dirty="0" err="1" smtClean="0">
                <a:solidFill>
                  <a:schemeClr val="bg2"/>
                </a:solidFill>
              </a:rPr>
              <a:t>Singulation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smtClean="0">
                <a:solidFill>
                  <a:schemeClr val="bg2"/>
                </a:solidFill>
              </a:rPr>
              <a:t>Design</a:t>
            </a:r>
            <a:br>
              <a:rPr lang="en-US" sz="4000" dirty="0" smtClean="0">
                <a:solidFill>
                  <a:schemeClr val="bg2"/>
                </a:solidFill>
              </a:rPr>
            </a:br>
            <a:r>
              <a:rPr lang="en-US" sz="4000" dirty="0" smtClean="0">
                <a:solidFill>
                  <a:schemeClr val="bg2"/>
                </a:solidFill>
              </a:rPr>
              <a:t>3D printing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9775"/>
            <a:ext cx="7315200" cy="1154097"/>
          </a:xfrm>
        </p:spPr>
        <p:txBody>
          <a:bodyPr/>
          <a:lstStyle/>
          <a:p>
            <a:r>
              <a:rPr lang="en-US" dirty="0" smtClean="0"/>
              <a:t>Reciprocating Drum Action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12930" r="13706" b="2902"/>
          <a:stretch/>
        </p:blipFill>
        <p:spPr bwMode="auto">
          <a:xfrm>
            <a:off x="228600" y="1752600"/>
            <a:ext cx="2819400" cy="25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t="14252" r="2879" b="4000"/>
          <a:stretch/>
        </p:blipFill>
        <p:spPr bwMode="auto">
          <a:xfrm>
            <a:off x="3275383" y="2968626"/>
            <a:ext cx="2593233" cy="17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13019" r="10588" b="5770"/>
          <a:stretch/>
        </p:blipFill>
        <p:spPr bwMode="auto">
          <a:xfrm>
            <a:off x="6250961" y="3171403"/>
            <a:ext cx="2620895" cy="21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495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Drum position when planter is relaxed.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75383" y="1524000"/>
            <a:ext cx="259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Drum rotates with the cavity moving back into the seed hopper as the spring is compressed.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250961" y="1676400"/>
            <a:ext cx="2620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Spring is fully compressed and the singulation drum cavity is exposed to seed in the hopper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562600"/>
            <a:ext cx="5290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 the force on the spring is released, the singulation drum rotates back to the initial ‘relaxed’ position and the seed is dropped.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5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95101</TotalTime>
  <Words>830</Words>
  <Application>Microsoft Office PowerPoint</Application>
  <PresentationFormat>Letter Paper (8.5x11 in)</PresentationFormat>
  <Paragraphs>217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Calibri</vt:lpstr>
      <vt:lpstr>Century Gothic</vt:lpstr>
      <vt:lpstr>Tahoma</vt:lpstr>
      <vt:lpstr>Times</vt:lpstr>
      <vt:lpstr>Times New Roman</vt:lpstr>
      <vt:lpstr>Verdana</vt:lpstr>
      <vt:lpstr>Wingdings 3</vt:lpstr>
      <vt:lpstr>Ion</vt:lpstr>
      <vt:lpstr>PowerPoint Presentation</vt:lpstr>
      <vt:lpstr>Oklahoma State University, 1976-1982 University of Nebraska, 1982-1985 CIMMYT, 1985-1991 Oklahoma State University, 1991-present</vt:lpstr>
      <vt:lpstr>Time, $, Products</vt:lpstr>
      <vt:lpstr>Research Template</vt:lpstr>
      <vt:lpstr>PowerPoint Presentation</vt:lpstr>
      <vt:lpstr>PowerPoint Presentation</vt:lpstr>
      <vt:lpstr>PowerPoint Presentation</vt:lpstr>
      <vt:lpstr>Singulation Design 3D printing</vt:lpstr>
      <vt:lpstr>Reciprocating Drum Action</vt:lpstr>
      <vt:lpstr>Metering System</vt:lpstr>
      <vt:lpstr>PowerPoint Presentation</vt:lpstr>
      <vt:lpstr>Alternative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Maize (FAOSTAT.com)</vt:lpstr>
      <vt:lpstr>PowerPoint Presentation</vt:lpstr>
      <vt:lpstr>PowerPoint Presentation</vt:lpstr>
      <vt:lpstr>PowerPoint Presentation</vt:lpstr>
      <vt:lpstr>Mid Season Fertilizer N</vt:lpstr>
      <vt:lpstr> Importance of Singulation </vt:lpstr>
      <vt:lpstr>Current Cost Estimates</vt:lpstr>
      <vt:lpstr> Viability of the OSU planter at $35?</vt:lpstr>
      <vt:lpstr>PowerPoint Presentation</vt:lpstr>
      <vt:lpstr>PowerPoint Presentation</vt:lpstr>
      <vt:lpstr>Hand Planters </vt:lpstr>
      <vt:lpstr>PowerPoint Presentation</vt:lpstr>
      <vt:lpstr>Who did they invite to speak?</vt:lpstr>
      <vt:lpstr>PowerPoint Presentation</vt:lpstr>
      <vt:lpstr> Technology Adoption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630</cp:revision>
  <cp:lastPrinted>1999-04-28T13:51:21Z</cp:lastPrinted>
  <dcterms:created xsi:type="dcterms:W3CDTF">1998-02-02T17:19:48Z</dcterms:created>
  <dcterms:modified xsi:type="dcterms:W3CDTF">2017-09-20T15:57:48Z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