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7" r:id="rId1"/>
  </p:sldMasterIdLst>
  <p:notesMasterIdLst>
    <p:notesMasterId r:id="rId34"/>
  </p:notesMasterIdLst>
  <p:handoutMasterIdLst>
    <p:handoutMasterId r:id="rId35"/>
  </p:handoutMasterIdLst>
  <p:sldIdLst>
    <p:sldId id="298" r:id="rId2"/>
    <p:sldId id="366" r:id="rId3"/>
    <p:sldId id="358" r:id="rId4"/>
    <p:sldId id="363" r:id="rId5"/>
    <p:sldId id="368" r:id="rId6"/>
    <p:sldId id="369" r:id="rId7"/>
    <p:sldId id="346" r:id="rId8"/>
    <p:sldId id="299" r:id="rId9"/>
    <p:sldId id="353" r:id="rId10"/>
    <p:sldId id="345" r:id="rId11"/>
    <p:sldId id="364" r:id="rId12"/>
    <p:sldId id="355" r:id="rId13"/>
    <p:sldId id="295" r:id="rId14"/>
    <p:sldId id="296" r:id="rId15"/>
    <p:sldId id="359" r:id="rId16"/>
    <p:sldId id="360" r:id="rId17"/>
    <p:sldId id="356" r:id="rId18"/>
    <p:sldId id="357" r:id="rId19"/>
    <p:sldId id="361" r:id="rId20"/>
    <p:sldId id="362" r:id="rId21"/>
    <p:sldId id="367" r:id="rId22"/>
    <p:sldId id="347" r:id="rId23"/>
    <p:sldId id="348" r:id="rId24"/>
    <p:sldId id="310" r:id="rId25"/>
    <p:sldId id="370" r:id="rId26"/>
    <p:sldId id="339" r:id="rId27"/>
    <p:sldId id="291" r:id="rId28"/>
    <p:sldId id="354" r:id="rId29"/>
    <p:sldId id="350" r:id="rId30"/>
    <p:sldId id="352" r:id="rId31"/>
    <p:sldId id="365" r:id="rId32"/>
    <p:sldId id="349" r:id="rId33"/>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a:srgbClr val="99FF33"/>
    <a:srgbClr val="92D050"/>
    <a:srgbClr val="FF9933"/>
    <a:srgbClr val="FF6600"/>
    <a:srgbClr val="FF3300"/>
    <a:srgbClr val="FF0000"/>
    <a:srgbClr val="DDDD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0929"/>
  </p:normalViewPr>
  <p:slideViewPr>
    <p:cSldViewPr snapToGrid="0" snapToObjects="1">
      <p:cViewPr varScale="1">
        <p:scale>
          <a:sx n="110" d="100"/>
          <a:sy n="110" d="100"/>
        </p:scale>
        <p:origin x="195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390"/>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68725" y="9401175"/>
            <a:ext cx="287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2" tIns="45291" rIns="90582" bIns="45291" anchor="b"/>
          <a:lstStyle>
            <a:lvl1pPr defTabSz="904875">
              <a:defRPr sz="1400" b="1">
                <a:solidFill>
                  <a:schemeClr val="bg1"/>
                </a:solidFill>
                <a:latin typeface="Arial" panose="020B0604020202020204" pitchFamily="34" charset="0"/>
                <a:ea typeface="ＭＳ Ｐゴシック" panose="020B0600070205080204" pitchFamily="34" charset="-128"/>
              </a:defRPr>
            </a:lvl1pPr>
            <a:lvl2pPr marL="742950" indent="-285750" defTabSz="904875">
              <a:defRPr sz="1400" b="1">
                <a:solidFill>
                  <a:schemeClr val="bg1"/>
                </a:solidFill>
                <a:latin typeface="Arial" panose="020B0604020202020204" pitchFamily="34" charset="0"/>
                <a:ea typeface="ＭＳ Ｐゴシック" panose="020B0600070205080204" pitchFamily="34" charset="-128"/>
              </a:defRPr>
            </a:lvl2pPr>
            <a:lvl3pPr marL="1143000" indent="-228600" defTabSz="904875">
              <a:defRPr sz="1400" b="1">
                <a:solidFill>
                  <a:schemeClr val="bg1"/>
                </a:solidFill>
                <a:latin typeface="Arial" panose="020B0604020202020204" pitchFamily="34" charset="0"/>
                <a:ea typeface="ＭＳ Ｐゴシック" panose="020B0600070205080204" pitchFamily="34" charset="-128"/>
              </a:defRPr>
            </a:lvl3pPr>
            <a:lvl4pPr marL="1600200" indent="-228600" defTabSz="904875">
              <a:defRPr sz="1400" b="1">
                <a:solidFill>
                  <a:schemeClr val="bg1"/>
                </a:solidFill>
                <a:latin typeface="Arial" panose="020B0604020202020204" pitchFamily="34" charset="0"/>
                <a:ea typeface="ＭＳ Ｐゴシック" panose="020B0600070205080204" pitchFamily="34" charset="-128"/>
              </a:defRPr>
            </a:lvl4pPr>
            <a:lvl5pPr marL="2057400" indent="-228600" defTabSz="904875">
              <a:defRPr sz="1400" b="1">
                <a:solidFill>
                  <a:schemeClr val="bg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r"/>
            <a:fld id="{B19995E4-3D32-4BE3-9544-C1E81E2FDB14}" type="slidenum">
              <a:rPr lang="en-GB" altLang="en-US" sz="1200" b="0">
                <a:solidFill>
                  <a:schemeClr val="tx1"/>
                </a:solidFill>
                <a:latin typeface="Times" panose="02020603050405020304" pitchFamily="18" charset="0"/>
                <a:cs typeface="Arial" panose="020B0604020202020204" pitchFamily="34" charset="0"/>
              </a:rPr>
              <a:pPr algn="r"/>
              <a:t>27</a:t>
            </a:fld>
            <a:endParaRPr lang="en-GB" altLang="en-US" sz="1200" b="0">
              <a:solidFill>
                <a:schemeClr val="tx1"/>
              </a:solidFill>
              <a:latin typeface="Times" panose="02020603050405020304" pitchFamily="18" charset="0"/>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5000"/>
              </a:spcBef>
            </a:pPr>
            <a:endParaRPr lang="en-US" altLang="en-US" sz="1400" b="1"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175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152389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1540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19278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76663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38734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96832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5291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309700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263841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74949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4036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38741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92601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346776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48983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44486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18095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228889239"/>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VisKBsqcCWA"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okstate.edu/" TargetMode="Externa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nue.okstate.edu/Hand_Planter/osu_hand_planter_workshop.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Pricing" TargetMode="External"/><Relationship Id="rId3" Type="http://schemas.openxmlformats.org/officeDocument/2006/relationships/hyperlink" Target="https://en.wikipedia.org/wiki/Target_market" TargetMode="External"/><Relationship Id="rId7" Type="http://schemas.openxmlformats.org/officeDocument/2006/relationships/hyperlink" Target="https://en.wikipedia.org/wiki/Distribution_(business)"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en.wikipedia.org/wiki/Marketing_strategies" TargetMode="External"/><Relationship Id="rId5" Type="http://schemas.openxmlformats.org/officeDocument/2006/relationships/hyperlink" Target="https://en.wikipedia.org/wiki/Positioning_(marketing)" TargetMode="External"/><Relationship Id="rId4" Type="http://schemas.openxmlformats.org/officeDocument/2006/relationships/hyperlink" Target="https://en.wikipedia.org/wiki/Whole_produ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hdphoto" Target="../media/hdphoto2.wdp"/><Relationship Id="rId7"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jpg"/><Relationship Id="rId5"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72655" y="403884"/>
            <a:ext cx="5245427" cy="1916293"/>
          </a:xfrm>
        </p:spPr>
        <p:txBody>
          <a:bodyPr vert="horz" lIns="91440" tIns="45720" rIns="91440" bIns="45720" rtlCol="0" anchor="t">
            <a:noAutofit/>
          </a:bodyPr>
          <a:lstStyle/>
          <a:p>
            <a:r>
              <a:rPr lang="en-US" altLang="en-US" sz="2400" b="1" dirty="0" smtClean="0">
                <a:solidFill>
                  <a:schemeClr val="tx1"/>
                </a:solidFill>
              </a:rPr>
              <a:t>OSU </a:t>
            </a:r>
            <a:r>
              <a:rPr lang="en-US" altLang="en-US" sz="2400" dirty="0" err="1" smtClean="0">
                <a:solidFill>
                  <a:schemeClr val="tx1"/>
                </a:solidFill>
              </a:rPr>
              <a:t>GreenSeeder</a:t>
            </a:r>
            <a:r>
              <a:rPr lang="en-US" altLang="en-US" sz="2400" dirty="0" smtClean="0">
                <a:solidFill>
                  <a:schemeClr val="tx1"/>
                </a:solidFill>
              </a:rPr>
              <a:t> Hand Planter</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000" dirty="0" smtClean="0">
                <a:solidFill>
                  <a:schemeClr val="tx1"/>
                </a:solidFill>
              </a:rPr>
              <a:t>Thursday, November 17, 2016</a:t>
            </a:r>
            <a:br>
              <a:rPr lang="en-US" altLang="en-US" sz="2000" dirty="0" smtClean="0">
                <a:solidFill>
                  <a:schemeClr val="tx1"/>
                </a:solidFill>
              </a:rPr>
            </a:br>
            <a:r>
              <a:rPr lang="en-US" altLang="en-US" sz="1600" dirty="0">
                <a:solidFill>
                  <a:schemeClr val="tx1"/>
                </a:solidFill>
              </a:rPr>
              <a:t>11:00-11:30</a:t>
            </a:r>
            <a:r>
              <a:rPr lang="en-US" altLang="en-US" sz="2400" dirty="0" smtClean="0">
                <a:solidFill>
                  <a:schemeClr val="tx1"/>
                </a:solidFill>
              </a:rPr>
              <a:t/>
            </a:r>
            <a:br>
              <a:rPr lang="en-US" altLang="en-US" sz="2400" dirty="0" smtClean="0">
                <a:solidFill>
                  <a:schemeClr val="tx1"/>
                </a:solidFill>
              </a:rPr>
            </a:br>
            <a:r>
              <a:rPr lang="en-US" altLang="en-US" sz="1600" dirty="0" smtClean="0">
                <a:solidFill>
                  <a:schemeClr val="tx1"/>
                </a:solidFill>
              </a:rPr>
              <a:t>Wes Watkins Center</a:t>
            </a:r>
            <a:r>
              <a:rPr lang="en-US" altLang="en-US" sz="1600" dirty="0">
                <a:solidFill>
                  <a:schemeClr val="tx1"/>
                </a:solidFill>
              </a:rPr>
              <a:t/>
            </a:r>
            <a:br>
              <a:rPr lang="en-US" altLang="en-US" sz="1600" dirty="0">
                <a:solidFill>
                  <a:schemeClr val="tx1"/>
                </a:solidFill>
              </a:rPr>
            </a:br>
            <a:r>
              <a:rPr lang="en-US" altLang="en-US" sz="1600" dirty="0" smtClean="0">
                <a:solidFill>
                  <a:schemeClr val="tx1"/>
                </a:solidFill>
              </a:rPr>
              <a:t/>
            </a:r>
            <a:br>
              <a:rPr lang="en-US" altLang="en-US" sz="1600" dirty="0" smtClean="0">
                <a:solidFill>
                  <a:schemeClr val="tx1"/>
                </a:solidFill>
              </a:rPr>
            </a:br>
            <a:r>
              <a:rPr lang="en-US" altLang="en-US" sz="1600" dirty="0" err="1" smtClean="0">
                <a:solidFill>
                  <a:schemeClr val="tx1"/>
                </a:solidFill>
              </a:rPr>
              <a:t>Jagmandeep</a:t>
            </a:r>
            <a:r>
              <a:rPr lang="en-US" altLang="en-US" sz="1600" dirty="0" smtClean="0">
                <a:solidFill>
                  <a:schemeClr val="tx1"/>
                </a:solidFill>
              </a:rPr>
              <a:t> Dhillon</a:t>
            </a:r>
            <a:br>
              <a:rPr lang="en-US" altLang="en-US" sz="1600" dirty="0" smtClean="0">
                <a:solidFill>
                  <a:schemeClr val="tx1"/>
                </a:solidFill>
              </a:rPr>
            </a:br>
            <a:r>
              <a:rPr lang="en-US" altLang="en-US" sz="1600" dirty="0" smtClean="0">
                <a:solidFill>
                  <a:schemeClr val="tx1"/>
                </a:solidFill>
              </a:rPr>
              <a:t>Joshua Ringer</a:t>
            </a:r>
            <a:br>
              <a:rPr lang="en-US" altLang="en-US" sz="1600" dirty="0" smtClean="0">
                <a:solidFill>
                  <a:schemeClr val="tx1"/>
                </a:solidFill>
              </a:rPr>
            </a:br>
            <a:r>
              <a:rPr lang="en-US" altLang="en-US" sz="1600" dirty="0" smtClean="0">
                <a:solidFill>
                  <a:schemeClr val="tx1"/>
                </a:solidFill>
              </a:rPr>
              <a:t>Daniel </a:t>
            </a:r>
            <a:r>
              <a:rPr lang="en-US" altLang="en-US" sz="1600" dirty="0" err="1" smtClean="0">
                <a:solidFill>
                  <a:schemeClr val="tx1"/>
                </a:solidFill>
              </a:rPr>
              <a:t>Aliddeki</a:t>
            </a:r>
            <a:r>
              <a:rPr lang="en-US" altLang="en-US" sz="1600" dirty="0" smtClean="0">
                <a:solidFill>
                  <a:schemeClr val="tx1"/>
                </a:solidFill>
              </a:rPr>
              <a:t/>
            </a:r>
            <a:br>
              <a:rPr lang="en-US" altLang="en-US" sz="1600" dirty="0" smtClean="0">
                <a:solidFill>
                  <a:schemeClr val="tx1"/>
                </a:solidFill>
              </a:rPr>
            </a:br>
            <a:r>
              <a:rPr lang="en-US" altLang="en-US" sz="1600" dirty="0" smtClean="0">
                <a:solidFill>
                  <a:schemeClr val="tx1"/>
                </a:solidFill>
              </a:rPr>
              <a:t>Wayne Kiner</a:t>
            </a:r>
            <a:br>
              <a:rPr lang="en-US" altLang="en-US" sz="1600" dirty="0" smtClean="0">
                <a:solidFill>
                  <a:schemeClr val="tx1"/>
                </a:solidFill>
              </a:rPr>
            </a:br>
            <a:r>
              <a:rPr lang="en-US" altLang="en-US" sz="1600" dirty="0" smtClean="0">
                <a:solidFill>
                  <a:schemeClr val="tx1"/>
                </a:solidFill>
              </a:rPr>
              <a:t>Randy Taylor</a:t>
            </a:r>
            <a:br>
              <a:rPr lang="en-US" altLang="en-US" sz="1600" dirty="0" smtClean="0">
                <a:solidFill>
                  <a:schemeClr val="tx1"/>
                </a:solidFill>
              </a:rPr>
            </a:br>
            <a:r>
              <a:rPr lang="en-US" altLang="en-US" sz="1600" dirty="0" smtClean="0">
                <a:solidFill>
                  <a:schemeClr val="tx1"/>
                </a:solidFill>
              </a:rPr>
              <a:t>Bill Raun </a:t>
            </a:r>
            <a:endParaRPr lang="en-US" altLang="en-US" sz="2400" dirty="0">
              <a:solidFill>
                <a:schemeClr val="tx1"/>
              </a:solidFill>
            </a:endParaRPr>
          </a:p>
        </p:txBody>
      </p:sp>
      <p:pic>
        <p:nvPicPr>
          <p:cNvPr id="15" name="Picture 14"/>
          <p:cNvPicPr/>
          <p:nvPr/>
        </p:nvPicPr>
        <p:blipFill rotWithShape="1">
          <a:blip r:embed="rId2" cstate="print">
            <a:extLst>
              <a:ext uri="{28A0092B-C50C-407E-A947-70E740481C1C}">
                <a14:useLocalDpi xmlns:a14="http://schemas.microsoft.com/office/drawing/2010/main" val="0"/>
              </a:ext>
            </a:extLst>
          </a:blip>
          <a:srcRect l="70718" t="10293"/>
          <a:stretch/>
        </p:blipFill>
        <p:spPr bwMode="auto">
          <a:xfrm>
            <a:off x="6518082" y="403884"/>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6" name="Picture 25"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9106" y="5460285"/>
            <a:ext cx="1467976" cy="889000"/>
          </a:xfrm>
          <a:prstGeom prst="rect">
            <a:avLst/>
          </a:prstGeom>
          <a:noFill/>
          <a:ln>
            <a:noFill/>
          </a:ln>
        </p:spPr>
      </p:pic>
      <p:sp>
        <p:nvSpPr>
          <p:cNvPr id="2" name="TextBox 1"/>
          <p:cNvSpPr txBox="1"/>
          <p:nvPr/>
        </p:nvSpPr>
        <p:spPr>
          <a:xfrm>
            <a:off x="1211392" y="6349285"/>
            <a:ext cx="2694345" cy="261610"/>
          </a:xfrm>
          <a:prstGeom prst="rect">
            <a:avLst/>
          </a:prstGeom>
          <a:noFill/>
        </p:spPr>
        <p:txBody>
          <a:bodyPr wrap="square" rtlCol="0">
            <a:spAutoFit/>
          </a:bodyPr>
          <a:lstStyle/>
          <a:p>
            <a:r>
              <a:rPr lang="en-US" sz="1100" dirty="0" smtClean="0"/>
              <a:t>http</a:t>
            </a:r>
            <a:r>
              <a:rPr lang="en-US" sz="1100" dirty="0"/>
              <a:t>://</a:t>
            </a:r>
            <a:r>
              <a:rPr lang="en-US" sz="1100" dirty="0" smtClean="0"/>
              <a:t>nue.okstate.edu/Hand_Planter.htm</a:t>
            </a:r>
            <a:endParaRPr lang="en-US" sz="11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0168" y="1884215"/>
            <a:ext cx="3679457" cy="4812383"/>
          </a:xfrm>
          <a:prstGeom prst="rect">
            <a:avLst/>
          </a:prstGeom>
          <a:ln w="28575">
            <a:solidFill>
              <a:srgbClr val="006600"/>
            </a:solidFill>
          </a:ln>
        </p:spPr>
      </p:pic>
      <p:sp>
        <p:nvSpPr>
          <p:cNvPr id="4" name="TextBox 3"/>
          <p:cNvSpPr txBox="1"/>
          <p:nvPr/>
        </p:nvSpPr>
        <p:spPr>
          <a:xfrm>
            <a:off x="6393694" y="1400418"/>
            <a:ext cx="2283388" cy="307777"/>
          </a:xfrm>
          <a:prstGeom prst="rect">
            <a:avLst/>
          </a:prstGeom>
          <a:noFill/>
        </p:spPr>
        <p:txBody>
          <a:bodyPr wrap="square" rtlCol="0">
            <a:spAutoFit/>
          </a:bodyPr>
          <a:lstStyle/>
          <a:p>
            <a:r>
              <a:rPr lang="en-US" sz="1400" b="1" dirty="0" smtClean="0">
                <a:latin typeface="+mn-lt"/>
              </a:rPr>
              <a:t>CSA News, </a:t>
            </a:r>
            <a:r>
              <a:rPr lang="en-US" sz="1400" b="1" dirty="0" smtClean="0">
                <a:latin typeface="+mn-lt"/>
                <a:ea typeface="+mj-ea"/>
                <a:cs typeface="+mj-cs"/>
              </a:rPr>
              <a:t>March</a:t>
            </a:r>
            <a:r>
              <a:rPr lang="en-US" sz="1400" b="1" dirty="0" smtClean="0">
                <a:latin typeface="+mn-lt"/>
              </a:rPr>
              <a:t> 2016</a:t>
            </a:r>
            <a:endParaRPr lang="en-US" sz="1400" b="1" dirty="0">
              <a:latin typeface="+mn-lt"/>
            </a:endParaRPr>
          </a:p>
        </p:txBody>
      </p:sp>
      <p:sp>
        <p:nvSpPr>
          <p:cNvPr id="10" name="Rectangle 9"/>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1817755" y="2707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GREEN SEEDER</a:t>
            </a:r>
            <a:endParaRPr lang="en-US" dirty="0"/>
          </a:p>
        </p:txBody>
      </p:sp>
      <p:pic>
        <p:nvPicPr>
          <p:cNvPr id="12" name="Picture 11"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7080" y="5385827"/>
            <a:ext cx="1467976" cy="889000"/>
          </a:xfrm>
          <a:prstGeom prst="rect">
            <a:avLst/>
          </a:prstGeom>
          <a:noFill/>
          <a:ln>
            <a:noFill/>
          </a:ln>
        </p:spPr>
      </p:pic>
    </p:spTree>
    <p:extLst>
      <p:ext uri="{BB962C8B-B14F-4D97-AF65-F5344CB8AC3E}">
        <p14:creationId xmlns:p14="http://schemas.microsoft.com/office/powerpoint/2010/main" val="1044617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865543"/>
            <a:ext cx="4864100" cy="506057"/>
          </a:xfrm>
          <a:solidFill>
            <a:srgbClr val="006600"/>
          </a:solidFill>
          <a:ln>
            <a:solidFill>
              <a:schemeClr val="tx1"/>
            </a:solidFill>
          </a:ln>
        </p:spPr>
        <p:txBody>
          <a:bodyPr vert="horz" lIns="91440" tIns="45720" rIns="91440" bIns="45720" rtlCol="0" anchor="t">
            <a:noAutofit/>
          </a:bodyPr>
          <a:lstStyle/>
          <a:p>
            <a:pPr algn="ctr" fontAlgn="base">
              <a:spcAft>
                <a:spcPct val="0"/>
              </a:spcAft>
            </a:pPr>
            <a:r>
              <a:rPr lang="en-US" sz="2400" dirty="0"/>
              <a:t>Current Cost Estimates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564" y="1306279"/>
            <a:ext cx="1809476" cy="752975"/>
          </a:xfrm>
          <a:prstGeom prst="rect">
            <a:avLst/>
          </a:prstGeom>
          <a:ln>
            <a:solidFill>
              <a:srgbClr val="008000"/>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352" y="2170504"/>
            <a:ext cx="2622528" cy="1950951"/>
          </a:xfrm>
          <a:prstGeom prst="rect">
            <a:avLst/>
          </a:prstGeom>
          <a:ln>
            <a:solidFill>
              <a:srgbClr val="008000"/>
            </a:solidFill>
          </a:ln>
        </p:spPr>
      </p:pic>
      <p:sp>
        <p:nvSpPr>
          <p:cNvPr id="3" name="TextBox 2"/>
          <p:cNvSpPr txBox="1"/>
          <p:nvPr/>
        </p:nvSpPr>
        <p:spPr>
          <a:xfrm>
            <a:off x="6936605" y="3145980"/>
            <a:ext cx="1809476" cy="707886"/>
          </a:xfrm>
          <a:prstGeom prst="rect">
            <a:avLst/>
          </a:prstGeom>
          <a:solidFill>
            <a:srgbClr val="008000"/>
          </a:solidFill>
          <a:ln>
            <a:solidFill>
              <a:schemeClr val="tx1"/>
            </a:solidFill>
          </a:ln>
        </p:spPr>
        <p:txBody>
          <a:bodyPr wrap="square" rtlCol="0">
            <a:spAutoFit/>
          </a:bodyPr>
          <a:lstStyle/>
          <a:p>
            <a:r>
              <a:rPr lang="en-US" sz="2000" dirty="0" smtClean="0">
                <a:solidFill>
                  <a:srgbClr val="99FF33"/>
                </a:solidFill>
              </a:rPr>
              <a:t>5000</a:t>
            </a:r>
            <a:br>
              <a:rPr lang="en-US" sz="2000" dirty="0" smtClean="0">
                <a:solidFill>
                  <a:srgbClr val="99FF33"/>
                </a:solidFill>
              </a:rPr>
            </a:br>
            <a:r>
              <a:rPr lang="en-US" sz="2000" dirty="0" smtClean="0">
                <a:solidFill>
                  <a:srgbClr val="99FF33"/>
                </a:solidFill>
              </a:rPr>
              <a:t>$49 each</a:t>
            </a:r>
            <a:endParaRPr lang="en-US" sz="2000" dirty="0">
              <a:solidFill>
                <a:srgbClr val="99FF33"/>
              </a:solidFill>
            </a:endParaRPr>
          </a:p>
        </p:txBody>
      </p:sp>
      <p:sp>
        <p:nvSpPr>
          <p:cNvPr id="7" name="TextBox 6"/>
          <p:cNvSpPr txBox="1"/>
          <p:nvPr/>
        </p:nvSpPr>
        <p:spPr>
          <a:xfrm>
            <a:off x="939800" y="3263900"/>
            <a:ext cx="4864100" cy="2246769"/>
          </a:xfrm>
          <a:prstGeom prst="rect">
            <a:avLst/>
          </a:prstGeom>
          <a:solidFill>
            <a:srgbClr val="006600"/>
          </a:solidFill>
          <a:ln>
            <a:solidFill>
              <a:schemeClr val="tx1"/>
            </a:solidFill>
          </a:ln>
        </p:spPr>
        <p:txBody>
          <a:bodyPr wrap="square" rtlCol="0">
            <a:spAutoFit/>
          </a:bodyPr>
          <a:lstStyle/>
          <a:p>
            <a:r>
              <a:rPr lang="en-US" sz="2000" dirty="0" smtClean="0">
                <a:latin typeface="+mj-lt"/>
              </a:rPr>
              <a:t>Grand </a:t>
            </a:r>
            <a:r>
              <a:rPr lang="en-US" sz="2000" dirty="0">
                <a:latin typeface="+mj-lt"/>
              </a:rPr>
              <a:t>Victory Ltd </a:t>
            </a:r>
            <a:r>
              <a:rPr lang="en-US" sz="2000" dirty="0" smtClean="0">
                <a:latin typeface="+mj-lt"/>
              </a:rPr>
              <a:t/>
            </a:r>
            <a:br>
              <a:rPr lang="en-US" sz="2000" dirty="0" smtClean="0">
                <a:latin typeface="+mj-lt"/>
              </a:rPr>
            </a:br>
            <a:r>
              <a:rPr lang="en-US" sz="2000" dirty="0" err="1" smtClean="0">
                <a:latin typeface="+mj-lt"/>
              </a:rPr>
              <a:t>Tsim</a:t>
            </a:r>
            <a:r>
              <a:rPr lang="en-US" sz="2000" dirty="0" smtClean="0">
                <a:latin typeface="+mj-lt"/>
              </a:rPr>
              <a:t> </a:t>
            </a:r>
            <a:r>
              <a:rPr lang="en-US" sz="2000" dirty="0" err="1">
                <a:latin typeface="+mj-lt"/>
              </a:rPr>
              <a:t>Sha</a:t>
            </a:r>
            <a:r>
              <a:rPr lang="en-US" sz="2000" dirty="0">
                <a:latin typeface="+mj-lt"/>
              </a:rPr>
              <a:t> </a:t>
            </a:r>
            <a:r>
              <a:rPr lang="en-US" sz="2000" dirty="0" err="1">
                <a:latin typeface="+mj-lt"/>
              </a:rPr>
              <a:t>Tsui</a:t>
            </a:r>
            <a:r>
              <a:rPr lang="en-US" sz="2000" dirty="0">
                <a:latin typeface="+mj-lt"/>
              </a:rPr>
              <a:t> Hong Kong</a:t>
            </a:r>
            <a:br>
              <a:rPr lang="en-US" sz="2000" dirty="0">
                <a:latin typeface="+mj-lt"/>
              </a:rPr>
            </a:br>
            <a:r>
              <a:rPr lang="en-US" sz="2000" dirty="0">
                <a:latin typeface="+mj-lt"/>
              </a:rPr>
              <a:t>Rm 1604 16/F Lee </a:t>
            </a:r>
            <a:r>
              <a:rPr lang="en-US" sz="2000" dirty="0" err="1">
                <a:latin typeface="+mj-lt"/>
              </a:rPr>
              <a:t>Wai</a:t>
            </a:r>
            <a:r>
              <a:rPr lang="en-US" sz="2000" dirty="0">
                <a:latin typeface="+mj-lt"/>
              </a:rPr>
              <a:t> </a:t>
            </a:r>
            <a:r>
              <a:rPr lang="en-US" sz="2000" dirty="0" err="1">
                <a:latin typeface="+mj-lt"/>
              </a:rPr>
              <a:t>Coml</a:t>
            </a:r>
            <a:r>
              <a:rPr lang="en-US" sz="2000" dirty="0">
                <a:latin typeface="+mj-lt"/>
              </a:rPr>
              <a:t> </a:t>
            </a:r>
            <a:r>
              <a:rPr lang="en-US" sz="2000" dirty="0" err="1">
                <a:latin typeface="+mj-lt"/>
              </a:rPr>
              <a:t>Bldg</a:t>
            </a:r>
            <a:r>
              <a:rPr lang="en-US" sz="2000" dirty="0">
                <a:latin typeface="+mj-lt"/>
              </a:rPr>
              <a:t/>
            </a:r>
            <a:br>
              <a:rPr lang="en-US" sz="2000" dirty="0">
                <a:latin typeface="+mj-lt"/>
              </a:rPr>
            </a:br>
            <a:r>
              <a:rPr lang="en-US" sz="2000" dirty="0" err="1">
                <a:latin typeface="+mj-lt"/>
              </a:rPr>
              <a:t>Tsim</a:t>
            </a:r>
            <a:r>
              <a:rPr lang="en-US" sz="2000" dirty="0">
                <a:latin typeface="+mj-lt"/>
              </a:rPr>
              <a:t> </a:t>
            </a:r>
            <a:r>
              <a:rPr lang="en-US" sz="2000" dirty="0" err="1">
                <a:latin typeface="+mj-lt"/>
              </a:rPr>
              <a:t>Sha</a:t>
            </a:r>
            <a:r>
              <a:rPr lang="en-US" sz="2000" dirty="0">
                <a:latin typeface="+mj-lt"/>
              </a:rPr>
              <a:t> </a:t>
            </a:r>
            <a:r>
              <a:rPr lang="en-US" sz="2000" dirty="0" err="1" smtClean="0">
                <a:latin typeface="+mj-lt"/>
              </a:rPr>
              <a:t>Tsui</a:t>
            </a:r>
            <a:endParaRPr lang="en-US" sz="2000" dirty="0" smtClean="0">
              <a:latin typeface="+mj-lt"/>
            </a:endParaRPr>
          </a:p>
          <a:p>
            <a:endParaRPr lang="en-US" sz="2000" dirty="0">
              <a:latin typeface="+mj-lt"/>
            </a:endParaRPr>
          </a:p>
          <a:p>
            <a:r>
              <a:rPr lang="en-US" sz="2000" dirty="0" smtClean="0">
                <a:solidFill>
                  <a:srgbClr val="99FF33"/>
                </a:solidFill>
                <a:latin typeface="+mj-lt"/>
              </a:rPr>
              <a:t>1000</a:t>
            </a:r>
            <a:br>
              <a:rPr lang="en-US" sz="2000" dirty="0" smtClean="0">
                <a:solidFill>
                  <a:srgbClr val="99FF33"/>
                </a:solidFill>
                <a:latin typeface="+mj-lt"/>
              </a:rPr>
            </a:br>
            <a:r>
              <a:rPr lang="en-US" sz="2000" dirty="0" smtClean="0">
                <a:solidFill>
                  <a:srgbClr val="99FF33"/>
                </a:solidFill>
                <a:latin typeface="+mj-lt"/>
              </a:rPr>
              <a:t>$25 each</a:t>
            </a:r>
            <a:endParaRPr lang="en-US" sz="2000" dirty="0">
              <a:solidFill>
                <a:srgbClr val="99FF33"/>
              </a:solidFill>
              <a:latin typeface="+mj-lt"/>
            </a:endParaRPr>
          </a:p>
        </p:txBody>
      </p:sp>
    </p:spTree>
    <p:extLst>
      <p:ext uri="{BB962C8B-B14F-4D97-AF65-F5344CB8AC3E}">
        <p14:creationId xmlns:p14="http://schemas.microsoft.com/office/powerpoint/2010/main" val="30989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4296296" cy="592311"/>
          </a:xfrm>
          <a:solidFill>
            <a:srgbClr val="006600"/>
          </a:solidFill>
          <a:ln w="28575">
            <a:solidFill>
              <a:schemeClr val="tx1"/>
            </a:solidFill>
          </a:ln>
        </p:spPr>
        <p:txBody>
          <a:bodyPr vert="horz" lIns="91440" tIns="45720" rIns="91440" bIns="45720" rtlCol="0" anchor="t">
            <a:noAutofit/>
          </a:bodyPr>
          <a:lstStyle/>
          <a:p>
            <a:pPr fontAlgn="base">
              <a:spcAft>
                <a:spcPct val="0"/>
              </a:spcAft>
            </a:pPr>
            <a:r>
              <a:rPr lang="en-US" sz="2800" dirty="0" smtClean="0"/>
              <a:t> Technology </a:t>
            </a:r>
            <a:r>
              <a:rPr lang="en-US" sz="2800" dirty="0"/>
              <a:t>Adoption</a:t>
            </a:r>
          </a:p>
        </p:txBody>
      </p:sp>
      <p:sp>
        <p:nvSpPr>
          <p:cNvPr id="3" name="Content Placeholder 2"/>
          <p:cNvSpPr>
            <a:spLocks noGrp="1"/>
          </p:cNvSpPr>
          <p:nvPr>
            <p:ph idx="1"/>
          </p:nvPr>
        </p:nvSpPr>
        <p:spPr>
          <a:xfrm>
            <a:off x="828436" y="1595725"/>
            <a:ext cx="7268160" cy="4195481"/>
          </a:xfrm>
        </p:spPr>
        <p:txBody>
          <a:bodyPr/>
          <a:lstStyle/>
          <a:p>
            <a:r>
              <a:rPr lang="en-US" dirty="0" smtClean="0"/>
              <a:t>Early stage technology</a:t>
            </a:r>
          </a:p>
          <a:p>
            <a:pPr lvl="1"/>
            <a:r>
              <a:rPr lang="en-US" dirty="0" smtClean="0"/>
              <a:t>Momentum</a:t>
            </a:r>
          </a:p>
          <a:p>
            <a:pPr lvl="1"/>
            <a:r>
              <a:rPr lang="en-US" dirty="0" smtClean="0"/>
              <a:t>Management Team</a:t>
            </a:r>
          </a:p>
          <a:p>
            <a:pPr lvl="1"/>
            <a:r>
              <a:rPr lang="en-US" dirty="0" smtClean="0"/>
              <a:t>Market Size,  </a:t>
            </a:r>
            <a:r>
              <a:rPr lang="en-US" b="1" dirty="0" smtClean="0">
                <a:solidFill>
                  <a:srgbClr val="92D050"/>
                </a:solidFill>
              </a:rPr>
              <a:t>100% = 30,000,000 planters</a:t>
            </a:r>
          </a:p>
          <a:p>
            <a:pPr lvl="1"/>
            <a:r>
              <a:rPr lang="en-US" dirty="0" smtClean="0"/>
              <a:t>Financing</a:t>
            </a:r>
          </a:p>
          <a:p>
            <a:r>
              <a:rPr lang="en-US" dirty="0" smtClean="0"/>
              <a:t>Can a large company/industry benefit by developing a product for developed nation farmers?</a:t>
            </a:r>
          </a:p>
          <a:p>
            <a:r>
              <a:rPr lang="en-US" dirty="0" smtClean="0"/>
              <a:t>NGO delivery</a:t>
            </a:r>
          </a:p>
          <a:p>
            <a:endParaRPr lang="en-US" dirty="0" smtClean="0"/>
          </a:p>
          <a:p>
            <a:r>
              <a:rPr lang="en-US" b="1" dirty="0">
                <a:solidFill>
                  <a:srgbClr val="FFFF00"/>
                </a:solidFill>
                <a:latin typeface="Arial" panose="020B0604020202020204" pitchFamily="34" charset="0"/>
                <a:cs typeface="Arial" panose="020B0604020202020204" pitchFamily="34" charset="0"/>
                <a:hlinkClick r:id="rId2"/>
              </a:rPr>
              <a:t>https://</a:t>
            </a:r>
            <a:r>
              <a:rPr lang="en-US" b="1" dirty="0" smtClean="0">
                <a:solidFill>
                  <a:srgbClr val="FFFF00"/>
                </a:solidFill>
                <a:latin typeface="Arial" panose="020B0604020202020204" pitchFamily="34" charset="0"/>
                <a:cs typeface="Arial" panose="020B0604020202020204" pitchFamily="34" charset="0"/>
                <a:hlinkClick r:id="rId2"/>
              </a:rPr>
              <a:t>www.youtube.com/watch?v=VisKBsqcCWA</a:t>
            </a:r>
            <a:endParaRPr lang="en-US" b="1" dirty="0" smtClean="0">
              <a:solidFill>
                <a:srgbClr val="FFFF00"/>
              </a:solidFill>
              <a:latin typeface="Arial" panose="020B0604020202020204" pitchFamily="34" charset="0"/>
              <a:cs typeface="Arial" panose="020B0604020202020204" pitchFamily="34" charset="0"/>
            </a:endParaRPr>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01" y="5708004"/>
            <a:ext cx="742950" cy="361950"/>
          </a:xfrm>
          <a:prstGeom prst="rect">
            <a:avLst/>
          </a:prstGeom>
        </p:spPr>
      </p:pic>
      <p:sp>
        <p:nvSpPr>
          <p:cNvPr id="7" name="TextBox 6"/>
          <p:cNvSpPr txBox="1"/>
          <p:nvPr/>
        </p:nvSpPr>
        <p:spPr>
          <a:xfrm>
            <a:off x="1778716" y="5791206"/>
            <a:ext cx="3115434" cy="246221"/>
          </a:xfrm>
          <a:prstGeom prst="rect">
            <a:avLst/>
          </a:prstGeom>
          <a:noFill/>
        </p:spPr>
        <p:txBody>
          <a:bodyPr wrap="square" rtlCol="0">
            <a:spAutoFit/>
          </a:bodyPr>
          <a:lstStyle/>
          <a:p>
            <a:r>
              <a:rPr lang="en-US" sz="1000" b="1" dirty="0" smtClean="0">
                <a:solidFill>
                  <a:srgbClr val="FFC000"/>
                </a:solidFill>
              </a:rPr>
              <a:t>OSU Hand Planter</a:t>
            </a:r>
            <a:endParaRPr lang="en-US" sz="1000" b="1" dirty="0">
              <a:solidFill>
                <a:srgbClr val="FFC000"/>
              </a:solidFill>
            </a:endParaRPr>
          </a:p>
        </p:txBody>
      </p:sp>
      <p:pic>
        <p:nvPicPr>
          <p:cNvPr id="1026" name="Picture 2" descr="OSU Hand Pla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25" y="339854"/>
            <a:ext cx="790575"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460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552" y="4184032"/>
            <a:ext cx="3453397" cy="679710"/>
          </a:xfrm>
        </p:spPr>
        <p:txBody>
          <a:bodyPr>
            <a:normAutofit fontScale="62500" lnSpcReduction="20000"/>
          </a:bodyPr>
          <a:lstStyle/>
          <a:p>
            <a:pPr marL="0" indent="0">
              <a:buNone/>
            </a:pPr>
            <a:r>
              <a:rPr lang="en-US" sz="1800" b="1" dirty="0" smtClean="0"/>
              <a:t>www.cigar.org</a:t>
            </a:r>
          </a:p>
          <a:p>
            <a:pPr marL="0" indent="0">
              <a:buNone/>
            </a:pPr>
            <a:r>
              <a:rPr lang="en-US" sz="1800" b="1" dirty="0" smtClean="0"/>
              <a:t>http</a:t>
            </a:r>
            <a:r>
              <a:rPr lang="en-US" sz="1800" b="1" dirty="0"/>
              <a:t>://www.cgiar.org/ar2013/cgiar-consortium-research-centers/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2861" y="313508"/>
            <a:ext cx="4241411" cy="3584012"/>
          </a:xfrm>
          <a:prstGeom prst="rect">
            <a:avLst/>
          </a:prstGeom>
          <a:ln w="28575">
            <a:solidFill>
              <a:schemeClr val="tx1"/>
            </a:solidFill>
          </a:ln>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70718" t="10293"/>
          <a:stretch/>
        </p:blipFill>
        <p:spPr bwMode="auto">
          <a:xfrm>
            <a:off x="517122" y="1580156"/>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6" name="TextBox 5"/>
          <p:cNvSpPr txBox="1"/>
          <p:nvPr/>
        </p:nvSpPr>
        <p:spPr>
          <a:xfrm>
            <a:off x="301752" y="2441448"/>
            <a:ext cx="2414016" cy="954107"/>
          </a:xfrm>
          <a:prstGeom prst="rect">
            <a:avLst/>
          </a:prstGeom>
          <a:noFill/>
        </p:spPr>
        <p:txBody>
          <a:bodyPr wrap="square" rtlCol="0">
            <a:spAutoFit/>
          </a:bodyPr>
          <a:lstStyle/>
          <a:p>
            <a:r>
              <a:rPr lang="en-US" sz="1400" dirty="0" smtClean="0"/>
              <a:t>15 International Centers</a:t>
            </a:r>
          </a:p>
          <a:p>
            <a:endParaRPr lang="en-US" sz="1400" dirty="0" smtClean="0"/>
          </a:p>
          <a:p>
            <a:r>
              <a:rPr lang="en-US" sz="1400" dirty="0" smtClean="0"/>
              <a:t/>
            </a:r>
            <a:br>
              <a:rPr lang="en-US" sz="1400" dirty="0" smtClean="0"/>
            </a:br>
            <a:endParaRPr lang="en-US" sz="1400" dirty="0"/>
          </a:p>
        </p:txBody>
      </p:sp>
      <p:pic>
        <p:nvPicPr>
          <p:cNvPr id="1026" name="Picture 2" descr="OSU Hand Planter for the developing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249" y="2702132"/>
            <a:ext cx="1943100" cy="2390775"/>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69239" y="5268889"/>
            <a:ext cx="2865119" cy="600164"/>
          </a:xfrm>
          <a:prstGeom prst="rect">
            <a:avLst/>
          </a:prstGeom>
          <a:noFill/>
        </p:spPr>
        <p:txBody>
          <a:bodyPr wrap="square" rtlCol="0">
            <a:spAutoFit/>
          </a:bodyPr>
          <a:lstStyle/>
          <a:p>
            <a:pPr algn="ctr"/>
            <a:r>
              <a:rPr lang="en-US" sz="1100" b="1" dirty="0" smtClean="0"/>
              <a:t>nue.okstate.edu/Hand_Planter.htm</a:t>
            </a:r>
            <a:br>
              <a:rPr lang="en-US" sz="1100" b="1" dirty="0" smtClean="0"/>
            </a:br>
            <a:endParaRPr lang="en-US" sz="1100" b="1" dirty="0"/>
          </a:p>
          <a:p>
            <a:pPr algn="ctr"/>
            <a:r>
              <a:rPr lang="en-US" sz="1100" b="1" dirty="0" smtClean="0"/>
              <a:t>1 page PDF (Hand Planter)</a:t>
            </a:r>
            <a:endParaRPr lang="en-US" sz="1100" b="1" dirty="0"/>
          </a:p>
        </p:txBody>
      </p:sp>
    </p:spTree>
    <p:extLst>
      <p:ext uri="{BB962C8B-B14F-4D97-AF65-F5344CB8AC3E}">
        <p14:creationId xmlns:p14="http://schemas.microsoft.com/office/powerpoint/2010/main" val="1471936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8572" y="-37169"/>
            <a:ext cx="9135428" cy="6858000"/>
          </a:xfrm>
          <a:prstGeom prst="rect">
            <a:avLst/>
          </a:prstGeom>
          <a:noFill/>
          <a:ln w="9525">
            <a:noFill/>
            <a:miter lim="800000"/>
            <a:headEnd/>
            <a:tailEnd/>
          </a:ln>
        </p:spPr>
      </p:pic>
      <p:sp>
        <p:nvSpPr>
          <p:cNvPr id="2" name="Rectangle 1"/>
          <p:cNvSpPr/>
          <p:nvPr/>
        </p:nvSpPr>
        <p:spPr>
          <a:xfrm>
            <a:off x="-1" y="-37169"/>
            <a:ext cx="1066800" cy="6895169"/>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382688" y="1013045"/>
            <a:ext cx="1832176" cy="713740"/>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8" name="TextBox 7"/>
          <p:cNvSpPr txBox="1"/>
          <p:nvPr/>
        </p:nvSpPr>
        <p:spPr>
          <a:xfrm>
            <a:off x="6908800" y="139700"/>
            <a:ext cx="2971800" cy="338554"/>
          </a:xfrm>
          <a:prstGeom prst="rect">
            <a:avLst/>
          </a:prstGeom>
          <a:noFill/>
        </p:spPr>
        <p:txBody>
          <a:bodyPr wrap="square" rtlCol="0">
            <a:spAutoFit/>
          </a:bodyPr>
          <a:lstStyle/>
          <a:p>
            <a:r>
              <a:rPr lang="en-US" sz="1600" dirty="0" smtClean="0"/>
              <a:t>www.nue.okstate.edu</a:t>
            </a:r>
            <a:endParaRPr lang="en-US" sz="1600" dirty="0"/>
          </a:p>
        </p:txBody>
      </p:sp>
      <p:pic>
        <p:nvPicPr>
          <p:cNvPr id="9" name="Picture 8"/>
          <p:cNvPicPr>
            <a:picLocks noChangeAspect="1"/>
          </p:cNvPicPr>
          <p:nvPr/>
        </p:nvPicPr>
        <p:blipFill>
          <a:blip r:embed="rId6"/>
          <a:stretch>
            <a:fillRect/>
          </a:stretch>
        </p:blipFill>
        <p:spPr>
          <a:xfrm>
            <a:off x="7992893" y="453827"/>
            <a:ext cx="923925" cy="571500"/>
          </a:xfrm>
          <a:prstGeom prst="rect">
            <a:avLst/>
          </a:prstGeom>
        </p:spPr>
      </p:pic>
      <p:sp>
        <p:nvSpPr>
          <p:cNvPr id="3" name="TextBox 2"/>
          <p:cNvSpPr txBox="1"/>
          <p:nvPr/>
        </p:nvSpPr>
        <p:spPr>
          <a:xfrm>
            <a:off x="1193074" y="139700"/>
            <a:ext cx="1759131" cy="215444"/>
          </a:xfrm>
          <a:prstGeom prst="rect">
            <a:avLst/>
          </a:prstGeom>
          <a:noFill/>
        </p:spPr>
        <p:txBody>
          <a:bodyPr wrap="square" rtlCol="0">
            <a:spAutoFit/>
          </a:bodyPr>
          <a:lstStyle/>
          <a:p>
            <a:r>
              <a:rPr lang="en-US" dirty="0" smtClean="0"/>
              <a:t>OSU Hand Planter</a:t>
            </a:r>
            <a:endParaRPr lang="en-US" dirty="0"/>
          </a:p>
        </p:txBody>
      </p:sp>
    </p:spTree>
    <p:extLst>
      <p:ext uri="{BB962C8B-B14F-4D97-AF65-F5344CB8AC3E}">
        <p14:creationId xmlns:p14="http://schemas.microsoft.com/office/powerpoint/2010/main" val="425763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5" y="2707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EL SALVADOR</a:t>
            </a:r>
          </a:p>
        </p:txBody>
      </p:sp>
      <p:sp>
        <p:nvSpPr>
          <p:cNvPr id="3" name="TextBox 2"/>
          <p:cNvSpPr txBox="1"/>
          <p:nvPr/>
        </p:nvSpPr>
        <p:spPr>
          <a:xfrm>
            <a:off x="1070331" y="89953"/>
            <a:ext cx="8073669" cy="400110"/>
          </a:xfrm>
          <a:prstGeom prst="rect">
            <a:avLst/>
          </a:prstGeom>
          <a:noFill/>
        </p:spPr>
        <p:txBody>
          <a:bodyPr wrap="square" rtlCol="0">
            <a:spAutoFit/>
          </a:bodyPr>
          <a:lstStyle/>
          <a:p>
            <a:pPr>
              <a:buClr>
                <a:srgbClr val="FF6600"/>
              </a:buCl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World area planted by hand ≈ corn area in the </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USA</a:t>
            </a:r>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1211579" y="5761458"/>
            <a:ext cx="7776304" cy="1138773"/>
          </a:xfrm>
          <a:prstGeom prst="rect">
            <a:avLst/>
          </a:prstGeom>
          <a:noFill/>
        </p:spPr>
        <p:txBody>
          <a:bodyPr wrap="square" rtlCol="0">
            <a:spAutoFit/>
          </a:bodyPr>
          <a:lstStyle/>
          <a:p>
            <a:r>
              <a:rPr lang="en-US" sz="2000" i="1" dirty="0" err="1">
                <a:solidFill>
                  <a:schemeClr val="bg2"/>
                </a:solidFill>
              </a:rPr>
              <a:t>Alexandratos</a:t>
            </a:r>
            <a:r>
              <a:rPr lang="en-US" sz="2000" i="1" dirty="0">
                <a:solidFill>
                  <a:schemeClr val="bg2"/>
                </a:solidFill>
              </a:rPr>
              <a:t>, N. and J. </a:t>
            </a:r>
            <a:r>
              <a:rPr lang="en-US" sz="2000" i="1" dirty="0" err="1">
                <a:solidFill>
                  <a:schemeClr val="bg2"/>
                </a:solidFill>
              </a:rPr>
              <a:t>Bruinsma</a:t>
            </a:r>
            <a:r>
              <a:rPr lang="en-US" sz="2000" i="1" dirty="0">
                <a:solidFill>
                  <a:schemeClr val="bg2"/>
                </a:solidFill>
              </a:rPr>
              <a:t>. 2012. World agriculture towards 2030/2050: the 2012 revision. ESA Working paper No. 12-03. Rome, FAO. </a:t>
            </a:r>
          </a:p>
          <a:p>
            <a:endParaRPr lang="en-US" dirty="0">
              <a:solidFill>
                <a:schemeClr val="bg2"/>
              </a:solidFill>
            </a:endParaRPr>
          </a:p>
        </p:txBody>
      </p:sp>
    </p:spTree>
    <p:extLst>
      <p:ext uri="{BB962C8B-B14F-4D97-AF65-F5344CB8AC3E}">
        <p14:creationId xmlns:p14="http://schemas.microsoft.com/office/powerpoint/2010/main" val="290373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0"/>
            <a:ext cx="812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400" y="0"/>
            <a:ext cx="1092200"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573143" y="24654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HONDURAS</a:t>
            </a:r>
            <a:endParaRPr lang="en-US" dirty="0"/>
          </a:p>
        </p:txBody>
      </p:sp>
    </p:spTree>
    <p:extLst>
      <p:ext uri="{BB962C8B-B14F-4D97-AF65-F5344CB8AC3E}">
        <p14:creationId xmlns:p14="http://schemas.microsoft.com/office/powerpoint/2010/main" val="2878696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1092200"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573144" y="24654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ZIMBABWE</a:t>
            </a:r>
          </a:p>
        </p:txBody>
      </p:sp>
      <p:pic>
        <p:nvPicPr>
          <p:cNvPr id="2" name="Picture 2" descr="Image result for maize planting developing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846" y="90576"/>
            <a:ext cx="2506973" cy="4725264"/>
          </a:xfrm>
          <a:prstGeom prst="rect">
            <a:avLst/>
          </a:prstGeom>
          <a:noFill/>
          <a:ln w="12700">
            <a:solidFill>
              <a:srgbClr val="0066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40433" y="5921829"/>
            <a:ext cx="1907177" cy="584775"/>
          </a:xfrm>
          <a:prstGeom prst="rect">
            <a:avLst/>
          </a:prstGeom>
          <a:solidFill>
            <a:srgbClr val="006600"/>
          </a:solidFill>
        </p:spPr>
        <p:txBody>
          <a:bodyPr wrap="square" rtlCol="0">
            <a:spAutoFit/>
          </a:bodyPr>
          <a:lstStyle/>
          <a:p>
            <a:r>
              <a:rPr lang="en-US" sz="1600" b="1" dirty="0" smtClean="0"/>
              <a:t>Remote Locations</a:t>
            </a:r>
            <a:endParaRPr lang="en-US" sz="1600" b="1" dirty="0"/>
          </a:p>
        </p:txBody>
      </p:sp>
    </p:spTree>
    <p:extLst>
      <p:ext uri="{BB962C8B-B14F-4D97-AF65-F5344CB8AC3E}">
        <p14:creationId xmlns:p14="http://schemas.microsoft.com/office/powerpoint/2010/main" val="2114247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smtClean="0"/>
          </a:p>
        </p:txBody>
      </p:sp>
      <p:sp>
        <p:nvSpPr>
          <p:cNvPr id="43011" name="Content Placeholder 2"/>
          <p:cNvSpPr>
            <a:spLocks noGrp="1"/>
          </p:cNvSpPr>
          <p:nvPr>
            <p:ph idx="1"/>
          </p:nvPr>
        </p:nvSpPr>
        <p:spPr/>
        <p:txBody>
          <a:bodyPr/>
          <a:lstStyle/>
          <a:p>
            <a:endParaRPr lang="en-US" smtClean="0"/>
          </a:p>
        </p:txBody>
      </p:sp>
      <p:pic>
        <p:nvPicPr>
          <p:cNvPr id="43012" name="Picture 4" descr="http://nue.okstate.edu/Hand_Planter/im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149114" cy="68580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43013" name="TextBox 3"/>
          <p:cNvSpPr txBox="1">
            <a:spLocks noChangeArrowheads="1"/>
          </p:cNvSpPr>
          <p:nvPr/>
        </p:nvSpPr>
        <p:spPr bwMode="auto">
          <a:xfrm>
            <a:off x="990600" y="762000"/>
            <a:ext cx="716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dirty="0" err="1">
                <a:solidFill>
                  <a:schemeClr val="bg1"/>
                </a:solidFill>
              </a:rPr>
              <a:t>Opico</a:t>
            </a:r>
            <a:r>
              <a:rPr lang="en-US" dirty="0">
                <a:solidFill>
                  <a:schemeClr val="bg1"/>
                </a:solidFill>
              </a:rPr>
              <a:t> </a:t>
            </a:r>
            <a:r>
              <a:rPr lang="en-US" dirty="0" err="1">
                <a:solidFill>
                  <a:schemeClr val="bg1"/>
                </a:solidFill>
              </a:rPr>
              <a:t>Quezaltepeque</a:t>
            </a:r>
            <a:r>
              <a:rPr lang="en-US" dirty="0">
                <a:solidFill>
                  <a:schemeClr val="bg1"/>
                </a:solidFill>
              </a:rPr>
              <a:t>, El Salvador</a:t>
            </a:r>
          </a:p>
        </p:txBody>
      </p:sp>
      <p:sp>
        <p:nvSpPr>
          <p:cNvPr id="6" name="TextBox 5"/>
          <p:cNvSpPr txBox="1"/>
          <p:nvPr/>
        </p:nvSpPr>
        <p:spPr>
          <a:xfrm>
            <a:off x="1143000" y="6324600"/>
            <a:ext cx="5105400" cy="369332"/>
          </a:xfrm>
          <a:prstGeom prst="rect">
            <a:avLst/>
          </a:prstGeom>
          <a:noFill/>
        </p:spPr>
        <p:txBody>
          <a:bodyPr wrap="square" rtlCol="0">
            <a:spAutoFit/>
          </a:bodyPr>
          <a:lstStyle/>
          <a:p>
            <a:r>
              <a:rPr lang="en-US" dirty="0" smtClean="0"/>
              <a:t>Social aspects/technology transfer</a:t>
            </a:r>
            <a:endParaRPr lang="en-US" dirty="0"/>
          </a:p>
        </p:txBody>
      </p:sp>
      <p:sp>
        <p:nvSpPr>
          <p:cNvPr id="7" name="Rectangle 6"/>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817755" y="2707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EL SALVADOR</a:t>
            </a:r>
          </a:p>
        </p:txBody>
      </p:sp>
    </p:spTree>
    <p:extLst>
      <p:ext uri="{BB962C8B-B14F-4D97-AF65-F5344CB8AC3E}">
        <p14:creationId xmlns:p14="http://schemas.microsoft.com/office/powerpoint/2010/main" val="2396362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6" name="Picture 4" descr="C:\Pictures\Central_America\925097-R1-08-8.JPG"/>
          <p:cNvPicPr>
            <a:picLocks noChangeAspect="1" noChangeArrowheads="1"/>
          </p:cNvPicPr>
          <p:nvPr/>
        </p:nvPicPr>
        <p:blipFill>
          <a:blip r:embed="rId2" cstate="print"/>
          <a:srcRect/>
          <a:stretch>
            <a:fillRect/>
          </a:stretch>
        </p:blipFill>
        <p:spPr bwMode="auto">
          <a:xfrm>
            <a:off x="0" y="0"/>
            <a:ext cx="9256898" cy="6858000"/>
          </a:xfrm>
          <a:prstGeom prst="rect">
            <a:avLst/>
          </a:prstGeom>
          <a:noFill/>
        </p:spPr>
      </p:pic>
      <p:sp>
        <p:nvSpPr>
          <p:cNvPr id="4" name="Rectangle 3"/>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790700" y="2580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NICARAGUA</a:t>
            </a:r>
            <a:endParaRPr lang="en-US" dirty="0"/>
          </a:p>
        </p:txBody>
      </p:sp>
    </p:spTree>
    <p:extLst>
      <p:ext uri="{BB962C8B-B14F-4D97-AF65-F5344CB8AC3E}">
        <p14:creationId xmlns:p14="http://schemas.microsoft.com/office/powerpoint/2010/main" val="3651509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1"/>
            <a:ext cx="3450771" cy="469900"/>
          </a:xfrm>
          <a:solidFill>
            <a:srgbClr val="006600"/>
          </a:solidFill>
          <a:ln>
            <a:solidFill>
              <a:schemeClr val="tx1"/>
            </a:solidFill>
          </a:ln>
        </p:spPr>
        <p:txBody>
          <a:bodyPr vert="horz" lIns="91440" tIns="45720" rIns="91440" bIns="45720" rtlCol="0" anchor="t">
            <a:noAutofit/>
          </a:bodyPr>
          <a:lstStyle/>
          <a:p>
            <a:pPr fontAlgn="base">
              <a:spcAft>
                <a:spcPct val="0"/>
              </a:spcAft>
            </a:pPr>
            <a:r>
              <a:rPr lang="en-US" sz="2400" dirty="0"/>
              <a:t>Mid Season Fertilizer 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3454400"/>
            <a:ext cx="2845135" cy="3062287"/>
          </a:xfrm>
          <a:prstGeom prst="rect">
            <a:avLst/>
          </a:prstGeom>
          <a:ln>
            <a:solidFill>
              <a:srgbClr val="92D050"/>
            </a:solidFill>
          </a:ln>
        </p:spPr>
      </p:pic>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476944190"/>
              </p:ext>
            </p:extLst>
          </p:nvPr>
        </p:nvGraphicFramePr>
        <p:xfrm>
          <a:off x="2590800" y="1397000"/>
          <a:ext cx="6324600" cy="4889581"/>
        </p:xfrm>
        <a:graphic>
          <a:graphicData uri="http://schemas.openxmlformats.org/drawingml/2006/table">
            <a:tbl>
              <a:tblPr>
                <a:tableStyleId>{5C22544A-7EE6-4342-B048-85BDC9FD1C3A}</a:tableStyleId>
              </a:tblPr>
              <a:tblGrid>
                <a:gridCol w="2884312">
                  <a:extLst>
                    <a:ext uri="{9D8B030D-6E8A-4147-A177-3AD203B41FA5}">
                      <a16:colId xmlns:a16="http://schemas.microsoft.com/office/drawing/2014/main" val="20000"/>
                    </a:ext>
                  </a:extLst>
                </a:gridCol>
                <a:gridCol w="1637246">
                  <a:extLst>
                    <a:ext uri="{9D8B030D-6E8A-4147-A177-3AD203B41FA5}">
                      <a16:colId xmlns:a16="http://schemas.microsoft.com/office/drawing/2014/main" val="20001"/>
                    </a:ext>
                  </a:extLst>
                </a:gridCol>
                <a:gridCol w="1803042">
                  <a:extLst>
                    <a:ext uri="{9D8B030D-6E8A-4147-A177-3AD203B41FA5}">
                      <a16:colId xmlns:a16="http://schemas.microsoft.com/office/drawing/2014/main" val="20002"/>
                    </a:ext>
                  </a:extLst>
                </a:gridCol>
              </a:tblGrid>
              <a:tr h="405098">
                <a:tc gridSpan="3">
                  <a:txBody>
                    <a:bodyPr/>
                    <a:lstStyle/>
                    <a:p>
                      <a:pPr algn="l" fontAlgn="b"/>
                      <a:r>
                        <a:rPr lang="en-US" sz="2000" u="none" strike="noStrike" dirty="0">
                          <a:effectLst/>
                          <a:latin typeface="Verdana" panose="020B0604030504040204" pitchFamily="34" charset="0"/>
                          <a:ea typeface="Verdana" panose="020B0604030504040204" pitchFamily="34" charset="0"/>
                          <a:cs typeface="Verdana" panose="020B0604030504040204" pitchFamily="34" charset="0"/>
                        </a:rPr>
                        <a:t>Combined, </a:t>
                      </a:r>
                      <a:r>
                        <a:rPr lang="en-US" sz="2000" u="none" strike="noStrike" dirty="0" err="1">
                          <a:effectLst/>
                          <a:latin typeface="Verdana" panose="020B0604030504040204" pitchFamily="34" charset="0"/>
                          <a:ea typeface="Verdana" panose="020B0604030504040204" pitchFamily="34" charset="0"/>
                          <a:cs typeface="Verdana" panose="020B0604030504040204" pitchFamily="34" charset="0"/>
                        </a:rPr>
                        <a:t>Efaw</a:t>
                      </a:r>
                      <a:r>
                        <a:rPr lang="en-US" sz="2000" u="none" strike="noStrike" dirty="0">
                          <a:effectLst/>
                          <a:latin typeface="Verdana" panose="020B0604030504040204" pitchFamily="34" charset="0"/>
                          <a:ea typeface="Verdana" panose="020B0604030504040204" pitchFamily="34" charset="0"/>
                          <a:cs typeface="Verdana" panose="020B0604030504040204" pitchFamily="34" charset="0"/>
                        </a:rPr>
                        <a:t> and </a:t>
                      </a:r>
                      <a:r>
                        <a:rPr lang="en-US" sz="2000" u="none" strike="noStrike" dirty="0" smtClean="0">
                          <a:effectLst/>
                          <a:latin typeface="Verdana" panose="020B0604030504040204" pitchFamily="34" charset="0"/>
                          <a:ea typeface="Verdana" panose="020B0604030504040204" pitchFamily="34" charset="0"/>
                          <a:cs typeface="Verdana" panose="020B0604030504040204" pitchFamily="34" charset="0"/>
                        </a:rPr>
                        <a:t>Perkins</a:t>
                      </a:r>
                      <a:endParaRPr lang="en-US" sz="2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0202">
                <a:tc gridSpan="2">
                  <a:txBody>
                    <a:bodyPr/>
                    <a:lstStyle/>
                    <a:p>
                      <a:pPr algn="l" fontAlgn="b"/>
                      <a:r>
                        <a:rPr lang="en-US" sz="1800" u="none" strike="noStrike" dirty="0" err="1">
                          <a:effectLst/>
                          <a:latin typeface="Verdana" panose="020B0604030504040204" pitchFamily="34" charset="0"/>
                          <a:ea typeface="Verdana" panose="020B0604030504040204" pitchFamily="34" charset="0"/>
                          <a:cs typeface="Verdana" panose="020B0604030504040204" pitchFamily="34" charset="0"/>
                        </a:rPr>
                        <a:t>Topdress</a:t>
                      </a:r>
                      <a:r>
                        <a:rPr lang="en-US" sz="1800" u="none" strike="noStrike" dirty="0">
                          <a:effectLst/>
                          <a:latin typeface="Verdana" panose="020B0604030504040204" pitchFamily="34" charset="0"/>
                          <a:ea typeface="Verdana" panose="020B0604030504040204" pitchFamily="34" charset="0"/>
                          <a:cs typeface="Verdana" panose="020B0604030504040204" pitchFamily="34" charset="0"/>
                        </a:rPr>
                        <a:t> N, Corn, V12</a:t>
                      </a:r>
                      <a:endParaRPr lang="en-US" sz="1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1800" b="0"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70,000</a:t>
                      </a:r>
                      <a:r>
                        <a:rPr lang="en-US" sz="1800" b="0" i="0" u="none" strike="noStrike"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plants/ha</a:t>
                      </a:r>
                      <a:endParaRPr lang="en-US" sz="1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extLst>
                  <a:ext uri="{0D108BD9-81ED-4DB2-BD59-A6C34878D82A}">
                    <a16:rowId xmlns:a16="http://schemas.microsoft.com/office/drawing/2014/main" val="10001"/>
                  </a:ext>
                </a:extLst>
              </a:tr>
              <a:tr h="356938">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Methods</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N, kg/ha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2"/>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Check</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6.6</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3"/>
                  </a:ext>
                </a:extLst>
              </a:tr>
              <a:tr h="356938">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Hand planter </a:t>
                      </a:r>
                      <a:r>
                        <a:rPr lang="en-US" sz="1600" u="none" strike="noStrike" kern="120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rPr>
                        <a:t>(0.9 g/plant)</a:t>
                      </a:r>
                      <a:endPar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30</a:t>
                      </a:r>
                    </a:p>
                  </a:txBody>
                  <a:tcPr marL="9525" marR="9525" marT="9525" marB="0" anchor="b"/>
                </a:tc>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11.2</a:t>
                      </a:r>
                    </a:p>
                  </a:txBody>
                  <a:tcPr marL="9525" marR="9525" marT="9525" marB="0" anchor="b"/>
                </a:tc>
                <a:extLst>
                  <a:ext uri="{0D108BD9-81ED-4DB2-BD59-A6C34878D82A}">
                    <a16:rowId xmlns:a16="http://schemas.microsoft.com/office/drawing/2014/main" val="10004"/>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Hand </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planter (1.8</a:t>
                      </a:r>
                      <a:r>
                        <a:rPr lang="en-US" sz="1600" u="none" strike="noStrike" baseline="0" dirty="0" smtClean="0">
                          <a:effectLst/>
                          <a:latin typeface="Verdana" panose="020B0604030504040204" pitchFamily="34" charset="0"/>
                          <a:ea typeface="Verdana" panose="020B0604030504040204" pitchFamily="34" charset="0"/>
                          <a:cs typeface="Verdana" panose="020B0604030504040204" pitchFamily="34" charset="0"/>
                        </a:rPr>
                        <a:t> g/plant)</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 </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10.6</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5"/>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6.4</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6"/>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7.0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7"/>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9.3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8"/>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7.8</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9"/>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0"/>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10.4</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1"/>
                  </a:ext>
                </a:extLst>
              </a:tr>
              <a:tr h="356938">
                <a:tc>
                  <a:txBody>
                    <a:bodyPr/>
                    <a:lstStyle/>
                    <a:p>
                      <a:pPr algn="l" fontAlgn="b"/>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SED = 1.81</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2"/>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41" y="457200"/>
            <a:ext cx="1351113" cy="2775259"/>
          </a:xfrm>
          <a:prstGeom prst="rect">
            <a:avLst/>
          </a:prstGeom>
          <a:ln>
            <a:solidFill>
              <a:srgbClr val="92D050"/>
            </a:solidFill>
          </a:ln>
        </p:spPr>
      </p:pic>
    </p:spTree>
    <p:extLst>
      <p:ext uri="{BB962C8B-B14F-4D97-AF65-F5344CB8AC3E}">
        <p14:creationId xmlns:p14="http://schemas.microsoft.com/office/powerpoint/2010/main" val="273704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6504"/>
                    </a14:imgEffect>
                    <a14:imgEffect>
                      <a14:saturation sat="97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269868" y="1014064"/>
            <a:ext cx="8568664" cy="5242356"/>
          </a:xfrm>
          <a:ln w="38100">
            <a:solidFill>
              <a:srgbClr val="0066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526" y="283633"/>
            <a:ext cx="2190750" cy="533400"/>
          </a:xfrm>
          <a:prstGeom prst="rect">
            <a:avLst/>
          </a:prstGeom>
        </p:spPr>
      </p:pic>
      <p:sp>
        <p:nvSpPr>
          <p:cNvPr id="5" name="TextBox 4"/>
          <p:cNvSpPr txBox="1"/>
          <p:nvPr/>
        </p:nvSpPr>
        <p:spPr>
          <a:xfrm>
            <a:off x="5335360" y="550333"/>
            <a:ext cx="2283388" cy="307777"/>
          </a:xfrm>
          <a:prstGeom prst="rect">
            <a:avLst/>
          </a:prstGeom>
          <a:noFill/>
        </p:spPr>
        <p:txBody>
          <a:bodyPr wrap="square" rtlCol="0">
            <a:spAutoFit/>
          </a:bodyPr>
          <a:lstStyle/>
          <a:p>
            <a:r>
              <a:rPr lang="en-US" sz="1400" dirty="0" smtClean="0">
                <a:latin typeface="+mn-lt"/>
                <a:ea typeface="+mj-ea"/>
                <a:cs typeface="+mj-cs"/>
              </a:rPr>
              <a:t>March</a:t>
            </a:r>
            <a:r>
              <a:rPr lang="en-US" sz="1400" dirty="0" smtClean="0">
                <a:latin typeface="+mn-lt"/>
              </a:rPr>
              <a:t> 2016</a:t>
            </a:r>
            <a:endParaRPr lang="en-US" sz="1400" dirty="0">
              <a:latin typeface="+mn-lt"/>
            </a:endParaRPr>
          </a:p>
        </p:txBody>
      </p:sp>
      <p:sp>
        <p:nvSpPr>
          <p:cNvPr id="6" name="TextBox 5"/>
          <p:cNvSpPr txBox="1"/>
          <p:nvPr/>
        </p:nvSpPr>
        <p:spPr>
          <a:xfrm>
            <a:off x="661851" y="6381207"/>
            <a:ext cx="2002972" cy="215444"/>
          </a:xfrm>
          <a:prstGeom prst="rect">
            <a:avLst/>
          </a:prstGeom>
          <a:noFill/>
        </p:spPr>
        <p:txBody>
          <a:bodyPr wrap="square" rtlCol="0">
            <a:spAutoFit/>
          </a:bodyPr>
          <a:lstStyle/>
          <a:p>
            <a:r>
              <a:rPr lang="en-US" dirty="0" smtClean="0"/>
              <a:t>Membership, 11,000, views 10,000</a:t>
            </a:r>
            <a:endParaRPr lang="en-US" dirty="0"/>
          </a:p>
        </p:txBody>
      </p:sp>
    </p:spTree>
    <p:extLst>
      <p:ext uri="{BB962C8B-B14F-4D97-AF65-F5344CB8AC3E}">
        <p14:creationId xmlns:p14="http://schemas.microsoft.com/office/powerpoint/2010/main" val="2307882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708660" y="5105399"/>
            <a:ext cx="7772400" cy="1143001"/>
          </a:xfrm>
        </p:spPr>
        <p:txBody>
          <a:bodyPr>
            <a:normAutofit fontScale="85000" lnSpcReduction="10000"/>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
            </a:r>
            <a:br>
              <a:rPr lang="en-US" dirty="0" smtClean="0"/>
            </a:br>
            <a:r>
              <a:rPr lang="en-US" sz="1400" dirty="0" smtClean="0"/>
              <a:t>(Bob Nielsen</a:t>
            </a:r>
            <a:r>
              <a:rPr lang="en-US" sz="1400" dirty="0"/>
              <a:t>, http://</a:t>
            </a:r>
            <a:r>
              <a:rPr lang="en-US" sz="1400" dirty="0" smtClean="0"/>
              <a:t>www.agry.purdue.edu/ext/corn/pubs/agry9101.htm)</a:t>
            </a:r>
            <a:endParaRPr lang="en-US" sz="1400" dirty="0"/>
          </a:p>
        </p:txBody>
      </p:sp>
      <p:sp>
        <p:nvSpPr>
          <p:cNvPr id="4" name="Title 1"/>
          <p:cNvSpPr>
            <a:spLocks noGrp="1"/>
          </p:cNvSpPr>
          <p:nvPr>
            <p:ph type="title"/>
          </p:nvPr>
        </p:nvSpPr>
        <p:spPr>
          <a:xfrm>
            <a:off x="2476500" y="215901"/>
            <a:ext cx="4165600" cy="495300"/>
          </a:xfrm>
          <a:solidFill>
            <a:srgbClr val="006600"/>
          </a:solidFill>
          <a:ln>
            <a:solidFill>
              <a:schemeClr val="tx1"/>
            </a:solidFill>
          </a:ln>
        </p:spPr>
        <p:txBody>
          <a:bodyPr vert="horz" lIns="91440" tIns="45720" rIns="91440" bIns="45720" rtlCol="0" anchor="t">
            <a:noAutofit/>
          </a:bodyPr>
          <a:lstStyle/>
          <a:p>
            <a:pPr fontAlgn="base">
              <a:spcAft>
                <a:spcPct val="0"/>
              </a:spcAft>
            </a:pPr>
            <a:r>
              <a:rPr lang="en-US" sz="2400" dirty="0" smtClean="0"/>
              <a:t> Importance </a:t>
            </a:r>
            <a:r>
              <a:rPr lang="en-US" sz="2400" dirty="0"/>
              <a:t>of </a:t>
            </a:r>
            <a:r>
              <a:rPr lang="en-US" sz="2400" dirty="0" err="1"/>
              <a:t>Singulation</a:t>
            </a:r>
            <a:r>
              <a:rPr lang="en-US" sz="2400" dirty="0"/>
              <a:t>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851" y="1269999"/>
            <a:ext cx="6964018" cy="4142389"/>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3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541690" cy="639482"/>
          </a:xfrm>
        </p:spPr>
        <p:txBody>
          <a:bodyPr/>
          <a:lstStyle/>
          <a:p>
            <a:r>
              <a:rPr lang="en-US" sz="3200" dirty="0" smtClean="0"/>
              <a:t>November 16, 2016</a:t>
            </a:r>
            <a:br>
              <a:rPr lang="en-US" sz="3200" dirty="0" smtClean="0"/>
            </a:br>
            <a:r>
              <a:rPr lang="en-US" sz="2000" dirty="0" smtClean="0"/>
              <a:t>Viability of the OSU planter at $35?</a:t>
            </a:r>
            <a:endParaRPr lang="en-US" sz="2000" dirty="0"/>
          </a:p>
        </p:txBody>
      </p:sp>
      <p:sp>
        <p:nvSpPr>
          <p:cNvPr id="3" name="Content Placeholder 2"/>
          <p:cNvSpPr>
            <a:spLocks noGrp="1"/>
          </p:cNvSpPr>
          <p:nvPr>
            <p:ph idx="1"/>
          </p:nvPr>
        </p:nvSpPr>
        <p:spPr>
          <a:xfrm>
            <a:off x="484710" y="1875125"/>
            <a:ext cx="8390467" cy="4280141"/>
          </a:xfrm>
          <a:solidFill>
            <a:srgbClr val="006600"/>
          </a:solidFill>
          <a:ln w="12700">
            <a:solidFill>
              <a:schemeClr val="tx1"/>
            </a:solidFill>
          </a:ln>
        </p:spPr>
        <p:txBody>
          <a:bodyPr>
            <a:noAutofit/>
          </a:bodyPr>
          <a:lstStyle/>
          <a:p>
            <a:pPr marL="0" indent="0">
              <a:buNone/>
            </a:pPr>
            <a:r>
              <a:rPr lang="en-US" sz="1800" dirty="0"/>
              <a:t>This is a very good milestone. At $35, I think we would be close. We know adoption as a "process" governed by many factors, </a:t>
            </a:r>
            <a:r>
              <a:rPr lang="en-US" sz="1800" dirty="0" smtClean="0"/>
              <a:t>and cost </a:t>
            </a:r>
            <a:r>
              <a:rPr lang="en-US" sz="1800" dirty="0"/>
              <a:t>of the technology </a:t>
            </a:r>
            <a:r>
              <a:rPr lang="en-US" sz="1800" dirty="0" smtClean="0"/>
              <a:t>plays </a:t>
            </a:r>
            <a:r>
              <a:rPr lang="en-US" sz="1800" dirty="0"/>
              <a:t>a </a:t>
            </a:r>
            <a:r>
              <a:rPr lang="en-US" sz="1800" dirty="0" smtClean="0"/>
              <a:t>great </a:t>
            </a:r>
            <a:r>
              <a:rPr lang="en-US" sz="1800" dirty="0"/>
              <a:t>role. Depending </a:t>
            </a:r>
            <a:r>
              <a:rPr lang="en-US" sz="1800" dirty="0" smtClean="0"/>
              <a:t>on how </a:t>
            </a:r>
            <a:r>
              <a:rPr lang="en-US" sz="1800" dirty="0"/>
              <a:t>we approach it, farmers can adopt and use this technology to improve their productivity</a:t>
            </a:r>
            <a:r>
              <a:rPr lang="en-US" sz="1800" dirty="0" smtClean="0"/>
              <a:t>.</a:t>
            </a:r>
            <a:endParaRPr lang="en-US" sz="1800" dirty="0"/>
          </a:p>
          <a:p>
            <a:pPr marL="0" indent="0">
              <a:buNone/>
            </a:pPr>
            <a:r>
              <a:rPr lang="en-US" sz="1800" dirty="0"/>
              <a:t>Regards,</a:t>
            </a:r>
          </a:p>
          <a:p>
            <a:pPr marL="0" indent="0">
              <a:buNone/>
            </a:pPr>
            <a:r>
              <a:rPr lang="en-US" sz="1800" dirty="0" smtClean="0"/>
              <a:t>Peter Omara</a:t>
            </a:r>
            <a:br>
              <a:rPr lang="en-US" sz="1800" dirty="0" smtClean="0"/>
            </a:br>
            <a:r>
              <a:rPr lang="en-US" sz="1800" dirty="0" smtClean="0"/>
              <a:t>Uganda</a:t>
            </a:r>
            <a:r>
              <a:rPr lang="en-US" sz="1800" dirty="0"/>
              <a:t/>
            </a:r>
            <a:br>
              <a:rPr lang="en-US" sz="1800" dirty="0"/>
            </a:br>
            <a:r>
              <a:rPr lang="en-US" sz="1800" dirty="0" smtClean="0"/>
              <a:t>___________________</a:t>
            </a:r>
          </a:p>
          <a:p>
            <a:pPr marL="0" indent="0">
              <a:buNone/>
            </a:pPr>
            <a:r>
              <a:rPr lang="en-US" sz="1800" dirty="0" smtClean="0"/>
              <a:t>I´m </a:t>
            </a:r>
            <a:r>
              <a:rPr lang="en-US" sz="1800" dirty="0"/>
              <a:t>glad </a:t>
            </a:r>
            <a:r>
              <a:rPr lang="en-US" sz="1800" dirty="0" smtClean="0"/>
              <a:t>the GS </a:t>
            </a:r>
            <a:r>
              <a:rPr lang="en-US" sz="1800" dirty="0"/>
              <a:t>team is close to the amount I have heard from local farmers ($25).  However, $35 can be a realistic figure for some farmers too.</a:t>
            </a:r>
          </a:p>
          <a:p>
            <a:pPr marL="0" indent="0">
              <a:buNone/>
            </a:pPr>
            <a:r>
              <a:rPr lang="en-US" sz="1800" dirty="0" smtClean="0"/>
              <a:t>Cordially</a:t>
            </a:r>
            <a:endParaRPr lang="en-US" sz="1800" dirty="0"/>
          </a:p>
          <a:p>
            <a:pPr marL="0" indent="0">
              <a:buNone/>
            </a:pPr>
            <a:r>
              <a:rPr lang="en-US" sz="1800" dirty="0" smtClean="0"/>
              <a:t>Edgar </a:t>
            </a:r>
            <a:r>
              <a:rPr lang="en-US" sz="1800" dirty="0" err="1" smtClean="0"/>
              <a:t>Ascencio</a:t>
            </a:r>
            <a:r>
              <a:rPr lang="en-US" sz="1800" dirty="0" smtClean="0"/>
              <a:t/>
            </a:r>
            <a:br>
              <a:rPr lang="en-US" sz="1800" dirty="0" smtClean="0"/>
            </a:br>
            <a:r>
              <a:rPr lang="en-US" sz="1800" dirty="0" smtClean="0"/>
              <a:t>El Salvador</a:t>
            </a:r>
            <a:endParaRPr lang="en-US" sz="1800" dirty="0"/>
          </a:p>
        </p:txBody>
      </p:sp>
    </p:spTree>
    <p:extLst>
      <p:ext uri="{BB962C8B-B14F-4D97-AF65-F5344CB8AC3E}">
        <p14:creationId xmlns:p14="http://schemas.microsoft.com/office/powerpoint/2010/main" val="3964510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ue.okstate.edu/Hand_Held/Greenseeker%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141" y="239454"/>
            <a:ext cx="5701808" cy="638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4940" y="4150665"/>
            <a:ext cx="1917813" cy="1169544"/>
          </a:xfrm>
          <a:prstGeom prst="rect">
            <a:avLst/>
          </a:prstGeom>
          <a:solidFill>
            <a:schemeClr val="bg2"/>
          </a:solidFill>
          <a:ln>
            <a:noFill/>
          </a:ln>
        </p:spPr>
      </p:pic>
      <p:sp>
        <p:nvSpPr>
          <p:cNvPr id="4" name="TextBox 3"/>
          <p:cNvSpPr txBox="1"/>
          <p:nvPr/>
        </p:nvSpPr>
        <p:spPr>
          <a:xfrm>
            <a:off x="2971800" y="494262"/>
            <a:ext cx="4969933" cy="509793"/>
          </a:xfrm>
          <a:prstGeom prst="rect">
            <a:avLst/>
          </a:prstGeom>
          <a:solidFill>
            <a:srgbClr val="006600"/>
          </a:solidFill>
          <a:ln>
            <a:solidFill>
              <a:schemeClr val="tx1"/>
            </a:solidFill>
          </a:ln>
        </p:spPr>
        <p:txBody>
          <a:bodyPr vert="horz" lIns="91440" tIns="45720" rIns="91440" bIns="45720" rtlCol="0" anchor="t">
            <a:noAutofit/>
          </a:bodyPr>
          <a:lstStyle>
            <a:defPPr>
              <a:defRPr lang="en-US"/>
            </a:defPPr>
            <a:lvl1pPr defTabSz="457200" eaLnBrk="1" latinLnBrk="0" hangingPunct="1">
              <a:buNone/>
              <a:defRPr sz="2400" b="0" i="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Hand-Held </a:t>
            </a:r>
            <a:r>
              <a:rPr lang="en-US" dirty="0" err="1"/>
              <a:t>GreenSeeker</a:t>
            </a:r>
            <a:r>
              <a:rPr lang="en-US" dirty="0"/>
              <a:t> Sensors</a:t>
            </a:r>
          </a:p>
        </p:txBody>
      </p:sp>
      <p:sp>
        <p:nvSpPr>
          <p:cNvPr id="2" name="TextBox 1"/>
          <p:cNvSpPr txBox="1"/>
          <p:nvPr/>
        </p:nvSpPr>
        <p:spPr>
          <a:xfrm>
            <a:off x="6525813" y="2417494"/>
            <a:ext cx="2396066" cy="1015663"/>
          </a:xfrm>
          <a:prstGeom prst="rect">
            <a:avLst/>
          </a:prstGeom>
          <a:noFill/>
        </p:spPr>
        <p:txBody>
          <a:bodyPr wrap="square" rtlCol="0">
            <a:spAutoFit/>
          </a:bodyPr>
          <a:lstStyle/>
          <a:p>
            <a:r>
              <a:rPr lang="en-US" sz="2000" dirty="0" smtClean="0">
                <a:latin typeface="+mj-lt"/>
              </a:rPr>
              <a:t>Right Questions</a:t>
            </a:r>
            <a:br>
              <a:rPr lang="en-US" sz="2000" dirty="0" smtClean="0">
                <a:latin typeface="+mj-lt"/>
              </a:rPr>
            </a:br>
            <a:r>
              <a:rPr lang="en-US" sz="2000" dirty="0" smtClean="0">
                <a:latin typeface="+mj-lt"/>
              </a:rPr>
              <a:t>Right Time</a:t>
            </a:r>
            <a:br>
              <a:rPr lang="en-US" sz="2000" dirty="0" smtClean="0">
                <a:latin typeface="+mj-lt"/>
              </a:rPr>
            </a:br>
            <a:r>
              <a:rPr lang="en-US" sz="2000" dirty="0" smtClean="0">
                <a:latin typeface="+mj-lt"/>
              </a:rPr>
              <a:t>Right Order</a:t>
            </a:r>
            <a:endParaRPr lang="en-US" sz="2000" dirty="0">
              <a:latin typeface="+mj-lt"/>
            </a:endParaRPr>
          </a:p>
        </p:txBody>
      </p:sp>
    </p:spTree>
    <p:extLst>
      <p:ext uri="{BB962C8B-B14F-4D97-AF65-F5344CB8AC3E}">
        <p14:creationId xmlns:p14="http://schemas.microsoft.com/office/powerpoint/2010/main" val="3860517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52911"/>
            <a:ext cx="5956299" cy="4195481"/>
          </a:xfrm>
        </p:spPr>
        <p:txBody>
          <a:bodyPr>
            <a:noAutofit/>
          </a:bodyPr>
          <a:lstStyle/>
          <a:p>
            <a:pPr marL="0" indent="0">
              <a:buNone/>
            </a:pPr>
            <a:endParaRPr lang="en-US" sz="3200" dirty="0"/>
          </a:p>
          <a:p>
            <a:r>
              <a:rPr lang="en-US" sz="3200" dirty="0"/>
              <a:t>Modern researchers should therefore seek to understand the rationale behind traditional smallholder farmer </a:t>
            </a:r>
            <a:r>
              <a:rPr lang="en-US" sz="3200" dirty="0" smtClean="0"/>
              <a:t>behavior </a:t>
            </a:r>
            <a:r>
              <a:rPr lang="en-US" sz="3200" dirty="0"/>
              <a:t>in technology </a:t>
            </a:r>
            <a:r>
              <a:rPr lang="en-US" sz="3200" dirty="0" smtClean="0"/>
              <a:t>use. J. </a:t>
            </a:r>
            <a:r>
              <a:rPr lang="en-US" sz="3200" dirty="0" err="1" smtClean="0"/>
              <a:t>Sust</a:t>
            </a:r>
            <a:r>
              <a:rPr lang="en-US" sz="3200" dirty="0" smtClean="0"/>
              <a:t>. Dev. 2012</a:t>
            </a:r>
          </a:p>
          <a:p>
            <a:endParaRPr lang="en-US" sz="3200" dirty="0" smtClean="0"/>
          </a:p>
          <a:p>
            <a:r>
              <a:rPr lang="en-US" sz="3200" dirty="0" smtClean="0"/>
              <a:t>Planter Ergonomics</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094" y="927547"/>
            <a:ext cx="2346313" cy="4867275"/>
          </a:xfrm>
          <a:prstGeom prst="rect">
            <a:avLst/>
          </a:prstGeom>
          <a:ln w="28575">
            <a:solidFill>
              <a:srgbClr val="92D050"/>
            </a:solidFill>
          </a:ln>
        </p:spPr>
      </p:pic>
    </p:spTree>
    <p:extLst>
      <p:ext uri="{BB962C8B-B14F-4D97-AF65-F5344CB8AC3E}">
        <p14:creationId xmlns:p14="http://schemas.microsoft.com/office/powerpoint/2010/main" val="44369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97" y="1066799"/>
            <a:ext cx="2327252" cy="4074157"/>
          </a:xfrm>
          <a:prstGeom prst="rect">
            <a:avLst/>
          </a:prstGeom>
          <a:ln w="38100">
            <a:solidFill>
              <a:srgbClr val="92D050"/>
            </a:solidFill>
          </a:ln>
        </p:spPr>
      </p:pic>
      <p:sp>
        <p:nvSpPr>
          <p:cNvPr id="4" name="Subtitle 2"/>
          <p:cNvSpPr txBox="1">
            <a:spLocks/>
          </p:cNvSpPr>
          <p:nvPr/>
        </p:nvSpPr>
        <p:spPr>
          <a:xfrm>
            <a:off x="2604135" y="979713"/>
            <a:ext cx="6060893"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buClr>
                <a:srgbClr val="92D050"/>
              </a:buClr>
            </a:pPr>
            <a:r>
              <a:rPr lang="en-US" sz="2000" b="1" dirty="0" smtClean="0">
                <a:solidFill>
                  <a:srgbClr val="92D050"/>
                </a:solidFill>
              </a:rPr>
              <a:t>    </a:t>
            </a:r>
            <a:r>
              <a:rPr lang="en-US" sz="2000" b="1" u="sng" dirty="0" smtClean="0">
                <a:solidFill>
                  <a:srgbClr val="92D050"/>
                </a:solidFill>
              </a:rPr>
              <a:t>Benefits</a:t>
            </a:r>
            <a:endParaRPr lang="en-US" sz="2000" u="sng" dirty="0" smtClean="0">
              <a:solidFill>
                <a:srgbClr val="92D050"/>
              </a:solidFill>
            </a:endParaRPr>
          </a:p>
          <a:p>
            <a:pPr marL="342900" indent="-342900">
              <a:buClr>
                <a:srgbClr val="92D050"/>
              </a:buClr>
              <a:buFont typeface="Arial" panose="020B0604020202020204" pitchFamily="34" charset="0"/>
              <a:buChar char="•"/>
            </a:pPr>
            <a:r>
              <a:rPr lang="en-US" sz="2000" dirty="0" smtClean="0"/>
              <a:t>Remove chemically treated seeds from the hands of </a:t>
            </a:r>
            <a:r>
              <a:rPr lang="en-US" sz="2000" dirty="0" smtClean="0"/>
              <a:t>producers </a:t>
            </a:r>
            <a:endParaRPr lang="en-US" sz="2000" dirty="0" smtClean="0"/>
          </a:p>
          <a:p>
            <a:pPr marL="342900" indent="-342900">
              <a:buClr>
                <a:srgbClr val="92D050"/>
              </a:buClr>
              <a:buFont typeface="Arial" panose="020B0604020202020204" pitchFamily="34" charset="0"/>
              <a:buChar char="•"/>
            </a:pPr>
            <a:r>
              <a:rPr lang="en-US" sz="2000" dirty="0" smtClean="0"/>
              <a:t>Decrease soil erosion via improved plant spacing </a:t>
            </a:r>
          </a:p>
          <a:p>
            <a:pPr marL="342900" indent="-342900">
              <a:buClr>
                <a:srgbClr val="92D050"/>
              </a:buClr>
              <a:buFont typeface="Arial" panose="020B0604020202020204" pitchFamily="34" charset="0"/>
              <a:buChar char="•"/>
            </a:pPr>
            <a:r>
              <a:rPr lang="en-US" sz="2000" dirty="0" smtClean="0"/>
              <a:t>Accommodate mid-season application of urea-N </a:t>
            </a:r>
          </a:p>
          <a:p>
            <a:pPr marL="342900" indent="-342900">
              <a:buClr>
                <a:srgbClr val="92D050"/>
              </a:buClr>
              <a:buFont typeface="Arial" panose="020B0604020202020204" pitchFamily="34" charset="0"/>
              <a:buChar char="•"/>
            </a:pPr>
            <a:r>
              <a:rPr lang="en-US" sz="2000" dirty="0" smtClean="0"/>
              <a:t>Place urea below the surface reducing NH3 </a:t>
            </a:r>
            <a:r>
              <a:rPr lang="en-US" sz="2000" dirty="0" smtClean="0"/>
              <a:t>loss </a:t>
            </a:r>
            <a:endParaRPr lang="en-US" sz="2000" dirty="0" smtClean="0"/>
          </a:p>
          <a:p>
            <a:pPr marL="342900" indent="-342900">
              <a:buClr>
                <a:srgbClr val="92D050"/>
              </a:buClr>
              <a:buFont typeface="Arial" panose="020B0604020202020204" pitchFamily="34" charset="0"/>
              <a:buChar char="•"/>
            </a:pPr>
            <a:r>
              <a:rPr lang="en-US" sz="2000" dirty="0" smtClean="0"/>
              <a:t>Potential to increase maize production and NUE</a:t>
            </a:r>
          </a:p>
        </p:txBody>
      </p:sp>
      <p:sp>
        <p:nvSpPr>
          <p:cNvPr id="2" name="TextBox 1"/>
          <p:cNvSpPr txBox="1"/>
          <p:nvPr/>
        </p:nvSpPr>
        <p:spPr>
          <a:xfrm>
            <a:off x="507999" y="5770265"/>
            <a:ext cx="8157029" cy="830997"/>
          </a:xfrm>
          <a:prstGeom prst="rect">
            <a:avLst/>
          </a:prstGeom>
          <a:noFill/>
        </p:spPr>
        <p:txBody>
          <a:bodyPr wrap="square" rtlCol="0">
            <a:spAutoFit/>
          </a:bodyPr>
          <a:lstStyle/>
          <a:p>
            <a:r>
              <a:rPr lang="en-US" sz="1600" i="1" dirty="0" err="1">
                <a:latin typeface="+mj-lt"/>
              </a:rPr>
              <a:t>Khim</a:t>
            </a:r>
            <a:r>
              <a:rPr lang="en-US" sz="1600" i="1" dirty="0">
                <a:latin typeface="+mj-lt"/>
              </a:rPr>
              <a:t> et al. (2014). Planting 1 seed, every 0.16m increased yields by an average of 1.15 Mg ha</a:t>
            </a:r>
            <a:r>
              <a:rPr lang="en-US" sz="1600" i="1" baseline="30000" dirty="0">
                <a:latin typeface="+mj-lt"/>
              </a:rPr>
              <a:t>-1</a:t>
            </a:r>
            <a:r>
              <a:rPr lang="en-US" sz="1600" i="1" dirty="0">
                <a:latin typeface="+mj-lt"/>
              </a:rPr>
              <a:t> (range, 0.33 to 2.46 Mg ha</a:t>
            </a:r>
            <a:r>
              <a:rPr lang="en-US" sz="1600" i="1" baseline="30000" dirty="0">
                <a:latin typeface="+mj-lt"/>
              </a:rPr>
              <a:t>-1</a:t>
            </a:r>
            <a:r>
              <a:rPr lang="en-US" sz="1600" i="1" dirty="0">
                <a:latin typeface="+mj-lt"/>
              </a:rPr>
              <a:t>)</a:t>
            </a:r>
            <a:r>
              <a:rPr lang="en-US" sz="1600" i="1" baseline="30000" dirty="0">
                <a:latin typeface="+mj-lt"/>
              </a:rPr>
              <a:t> </a:t>
            </a:r>
            <a:r>
              <a:rPr lang="en-US" sz="1600" i="1" dirty="0">
                <a:latin typeface="+mj-lt"/>
              </a:rPr>
              <a:t>when compared to the farmer practice of placing 2 to 3 seeds per hill, every 0.48 cm</a:t>
            </a:r>
            <a:r>
              <a:rPr lang="en-US" sz="1600" i="1" dirty="0" smtClean="0">
                <a:latin typeface="+mj-lt"/>
              </a:rPr>
              <a:t>.</a:t>
            </a:r>
            <a:endParaRPr lang="en-US" sz="1600" i="1" dirty="0">
              <a:latin typeface="+mj-lt"/>
            </a:endParaRPr>
          </a:p>
        </p:txBody>
      </p:sp>
    </p:spTree>
    <p:extLst>
      <p:ext uri="{BB962C8B-B14F-4D97-AF65-F5344CB8AC3E}">
        <p14:creationId xmlns:p14="http://schemas.microsoft.com/office/powerpoint/2010/main" val="2214956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23228" y="1370367"/>
            <a:ext cx="8031050" cy="2376795"/>
          </a:xfrm>
        </p:spPr>
        <p:txBody>
          <a:bodyPr>
            <a:noAutofit/>
          </a:bodyPr>
          <a:lstStyle/>
          <a:p>
            <a:r>
              <a:rPr lang="en-US" sz="4400" u="sng" dirty="0" smtClean="0"/>
              <a:t>Journey/Puzzle</a:t>
            </a:r>
            <a:br>
              <a:rPr lang="en-US" sz="4400" u="sng" dirty="0" smtClean="0"/>
            </a:br>
            <a:r>
              <a:rPr lang="en-US" sz="6000" dirty="0" smtClean="0"/>
              <a:t>	</a:t>
            </a:r>
            <a:r>
              <a:rPr lang="en-US" sz="4400" dirty="0" smtClean="0"/>
              <a:t>Right questions</a:t>
            </a:r>
          </a:p>
          <a:p>
            <a:r>
              <a:rPr lang="en-US" sz="4400" dirty="0" smtClean="0"/>
              <a:t>	</a:t>
            </a:r>
            <a:r>
              <a:rPr lang="en-US" sz="4400" dirty="0"/>
              <a:t>Right </a:t>
            </a:r>
            <a:r>
              <a:rPr lang="en-US" sz="4400" dirty="0" smtClean="0"/>
              <a:t>order</a:t>
            </a:r>
          </a:p>
          <a:p>
            <a:r>
              <a:rPr lang="en-US" sz="4400" dirty="0"/>
              <a:t>	</a:t>
            </a:r>
            <a:r>
              <a:rPr lang="en-US" sz="4400" dirty="0" smtClean="0"/>
              <a:t>Right product</a:t>
            </a:r>
          </a:p>
          <a:p>
            <a:r>
              <a:rPr lang="en-US" sz="4400" dirty="0" smtClean="0"/>
              <a:t>	</a:t>
            </a:r>
            <a:br>
              <a:rPr lang="en-US" sz="4400" dirty="0" smtClean="0"/>
            </a:br>
            <a:endParaRPr lang="en-US" sz="4400" dirty="0"/>
          </a:p>
        </p:txBody>
      </p:sp>
    </p:spTree>
    <p:extLst>
      <p:ext uri="{BB962C8B-B14F-4D97-AF65-F5344CB8AC3E}">
        <p14:creationId xmlns:p14="http://schemas.microsoft.com/office/powerpoint/2010/main" val="1518318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l="70718" t="10293"/>
          <a:stretch/>
        </p:blipFill>
        <p:spPr bwMode="auto">
          <a:xfrm>
            <a:off x="595669" y="396863"/>
            <a:ext cx="2409825" cy="913130"/>
          </a:xfrm>
          <a:prstGeom prst="roundRect">
            <a:avLst>
              <a:gd name="adj" fmla="val 8594"/>
            </a:avLst>
          </a:prstGeom>
          <a:solidFill>
            <a:srgbClr val="FFFFFF">
              <a:shade val="85000"/>
            </a:srgbClr>
          </a:solidFill>
          <a:ln w="22225">
            <a:solidFill>
              <a:schemeClr val="tx1"/>
            </a:solidFill>
          </a:ln>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669" y="1868664"/>
            <a:ext cx="1828085" cy="1194754"/>
          </a:xfrm>
          <a:prstGeom prst="rect">
            <a:avLst/>
          </a:prstGeom>
          <a:ln w="19050">
            <a:solidFill>
              <a:schemeClr val="bg1">
                <a:lumMod val="50000"/>
                <a:lumOff val="50000"/>
              </a:schemeClr>
            </a:solidFill>
          </a:ln>
        </p:spPr>
      </p:pic>
      <p:pic>
        <p:nvPicPr>
          <p:cNvPr id="4" name="Picture 3"/>
          <p:cNvPicPr>
            <a:picLocks noChangeAspect="1"/>
          </p:cNvPicPr>
          <p:nvPr/>
        </p:nvPicPr>
        <p:blipFill>
          <a:blip r:embed="rId4"/>
          <a:stretch>
            <a:fillRect/>
          </a:stretch>
        </p:blipFill>
        <p:spPr>
          <a:xfrm>
            <a:off x="595669" y="3622090"/>
            <a:ext cx="1643900" cy="886416"/>
          </a:xfrm>
          <a:prstGeom prst="rect">
            <a:avLst/>
          </a:prstGeom>
          <a:ln w="28575">
            <a:solidFill>
              <a:srgbClr val="92D050"/>
            </a:solidFill>
          </a:ln>
        </p:spPr>
      </p:pic>
      <p:pic>
        <p:nvPicPr>
          <p:cNvPr id="7" name="Picture 6" descr="Oklahoma State University">
            <a:hlinkClick r:id="rId5" tooltip="&quot;Oklahoma State University&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733" y="4962675"/>
            <a:ext cx="2089771" cy="1170680"/>
          </a:xfrm>
          <a:prstGeom prst="rect">
            <a:avLst/>
          </a:prstGeom>
          <a:noFill/>
          <a:ln>
            <a:noFill/>
          </a:ln>
        </p:spPr>
      </p:pic>
    </p:spTree>
    <p:extLst>
      <p:ext uri="{BB962C8B-B14F-4D97-AF65-F5344CB8AC3E}">
        <p14:creationId xmlns:p14="http://schemas.microsoft.com/office/powerpoint/2010/main" val="1684897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700" y="-60325"/>
            <a:ext cx="9144000"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099" name="Freeform 321"/>
          <p:cNvSpPr>
            <a:spLocks/>
          </p:cNvSpPr>
          <p:nvPr/>
        </p:nvSpPr>
        <p:spPr bwMode="auto">
          <a:xfrm rot="730076">
            <a:off x="4227513" y="3382963"/>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solidFill>
          <a:ln w="9525">
            <a:solidFill>
              <a:schemeClr val="bg2"/>
            </a:solidFill>
            <a:round/>
            <a:headEnd/>
            <a:tailEnd/>
          </a:ln>
        </p:spPr>
        <p:txBody>
          <a:bodyPr/>
          <a:lstStyle/>
          <a:p>
            <a:endParaRPr lang="en-US"/>
          </a:p>
        </p:txBody>
      </p:sp>
      <p:sp>
        <p:nvSpPr>
          <p:cNvPr id="4100" name="Freeform 322"/>
          <p:cNvSpPr>
            <a:spLocks/>
          </p:cNvSpPr>
          <p:nvPr/>
        </p:nvSpPr>
        <p:spPr bwMode="auto">
          <a:xfrm rot="926903">
            <a:off x="4237038" y="3402013"/>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2147483646 w 10000"/>
              <a:gd name="T25" fmla="*/ 2147483646 h 10437"/>
              <a:gd name="T26" fmla="*/ 2147483646 w 10000"/>
              <a:gd name="T27" fmla="*/ 2147483646 h 10437"/>
              <a:gd name="T28" fmla="*/ 2147483646 w 10000"/>
              <a:gd name="T29" fmla="*/ 2147483646 h 10437"/>
              <a:gd name="T30" fmla="*/ 2147483646 w 10000"/>
              <a:gd name="T31" fmla="*/ 2147483646 h 10437"/>
              <a:gd name="T32" fmla="*/ 2147483646 w 10000"/>
              <a:gd name="T33" fmla="*/ 2147483646 h 10437"/>
              <a:gd name="T34" fmla="*/ 2147483646 w 10000"/>
              <a:gd name="T35" fmla="*/ 2147483646 h 10437"/>
              <a:gd name="T36" fmla="*/ 0 w 10000"/>
              <a:gd name="T37" fmla="*/ 2147483646 h 10437"/>
              <a:gd name="T38" fmla="*/ 2147483646 w 10000"/>
              <a:gd name="T39" fmla="*/ 2147483646 h 10437"/>
              <a:gd name="T40" fmla="*/ 2147483646 w 10000"/>
              <a:gd name="T41" fmla="*/ 2147483646 h 10437"/>
              <a:gd name="T42" fmla="*/ 2147483646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solidFill>
          <a:ln w="9525">
            <a:solidFill>
              <a:schemeClr val="bg2"/>
            </a:solidFill>
            <a:round/>
            <a:headEnd/>
            <a:tailEnd/>
          </a:ln>
        </p:spPr>
        <p:txBody>
          <a:bodyPr/>
          <a:lstStyle/>
          <a:p>
            <a:endParaRPr lang="en-US"/>
          </a:p>
        </p:txBody>
      </p:sp>
      <p:sp>
        <p:nvSpPr>
          <p:cNvPr id="4101" name="Freeform 341"/>
          <p:cNvSpPr>
            <a:spLocks/>
          </p:cNvSpPr>
          <p:nvPr/>
        </p:nvSpPr>
        <p:spPr bwMode="auto">
          <a:xfrm>
            <a:off x="4767263" y="3276600"/>
            <a:ext cx="190500" cy="8413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0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solidFill>
          <a:ln w="9525">
            <a:solidFill>
              <a:schemeClr val="bg2"/>
            </a:solidFill>
            <a:round/>
            <a:headEnd/>
            <a:tailEnd/>
          </a:ln>
        </p:spPr>
        <p:txBody>
          <a:bodyPr/>
          <a:lstStyle/>
          <a:p>
            <a:endParaRPr lang="en-US"/>
          </a:p>
        </p:txBody>
      </p:sp>
      <p:sp>
        <p:nvSpPr>
          <p:cNvPr id="4102" name="Freeform 342"/>
          <p:cNvSpPr>
            <a:spLocks/>
          </p:cNvSpPr>
          <p:nvPr/>
        </p:nvSpPr>
        <p:spPr bwMode="auto">
          <a:xfrm rot="471028">
            <a:off x="4440238" y="3171825"/>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solidFill>
          <a:ln w="9525">
            <a:solidFill>
              <a:schemeClr val="bg2"/>
            </a:solidFill>
            <a:round/>
            <a:headEnd/>
            <a:tailEnd/>
          </a:ln>
        </p:spPr>
        <p:txBody>
          <a:bodyPr/>
          <a:lstStyle/>
          <a:p>
            <a:endParaRPr lang="en-US"/>
          </a:p>
        </p:txBody>
      </p:sp>
      <p:sp>
        <p:nvSpPr>
          <p:cNvPr id="4103" name="Freeform 343"/>
          <p:cNvSpPr>
            <a:spLocks/>
          </p:cNvSpPr>
          <p:nvPr/>
        </p:nvSpPr>
        <p:spPr bwMode="auto">
          <a:xfrm>
            <a:off x="4699000" y="3348038"/>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solidFill>
          <a:ln w="9525">
            <a:solidFill>
              <a:schemeClr val="bg2"/>
            </a:solidFill>
            <a:round/>
            <a:headEnd/>
            <a:tailEnd/>
          </a:ln>
        </p:spPr>
        <p:txBody>
          <a:bodyPr/>
          <a:lstStyle/>
          <a:p>
            <a:endParaRPr lang="en-US"/>
          </a:p>
        </p:txBody>
      </p:sp>
      <p:sp>
        <p:nvSpPr>
          <p:cNvPr id="4104" name="Freeform 344"/>
          <p:cNvSpPr>
            <a:spLocks/>
          </p:cNvSpPr>
          <p:nvPr/>
        </p:nvSpPr>
        <p:spPr bwMode="auto">
          <a:xfrm>
            <a:off x="4691063" y="3040063"/>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solidFill>
          <a:ln w="9525">
            <a:solidFill>
              <a:schemeClr val="bg2"/>
            </a:solidFill>
            <a:round/>
            <a:headEnd/>
            <a:tailEnd/>
          </a:ln>
        </p:spPr>
        <p:txBody>
          <a:bodyPr/>
          <a:lstStyle/>
          <a:p>
            <a:endParaRPr lang="en-US"/>
          </a:p>
        </p:txBody>
      </p:sp>
      <p:sp>
        <p:nvSpPr>
          <p:cNvPr id="4105" name="Freeform 345"/>
          <p:cNvSpPr>
            <a:spLocks/>
          </p:cNvSpPr>
          <p:nvPr/>
        </p:nvSpPr>
        <p:spPr bwMode="auto">
          <a:xfrm>
            <a:off x="4665663" y="3100388"/>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chemeClr val="bg2"/>
            </a:solidFill>
            <a:round/>
            <a:headEnd/>
            <a:tailEnd/>
          </a:ln>
        </p:spPr>
        <p:txBody>
          <a:bodyPr/>
          <a:lstStyle/>
          <a:p>
            <a:endParaRPr lang="en-US"/>
          </a:p>
        </p:txBody>
      </p:sp>
      <p:sp>
        <p:nvSpPr>
          <p:cNvPr id="4106" name="Freeform 346"/>
          <p:cNvSpPr>
            <a:spLocks/>
          </p:cNvSpPr>
          <p:nvPr/>
        </p:nvSpPr>
        <p:spPr bwMode="auto">
          <a:xfrm rot="-633815">
            <a:off x="5046663" y="3533775"/>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solidFill>
          <a:ln w="9525">
            <a:solidFill>
              <a:schemeClr val="bg2"/>
            </a:solidFill>
            <a:round/>
            <a:headEnd/>
            <a:tailEnd/>
          </a:ln>
        </p:spPr>
        <p:txBody>
          <a:bodyPr/>
          <a:lstStyle/>
          <a:p>
            <a:endParaRPr lang="en-US"/>
          </a:p>
        </p:txBody>
      </p:sp>
      <p:sp>
        <p:nvSpPr>
          <p:cNvPr id="4107" name="Freeform 351"/>
          <p:cNvSpPr>
            <a:spLocks/>
          </p:cNvSpPr>
          <p:nvPr/>
        </p:nvSpPr>
        <p:spPr bwMode="auto">
          <a:xfrm>
            <a:off x="5037138" y="3279775"/>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solidFill>
          <a:ln w="9525">
            <a:solidFill>
              <a:schemeClr val="bg2"/>
            </a:solidFill>
            <a:round/>
            <a:headEnd/>
            <a:tailEnd/>
          </a:ln>
        </p:spPr>
        <p:txBody>
          <a:bodyPr/>
          <a:lstStyle/>
          <a:p>
            <a:endParaRPr lang="en-US"/>
          </a:p>
        </p:txBody>
      </p:sp>
      <p:sp>
        <p:nvSpPr>
          <p:cNvPr id="4108" name="Freeform 353"/>
          <p:cNvSpPr>
            <a:spLocks/>
          </p:cNvSpPr>
          <p:nvPr/>
        </p:nvSpPr>
        <p:spPr bwMode="auto">
          <a:xfrm>
            <a:off x="4830763" y="3201988"/>
            <a:ext cx="158750" cy="82550"/>
          </a:xfrm>
          <a:custGeom>
            <a:avLst/>
            <a:gdLst>
              <a:gd name="T0" fmla="*/ 2147483646 w 10569"/>
              <a:gd name="T1" fmla="*/ 2147483646 h 10092"/>
              <a:gd name="T2" fmla="*/ 2147483646 w 10569"/>
              <a:gd name="T3" fmla="*/ 2147483646 h 10092"/>
              <a:gd name="T4" fmla="*/ 2147483646 w 10569"/>
              <a:gd name="T5" fmla="*/ 2147483646 h 10092"/>
              <a:gd name="T6" fmla="*/ 2147483646 w 10569"/>
              <a:gd name="T7" fmla="*/ 0 h 10092"/>
              <a:gd name="T8" fmla="*/ 2147483646 w 10569"/>
              <a:gd name="T9" fmla="*/ 2147483646 h 10092"/>
              <a:gd name="T10" fmla="*/ 2147483646 w 10569"/>
              <a:gd name="T11" fmla="*/ 0 h 10092"/>
              <a:gd name="T12" fmla="*/ 2147483646 w 10569"/>
              <a:gd name="T13" fmla="*/ 2147483646 h 10092"/>
              <a:gd name="T14" fmla="*/ 2147483646 w 10569"/>
              <a:gd name="T15" fmla="*/ 2147483646 h 10092"/>
              <a:gd name="T16" fmla="*/ 2147483646 w 10569"/>
              <a:gd name="T17" fmla="*/ 2147483646 h 10092"/>
              <a:gd name="T18" fmla="*/ 2147483646 w 10569"/>
              <a:gd name="T19" fmla="*/ 2147483646 h 10092"/>
              <a:gd name="T20" fmla="*/ 2147483646 w 10569"/>
              <a:gd name="T21" fmla="*/ 2147483646 h 10092"/>
              <a:gd name="T22" fmla="*/ 2147483646 w 10569"/>
              <a:gd name="T23" fmla="*/ 2147483646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chemeClr val="bg2"/>
            </a:solidFill>
            <a:round/>
            <a:headEnd/>
            <a:tailEnd/>
          </a:ln>
        </p:spPr>
        <p:txBody>
          <a:bodyPr/>
          <a:lstStyle/>
          <a:p>
            <a:endParaRPr lang="en-US"/>
          </a:p>
        </p:txBody>
      </p:sp>
      <p:sp>
        <p:nvSpPr>
          <p:cNvPr id="4109" name="Freeform 354"/>
          <p:cNvSpPr>
            <a:spLocks/>
          </p:cNvSpPr>
          <p:nvPr/>
        </p:nvSpPr>
        <p:spPr bwMode="auto">
          <a:xfrm>
            <a:off x="4943475" y="3287713"/>
            <a:ext cx="138113" cy="95250"/>
          </a:xfrm>
          <a:custGeom>
            <a:avLst/>
            <a:gdLst>
              <a:gd name="T0" fmla="*/ 2147483646 w 9980"/>
              <a:gd name="T1" fmla="*/ 0 h 10000"/>
              <a:gd name="T2" fmla="*/ 2147483646 w 9980"/>
              <a:gd name="T3" fmla="*/ 2147483646 h 10000"/>
              <a:gd name="T4" fmla="*/ 2147483646 w 9980"/>
              <a:gd name="T5" fmla="*/ 2147483646 h 10000"/>
              <a:gd name="T6" fmla="*/ 2147483646 w 9980"/>
              <a:gd name="T7" fmla="*/ 2147483646 h 10000"/>
              <a:gd name="T8" fmla="*/ 2147483646 w 9980"/>
              <a:gd name="T9" fmla="*/ 2147483646 h 10000"/>
              <a:gd name="T10" fmla="*/ 2147483646 w 9980"/>
              <a:gd name="T11" fmla="*/ 2147483646 h 10000"/>
              <a:gd name="T12" fmla="*/ 2147483646 w 9980"/>
              <a:gd name="T13" fmla="*/ 2147483646 h 10000"/>
              <a:gd name="T14" fmla="*/ 2147483646 w 9980"/>
              <a:gd name="T15" fmla="*/ 2147483646 h 10000"/>
              <a:gd name="T16" fmla="*/ 2147483646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2147483646 h 10000"/>
              <a:gd name="T36" fmla="*/ 2147483646 w 9980"/>
              <a:gd name="T37" fmla="*/ 2147483646 h 10000"/>
              <a:gd name="T38" fmla="*/ 2147483646 w 9980"/>
              <a:gd name="T39" fmla="*/ 2147483646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solidFill>
          <a:ln w="9525">
            <a:solidFill>
              <a:schemeClr val="bg2"/>
            </a:solidFill>
            <a:round/>
            <a:headEnd/>
            <a:tailEnd/>
          </a:ln>
        </p:spPr>
        <p:txBody>
          <a:bodyPr/>
          <a:lstStyle/>
          <a:p>
            <a:endParaRPr lang="en-US"/>
          </a:p>
        </p:txBody>
      </p:sp>
      <p:sp>
        <p:nvSpPr>
          <p:cNvPr id="4110" name="Freeform 355"/>
          <p:cNvSpPr>
            <a:spLocks/>
          </p:cNvSpPr>
          <p:nvPr/>
        </p:nvSpPr>
        <p:spPr bwMode="auto">
          <a:xfrm>
            <a:off x="4948238" y="3248025"/>
            <a:ext cx="133350" cy="69850"/>
          </a:xfrm>
          <a:custGeom>
            <a:avLst/>
            <a:gdLst>
              <a:gd name="T0" fmla="*/ 2147483646 w 10000"/>
              <a:gd name="T1" fmla="*/ 2147483646 h 9595"/>
              <a:gd name="T2" fmla="*/ 2147483646 w 10000"/>
              <a:gd name="T3" fmla="*/ 2147483646 h 9595"/>
              <a:gd name="T4" fmla="*/ 2147483646 w 10000"/>
              <a:gd name="T5" fmla="*/ 2147483646 h 9595"/>
              <a:gd name="T6" fmla="*/ 2147483646 w 10000"/>
              <a:gd name="T7" fmla="*/ 2147483646 h 9595"/>
              <a:gd name="T8" fmla="*/ 2147483646 w 10000"/>
              <a:gd name="T9" fmla="*/ 2147483646 h 9595"/>
              <a:gd name="T10" fmla="*/ 0 w 10000"/>
              <a:gd name="T11" fmla="*/ 2147483646 h 9595"/>
              <a:gd name="T12" fmla="*/ 2147483646 w 10000"/>
              <a:gd name="T13" fmla="*/ 2147483646 h 9595"/>
              <a:gd name="T14" fmla="*/ 2147483646 w 10000"/>
              <a:gd name="T15" fmla="*/ 2147483646 h 9595"/>
              <a:gd name="T16" fmla="*/ 2147483646 w 10000"/>
              <a:gd name="T17" fmla="*/ 2147483646 h 9595"/>
              <a:gd name="T18" fmla="*/ 2147483646 w 10000"/>
              <a:gd name="T19" fmla="*/ 2147483646 h 9595"/>
              <a:gd name="T20" fmla="*/ 2147483646 w 10000"/>
              <a:gd name="T21" fmla="*/ 2147483646 h 9595"/>
              <a:gd name="T22" fmla="*/ 2147483646 w 10000"/>
              <a:gd name="T23" fmla="*/ 2147483646 h 9595"/>
              <a:gd name="T24" fmla="*/ 2147483646 w 10000"/>
              <a:gd name="T25" fmla="*/ 2147483646 h 9595"/>
              <a:gd name="T26" fmla="*/ 2147483646 w 10000"/>
              <a:gd name="T27" fmla="*/ 2147483646 h 9595"/>
              <a:gd name="T28" fmla="*/ 2147483646 w 10000"/>
              <a:gd name="T29" fmla="*/ 2147483646 h 9595"/>
              <a:gd name="T30" fmla="*/ 2147483646 w 10000"/>
              <a:gd name="T31" fmla="*/ 2147483646 h 9595"/>
              <a:gd name="T32" fmla="*/ 2147483646 w 10000"/>
              <a:gd name="T33" fmla="*/ 2147483646 h 9595"/>
              <a:gd name="T34" fmla="*/ 2147483646 w 10000"/>
              <a:gd name="T35" fmla="*/ 2147483646 h 9595"/>
              <a:gd name="T36" fmla="*/ 2147483646 w 10000"/>
              <a:gd name="T37" fmla="*/ 214748364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solidFill>
          <a:ln w="9525">
            <a:solidFill>
              <a:schemeClr val="bg2"/>
            </a:solidFill>
            <a:round/>
            <a:headEnd/>
            <a:tailEnd/>
          </a:ln>
        </p:spPr>
        <p:txBody>
          <a:bodyPr/>
          <a:lstStyle/>
          <a:p>
            <a:endParaRPr lang="en-US"/>
          </a:p>
        </p:txBody>
      </p:sp>
      <p:sp>
        <p:nvSpPr>
          <p:cNvPr id="4111" name="Freeform 356"/>
          <p:cNvSpPr>
            <a:spLocks/>
          </p:cNvSpPr>
          <p:nvPr/>
        </p:nvSpPr>
        <p:spPr bwMode="auto">
          <a:xfrm>
            <a:off x="5097463" y="3429000"/>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solidFill>
          <a:ln w="9525">
            <a:solidFill>
              <a:schemeClr val="bg2"/>
            </a:solidFill>
            <a:round/>
            <a:headEnd/>
            <a:tailEnd/>
          </a:ln>
        </p:spPr>
        <p:txBody>
          <a:bodyPr/>
          <a:lstStyle/>
          <a:p>
            <a:endParaRPr lang="en-US"/>
          </a:p>
        </p:txBody>
      </p:sp>
      <p:sp>
        <p:nvSpPr>
          <p:cNvPr id="4112" name="Freeform 361"/>
          <p:cNvSpPr>
            <a:spLocks/>
          </p:cNvSpPr>
          <p:nvPr/>
        </p:nvSpPr>
        <p:spPr bwMode="auto">
          <a:xfrm>
            <a:off x="4691063" y="3314700"/>
            <a:ext cx="114300" cy="65088"/>
          </a:xfrm>
          <a:custGeom>
            <a:avLst/>
            <a:gdLst>
              <a:gd name="T0" fmla="*/ 2147483646 w 10000"/>
              <a:gd name="T1" fmla="*/ 2147483646 h 11466"/>
              <a:gd name="T2" fmla="*/ 2147483646 w 10000"/>
              <a:gd name="T3" fmla="*/ 2147483646 h 11466"/>
              <a:gd name="T4" fmla="*/ 2147483646 w 10000"/>
              <a:gd name="T5" fmla="*/ 2147483646 h 11466"/>
              <a:gd name="T6" fmla="*/ 2147483646 w 10000"/>
              <a:gd name="T7" fmla="*/ 2147483646 h 11466"/>
              <a:gd name="T8" fmla="*/ 2147483646 w 10000"/>
              <a:gd name="T9" fmla="*/ 0 h 11466"/>
              <a:gd name="T10" fmla="*/ 2147483646 w 10000"/>
              <a:gd name="T11" fmla="*/ 2147483646 h 11466"/>
              <a:gd name="T12" fmla="*/ 0 w 10000"/>
              <a:gd name="T13" fmla="*/ 2147483646 h 11466"/>
              <a:gd name="T14" fmla="*/ 0 w 10000"/>
              <a:gd name="T15" fmla="*/ 2147483646 h 11466"/>
              <a:gd name="T16" fmla="*/ 2147483646 w 10000"/>
              <a:gd name="T17" fmla="*/ 2147483646 h 11466"/>
              <a:gd name="T18" fmla="*/ 2147483646 w 10000"/>
              <a:gd name="T19" fmla="*/ 2147483646 h 11466"/>
              <a:gd name="T20" fmla="*/ 2147483646 w 10000"/>
              <a:gd name="T21" fmla="*/ 2147483646 h 11466"/>
              <a:gd name="T22" fmla="*/ 2147483646 w 10000"/>
              <a:gd name="T23" fmla="*/ 2147483646 h 11466"/>
              <a:gd name="T24" fmla="*/ 2147483646 w 10000"/>
              <a:gd name="T25" fmla="*/ 2147483646 h 11466"/>
              <a:gd name="T26" fmla="*/ 2147483646 w 10000"/>
              <a:gd name="T27" fmla="*/ 2147483646 h 11466"/>
              <a:gd name="T28" fmla="*/ 2147483646 w 10000"/>
              <a:gd name="T29" fmla="*/ 2147483646 h 11466"/>
              <a:gd name="T30" fmla="*/ 2147483646 w 10000"/>
              <a:gd name="T31" fmla="*/ 2147483646 h 11466"/>
              <a:gd name="T32" fmla="*/ 2147483646 w 10000"/>
              <a:gd name="T33" fmla="*/ 2147483646 h 11466"/>
              <a:gd name="T34" fmla="*/ 2147483646 w 10000"/>
              <a:gd name="T35" fmla="*/ 2147483646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solidFill>
          <a:ln w="9525">
            <a:solidFill>
              <a:schemeClr val="bg2"/>
            </a:solidFill>
            <a:round/>
            <a:headEnd/>
            <a:tailEnd/>
          </a:ln>
        </p:spPr>
        <p:txBody>
          <a:bodyPr/>
          <a:lstStyle/>
          <a:p>
            <a:endParaRPr lang="en-US"/>
          </a:p>
        </p:txBody>
      </p:sp>
      <p:sp>
        <p:nvSpPr>
          <p:cNvPr id="4113" name="Freeform 363"/>
          <p:cNvSpPr>
            <a:spLocks/>
          </p:cNvSpPr>
          <p:nvPr/>
        </p:nvSpPr>
        <p:spPr bwMode="auto">
          <a:xfrm>
            <a:off x="4633913" y="3168650"/>
            <a:ext cx="71437" cy="74613"/>
          </a:xfrm>
          <a:custGeom>
            <a:avLst/>
            <a:gdLst>
              <a:gd name="T0" fmla="*/ 2147483646 w 10056"/>
              <a:gd name="T1" fmla="*/ 2147483646 h 10000"/>
              <a:gd name="T2" fmla="*/ 2147483646 w 10056"/>
              <a:gd name="T3" fmla="*/ 2147483646 h 10000"/>
              <a:gd name="T4" fmla="*/ 2147483646 w 10056"/>
              <a:gd name="T5" fmla="*/ 2147483646 h 10000"/>
              <a:gd name="T6" fmla="*/ 2147483646 w 10056"/>
              <a:gd name="T7" fmla="*/ 2147483646 h 10000"/>
              <a:gd name="T8" fmla="*/ 2147483646 w 10056"/>
              <a:gd name="T9" fmla="*/ 2147483646 h 10000"/>
              <a:gd name="T10" fmla="*/ 2147483646 w 10056"/>
              <a:gd name="T11" fmla="*/ 2147483646 h 10000"/>
              <a:gd name="T12" fmla="*/ 2147483646 w 10056"/>
              <a:gd name="T13" fmla="*/ 2147483646 h 10000"/>
              <a:gd name="T14" fmla="*/ 2147483646 w 10056"/>
              <a:gd name="T15" fmla="*/ 2147483646 h 10000"/>
              <a:gd name="T16" fmla="*/ 2147483646 w 10056"/>
              <a:gd name="T17" fmla="*/ 2147483646 h 10000"/>
              <a:gd name="T18" fmla="*/ 2147483646 w 10056"/>
              <a:gd name="T19" fmla="*/ 2147483646 h 10000"/>
              <a:gd name="T20" fmla="*/ 2147483646 w 10056"/>
              <a:gd name="T21" fmla="*/ 2147483646 h 10000"/>
              <a:gd name="T22" fmla="*/ 2147483646 w 10056"/>
              <a:gd name="T23" fmla="*/ 2147483646 h 10000"/>
              <a:gd name="T24" fmla="*/ 2147483646 w 10056"/>
              <a:gd name="T25" fmla="*/ 0 h 10000"/>
              <a:gd name="T26" fmla="*/ 2147483646 w 10056"/>
              <a:gd name="T27" fmla="*/ 2147483646 h 10000"/>
              <a:gd name="T28" fmla="*/ 0 w 10056"/>
              <a:gd name="T29" fmla="*/ 2147483646 h 10000"/>
              <a:gd name="T30" fmla="*/ 2147483646 w 10056"/>
              <a:gd name="T31" fmla="*/ 2147483646 h 10000"/>
              <a:gd name="T32" fmla="*/ 2147483646 w 10056"/>
              <a:gd name="T33" fmla="*/ 2147483646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solidFill>
          <a:ln w="9525">
            <a:solidFill>
              <a:schemeClr val="bg2"/>
            </a:solidFill>
            <a:round/>
            <a:headEnd/>
            <a:tailEnd/>
          </a:ln>
        </p:spPr>
        <p:txBody>
          <a:bodyPr/>
          <a:lstStyle/>
          <a:p>
            <a:endParaRPr lang="en-US"/>
          </a:p>
        </p:txBody>
      </p:sp>
      <p:sp>
        <p:nvSpPr>
          <p:cNvPr id="4114"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solidFill>
          <a:ln w="9525">
            <a:solidFill>
              <a:schemeClr val="bg2"/>
            </a:solidFill>
            <a:round/>
            <a:headEnd/>
            <a:tailEnd/>
          </a:ln>
        </p:spPr>
        <p:txBody>
          <a:bodyPr/>
          <a:lstStyle/>
          <a:p>
            <a:endParaRPr lang="en-US"/>
          </a:p>
        </p:txBody>
      </p:sp>
      <p:sp>
        <p:nvSpPr>
          <p:cNvPr id="4115"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solidFill>
          <a:ln w="9525">
            <a:solidFill>
              <a:schemeClr val="bg2"/>
            </a:solidFill>
            <a:round/>
            <a:headEnd/>
            <a:tailEnd/>
          </a:ln>
        </p:spPr>
        <p:txBody>
          <a:bodyPr/>
          <a:lstStyle/>
          <a:p>
            <a:endParaRPr lang="en-US"/>
          </a:p>
        </p:txBody>
      </p:sp>
      <p:sp>
        <p:nvSpPr>
          <p:cNvPr id="4116"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solidFill>
          <a:ln w="9525">
            <a:solidFill>
              <a:schemeClr val="bg2"/>
            </a:solidFill>
            <a:round/>
            <a:headEnd/>
            <a:tailEnd/>
          </a:ln>
        </p:spPr>
        <p:txBody>
          <a:bodyPr/>
          <a:lstStyle/>
          <a:p>
            <a:endParaRPr lang="en-US"/>
          </a:p>
        </p:txBody>
      </p:sp>
      <p:sp>
        <p:nvSpPr>
          <p:cNvPr id="4117"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solidFill>
          <a:ln w="9525">
            <a:solidFill>
              <a:schemeClr val="bg2"/>
            </a:solidFill>
            <a:round/>
            <a:headEnd/>
            <a:tailEnd/>
          </a:ln>
        </p:spPr>
        <p:txBody>
          <a:bodyPr/>
          <a:lstStyle/>
          <a:p>
            <a:endParaRPr lang="en-US"/>
          </a:p>
        </p:txBody>
      </p:sp>
      <p:sp>
        <p:nvSpPr>
          <p:cNvPr id="4118"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solidFill>
          <a:ln w="9525">
            <a:solidFill>
              <a:schemeClr val="bg2"/>
            </a:solidFill>
            <a:round/>
            <a:headEnd/>
            <a:tailEnd/>
          </a:ln>
        </p:spPr>
        <p:txBody>
          <a:bodyPr/>
          <a:lstStyle/>
          <a:p>
            <a:endParaRPr lang="en-US"/>
          </a:p>
        </p:txBody>
      </p:sp>
      <p:sp>
        <p:nvSpPr>
          <p:cNvPr id="4119"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solidFill>
          <a:ln w="9525">
            <a:solidFill>
              <a:schemeClr val="bg2"/>
            </a:solidFill>
            <a:round/>
            <a:headEnd/>
            <a:tailEnd/>
          </a:ln>
        </p:spPr>
        <p:txBody>
          <a:bodyPr/>
          <a:lstStyle/>
          <a:p>
            <a:endParaRPr lang="en-US"/>
          </a:p>
        </p:txBody>
      </p:sp>
      <p:sp>
        <p:nvSpPr>
          <p:cNvPr id="4120"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solidFill>
          <a:ln w="9525">
            <a:solidFill>
              <a:schemeClr val="bg2"/>
            </a:solidFill>
            <a:round/>
            <a:headEnd/>
            <a:tailEnd/>
          </a:ln>
        </p:spPr>
        <p:txBody>
          <a:bodyPr/>
          <a:lstStyle/>
          <a:p>
            <a:endParaRPr lang="en-US"/>
          </a:p>
        </p:txBody>
      </p:sp>
      <p:sp>
        <p:nvSpPr>
          <p:cNvPr id="4121"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solidFill>
          <a:ln w="9525">
            <a:solidFill>
              <a:schemeClr val="bg2"/>
            </a:solidFill>
            <a:round/>
            <a:headEnd/>
            <a:tailEnd/>
          </a:ln>
        </p:spPr>
        <p:txBody>
          <a:bodyPr/>
          <a:lstStyle/>
          <a:p>
            <a:endParaRPr lang="en-US"/>
          </a:p>
        </p:txBody>
      </p:sp>
      <p:sp>
        <p:nvSpPr>
          <p:cNvPr id="4122" name="Freeform 260"/>
          <p:cNvSpPr>
            <a:spLocks/>
          </p:cNvSpPr>
          <p:nvPr/>
        </p:nvSpPr>
        <p:spPr bwMode="auto">
          <a:xfrm>
            <a:off x="5019675" y="3495675"/>
            <a:ext cx="53975" cy="109538"/>
          </a:xfrm>
          <a:custGeom>
            <a:avLst/>
            <a:gdLst>
              <a:gd name="T0" fmla="*/ 0 w 444747"/>
              <a:gd name="T1" fmla="*/ 0 h 900169"/>
              <a:gd name="T2" fmla="*/ 0 w 444747"/>
              <a:gd name="T3" fmla="*/ 0 h 900169"/>
              <a:gd name="T4" fmla="*/ 0 w 444747"/>
              <a:gd name="T5" fmla="*/ 0 h 900169"/>
              <a:gd name="T6" fmla="*/ 0 w 444747"/>
              <a:gd name="T7" fmla="*/ 0 h 900169"/>
              <a:gd name="T8" fmla="*/ 0 w 444747"/>
              <a:gd name="T9" fmla="*/ 0 h 900169"/>
              <a:gd name="T10" fmla="*/ 0 w 444747"/>
              <a:gd name="T11" fmla="*/ 0 h 900169"/>
              <a:gd name="T12" fmla="*/ 0 w 444747"/>
              <a:gd name="T13" fmla="*/ 0 h 900169"/>
              <a:gd name="T14" fmla="*/ 0 w 444747"/>
              <a:gd name="T15" fmla="*/ 0 h 900169"/>
              <a:gd name="T16" fmla="*/ 0 w 444747"/>
              <a:gd name="T17" fmla="*/ 0 h 900169"/>
              <a:gd name="T18" fmla="*/ 0 w 444747"/>
              <a:gd name="T19" fmla="*/ 0 h 900169"/>
              <a:gd name="T20" fmla="*/ 0 w 444747"/>
              <a:gd name="T21" fmla="*/ 0 h 900169"/>
              <a:gd name="T22" fmla="*/ 0 w 444747"/>
              <a:gd name="T23" fmla="*/ 0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solidFill>
          <a:ln w="9525">
            <a:solidFill>
              <a:schemeClr val="bg2"/>
            </a:solidFill>
            <a:round/>
            <a:headEnd/>
            <a:tailEnd/>
          </a:ln>
        </p:spPr>
        <p:txBody>
          <a:bodyPr/>
          <a:lstStyle/>
          <a:p>
            <a:endParaRPr lang="en-US"/>
          </a:p>
        </p:txBody>
      </p:sp>
      <p:sp>
        <p:nvSpPr>
          <p:cNvPr id="4123" name="Rectangle 2"/>
          <p:cNvSpPr>
            <a:spLocks noGrp="1" noChangeArrowheads="1"/>
          </p:cNvSpPr>
          <p:nvPr>
            <p:ph type="title"/>
          </p:nvPr>
        </p:nvSpPr>
        <p:spPr>
          <a:xfrm>
            <a:off x="899420" y="604838"/>
            <a:ext cx="2795588" cy="441325"/>
          </a:xfrm>
        </p:spPr>
        <p:txBody>
          <a:bodyPr>
            <a:normAutofit fontScale="90000"/>
          </a:bodyPr>
          <a:lstStyle/>
          <a:p>
            <a:pPr eaLnBrk="1" hangingPunct="1"/>
            <a:r>
              <a:rPr lang="en-GB" altLang="en-US" sz="1800" dirty="0" smtClean="0">
                <a:solidFill>
                  <a:schemeClr val="tx1"/>
                </a:solidFill>
                <a:latin typeface="Arial" panose="020B0604020202020204" pitchFamily="34" charset="0"/>
              </a:rPr>
              <a:t>Hand Planters</a:t>
            </a:r>
            <a:r>
              <a:rPr lang="en-GB" altLang="en-US" sz="700" dirty="0" smtClean="0">
                <a:solidFill>
                  <a:schemeClr val="tx1"/>
                </a:solidFill>
                <a:latin typeface="Arial" panose="020B0604020202020204" pitchFamily="34" charset="0"/>
              </a:rPr>
              <a:t/>
            </a:r>
            <a:br>
              <a:rPr lang="en-GB" altLang="en-US" sz="700" dirty="0" smtClean="0">
                <a:solidFill>
                  <a:schemeClr val="tx1"/>
                </a:solidFill>
                <a:latin typeface="Arial" panose="020B0604020202020204" pitchFamily="34" charset="0"/>
              </a:rPr>
            </a:br>
            <a:endParaRPr lang="en-GB" altLang="en-US" sz="700" dirty="0" smtClean="0">
              <a:solidFill>
                <a:schemeClr val="tx1"/>
              </a:solidFill>
              <a:latin typeface="Arial" panose="020B0604020202020204" pitchFamily="34" charset="0"/>
            </a:endParaRPr>
          </a:p>
        </p:txBody>
      </p:sp>
      <p:sp>
        <p:nvSpPr>
          <p:cNvPr id="4124" name="Freeform 257"/>
          <p:cNvSpPr>
            <a:spLocks/>
          </p:cNvSpPr>
          <p:nvPr/>
        </p:nvSpPr>
        <p:spPr bwMode="auto">
          <a:xfrm>
            <a:off x="4252913" y="3009900"/>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solidFill>
          <a:ln w="9525">
            <a:solidFill>
              <a:schemeClr val="bg2"/>
            </a:solidFill>
            <a:round/>
            <a:headEnd/>
            <a:tailEnd/>
          </a:ln>
        </p:spPr>
        <p:txBody>
          <a:bodyPr/>
          <a:lstStyle/>
          <a:p>
            <a:endParaRPr lang="en-US"/>
          </a:p>
        </p:txBody>
      </p:sp>
      <p:sp>
        <p:nvSpPr>
          <p:cNvPr id="4125" name="Freeform 258"/>
          <p:cNvSpPr>
            <a:spLocks/>
          </p:cNvSpPr>
          <p:nvPr/>
        </p:nvSpPr>
        <p:spPr bwMode="auto">
          <a:xfrm>
            <a:off x="5830888" y="1674813"/>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solidFill>
          <a:ln w="9525">
            <a:solidFill>
              <a:schemeClr val="bg2"/>
            </a:solidFill>
            <a:round/>
            <a:headEnd/>
            <a:tailEnd/>
          </a:ln>
        </p:spPr>
        <p:txBody>
          <a:bodyPr/>
          <a:lstStyle/>
          <a:p>
            <a:endParaRPr lang="en-US"/>
          </a:p>
        </p:txBody>
      </p:sp>
      <p:sp>
        <p:nvSpPr>
          <p:cNvPr id="4126" name="Freeform 259"/>
          <p:cNvSpPr>
            <a:spLocks/>
          </p:cNvSpPr>
          <p:nvPr/>
        </p:nvSpPr>
        <p:spPr bwMode="auto">
          <a:xfrm>
            <a:off x="5572125" y="4953000"/>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solidFill>
          <a:ln w="9525">
            <a:solidFill>
              <a:schemeClr val="bg2"/>
            </a:solidFill>
            <a:round/>
            <a:headEnd/>
            <a:tailEnd/>
          </a:ln>
        </p:spPr>
        <p:txBody>
          <a:bodyPr/>
          <a:lstStyle/>
          <a:p>
            <a:endParaRPr lang="en-US"/>
          </a:p>
        </p:txBody>
      </p:sp>
      <p:sp>
        <p:nvSpPr>
          <p:cNvPr id="4127" name="Freeform 266"/>
          <p:cNvSpPr>
            <a:spLocks/>
          </p:cNvSpPr>
          <p:nvPr/>
        </p:nvSpPr>
        <p:spPr bwMode="auto">
          <a:xfrm>
            <a:off x="8650288" y="5749925"/>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DDDDDD"/>
          </a:solidFill>
          <a:ln w="9525">
            <a:solidFill>
              <a:schemeClr val="bg2"/>
            </a:solidFill>
            <a:round/>
            <a:headEnd/>
            <a:tailEnd/>
          </a:ln>
        </p:spPr>
        <p:txBody>
          <a:bodyPr/>
          <a:lstStyle/>
          <a:p>
            <a:endParaRPr lang="en-US"/>
          </a:p>
        </p:txBody>
      </p:sp>
      <p:sp>
        <p:nvSpPr>
          <p:cNvPr id="4128" name="Freeform 267"/>
          <p:cNvSpPr>
            <a:spLocks/>
          </p:cNvSpPr>
          <p:nvPr/>
        </p:nvSpPr>
        <p:spPr bwMode="auto">
          <a:xfrm>
            <a:off x="8805863" y="5565775"/>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DDDDDD"/>
          </a:solidFill>
          <a:ln w="9525">
            <a:solidFill>
              <a:schemeClr val="bg2"/>
            </a:solidFill>
            <a:round/>
            <a:headEnd/>
            <a:tailEnd/>
          </a:ln>
        </p:spPr>
        <p:txBody>
          <a:bodyPr/>
          <a:lstStyle/>
          <a:p>
            <a:endParaRPr lang="en-US"/>
          </a:p>
        </p:txBody>
      </p:sp>
      <p:sp>
        <p:nvSpPr>
          <p:cNvPr id="4129" name="Freeform 268"/>
          <p:cNvSpPr>
            <a:spLocks/>
          </p:cNvSpPr>
          <p:nvPr/>
        </p:nvSpPr>
        <p:spPr bwMode="auto">
          <a:xfrm>
            <a:off x="7323138" y="49387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130" name="Freeform 269"/>
          <p:cNvSpPr>
            <a:spLocks/>
          </p:cNvSpPr>
          <p:nvPr/>
        </p:nvSpPr>
        <p:spPr bwMode="auto">
          <a:xfrm>
            <a:off x="8099425" y="573405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solidFill>
          <a:ln w="9525">
            <a:solidFill>
              <a:schemeClr val="bg2"/>
            </a:solidFill>
            <a:round/>
            <a:headEnd/>
            <a:tailEnd/>
          </a:ln>
        </p:spPr>
        <p:txBody>
          <a:bodyPr/>
          <a:lstStyle/>
          <a:p>
            <a:endParaRPr lang="en-US"/>
          </a:p>
        </p:txBody>
      </p:sp>
      <p:sp>
        <p:nvSpPr>
          <p:cNvPr id="4131" name="Freeform 271"/>
          <p:cNvSpPr>
            <a:spLocks/>
          </p:cNvSpPr>
          <p:nvPr/>
        </p:nvSpPr>
        <p:spPr bwMode="auto">
          <a:xfrm>
            <a:off x="7259638" y="4486275"/>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solidFill>
          <a:ln w="9525">
            <a:solidFill>
              <a:schemeClr val="bg2"/>
            </a:solidFill>
            <a:round/>
            <a:headEnd/>
            <a:tailEnd/>
          </a:ln>
        </p:spPr>
        <p:txBody>
          <a:bodyPr/>
          <a:lstStyle/>
          <a:p>
            <a:endParaRPr lang="en-US"/>
          </a:p>
        </p:txBody>
      </p:sp>
      <p:sp>
        <p:nvSpPr>
          <p:cNvPr id="4132" name="Freeform 274"/>
          <p:cNvSpPr>
            <a:spLocks/>
          </p:cNvSpPr>
          <p:nvPr/>
        </p:nvSpPr>
        <p:spPr bwMode="auto">
          <a:xfrm>
            <a:off x="7456488" y="4618038"/>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solidFill>
          <a:ln w="9525">
            <a:solidFill>
              <a:schemeClr val="bg2"/>
            </a:solidFill>
            <a:round/>
            <a:headEnd/>
            <a:tailEnd/>
          </a:ln>
        </p:spPr>
        <p:txBody>
          <a:bodyPr/>
          <a:lstStyle/>
          <a:p>
            <a:endParaRPr lang="en-US"/>
          </a:p>
        </p:txBody>
      </p:sp>
      <p:sp>
        <p:nvSpPr>
          <p:cNvPr id="4133" name="Freeform 275"/>
          <p:cNvSpPr>
            <a:spLocks/>
          </p:cNvSpPr>
          <p:nvPr/>
        </p:nvSpPr>
        <p:spPr bwMode="auto">
          <a:xfrm>
            <a:off x="7135813" y="4814888"/>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solidFill>
          <a:ln w="9525">
            <a:solidFill>
              <a:schemeClr val="bg2"/>
            </a:solidFill>
            <a:round/>
            <a:headEnd/>
            <a:tailEnd/>
          </a:ln>
        </p:spPr>
        <p:txBody>
          <a:bodyPr/>
          <a:lstStyle/>
          <a:p>
            <a:endParaRPr lang="en-US"/>
          </a:p>
        </p:txBody>
      </p:sp>
      <p:sp>
        <p:nvSpPr>
          <p:cNvPr id="4134" name="Freeform 276"/>
          <p:cNvSpPr>
            <a:spLocks/>
          </p:cNvSpPr>
          <p:nvPr/>
        </p:nvSpPr>
        <p:spPr bwMode="auto">
          <a:xfrm>
            <a:off x="2928938" y="3178175"/>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solidFill>
          <a:ln w="9525">
            <a:solidFill>
              <a:schemeClr val="bg2"/>
            </a:solidFill>
            <a:round/>
            <a:headEnd/>
            <a:tailEnd/>
          </a:ln>
        </p:spPr>
        <p:txBody>
          <a:bodyPr/>
          <a:lstStyle/>
          <a:p>
            <a:endParaRPr lang="en-US"/>
          </a:p>
        </p:txBody>
      </p:sp>
      <p:sp>
        <p:nvSpPr>
          <p:cNvPr id="4135" name="Freeform 277"/>
          <p:cNvSpPr>
            <a:spLocks/>
          </p:cNvSpPr>
          <p:nvPr/>
        </p:nvSpPr>
        <p:spPr bwMode="auto">
          <a:xfrm>
            <a:off x="2276475" y="4084638"/>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chemeClr val="bg2"/>
            </a:solidFill>
            <a:round/>
            <a:headEnd/>
            <a:tailEnd/>
          </a:ln>
        </p:spPr>
        <p:txBody>
          <a:bodyPr/>
          <a:lstStyle/>
          <a:p>
            <a:endParaRPr lang="en-US"/>
          </a:p>
        </p:txBody>
      </p:sp>
      <p:sp>
        <p:nvSpPr>
          <p:cNvPr id="4136" name="Freeform 278"/>
          <p:cNvSpPr>
            <a:spLocks/>
          </p:cNvSpPr>
          <p:nvPr/>
        </p:nvSpPr>
        <p:spPr bwMode="auto">
          <a:xfrm>
            <a:off x="2552700" y="4170363"/>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chemeClr val="bg2"/>
            </a:solidFill>
            <a:round/>
            <a:headEnd/>
            <a:tailEnd/>
          </a:ln>
        </p:spPr>
        <p:txBody>
          <a:bodyPr/>
          <a:lstStyle/>
          <a:p>
            <a:endParaRPr lang="en-US"/>
          </a:p>
        </p:txBody>
      </p:sp>
      <p:sp>
        <p:nvSpPr>
          <p:cNvPr id="4137" name="Freeform 279"/>
          <p:cNvSpPr>
            <a:spLocks/>
          </p:cNvSpPr>
          <p:nvPr/>
        </p:nvSpPr>
        <p:spPr bwMode="auto">
          <a:xfrm>
            <a:off x="4814888" y="364331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solidFill>
          <a:ln w="9525">
            <a:solidFill>
              <a:schemeClr val="bg2"/>
            </a:solidFill>
            <a:round/>
            <a:headEnd/>
            <a:tailEnd/>
          </a:ln>
        </p:spPr>
        <p:txBody>
          <a:bodyPr/>
          <a:lstStyle/>
          <a:p>
            <a:endParaRPr lang="en-US"/>
          </a:p>
        </p:txBody>
      </p:sp>
      <p:sp>
        <p:nvSpPr>
          <p:cNvPr id="4138" name="Freeform 280"/>
          <p:cNvSpPr>
            <a:spLocks/>
          </p:cNvSpPr>
          <p:nvPr/>
        </p:nvSpPr>
        <p:spPr bwMode="auto">
          <a:xfrm>
            <a:off x="4727575" y="355441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solidFill>
          <a:ln w="9525">
            <a:solidFill>
              <a:schemeClr val="bg2"/>
            </a:solidFill>
            <a:round/>
            <a:headEnd/>
            <a:tailEnd/>
          </a:ln>
        </p:spPr>
        <p:txBody>
          <a:bodyPr/>
          <a:lstStyle/>
          <a:p>
            <a:endParaRPr lang="en-US"/>
          </a:p>
        </p:txBody>
      </p:sp>
      <p:sp>
        <p:nvSpPr>
          <p:cNvPr id="4139" name="Freeform 281"/>
          <p:cNvSpPr>
            <a:spLocks/>
          </p:cNvSpPr>
          <p:nvPr/>
        </p:nvSpPr>
        <p:spPr bwMode="auto">
          <a:xfrm>
            <a:off x="4719638" y="349091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solidFill>
          <a:ln w="9525">
            <a:solidFill>
              <a:schemeClr val="bg2"/>
            </a:solidFill>
            <a:round/>
            <a:headEnd/>
            <a:tailEnd/>
          </a:ln>
        </p:spPr>
        <p:txBody>
          <a:bodyPr/>
          <a:lstStyle/>
          <a:p>
            <a:endParaRPr lang="en-US"/>
          </a:p>
        </p:txBody>
      </p:sp>
      <p:sp>
        <p:nvSpPr>
          <p:cNvPr id="4140" name="Freeform 282"/>
          <p:cNvSpPr>
            <a:spLocks/>
          </p:cNvSpPr>
          <p:nvPr/>
        </p:nvSpPr>
        <p:spPr bwMode="auto">
          <a:xfrm>
            <a:off x="5518150" y="3667125"/>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4141"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42" name="Freeform 284"/>
          <p:cNvSpPr>
            <a:spLocks/>
          </p:cNvSpPr>
          <p:nvPr/>
        </p:nvSpPr>
        <p:spPr bwMode="auto">
          <a:xfrm>
            <a:off x="5119688" y="3517900"/>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solidFill>
          <a:ln w="9525">
            <a:solidFill>
              <a:schemeClr val="bg2"/>
            </a:solidFill>
            <a:round/>
            <a:headEnd/>
            <a:tailEnd/>
          </a:ln>
        </p:spPr>
        <p:txBody>
          <a:bodyPr/>
          <a:lstStyle/>
          <a:p>
            <a:endParaRPr lang="en-US"/>
          </a:p>
        </p:txBody>
      </p:sp>
      <p:sp>
        <p:nvSpPr>
          <p:cNvPr id="4143" name="Freeform 285"/>
          <p:cNvSpPr>
            <a:spLocks/>
          </p:cNvSpPr>
          <p:nvPr/>
        </p:nvSpPr>
        <p:spPr bwMode="auto">
          <a:xfrm>
            <a:off x="5367338" y="3667125"/>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solidFill>
          <a:ln w="9525">
            <a:solidFill>
              <a:schemeClr val="bg2"/>
            </a:solidFill>
            <a:round/>
            <a:headEnd/>
            <a:tailEnd/>
          </a:ln>
        </p:spPr>
        <p:txBody>
          <a:bodyPr/>
          <a:lstStyle/>
          <a:p>
            <a:endParaRPr lang="en-US"/>
          </a:p>
        </p:txBody>
      </p:sp>
      <p:sp>
        <p:nvSpPr>
          <p:cNvPr id="4144" name="Freeform 286"/>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4145" name="Freeform 287"/>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solidFill>
          <a:ln w="9525">
            <a:solidFill>
              <a:schemeClr val="bg2"/>
            </a:solidFill>
            <a:round/>
            <a:headEnd/>
            <a:tailEnd/>
          </a:ln>
        </p:spPr>
        <p:txBody>
          <a:bodyPr/>
          <a:lstStyle/>
          <a:p>
            <a:endParaRPr lang="en-US"/>
          </a:p>
        </p:txBody>
      </p:sp>
      <p:sp>
        <p:nvSpPr>
          <p:cNvPr id="4146" name="Freeform 288"/>
          <p:cNvSpPr>
            <a:spLocks/>
          </p:cNvSpPr>
          <p:nvPr/>
        </p:nvSpPr>
        <p:spPr bwMode="auto">
          <a:xfrm>
            <a:off x="5783263" y="4002088"/>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solidFill>
          <a:ln w="9525">
            <a:solidFill>
              <a:schemeClr val="bg2"/>
            </a:solidFill>
            <a:round/>
            <a:headEnd/>
            <a:tailEnd/>
          </a:ln>
        </p:spPr>
        <p:txBody>
          <a:bodyPr/>
          <a:lstStyle/>
          <a:p>
            <a:endParaRPr lang="en-US"/>
          </a:p>
        </p:txBody>
      </p:sp>
      <p:sp>
        <p:nvSpPr>
          <p:cNvPr id="4147" name="Freeform 289"/>
          <p:cNvSpPr>
            <a:spLocks/>
          </p:cNvSpPr>
          <p:nvPr/>
        </p:nvSpPr>
        <p:spPr bwMode="auto">
          <a:xfrm>
            <a:off x="5800725" y="4032250"/>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solidFill>
          <a:ln w="9525">
            <a:solidFill>
              <a:schemeClr val="bg2"/>
            </a:solidFill>
            <a:round/>
            <a:headEnd/>
            <a:tailEnd/>
          </a:ln>
        </p:spPr>
        <p:txBody>
          <a:bodyPr/>
          <a:lstStyle/>
          <a:p>
            <a:endParaRPr lang="en-US"/>
          </a:p>
        </p:txBody>
      </p:sp>
      <p:sp>
        <p:nvSpPr>
          <p:cNvPr id="4148" name="Freeform 290"/>
          <p:cNvSpPr>
            <a:spLocks/>
          </p:cNvSpPr>
          <p:nvPr/>
        </p:nvSpPr>
        <p:spPr bwMode="auto">
          <a:xfrm>
            <a:off x="5565775" y="4171950"/>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solidFill>
          <a:ln w="9525">
            <a:solidFill>
              <a:schemeClr val="bg2"/>
            </a:solidFill>
            <a:round/>
            <a:headEnd/>
            <a:tailEnd/>
          </a:ln>
        </p:spPr>
        <p:txBody>
          <a:bodyPr/>
          <a:lstStyle/>
          <a:p>
            <a:endParaRPr lang="en-US"/>
          </a:p>
        </p:txBody>
      </p:sp>
      <p:sp>
        <p:nvSpPr>
          <p:cNvPr id="4149" name="Freeform 291"/>
          <p:cNvSpPr>
            <a:spLocks/>
          </p:cNvSpPr>
          <p:nvPr/>
        </p:nvSpPr>
        <p:spPr bwMode="auto">
          <a:xfrm>
            <a:off x="5378450" y="3813175"/>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solidFill>
          <a:ln w="9525">
            <a:solidFill>
              <a:schemeClr val="bg2"/>
            </a:solidFill>
            <a:round/>
            <a:headEnd/>
            <a:tailEnd/>
          </a:ln>
        </p:spPr>
        <p:txBody>
          <a:bodyPr/>
          <a:lstStyle/>
          <a:p>
            <a:endParaRPr lang="en-US"/>
          </a:p>
        </p:txBody>
      </p:sp>
      <p:sp>
        <p:nvSpPr>
          <p:cNvPr id="4150" name="Freeform 292"/>
          <p:cNvSpPr>
            <a:spLocks/>
          </p:cNvSpPr>
          <p:nvPr/>
        </p:nvSpPr>
        <p:spPr bwMode="auto">
          <a:xfrm>
            <a:off x="5800725" y="4079875"/>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solidFill>
          <a:ln w="9525">
            <a:solidFill>
              <a:schemeClr val="bg2"/>
            </a:solidFill>
            <a:round/>
            <a:headEnd/>
            <a:tailEnd/>
          </a:ln>
        </p:spPr>
        <p:txBody>
          <a:bodyPr/>
          <a:lstStyle/>
          <a:p>
            <a:endParaRPr lang="en-US"/>
          </a:p>
        </p:txBody>
      </p:sp>
      <p:sp>
        <p:nvSpPr>
          <p:cNvPr id="4151" name="Freeform 293"/>
          <p:cNvSpPr>
            <a:spLocks/>
          </p:cNvSpPr>
          <p:nvPr/>
        </p:nvSpPr>
        <p:spPr bwMode="auto">
          <a:xfrm>
            <a:off x="5462588" y="3657600"/>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solidFill>
          <a:ln w="9525">
            <a:solidFill>
              <a:schemeClr val="bg2"/>
            </a:solidFill>
            <a:round/>
            <a:headEnd/>
            <a:tailEnd/>
          </a:ln>
        </p:spPr>
        <p:txBody>
          <a:bodyPr/>
          <a:lstStyle/>
          <a:p>
            <a:endParaRPr lang="en-US"/>
          </a:p>
        </p:txBody>
      </p:sp>
      <p:sp>
        <p:nvSpPr>
          <p:cNvPr id="4152" name="Freeform 294"/>
          <p:cNvSpPr>
            <a:spLocks/>
          </p:cNvSpPr>
          <p:nvPr/>
        </p:nvSpPr>
        <p:spPr bwMode="auto">
          <a:xfrm>
            <a:off x="5605463" y="3589338"/>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solidFill>
          <a:ln w="9525">
            <a:solidFill>
              <a:schemeClr val="bg2"/>
            </a:solidFill>
            <a:round/>
            <a:headEnd/>
            <a:tailEnd/>
          </a:ln>
        </p:spPr>
        <p:txBody>
          <a:bodyPr/>
          <a:lstStyle/>
          <a:p>
            <a:endParaRPr lang="en-US"/>
          </a:p>
        </p:txBody>
      </p:sp>
      <p:sp>
        <p:nvSpPr>
          <p:cNvPr id="4153" name="Freeform 299"/>
          <p:cNvSpPr>
            <a:spLocks/>
          </p:cNvSpPr>
          <p:nvPr/>
        </p:nvSpPr>
        <p:spPr bwMode="auto">
          <a:xfrm>
            <a:off x="5013325" y="2963863"/>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solidFill>
          <a:ln w="9525">
            <a:solidFill>
              <a:schemeClr val="bg2"/>
            </a:solidFill>
            <a:round/>
            <a:headEnd/>
            <a:tailEnd/>
          </a:ln>
        </p:spPr>
        <p:txBody>
          <a:bodyPr/>
          <a:lstStyle/>
          <a:p>
            <a:endParaRPr lang="en-US"/>
          </a:p>
        </p:txBody>
      </p:sp>
      <p:sp>
        <p:nvSpPr>
          <p:cNvPr id="4154" name="Freeform 300"/>
          <p:cNvSpPr>
            <a:spLocks/>
          </p:cNvSpPr>
          <p:nvPr/>
        </p:nvSpPr>
        <p:spPr bwMode="auto">
          <a:xfrm>
            <a:off x="5083175" y="2814638"/>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solidFill>
          <a:ln w="9525">
            <a:solidFill>
              <a:schemeClr val="bg2"/>
            </a:solidFill>
            <a:round/>
            <a:headEnd/>
            <a:tailEnd/>
          </a:ln>
        </p:spPr>
        <p:txBody>
          <a:bodyPr/>
          <a:lstStyle/>
          <a:p>
            <a:endParaRPr lang="en-US"/>
          </a:p>
        </p:txBody>
      </p:sp>
      <p:sp>
        <p:nvSpPr>
          <p:cNvPr id="4155" name="Freeform 301"/>
          <p:cNvSpPr>
            <a:spLocks/>
          </p:cNvSpPr>
          <p:nvPr/>
        </p:nvSpPr>
        <p:spPr bwMode="auto">
          <a:xfrm>
            <a:off x="5078413" y="2971800"/>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solidFill>
          <a:ln w="9525">
            <a:solidFill>
              <a:schemeClr val="bg2"/>
            </a:solidFill>
            <a:round/>
            <a:headEnd/>
            <a:tailEnd/>
          </a:ln>
        </p:spPr>
        <p:txBody>
          <a:bodyPr/>
          <a:lstStyle/>
          <a:p>
            <a:endParaRPr lang="en-US"/>
          </a:p>
        </p:txBody>
      </p:sp>
      <p:sp>
        <p:nvSpPr>
          <p:cNvPr id="4156" name="Freeform 302"/>
          <p:cNvSpPr>
            <a:spLocks/>
          </p:cNvSpPr>
          <p:nvPr/>
        </p:nvSpPr>
        <p:spPr bwMode="auto">
          <a:xfrm>
            <a:off x="5021263" y="2886075"/>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solidFill>
          <a:ln w="9525">
            <a:solidFill>
              <a:schemeClr val="bg2"/>
            </a:solidFill>
            <a:round/>
            <a:headEnd/>
            <a:tailEnd/>
          </a:ln>
        </p:spPr>
        <p:txBody>
          <a:bodyPr/>
          <a:lstStyle/>
          <a:p>
            <a:endParaRPr lang="en-US"/>
          </a:p>
        </p:txBody>
      </p:sp>
      <p:sp>
        <p:nvSpPr>
          <p:cNvPr id="4157" name="Freeform 303"/>
          <p:cNvSpPr>
            <a:spLocks/>
          </p:cNvSpPr>
          <p:nvPr/>
        </p:nvSpPr>
        <p:spPr bwMode="auto">
          <a:xfrm>
            <a:off x="4119563" y="4337050"/>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solidFill>
          <a:ln w="9525">
            <a:solidFill>
              <a:schemeClr val="bg2"/>
            </a:solidFill>
            <a:round/>
            <a:headEnd/>
            <a:tailEnd/>
          </a:ln>
        </p:spPr>
        <p:txBody>
          <a:bodyPr/>
          <a:lstStyle/>
          <a:p>
            <a:endParaRPr lang="en-US"/>
          </a:p>
        </p:txBody>
      </p:sp>
      <p:sp>
        <p:nvSpPr>
          <p:cNvPr id="4158" name="Freeform 304"/>
          <p:cNvSpPr>
            <a:spLocks/>
          </p:cNvSpPr>
          <p:nvPr/>
        </p:nvSpPr>
        <p:spPr bwMode="auto">
          <a:xfrm>
            <a:off x="4073525" y="4235450"/>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solidFill>
          <a:ln w="9525">
            <a:solidFill>
              <a:schemeClr val="bg2"/>
            </a:solidFill>
            <a:round/>
            <a:headEnd/>
            <a:tailEnd/>
          </a:ln>
        </p:spPr>
        <p:txBody>
          <a:bodyPr/>
          <a:lstStyle/>
          <a:p>
            <a:endParaRPr lang="en-US"/>
          </a:p>
        </p:txBody>
      </p:sp>
      <p:sp>
        <p:nvSpPr>
          <p:cNvPr id="4159" name="Freeform 305"/>
          <p:cNvSpPr>
            <a:spLocks/>
          </p:cNvSpPr>
          <p:nvPr/>
        </p:nvSpPr>
        <p:spPr bwMode="auto">
          <a:xfrm>
            <a:off x="4081463" y="3963988"/>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solidFill>
          <a:ln w="9525">
            <a:solidFill>
              <a:schemeClr val="bg2"/>
            </a:solidFill>
            <a:round/>
            <a:headEnd/>
            <a:tailEnd/>
          </a:ln>
        </p:spPr>
        <p:txBody>
          <a:bodyPr/>
          <a:lstStyle/>
          <a:p>
            <a:endParaRPr lang="en-US"/>
          </a:p>
        </p:txBody>
      </p:sp>
      <p:sp>
        <p:nvSpPr>
          <p:cNvPr id="4160" name="Freeform 306"/>
          <p:cNvSpPr>
            <a:spLocks/>
          </p:cNvSpPr>
          <p:nvPr/>
        </p:nvSpPr>
        <p:spPr bwMode="auto">
          <a:xfrm>
            <a:off x="5108575" y="3830638"/>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solidFill>
          <a:ln w="9525">
            <a:solidFill>
              <a:schemeClr val="bg2"/>
            </a:solidFill>
            <a:round/>
            <a:headEnd/>
            <a:tailEnd/>
          </a:ln>
        </p:spPr>
        <p:txBody>
          <a:bodyPr/>
          <a:lstStyle/>
          <a:p>
            <a:endParaRPr lang="en-US"/>
          </a:p>
        </p:txBody>
      </p:sp>
      <p:sp>
        <p:nvSpPr>
          <p:cNvPr id="4161" name="Freeform 307"/>
          <p:cNvSpPr>
            <a:spLocks/>
          </p:cNvSpPr>
          <p:nvPr/>
        </p:nvSpPr>
        <p:spPr bwMode="auto">
          <a:xfrm>
            <a:off x="4722813" y="3783013"/>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solidFill>
          <a:ln w="9525">
            <a:solidFill>
              <a:schemeClr val="bg2"/>
            </a:solidFill>
            <a:round/>
            <a:headEnd/>
            <a:tailEnd/>
          </a:ln>
        </p:spPr>
        <p:txBody>
          <a:bodyPr/>
          <a:lstStyle/>
          <a:p>
            <a:endParaRPr lang="en-US"/>
          </a:p>
        </p:txBody>
      </p:sp>
      <p:sp>
        <p:nvSpPr>
          <p:cNvPr id="4162" name="Freeform 308"/>
          <p:cNvSpPr>
            <a:spLocks/>
          </p:cNvSpPr>
          <p:nvPr/>
        </p:nvSpPr>
        <p:spPr bwMode="auto">
          <a:xfrm>
            <a:off x="4683125" y="3667125"/>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solidFill>
          <a:ln w="9525">
            <a:solidFill>
              <a:schemeClr val="bg2"/>
            </a:solidFill>
            <a:round/>
            <a:headEnd/>
            <a:tailEnd/>
          </a:ln>
        </p:spPr>
        <p:txBody>
          <a:bodyPr/>
          <a:lstStyle/>
          <a:p>
            <a:endParaRPr lang="en-US"/>
          </a:p>
        </p:txBody>
      </p:sp>
      <p:sp>
        <p:nvSpPr>
          <p:cNvPr id="4163" name="Freeform 309"/>
          <p:cNvSpPr>
            <a:spLocks/>
          </p:cNvSpPr>
          <p:nvPr/>
        </p:nvSpPr>
        <p:spPr bwMode="auto">
          <a:xfrm>
            <a:off x="4176713" y="3713163"/>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solidFill>
          <a:ln w="9525">
            <a:solidFill>
              <a:schemeClr val="bg2"/>
            </a:solidFill>
            <a:round/>
            <a:headEnd/>
            <a:tailEnd/>
          </a:ln>
        </p:spPr>
        <p:txBody>
          <a:bodyPr/>
          <a:lstStyle/>
          <a:p>
            <a:endParaRPr lang="en-US"/>
          </a:p>
        </p:txBody>
      </p:sp>
      <p:sp>
        <p:nvSpPr>
          <p:cNvPr id="4164" name="Freeform 310"/>
          <p:cNvSpPr>
            <a:spLocks/>
          </p:cNvSpPr>
          <p:nvPr/>
        </p:nvSpPr>
        <p:spPr bwMode="auto">
          <a:xfrm>
            <a:off x="4087813" y="3940175"/>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solidFill>
          <a:ln w="9525">
            <a:solidFill>
              <a:schemeClr val="bg2"/>
            </a:solidFill>
            <a:round/>
            <a:headEnd/>
            <a:tailEnd/>
          </a:ln>
        </p:spPr>
        <p:txBody>
          <a:bodyPr/>
          <a:lstStyle/>
          <a:p>
            <a:endParaRPr lang="en-US"/>
          </a:p>
        </p:txBody>
      </p:sp>
      <p:sp>
        <p:nvSpPr>
          <p:cNvPr id="4165" name="Freeform 311"/>
          <p:cNvSpPr>
            <a:spLocks/>
          </p:cNvSpPr>
          <p:nvPr/>
        </p:nvSpPr>
        <p:spPr bwMode="auto">
          <a:xfrm>
            <a:off x="4097338" y="4337050"/>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solidFill>
          <a:ln w="9525">
            <a:solidFill>
              <a:schemeClr val="bg2"/>
            </a:solidFill>
            <a:round/>
            <a:headEnd/>
            <a:tailEnd/>
          </a:ln>
        </p:spPr>
        <p:txBody>
          <a:bodyPr/>
          <a:lstStyle/>
          <a:p>
            <a:endParaRPr lang="en-US"/>
          </a:p>
        </p:txBody>
      </p:sp>
      <p:sp>
        <p:nvSpPr>
          <p:cNvPr id="4166" name="Freeform 312"/>
          <p:cNvSpPr>
            <a:spLocks/>
          </p:cNvSpPr>
          <p:nvPr/>
        </p:nvSpPr>
        <p:spPr bwMode="auto">
          <a:xfrm>
            <a:off x="5046663" y="4065588"/>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solidFill>
          <a:ln w="9525">
            <a:solidFill>
              <a:schemeClr val="bg2"/>
            </a:solidFill>
            <a:round/>
            <a:headEnd/>
            <a:tailEnd/>
          </a:ln>
        </p:spPr>
        <p:txBody>
          <a:bodyPr/>
          <a:lstStyle/>
          <a:p>
            <a:endParaRPr lang="en-US"/>
          </a:p>
        </p:txBody>
      </p:sp>
      <p:sp>
        <p:nvSpPr>
          <p:cNvPr id="4167" name="Freeform 313"/>
          <p:cNvSpPr>
            <a:spLocks/>
          </p:cNvSpPr>
          <p:nvPr/>
        </p:nvSpPr>
        <p:spPr bwMode="auto">
          <a:xfrm>
            <a:off x="4292600" y="4392613"/>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solidFill>
          <a:ln w="9525">
            <a:solidFill>
              <a:schemeClr val="bg2"/>
            </a:solidFill>
            <a:round/>
            <a:headEnd/>
            <a:tailEnd/>
          </a:ln>
        </p:spPr>
        <p:txBody>
          <a:bodyPr/>
          <a:lstStyle/>
          <a:p>
            <a:endParaRPr lang="en-US"/>
          </a:p>
        </p:txBody>
      </p:sp>
      <p:sp>
        <p:nvSpPr>
          <p:cNvPr id="4168" name="Freeform 314"/>
          <p:cNvSpPr>
            <a:spLocks/>
          </p:cNvSpPr>
          <p:nvPr/>
        </p:nvSpPr>
        <p:spPr bwMode="auto">
          <a:xfrm>
            <a:off x="4216400" y="4448175"/>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solidFill>
          <a:ln w="9525">
            <a:solidFill>
              <a:schemeClr val="bg2"/>
            </a:solidFill>
            <a:round/>
            <a:headEnd/>
            <a:tailEnd/>
          </a:ln>
        </p:spPr>
        <p:txBody>
          <a:bodyPr/>
          <a:lstStyle/>
          <a:p>
            <a:endParaRPr lang="en-US"/>
          </a:p>
        </p:txBody>
      </p:sp>
      <p:sp>
        <p:nvSpPr>
          <p:cNvPr id="4169" name="Freeform 315"/>
          <p:cNvSpPr>
            <a:spLocks/>
          </p:cNvSpPr>
          <p:nvPr/>
        </p:nvSpPr>
        <p:spPr bwMode="auto">
          <a:xfrm>
            <a:off x="4167188" y="4416425"/>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solidFill>
          <a:ln w="9525">
            <a:solidFill>
              <a:schemeClr val="bg2"/>
            </a:solidFill>
            <a:round/>
            <a:headEnd/>
            <a:tailEnd/>
          </a:ln>
        </p:spPr>
        <p:txBody>
          <a:bodyPr/>
          <a:lstStyle/>
          <a:p>
            <a:endParaRPr lang="en-US"/>
          </a:p>
        </p:txBody>
      </p:sp>
      <p:sp>
        <p:nvSpPr>
          <p:cNvPr id="4170"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71" name="Freeform 317"/>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4172" name="Freeform 318"/>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solidFill>
          <a:ln w="9525">
            <a:solidFill>
              <a:schemeClr val="bg2"/>
            </a:solidFill>
            <a:round/>
            <a:headEnd/>
            <a:tailEnd/>
          </a:ln>
        </p:spPr>
        <p:txBody>
          <a:bodyPr/>
          <a:lstStyle/>
          <a:p>
            <a:endParaRPr lang="en-US"/>
          </a:p>
        </p:txBody>
      </p:sp>
      <p:sp>
        <p:nvSpPr>
          <p:cNvPr id="4173" name="Freeform 327"/>
          <p:cNvSpPr>
            <a:spLocks/>
          </p:cNvSpPr>
          <p:nvPr/>
        </p:nvSpPr>
        <p:spPr bwMode="auto">
          <a:xfrm>
            <a:off x="5743575" y="3657600"/>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4174" name="Freeform 328"/>
          <p:cNvSpPr>
            <a:spLocks/>
          </p:cNvSpPr>
          <p:nvPr/>
        </p:nvSpPr>
        <p:spPr bwMode="auto">
          <a:xfrm>
            <a:off x="5707063" y="3619500"/>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75" name="Freeform 334"/>
          <p:cNvSpPr>
            <a:spLocks/>
          </p:cNvSpPr>
          <p:nvPr/>
        </p:nvSpPr>
        <p:spPr bwMode="auto">
          <a:xfrm>
            <a:off x="5013325" y="2206625"/>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solidFill>
          <a:ln w="9525">
            <a:solidFill>
              <a:schemeClr val="bg2"/>
            </a:solidFill>
            <a:round/>
            <a:headEnd/>
            <a:tailEnd/>
          </a:ln>
        </p:spPr>
        <p:txBody>
          <a:bodyPr/>
          <a:lstStyle/>
          <a:p>
            <a:endParaRPr lang="en-US"/>
          </a:p>
        </p:txBody>
      </p:sp>
      <p:sp>
        <p:nvSpPr>
          <p:cNvPr id="4176" name="Freeform 335"/>
          <p:cNvSpPr>
            <a:spLocks/>
          </p:cNvSpPr>
          <p:nvPr/>
        </p:nvSpPr>
        <p:spPr bwMode="auto">
          <a:xfrm>
            <a:off x="5287963" y="3135313"/>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4177" name="Freeform 336"/>
          <p:cNvSpPr>
            <a:spLocks/>
          </p:cNvSpPr>
          <p:nvPr/>
        </p:nvSpPr>
        <p:spPr bwMode="auto">
          <a:xfrm>
            <a:off x="5178806" y="1549400"/>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rgbClr val="92D050"/>
          </a:solidFill>
          <a:ln w="9525">
            <a:solidFill>
              <a:schemeClr val="bg2"/>
            </a:solidFill>
            <a:round/>
            <a:headEnd/>
            <a:tailEnd/>
          </a:ln>
        </p:spPr>
        <p:txBody>
          <a:bodyPr/>
          <a:lstStyle/>
          <a:p>
            <a:endParaRPr lang="en-US"/>
          </a:p>
        </p:txBody>
      </p:sp>
      <p:sp>
        <p:nvSpPr>
          <p:cNvPr id="4178" name="Freeform 337"/>
          <p:cNvSpPr>
            <a:spLocks/>
          </p:cNvSpPr>
          <p:nvPr/>
        </p:nvSpPr>
        <p:spPr bwMode="auto">
          <a:xfrm>
            <a:off x="5768975" y="3667125"/>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4179" name="Freeform 338"/>
          <p:cNvSpPr>
            <a:spLocks/>
          </p:cNvSpPr>
          <p:nvPr/>
        </p:nvSpPr>
        <p:spPr bwMode="auto">
          <a:xfrm>
            <a:off x="5659438" y="3009900"/>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solidFill>
          <a:ln w="9525">
            <a:solidFill>
              <a:schemeClr val="bg2"/>
            </a:solidFill>
            <a:round/>
            <a:headEnd/>
            <a:tailEnd/>
          </a:ln>
        </p:spPr>
        <p:txBody>
          <a:bodyPr/>
          <a:lstStyle/>
          <a:p>
            <a:endParaRPr lang="en-US"/>
          </a:p>
        </p:txBody>
      </p:sp>
      <p:sp>
        <p:nvSpPr>
          <p:cNvPr id="4180" name="Freeform 339"/>
          <p:cNvSpPr>
            <a:spLocks/>
          </p:cNvSpPr>
          <p:nvPr/>
        </p:nvSpPr>
        <p:spPr bwMode="auto">
          <a:xfrm>
            <a:off x="5721350" y="3643313"/>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81"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82" name="Freeform 347"/>
          <p:cNvSpPr>
            <a:spLocks/>
          </p:cNvSpPr>
          <p:nvPr/>
        </p:nvSpPr>
        <p:spPr bwMode="auto">
          <a:xfrm>
            <a:off x="4616450" y="2119313"/>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solidFill>
          <a:ln w="9525">
            <a:solidFill>
              <a:schemeClr val="bg2"/>
            </a:solidFill>
            <a:round/>
            <a:headEnd/>
            <a:tailEnd/>
          </a:ln>
        </p:spPr>
        <p:txBody>
          <a:bodyPr/>
          <a:lstStyle/>
          <a:p>
            <a:endParaRPr lang="en-US"/>
          </a:p>
        </p:txBody>
      </p:sp>
      <p:sp>
        <p:nvSpPr>
          <p:cNvPr id="4183" name="Freeform 348"/>
          <p:cNvSpPr>
            <a:spLocks/>
          </p:cNvSpPr>
          <p:nvPr/>
        </p:nvSpPr>
        <p:spPr bwMode="auto">
          <a:xfrm>
            <a:off x="4772025" y="2268538"/>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2147483646 w 10000"/>
              <a:gd name="T27" fmla="*/ 2147483646 h 9895"/>
              <a:gd name="T28" fmla="*/ 2147483646 w 10000"/>
              <a:gd name="T29" fmla="*/ 2147483646 h 9895"/>
              <a:gd name="T30" fmla="*/ 2147483646 w 10000"/>
              <a:gd name="T31" fmla="*/ 2147483646 h 9895"/>
              <a:gd name="T32" fmla="*/ 2147483646 w 10000"/>
              <a:gd name="T33" fmla="*/ 2147483646 h 9895"/>
              <a:gd name="T34" fmla="*/ 2147483646 w 10000"/>
              <a:gd name="T35" fmla="*/ 2147483646 h 9895"/>
              <a:gd name="T36" fmla="*/ 2147483646 w 10000"/>
              <a:gd name="T37" fmla="*/ 2147483646 h 9895"/>
              <a:gd name="T38" fmla="*/ 2147483646 w 10000"/>
              <a:gd name="T39" fmla="*/ 2147483646 h 9895"/>
              <a:gd name="T40" fmla="*/ 2147483646 w 10000"/>
              <a:gd name="T41" fmla="*/ 2147483646 h 9895"/>
              <a:gd name="T42" fmla="*/ 2147483646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solidFill>
          <a:ln w="9525">
            <a:solidFill>
              <a:schemeClr val="bg2"/>
            </a:solidFill>
            <a:round/>
            <a:headEnd/>
            <a:tailEnd/>
          </a:ln>
        </p:spPr>
        <p:txBody>
          <a:bodyPr/>
          <a:lstStyle/>
          <a:p>
            <a:endParaRPr lang="en-US"/>
          </a:p>
        </p:txBody>
      </p:sp>
      <p:sp>
        <p:nvSpPr>
          <p:cNvPr id="4184" name="Freeform 349"/>
          <p:cNvSpPr>
            <a:spLocks/>
          </p:cNvSpPr>
          <p:nvPr/>
        </p:nvSpPr>
        <p:spPr bwMode="auto">
          <a:xfrm>
            <a:off x="5046663" y="3135313"/>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solidFill>
          <a:ln w="9525">
            <a:solidFill>
              <a:schemeClr val="bg2"/>
            </a:solidFill>
            <a:round/>
            <a:headEnd/>
            <a:tailEnd/>
          </a:ln>
        </p:spPr>
        <p:txBody>
          <a:bodyPr/>
          <a:lstStyle/>
          <a:p>
            <a:endParaRPr lang="en-US"/>
          </a:p>
        </p:txBody>
      </p:sp>
      <p:sp>
        <p:nvSpPr>
          <p:cNvPr id="4185" name="Freeform 350"/>
          <p:cNvSpPr>
            <a:spLocks/>
          </p:cNvSpPr>
          <p:nvPr/>
        </p:nvSpPr>
        <p:spPr bwMode="auto">
          <a:xfrm>
            <a:off x="5303838" y="3135313"/>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4186" name="Freeform 359"/>
          <p:cNvSpPr>
            <a:spLocks/>
          </p:cNvSpPr>
          <p:nvPr/>
        </p:nvSpPr>
        <p:spPr bwMode="auto">
          <a:xfrm>
            <a:off x="4991100" y="3009900"/>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chemeClr val="bg2"/>
            </a:solidFill>
            <a:round/>
            <a:headEnd/>
            <a:tailEnd/>
          </a:ln>
        </p:spPr>
        <p:txBody>
          <a:bodyPr/>
          <a:lstStyle/>
          <a:p>
            <a:endParaRPr lang="en-US"/>
          </a:p>
        </p:txBody>
      </p:sp>
      <p:sp>
        <p:nvSpPr>
          <p:cNvPr id="4187" name="Freeform 360"/>
          <p:cNvSpPr>
            <a:spLocks/>
          </p:cNvSpPr>
          <p:nvPr/>
        </p:nvSpPr>
        <p:spPr bwMode="auto">
          <a:xfrm>
            <a:off x="4849813" y="3033713"/>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solidFill>
          <a:ln w="9525">
            <a:solidFill>
              <a:schemeClr val="bg2"/>
            </a:solidFill>
            <a:round/>
            <a:headEnd/>
            <a:tailEnd/>
          </a:ln>
        </p:spPr>
        <p:txBody>
          <a:bodyPr/>
          <a:lstStyle/>
          <a:p>
            <a:endParaRPr lang="en-US"/>
          </a:p>
        </p:txBody>
      </p:sp>
      <p:sp>
        <p:nvSpPr>
          <p:cNvPr id="4188" name="Freeform 364"/>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4189" name="Freeform 365"/>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solidFill>
          <a:ln w="9525">
            <a:solidFill>
              <a:schemeClr val="bg2"/>
            </a:solidFill>
            <a:round/>
            <a:headEnd/>
            <a:tailEnd/>
          </a:ln>
        </p:spPr>
        <p:txBody>
          <a:bodyPr/>
          <a:lstStyle/>
          <a:p>
            <a:endParaRPr lang="en-US"/>
          </a:p>
        </p:txBody>
      </p:sp>
      <p:sp>
        <p:nvSpPr>
          <p:cNvPr id="4190" name="Freeform 366"/>
          <p:cNvSpPr>
            <a:spLocks/>
          </p:cNvSpPr>
          <p:nvPr/>
        </p:nvSpPr>
        <p:spPr bwMode="auto">
          <a:xfrm>
            <a:off x="4198938" y="4016375"/>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92D050"/>
          </a:solidFill>
          <a:ln w="9525">
            <a:solidFill>
              <a:schemeClr val="bg2"/>
            </a:solidFill>
            <a:round/>
            <a:headEnd/>
            <a:tailEnd/>
          </a:ln>
        </p:spPr>
        <p:txBody>
          <a:bodyPr/>
          <a:lstStyle/>
          <a:p>
            <a:endParaRPr lang="en-US"/>
          </a:p>
        </p:txBody>
      </p:sp>
      <p:sp>
        <p:nvSpPr>
          <p:cNvPr id="4191" name="Freeform 367"/>
          <p:cNvSpPr>
            <a:spLocks/>
          </p:cNvSpPr>
          <p:nvPr/>
        </p:nvSpPr>
        <p:spPr bwMode="auto">
          <a:xfrm>
            <a:off x="5526088" y="4370388"/>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solidFill>
          <a:ln w="9525">
            <a:solidFill>
              <a:schemeClr val="bg2"/>
            </a:solidFill>
            <a:round/>
            <a:headEnd/>
            <a:tailEnd/>
          </a:ln>
        </p:spPr>
        <p:txBody>
          <a:bodyPr/>
          <a:lstStyle/>
          <a:p>
            <a:endParaRPr lang="en-US"/>
          </a:p>
        </p:txBody>
      </p:sp>
      <p:sp>
        <p:nvSpPr>
          <p:cNvPr id="4192" name="Freeform 368"/>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4193" name="Freeform 369"/>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solidFill>
          <a:ln w="9525">
            <a:solidFill>
              <a:schemeClr val="bg2"/>
            </a:solidFill>
            <a:round/>
            <a:headEnd/>
            <a:tailEnd/>
          </a:ln>
        </p:spPr>
        <p:txBody>
          <a:bodyPr/>
          <a:lstStyle/>
          <a:p>
            <a:endParaRPr lang="en-US"/>
          </a:p>
        </p:txBody>
      </p:sp>
      <p:sp>
        <p:nvSpPr>
          <p:cNvPr id="4194" name="Freeform 370"/>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4195" name="Freeform 371"/>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solidFill>
          <a:ln w="9525">
            <a:solidFill>
              <a:schemeClr val="bg2"/>
            </a:solidFill>
            <a:round/>
            <a:headEnd/>
            <a:tailEnd/>
          </a:ln>
        </p:spPr>
        <p:txBody>
          <a:bodyPr/>
          <a:lstStyle/>
          <a:p>
            <a:endParaRPr lang="en-US"/>
          </a:p>
        </p:txBody>
      </p:sp>
      <p:sp>
        <p:nvSpPr>
          <p:cNvPr id="4196" name="Freeform 372"/>
          <p:cNvSpPr>
            <a:spLocks/>
          </p:cNvSpPr>
          <p:nvPr/>
        </p:nvSpPr>
        <p:spPr bwMode="auto">
          <a:xfrm>
            <a:off x="4913313" y="5211763"/>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DDDDDD"/>
          </a:solidFill>
          <a:ln w="9525">
            <a:solidFill>
              <a:schemeClr val="bg2"/>
            </a:solidFill>
            <a:round/>
            <a:headEnd/>
            <a:tailEnd/>
          </a:ln>
        </p:spPr>
        <p:txBody>
          <a:bodyPr/>
          <a:lstStyle/>
          <a:p>
            <a:endParaRPr lang="en-US"/>
          </a:p>
        </p:txBody>
      </p:sp>
      <p:sp>
        <p:nvSpPr>
          <p:cNvPr id="4197" name="Freeform 373"/>
          <p:cNvSpPr>
            <a:spLocks/>
          </p:cNvSpPr>
          <p:nvPr/>
        </p:nvSpPr>
        <p:spPr bwMode="auto">
          <a:xfrm>
            <a:off x="4999038" y="5095875"/>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solidFill>
          <a:ln w="9525">
            <a:solidFill>
              <a:schemeClr val="bg2"/>
            </a:solidFill>
            <a:round/>
            <a:headEnd/>
            <a:tailEnd/>
          </a:ln>
        </p:spPr>
        <p:txBody>
          <a:bodyPr/>
          <a:lstStyle/>
          <a:p>
            <a:endParaRPr lang="en-US"/>
          </a:p>
        </p:txBody>
      </p:sp>
      <p:sp>
        <p:nvSpPr>
          <p:cNvPr id="4198" name="Freeform 374"/>
          <p:cNvSpPr>
            <a:spLocks/>
          </p:cNvSpPr>
          <p:nvPr/>
        </p:nvSpPr>
        <p:spPr bwMode="auto">
          <a:xfrm>
            <a:off x="5241925" y="4914900"/>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solidFill>
          <a:ln w="9525">
            <a:solidFill>
              <a:schemeClr val="bg2"/>
            </a:solidFill>
            <a:round/>
            <a:headEnd/>
            <a:tailEnd/>
          </a:ln>
        </p:spPr>
        <p:txBody>
          <a:bodyPr/>
          <a:lstStyle/>
          <a:p>
            <a:endParaRPr lang="en-US"/>
          </a:p>
        </p:txBody>
      </p:sp>
      <p:sp>
        <p:nvSpPr>
          <p:cNvPr id="4199" name="Freeform 375"/>
          <p:cNvSpPr>
            <a:spLocks/>
          </p:cNvSpPr>
          <p:nvPr/>
        </p:nvSpPr>
        <p:spPr bwMode="auto">
          <a:xfrm>
            <a:off x="5241925" y="4673600"/>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solidFill>
          <a:ln w="9525">
            <a:solidFill>
              <a:schemeClr val="bg2"/>
            </a:solidFill>
            <a:round/>
            <a:headEnd/>
            <a:tailEnd/>
          </a:ln>
        </p:spPr>
        <p:txBody>
          <a:bodyPr/>
          <a:lstStyle/>
          <a:p>
            <a:endParaRPr lang="en-US"/>
          </a:p>
        </p:txBody>
      </p:sp>
      <p:sp>
        <p:nvSpPr>
          <p:cNvPr id="4200" name="Freeform 376"/>
          <p:cNvSpPr>
            <a:spLocks/>
          </p:cNvSpPr>
          <p:nvPr/>
        </p:nvSpPr>
        <p:spPr bwMode="auto">
          <a:xfrm>
            <a:off x="4802188" y="4797425"/>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solidFill>
          <a:ln w="9525">
            <a:solidFill>
              <a:schemeClr val="bg2"/>
            </a:solidFill>
            <a:round/>
            <a:headEnd/>
            <a:tailEnd/>
          </a:ln>
        </p:spPr>
        <p:txBody>
          <a:bodyPr/>
          <a:lstStyle/>
          <a:p>
            <a:endParaRPr lang="en-US"/>
          </a:p>
        </p:txBody>
      </p:sp>
      <p:sp>
        <p:nvSpPr>
          <p:cNvPr id="4201" name="Freeform 377"/>
          <p:cNvSpPr>
            <a:spLocks/>
          </p:cNvSpPr>
          <p:nvPr/>
        </p:nvSpPr>
        <p:spPr bwMode="auto">
          <a:xfrm>
            <a:off x="4802188" y="4516438"/>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03" name="Freeform 379"/>
          <p:cNvSpPr>
            <a:spLocks/>
          </p:cNvSpPr>
          <p:nvPr/>
        </p:nvSpPr>
        <p:spPr bwMode="auto">
          <a:xfrm>
            <a:off x="5343525" y="4532313"/>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accent1"/>
          </a:solidFill>
          <a:ln w="9525">
            <a:solidFill>
              <a:schemeClr val="bg2"/>
            </a:solidFill>
            <a:round/>
            <a:headEnd/>
            <a:tailEnd/>
          </a:ln>
        </p:spPr>
        <p:txBody>
          <a:bodyPr/>
          <a:lstStyle/>
          <a:p>
            <a:endParaRPr lang="en-US"/>
          </a:p>
        </p:txBody>
      </p:sp>
      <p:sp>
        <p:nvSpPr>
          <p:cNvPr id="4204" name="Freeform 380"/>
          <p:cNvSpPr>
            <a:spLocks/>
          </p:cNvSpPr>
          <p:nvPr/>
        </p:nvSpPr>
        <p:spPr bwMode="auto">
          <a:xfrm>
            <a:off x="5122863" y="5040313"/>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1"/>
          </a:solidFill>
          <a:ln w="9525">
            <a:solidFill>
              <a:schemeClr val="bg2"/>
            </a:solidFill>
            <a:round/>
            <a:headEnd/>
            <a:tailEnd/>
          </a:ln>
        </p:spPr>
        <p:txBody>
          <a:bodyPr/>
          <a:lstStyle/>
          <a:p>
            <a:endParaRPr lang="en-US"/>
          </a:p>
        </p:txBody>
      </p:sp>
      <p:sp>
        <p:nvSpPr>
          <p:cNvPr id="4205" name="Freeform 381"/>
          <p:cNvSpPr>
            <a:spLocks/>
          </p:cNvSpPr>
          <p:nvPr/>
        </p:nvSpPr>
        <p:spPr bwMode="auto">
          <a:xfrm>
            <a:off x="5053013" y="4557713"/>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92D050"/>
          </a:solidFill>
          <a:ln w="9525">
            <a:solidFill>
              <a:schemeClr val="bg2"/>
            </a:solidFill>
            <a:round/>
            <a:headEnd/>
            <a:tailEnd/>
          </a:ln>
        </p:spPr>
        <p:txBody>
          <a:bodyPr/>
          <a:lstStyle/>
          <a:p>
            <a:endParaRPr lang="en-US"/>
          </a:p>
        </p:txBody>
      </p:sp>
      <p:sp>
        <p:nvSpPr>
          <p:cNvPr id="4206" name="Freeform 382"/>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4207" name="Freeform 383"/>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solidFill>
          <a:ln w="9525">
            <a:solidFill>
              <a:schemeClr val="bg2"/>
            </a:solidFill>
            <a:round/>
            <a:headEnd/>
            <a:tailEnd/>
          </a:ln>
        </p:spPr>
        <p:txBody>
          <a:bodyPr/>
          <a:lstStyle/>
          <a:p>
            <a:endParaRPr lang="en-US"/>
          </a:p>
        </p:txBody>
      </p:sp>
      <p:sp>
        <p:nvSpPr>
          <p:cNvPr id="4208" name="Freeform 384"/>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4209" name="Freeform 385"/>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4210" name="Freeform 386"/>
          <p:cNvSpPr>
            <a:spLocks/>
          </p:cNvSpPr>
          <p:nvPr/>
        </p:nvSpPr>
        <p:spPr bwMode="auto">
          <a:xfrm>
            <a:off x="4425950" y="4384675"/>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solidFill>
          <a:ln w="9525">
            <a:solidFill>
              <a:schemeClr val="bg2"/>
            </a:solidFill>
            <a:round/>
            <a:headEnd/>
            <a:tailEnd/>
          </a:ln>
        </p:spPr>
        <p:txBody>
          <a:bodyPr/>
          <a:lstStyle/>
          <a:p>
            <a:endParaRPr lang="en-US"/>
          </a:p>
        </p:txBody>
      </p:sp>
      <p:sp>
        <p:nvSpPr>
          <p:cNvPr id="4211" name="Freeform 387"/>
          <p:cNvSpPr>
            <a:spLocks/>
          </p:cNvSpPr>
          <p:nvPr/>
        </p:nvSpPr>
        <p:spPr bwMode="auto">
          <a:xfrm>
            <a:off x="4576763" y="4283075"/>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solidFill>
          <a:ln w="9525">
            <a:solidFill>
              <a:schemeClr val="bg2"/>
            </a:solidFill>
            <a:round/>
            <a:headEnd/>
            <a:tailEnd/>
          </a:ln>
        </p:spPr>
        <p:txBody>
          <a:bodyPr/>
          <a:lstStyle/>
          <a:p>
            <a:endParaRPr lang="en-US"/>
          </a:p>
        </p:txBody>
      </p:sp>
      <p:sp>
        <p:nvSpPr>
          <p:cNvPr id="4212" name="Freeform 388"/>
          <p:cNvSpPr>
            <a:spLocks/>
          </p:cNvSpPr>
          <p:nvPr/>
        </p:nvSpPr>
        <p:spPr bwMode="auto">
          <a:xfrm>
            <a:off x="4865688" y="4384675"/>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solidFill>
          <a:ln w="9525">
            <a:solidFill>
              <a:schemeClr val="bg2"/>
            </a:solidFill>
            <a:round/>
            <a:headEnd/>
            <a:tailEnd/>
          </a:ln>
        </p:spPr>
        <p:txBody>
          <a:bodyPr/>
          <a:lstStyle/>
          <a:p>
            <a:endParaRPr lang="en-US"/>
          </a:p>
        </p:txBody>
      </p:sp>
      <p:sp>
        <p:nvSpPr>
          <p:cNvPr id="4213" name="Freeform 389"/>
          <p:cNvSpPr>
            <a:spLocks/>
          </p:cNvSpPr>
          <p:nvPr/>
        </p:nvSpPr>
        <p:spPr bwMode="auto">
          <a:xfrm>
            <a:off x="4772025" y="4557713"/>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solidFill>
          <a:ln w="9525">
            <a:solidFill>
              <a:schemeClr val="bg2"/>
            </a:solidFill>
            <a:round/>
            <a:headEnd/>
            <a:tailEnd/>
          </a:ln>
        </p:spPr>
        <p:txBody>
          <a:bodyPr/>
          <a:lstStyle/>
          <a:p>
            <a:endParaRPr lang="en-US"/>
          </a:p>
        </p:txBody>
      </p:sp>
      <p:sp>
        <p:nvSpPr>
          <p:cNvPr id="4214" name="Freeform 390"/>
          <p:cNvSpPr>
            <a:spLocks/>
          </p:cNvSpPr>
          <p:nvPr/>
        </p:nvSpPr>
        <p:spPr bwMode="auto">
          <a:xfrm>
            <a:off x="4732338" y="4605338"/>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solidFill>
          <a:ln w="9525">
            <a:solidFill>
              <a:schemeClr val="bg2"/>
            </a:solidFill>
            <a:round/>
            <a:headEnd/>
            <a:tailEnd/>
          </a:ln>
        </p:spPr>
        <p:txBody>
          <a:bodyPr/>
          <a:lstStyle/>
          <a:p>
            <a:endParaRPr lang="en-US"/>
          </a:p>
        </p:txBody>
      </p:sp>
      <p:sp>
        <p:nvSpPr>
          <p:cNvPr id="4215" name="Freeform 391"/>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4216" name="Freeform 392"/>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solidFill>
          <a:ln w="9525">
            <a:solidFill>
              <a:schemeClr val="bg2"/>
            </a:solidFill>
            <a:round/>
            <a:headEnd/>
            <a:tailEnd/>
          </a:ln>
        </p:spPr>
        <p:txBody>
          <a:bodyPr/>
          <a:lstStyle/>
          <a:p>
            <a:endParaRPr lang="en-US"/>
          </a:p>
        </p:txBody>
      </p:sp>
      <p:sp>
        <p:nvSpPr>
          <p:cNvPr id="4217" name="Freeform 393"/>
          <p:cNvSpPr>
            <a:spLocks/>
          </p:cNvSpPr>
          <p:nvPr/>
        </p:nvSpPr>
        <p:spPr bwMode="auto">
          <a:xfrm>
            <a:off x="4527550" y="4337050"/>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solidFill>
          <a:ln w="9525">
            <a:solidFill>
              <a:schemeClr val="bg2"/>
            </a:solidFill>
            <a:round/>
            <a:headEnd/>
            <a:tailEnd/>
          </a:ln>
        </p:spPr>
        <p:txBody>
          <a:bodyPr/>
          <a:lstStyle/>
          <a:p>
            <a:endParaRPr lang="en-US"/>
          </a:p>
        </p:txBody>
      </p:sp>
      <p:sp>
        <p:nvSpPr>
          <p:cNvPr id="4218" name="Freeform 394"/>
          <p:cNvSpPr>
            <a:spLocks/>
          </p:cNvSpPr>
          <p:nvPr/>
        </p:nvSpPr>
        <p:spPr bwMode="auto">
          <a:xfrm>
            <a:off x="4503738" y="4378325"/>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solidFill>
          <a:ln w="9525">
            <a:solidFill>
              <a:schemeClr val="bg2"/>
            </a:solidFill>
            <a:round/>
            <a:headEnd/>
            <a:tailEnd/>
          </a:ln>
        </p:spPr>
        <p:txBody>
          <a:bodyPr/>
          <a:lstStyle/>
          <a:p>
            <a:endParaRPr lang="en-US"/>
          </a:p>
        </p:txBody>
      </p:sp>
      <p:sp>
        <p:nvSpPr>
          <p:cNvPr id="4219" name="Freeform 395"/>
          <p:cNvSpPr>
            <a:spLocks/>
          </p:cNvSpPr>
          <p:nvPr/>
        </p:nvSpPr>
        <p:spPr bwMode="auto">
          <a:xfrm>
            <a:off x="4795838" y="5073650"/>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solidFill>
          <a:ln w="9525">
            <a:solidFill>
              <a:schemeClr val="bg2"/>
            </a:solidFill>
            <a:round/>
            <a:headEnd/>
            <a:tailEnd/>
          </a:ln>
        </p:spPr>
        <p:txBody>
          <a:bodyPr/>
          <a:lstStyle/>
          <a:p>
            <a:endParaRPr lang="en-US"/>
          </a:p>
        </p:txBody>
      </p:sp>
      <p:sp>
        <p:nvSpPr>
          <p:cNvPr id="4220" name="Freeform 396"/>
          <p:cNvSpPr>
            <a:spLocks/>
          </p:cNvSpPr>
          <p:nvPr/>
        </p:nvSpPr>
        <p:spPr bwMode="auto">
          <a:xfrm>
            <a:off x="4527550" y="4181475"/>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solidFill>
          <a:ln w="9525">
            <a:solidFill>
              <a:schemeClr val="bg2"/>
            </a:solidFill>
            <a:round/>
            <a:headEnd/>
            <a:tailEnd/>
          </a:ln>
        </p:spPr>
        <p:txBody>
          <a:bodyPr/>
          <a:lstStyle/>
          <a:p>
            <a:endParaRPr lang="en-US"/>
          </a:p>
        </p:txBody>
      </p:sp>
      <p:sp>
        <p:nvSpPr>
          <p:cNvPr id="4221" name="Freeform 397"/>
          <p:cNvSpPr>
            <a:spLocks/>
          </p:cNvSpPr>
          <p:nvPr/>
        </p:nvSpPr>
        <p:spPr bwMode="auto">
          <a:xfrm>
            <a:off x="220663" y="2108200"/>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solidFill>
          <a:ln w="9525">
            <a:solidFill>
              <a:schemeClr val="bg2"/>
            </a:solidFill>
            <a:round/>
            <a:headEnd/>
            <a:tailEnd/>
          </a:ln>
        </p:spPr>
        <p:txBody>
          <a:bodyPr/>
          <a:lstStyle/>
          <a:p>
            <a:endParaRPr lang="en-US"/>
          </a:p>
        </p:txBody>
      </p:sp>
      <p:sp>
        <p:nvSpPr>
          <p:cNvPr id="4222" name="Freeform 398"/>
          <p:cNvSpPr>
            <a:spLocks/>
          </p:cNvSpPr>
          <p:nvPr/>
        </p:nvSpPr>
        <p:spPr bwMode="auto">
          <a:xfrm>
            <a:off x="896938" y="2070100"/>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24" name="Freeform 400"/>
          <p:cNvSpPr>
            <a:spLocks/>
          </p:cNvSpPr>
          <p:nvPr/>
        </p:nvSpPr>
        <p:spPr bwMode="auto">
          <a:xfrm>
            <a:off x="2212975" y="4286250"/>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chemeClr val="bg2"/>
            </a:solidFill>
            <a:round/>
            <a:headEnd/>
            <a:tailEnd/>
          </a:ln>
        </p:spPr>
        <p:txBody>
          <a:bodyPr/>
          <a:lstStyle/>
          <a:p>
            <a:endParaRPr lang="en-US"/>
          </a:p>
        </p:txBody>
      </p:sp>
      <p:sp>
        <p:nvSpPr>
          <p:cNvPr id="4225" name="Freeform 401"/>
          <p:cNvSpPr>
            <a:spLocks/>
          </p:cNvSpPr>
          <p:nvPr/>
        </p:nvSpPr>
        <p:spPr bwMode="auto">
          <a:xfrm>
            <a:off x="2252663" y="4389438"/>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chemeClr val="bg2"/>
            </a:solidFill>
            <a:round/>
            <a:headEnd/>
            <a:tailEnd/>
          </a:ln>
        </p:spPr>
        <p:txBody>
          <a:bodyPr/>
          <a:lstStyle/>
          <a:p>
            <a:endParaRPr lang="en-US"/>
          </a:p>
        </p:txBody>
      </p:sp>
      <p:sp>
        <p:nvSpPr>
          <p:cNvPr id="4226" name="Freeform 402"/>
          <p:cNvSpPr>
            <a:spLocks/>
          </p:cNvSpPr>
          <p:nvPr/>
        </p:nvSpPr>
        <p:spPr bwMode="auto">
          <a:xfrm>
            <a:off x="2339975" y="4429125"/>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chemeClr val="bg2"/>
            </a:solidFill>
            <a:round/>
            <a:headEnd/>
            <a:tailEnd/>
          </a:ln>
        </p:spPr>
        <p:txBody>
          <a:bodyPr/>
          <a:lstStyle/>
          <a:p>
            <a:endParaRPr lang="en-US"/>
          </a:p>
        </p:txBody>
      </p:sp>
      <p:sp>
        <p:nvSpPr>
          <p:cNvPr id="4227" name="Freeform 403"/>
          <p:cNvSpPr>
            <a:spLocks/>
          </p:cNvSpPr>
          <p:nvPr/>
        </p:nvSpPr>
        <p:spPr bwMode="auto">
          <a:xfrm>
            <a:off x="2433638" y="4359275"/>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accent1"/>
          </a:solidFill>
          <a:ln w="9525">
            <a:solidFill>
              <a:schemeClr val="bg2"/>
            </a:solidFill>
            <a:round/>
            <a:headEnd/>
            <a:tailEnd/>
          </a:ln>
        </p:spPr>
        <p:txBody>
          <a:bodyPr/>
          <a:lstStyle/>
          <a:p>
            <a:endParaRPr lang="en-US"/>
          </a:p>
        </p:txBody>
      </p:sp>
      <p:sp>
        <p:nvSpPr>
          <p:cNvPr id="4228" name="Freeform 422"/>
          <p:cNvSpPr>
            <a:spLocks/>
          </p:cNvSpPr>
          <p:nvPr/>
        </p:nvSpPr>
        <p:spPr bwMode="auto">
          <a:xfrm>
            <a:off x="2173288" y="4264025"/>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2"/>
            </a:solidFill>
            <a:round/>
            <a:headEnd/>
            <a:tailEnd/>
          </a:ln>
        </p:spPr>
        <p:txBody>
          <a:bodyPr/>
          <a:lstStyle/>
          <a:p>
            <a:endParaRPr lang="en-US"/>
          </a:p>
        </p:txBody>
      </p:sp>
      <p:sp>
        <p:nvSpPr>
          <p:cNvPr id="4229" name="Freeform 423"/>
          <p:cNvSpPr>
            <a:spLocks/>
          </p:cNvSpPr>
          <p:nvPr/>
        </p:nvSpPr>
        <p:spPr bwMode="auto">
          <a:xfrm>
            <a:off x="2093913" y="4222750"/>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accent1"/>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accent1">
              <a:lumMod val="75000"/>
            </a:schemeClr>
          </a:solidFill>
          <a:ln w="9525">
            <a:solidFill>
              <a:schemeClr val="bg2"/>
            </a:solidFill>
            <a:round/>
            <a:headEnd/>
            <a:tailEnd/>
          </a:ln>
        </p:spPr>
        <p:txBody>
          <a:bodyPr/>
          <a:lstStyle/>
          <a:p>
            <a:pPr>
              <a:defRPr/>
            </a:pPr>
            <a:endParaRPr lang="en-US">
              <a:latin typeface="Arial" charset="0"/>
            </a:endParaRPr>
          </a:p>
        </p:txBody>
      </p:sp>
      <p:sp>
        <p:nvSpPr>
          <p:cNvPr id="4231" name="Freeform 425"/>
          <p:cNvSpPr>
            <a:spLocks/>
          </p:cNvSpPr>
          <p:nvPr/>
        </p:nvSpPr>
        <p:spPr bwMode="auto">
          <a:xfrm rot="-852288">
            <a:off x="2717800" y="1831975"/>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solidFill>
          <a:ln w="9525">
            <a:solidFill>
              <a:schemeClr val="bg2"/>
            </a:solidFill>
            <a:round/>
            <a:headEnd/>
            <a:tailEnd/>
          </a:ln>
        </p:spPr>
        <p:txBody>
          <a:bodyPr/>
          <a:lstStyle/>
          <a:p>
            <a:endParaRPr lang="en-US"/>
          </a:p>
        </p:txBody>
      </p:sp>
      <p:sp>
        <p:nvSpPr>
          <p:cNvPr id="4232" name="Freeform 426"/>
          <p:cNvSpPr>
            <a:spLocks/>
          </p:cNvSpPr>
          <p:nvPr/>
        </p:nvSpPr>
        <p:spPr bwMode="auto">
          <a:xfrm>
            <a:off x="1751013" y="2073275"/>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4233" name="Freeform 427"/>
          <p:cNvSpPr>
            <a:spLocks/>
          </p:cNvSpPr>
          <p:nvPr/>
        </p:nvSpPr>
        <p:spPr bwMode="auto">
          <a:xfrm>
            <a:off x="2103438" y="2368550"/>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4234" name="Freeform 428"/>
          <p:cNvSpPr>
            <a:spLocks/>
          </p:cNvSpPr>
          <p:nvPr/>
        </p:nvSpPr>
        <p:spPr bwMode="auto">
          <a:xfrm>
            <a:off x="2460625" y="2401888"/>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4235" name="Freeform 429"/>
          <p:cNvSpPr>
            <a:spLocks/>
          </p:cNvSpPr>
          <p:nvPr/>
        </p:nvSpPr>
        <p:spPr bwMode="auto">
          <a:xfrm>
            <a:off x="2109788" y="1984375"/>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4236" name="Freeform 430"/>
          <p:cNvSpPr>
            <a:spLocks/>
          </p:cNvSpPr>
          <p:nvPr/>
        </p:nvSpPr>
        <p:spPr bwMode="auto">
          <a:xfrm>
            <a:off x="2297113" y="2452688"/>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solidFill>
          <a:ln w="9525">
            <a:solidFill>
              <a:schemeClr val="bg2"/>
            </a:solidFill>
            <a:round/>
            <a:headEnd/>
            <a:tailEnd/>
          </a:ln>
        </p:spPr>
        <p:txBody>
          <a:bodyPr/>
          <a:lstStyle/>
          <a:p>
            <a:endParaRPr lang="en-US"/>
          </a:p>
        </p:txBody>
      </p:sp>
      <p:sp>
        <p:nvSpPr>
          <p:cNvPr id="4237" name="Freeform 431"/>
          <p:cNvSpPr>
            <a:spLocks/>
          </p:cNvSpPr>
          <p:nvPr/>
        </p:nvSpPr>
        <p:spPr bwMode="auto">
          <a:xfrm>
            <a:off x="2181225" y="2090738"/>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solidFill>
          <a:ln w="9525">
            <a:solidFill>
              <a:schemeClr val="bg2"/>
            </a:solidFill>
            <a:round/>
            <a:headEnd/>
            <a:tailEnd/>
          </a:ln>
        </p:spPr>
        <p:txBody>
          <a:bodyPr/>
          <a:lstStyle/>
          <a:p>
            <a:endParaRPr lang="en-US"/>
          </a:p>
        </p:txBody>
      </p:sp>
      <p:sp>
        <p:nvSpPr>
          <p:cNvPr id="4238" name="Freeform 432"/>
          <p:cNvSpPr>
            <a:spLocks/>
          </p:cNvSpPr>
          <p:nvPr/>
        </p:nvSpPr>
        <p:spPr bwMode="auto">
          <a:xfrm>
            <a:off x="1663700" y="2024063"/>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solidFill>
          <a:ln w="9525">
            <a:solidFill>
              <a:schemeClr val="bg2"/>
            </a:solidFill>
            <a:round/>
            <a:headEnd/>
            <a:tailEnd/>
          </a:ln>
        </p:spPr>
        <p:txBody>
          <a:bodyPr/>
          <a:lstStyle/>
          <a:p>
            <a:endParaRPr lang="en-US"/>
          </a:p>
        </p:txBody>
      </p:sp>
      <p:sp>
        <p:nvSpPr>
          <p:cNvPr id="4239" name="Freeform 433"/>
          <p:cNvSpPr>
            <a:spLocks/>
          </p:cNvSpPr>
          <p:nvPr/>
        </p:nvSpPr>
        <p:spPr bwMode="auto">
          <a:xfrm>
            <a:off x="1831975" y="1970088"/>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solidFill>
          <a:ln w="9525">
            <a:solidFill>
              <a:schemeClr val="bg2"/>
            </a:solidFill>
            <a:round/>
            <a:headEnd/>
            <a:tailEnd/>
          </a:ln>
        </p:spPr>
        <p:txBody>
          <a:bodyPr/>
          <a:lstStyle/>
          <a:p>
            <a:endParaRPr lang="en-US"/>
          </a:p>
        </p:txBody>
      </p:sp>
      <p:sp>
        <p:nvSpPr>
          <p:cNvPr id="4240" name="Freeform 434"/>
          <p:cNvSpPr>
            <a:spLocks/>
          </p:cNvSpPr>
          <p:nvPr/>
        </p:nvSpPr>
        <p:spPr bwMode="auto">
          <a:xfrm>
            <a:off x="1771650" y="1920875"/>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solidFill>
          <a:ln w="9525">
            <a:solidFill>
              <a:schemeClr val="bg2"/>
            </a:solidFill>
            <a:round/>
            <a:headEnd/>
            <a:tailEnd/>
          </a:ln>
        </p:spPr>
        <p:txBody>
          <a:bodyPr/>
          <a:lstStyle/>
          <a:p>
            <a:endParaRPr lang="en-US"/>
          </a:p>
        </p:txBody>
      </p:sp>
      <p:sp>
        <p:nvSpPr>
          <p:cNvPr id="4241" name="Freeform 435"/>
          <p:cNvSpPr>
            <a:spLocks/>
          </p:cNvSpPr>
          <p:nvPr/>
        </p:nvSpPr>
        <p:spPr bwMode="auto">
          <a:xfrm>
            <a:off x="1987550" y="1982788"/>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solidFill>
          <a:ln w="9525">
            <a:solidFill>
              <a:schemeClr val="bg2"/>
            </a:solidFill>
            <a:round/>
            <a:headEnd/>
            <a:tailEnd/>
          </a:ln>
        </p:spPr>
        <p:txBody>
          <a:bodyPr/>
          <a:lstStyle/>
          <a:p>
            <a:endParaRPr lang="en-US"/>
          </a:p>
        </p:txBody>
      </p:sp>
      <p:sp>
        <p:nvSpPr>
          <p:cNvPr id="4242" name="Freeform 436"/>
          <p:cNvSpPr>
            <a:spLocks/>
          </p:cNvSpPr>
          <p:nvPr/>
        </p:nvSpPr>
        <p:spPr bwMode="auto">
          <a:xfrm>
            <a:off x="2081213" y="2032000"/>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solidFill>
          <a:ln w="9525">
            <a:solidFill>
              <a:schemeClr val="bg2"/>
            </a:solidFill>
            <a:round/>
            <a:headEnd/>
            <a:tailEnd/>
          </a:ln>
        </p:spPr>
        <p:txBody>
          <a:bodyPr/>
          <a:lstStyle/>
          <a:p>
            <a:endParaRPr lang="en-US"/>
          </a:p>
        </p:txBody>
      </p:sp>
      <p:sp>
        <p:nvSpPr>
          <p:cNvPr id="4243" name="Freeform 437"/>
          <p:cNvSpPr>
            <a:spLocks/>
          </p:cNvSpPr>
          <p:nvPr/>
        </p:nvSpPr>
        <p:spPr bwMode="auto">
          <a:xfrm>
            <a:off x="2071688" y="1968500"/>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solidFill>
          <a:ln w="9525">
            <a:solidFill>
              <a:schemeClr val="bg2"/>
            </a:solidFill>
            <a:round/>
            <a:headEnd/>
            <a:tailEnd/>
          </a:ln>
        </p:spPr>
        <p:txBody>
          <a:bodyPr/>
          <a:lstStyle/>
          <a:p>
            <a:endParaRPr lang="en-US"/>
          </a:p>
        </p:txBody>
      </p:sp>
      <p:sp>
        <p:nvSpPr>
          <p:cNvPr id="4244" name="Freeform 438"/>
          <p:cNvSpPr>
            <a:spLocks/>
          </p:cNvSpPr>
          <p:nvPr/>
        </p:nvSpPr>
        <p:spPr bwMode="auto">
          <a:xfrm>
            <a:off x="1901825" y="1903413"/>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solidFill>
          <a:ln w="9525">
            <a:solidFill>
              <a:schemeClr val="bg2"/>
            </a:solidFill>
            <a:round/>
            <a:headEnd/>
            <a:tailEnd/>
          </a:ln>
        </p:spPr>
        <p:txBody>
          <a:bodyPr/>
          <a:lstStyle/>
          <a:p>
            <a:endParaRPr lang="en-US"/>
          </a:p>
        </p:txBody>
      </p:sp>
      <p:sp>
        <p:nvSpPr>
          <p:cNvPr id="4245" name="Freeform 439"/>
          <p:cNvSpPr>
            <a:spLocks/>
          </p:cNvSpPr>
          <p:nvPr/>
        </p:nvSpPr>
        <p:spPr bwMode="auto">
          <a:xfrm flipV="1">
            <a:off x="2071688" y="1662113"/>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solidFill>
          <a:ln w="9525">
            <a:solidFill>
              <a:schemeClr val="bg2"/>
            </a:solidFill>
            <a:round/>
            <a:headEnd/>
            <a:tailEnd/>
          </a:ln>
        </p:spPr>
        <p:txBody>
          <a:bodyPr/>
          <a:lstStyle/>
          <a:p>
            <a:endParaRPr lang="en-US"/>
          </a:p>
        </p:txBody>
      </p:sp>
      <p:sp>
        <p:nvSpPr>
          <p:cNvPr id="4246" name="Freeform 440"/>
          <p:cNvSpPr>
            <a:spLocks/>
          </p:cNvSpPr>
          <p:nvPr/>
        </p:nvSpPr>
        <p:spPr bwMode="auto">
          <a:xfrm>
            <a:off x="2076450" y="1930400"/>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solidFill>
          <a:ln w="9525">
            <a:solidFill>
              <a:schemeClr val="bg2"/>
            </a:solidFill>
            <a:round/>
            <a:headEnd/>
            <a:tailEnd/>
          </a:ln>
        </p:spPr>
        <p:txBody>
          <a:bodyPr/>
          <a:lstStyle/>
          <a:p>
            <a:endParaRPr lang="en-US"/>
          </a:p>
        </p:txBody>
      </p:sp>
      <p:sp>
        <p:nvSpPr>
          <p:cNvPr id="4247" name="Freeform 441"/>
          <p:cNvSpPr>
            <a:spLocks/>
          </p:cNvSpPr>
          <p:nvPr/>
        </p:nvSpPr>
        <p:spPr bwMode="auto">
          <a:xfrm>
            <a:off x="2057400" y="1884363"/>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solidFill>
          <a:ln w="9525">
            <a:solidFill>
              <a:schemeClr val="bg2"/>
            </a:solidFill>
            <a:round/>
            <a:headEnd/>
            <a:tailEnd/>
          </a:ln>
        </p:spPr>
        <p:txBody>
          <a:bodyPr/>
          <a:lstStyle/>
          <a:p>
            <a:endParaRPr lang="en-US"/>
          </a:p>
        </p:txBody>
      </p:sp>
      <p:sp>
        <p:nvSpPr>
          <p:cNvPr id="4248" name="Freeform 442"/>
          <p:cNvSpPr>
            <a:spLocks/>
          </p:cNvSpPr>
          <p:nvPr/>
        </p:nvSpPr>
        <p:spPr bwMode="auto">
          <a:xfrm>
            <a:off x="1990725" y="1862138"/>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solidFill>
          <a:ln w="9525">
            <a:solidFill>
              <a:schemeClr val="bg2"/>
            </a:solidFill>
            <a:round/>
            <a:headEnd/>
            <a:tailEnd/>
          </a:ln>
        </p:spPr>
        <p:txBody>
          <a:bodyPr/>
          <a:lstStyle/>
          <a:p>
            <a:endParaRPr lang="en-US"/>
          </a:p>
        </p:txBody>
      </p:sp>
      <p:sp>
        <p:nvSpPr>
          <p:cNvPr id="4249" name="Freeform 443"/>
          <p:cNvSpPr>
            <a:spLocks/>
          </p:cNvSpPr>
          <p:nvPr/>
        </p:nvSpPr>
        <p:spPr bwMode="auto">
          <a:xfrm>
            <a:off x="1747838" y="2109788"/>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solidFill>
          <a:ln w="9525">
            <a:solidFill>
              <a:schemeClr val="bg2"/>
            </a:solidFill>
            <a:round/>
            <a:headEnd/>
            <a:tailEnd/>
          </a:ln>
        </p:spPr>
        <p:txBody>
          <a:bodyPr/>
          <a:lstStyle/>
          <a:p>
            <a:endParaRPr lang="en-US"/>
          </a:p>
        </p:txBody>
      </p:sp>
      <p:sp>
        <p:nvSpPr>
          <p:cNvPr id="4250" name="Freeform 445"/>
          <p:cNvSpPr>
            <a:spLocks/>
          </p:cNvSpPr>
          <p:nvPr/>
        </p:nvSpPr>
        <p:spPr bwMode="auto">
          <a:xfrm>
            <a:off x="2776538" y="4244975"/>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1" name="Freeform 450"/>
          <p:cNvSpPr>
            <a:spLocks/>
          </p:cNvSpPr>
          <p:nvPr/>
        </p:nvSpPr>
        <p:spPr bwMode="auto">
          <a:xfrm>
            <a:off x="3819525" y="2471738"/>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52" name="Freeform 451"/>
          <p:cNvSpPr>
            <a:spLocks/>
          </p:cNvSpPr>
          <p:nvPr/>
        </p:nvSpPr>
        <p:spPr bwMode="auto">
          <a:xfrm>
            <a:off x="7815263" y="4605338"/>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3" name="Freeform 452"/>
          <p:cNvSpPr>
            <a:spLocks/>
          </p:cNvSpPr>
          <p:nvPr/>
        </p:nvSpPr>
        <p:spPr bwMode="auto">
          <a:xfrm>
            <a:off x="8031163" y="4649788"/>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254" name="Group 453"/>
          <p:cNvGrpSpPr>
            <a:grpSpLocks/>
          </p:cNvGrpSpPr>
          <p:nvPr/>
        </p:nvGrpSpPr>
        <p:grpSpPr bwMode="auto">
          <a:xfrm>
            <a:off x="4292600" y="2860675"/>
            <a:ext cx="250825" cy="368300"/>
            <a:chOff x="2201" y="1250"/>
            <a:chExt cx="133" cy="193"/>
          </a:xfrm>
        </p:grpSpPr>
        <p:sp>
          <p:nvSpPr>
            <p:cNvPr id="4375" name="Freeform 454"/>
            <p:cNvSpPr>
              <a:spLocks/>
            </p:cNvSpPr>
            <p:nvPr/>
          </p:nvSpPr>
          <p:spPr bwMode="auto">
            <a:xfrm>
              <a:off x="2234" y="1250"/>
              <a:ext cx="100" cy="193"/>
            </a:xfrm>
            <a:custGeom>
              <a:avLst/>
              <a:gdLst>
                <a:gd name="T0" fmla="*/ 163895833 w 24"/>
                <a:gd name="T1" fmla="*/ 805741077 h 47"/>
                <a:gd name="T2" fmla="*/ 112023508 w 24"/>
                <a:gd name="T3" fmla="*/ 760632809 h 47"/>
                <a:gd name="T4" fmla="*/ 275986842 w 24"/>
                <a:gd name="T5" fmla="*/ 666676381 h 47"/>
                <a:gd name="T6" fmla="*/ 249101200 w 24"/>
                <a:gd name="T7" fmla="*/ 576700467 h 47"/>
                <a:gd name="T8" fmla="*/ 217663125 w 24"/>
                <a:gd name="T9" fmla="*/ 504343888 h 47"/>
                <a:gd name="T10" fmla="*/ 85205658 w 24"/>
                <a:gd name="T11" fmla="*/ 504343888 h 47"/>
                <a:gd name="T12" fmla="*/ 112023508 w 24"/>
                <a:gd name="T13" fmla="*/ 369475833 h 47"/>
                <a:gd name="T14" fmla="*/ 26885642 w 24"/>
                <a:gd name="T15" fmla="*/ 414349224 h 47"/>
                <a:gd name="T16" fmla="*/ 0 w 24"/>
                <a:gd name="T17" fmla="*/ 297118983 h 47"/>
                <a:gd name="T18" fmla="*/ 0 w 24"/>
                <a:gd name="T19" fmla="*/ 185231824 h 47"/>
                <a:gd name="T20" fmla="*/ 26885642 w 24"/>
                <a:gd name="T21" fmla="*/ 89975980 h 47"/>
                <a:gd name="T22" fmla="*/ 138909079 w 24"/>
                <a:gd name="T23" fmla="*/ 0 h 47"/>
                <a:gd name="T24" fmla="*/ 217663125 w 24"/>
                <a:gd name="T25" fmla="*/ 21911249 h 47"/>
                <a:gd name="T26" fmla="*/ 190776338 w 24"/>
                <a:gd name="T27" fmla="*/ 140440010 h 47"/>
                <a:gd name="T28" fmla="*/ 355023575 w 24"/>
                <a:gd name="T29" fmla="*/ 140440010 h 47"/>
                <a:gd name="T30" fmla="*/ 302806129 w 24"/>
                <a:gd name="T31" fmla="*/ 252328336 h 47"/>
                <a:gd name="T32" fmla="*/ 249101200 w 24"/>
                <a:gd name="T33" fmla="*/ 347564313 h 47"/>
                <a:gd name="T34" fmla="*/ 355023575 w 24"/>
                <a:gd name="T35" fmla="*/ 391391566 h 47"/>
                <a:gd name="T36" fmla="*/ 466764617 w 24"/>
                <a:gd name="T37" fmla="*/ 554789238 h 47"/>
                <a:gd name="T38" fmla="*/ 519003471 w 24"/>
                <a:gd name="T39" fmla="*/ 666676381 h 47"/>
                <a:gd name="T40" fmla="*/ 519003471 w 24"/>
                <a:gd name="T41" fmla="*/ 733384281 h 47"/>
                <a:gd name="T42" fmla="*/ 631032117 w 24"/>
                <a:gd name="T43" fmla="*/ 733384281 h 47"/>
                <a:gd name="T44" fmla="*/ 604125071 w 24"/>
                <a:gd name="T45" fmla="*/ 895735540 h 47"/>
                <a:gd name="T46" fmla="*/ 657912554 w 24"/>
                <a:gd name="T47" fmla="*/ 917628290 h 47"/>
                <a:gd name="T48" fmla="*/ 466764617 w 24"/>
                <a:gd name="T49" fmla="*/ 991048512 h 47"/>
                <a:gd name="T50" fmla="*/ 302806129 w 24"/>
                <a:gd name="T51" fmla="*/ 1012960032 h 47"/>
                <a:gd name="T52" fmla="*/ 217663125 w 24"/>
                <a:gd name="T53" fmla="*/ 1036156784 h 47"/>
                <a:gd name="T54" fmla="*/ 112023508 w 24"/>
                <a:gd name="T55" fmla="*/ 1036156784 h 47"/>
                <a:gd name="T56" fmla="*/ 26885642 w 24"/>
                <a:gd name="T57" fmla="*/ 1058068300 h 47"/>
                <a:gd name="T58" fmla="*/ 138909079 w 24"/>
                <a:gd name="T59" fmla="*/ 962420033 h 47"/>
                <a:gd name="T60" fmla="*/ 163895833 w 24"/>
                <a:gd name="T61" fmla="*/ 873819450 h 47"/>
                <a:gd name="T62" fmla="*/ 85205658 w 24"/>
                <a:gd name="T63" fmla="*/ 850608789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DDDDDD"/>
            </a:solidFill>
            <a:ln w="9525">
              <a:solidFill>
                <a:schemeClr val="bg2"/>
              </a:solidFill>
              <a:round/>
              <a:headEnd/>
              <a:tailEnd/>
            </a:ln>
          </p:spPr>
          <p:txBody>
            <a:bodyPr/>
            <a:lstStyle/>
            <a:p>
              <a:endParaRPr lang="en-US"/>
            </a:p>
          </p:txBody>
        </p:sp>
        <p:sp>
          <p:nvSpPr>
            <p:cNvPr id="4376"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255" name="Freeform 458"/>
          <p:cNvSpPr>
            <a:spLocks/>
          </p:cNvSpPr>
          <p:nvPr/>
        </p:nvSpPr>
        <p:spPr bwMode="auto">
          <a:xfrm>
            <a:off x="5275263" y="3709988"/>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accent1">
              <a:lumMod val="60000"/>
              <a:lumOff val="40000"/>
            </a:schemeClr>
          </a:solidFill>
          <a:ln w="9525" cap="flat" cmpd="sng">
            <a:solidFill>
              <a:schemeClr val="bg2"/>
            </a:solidFill>
            <a:prstDash val="solid"/>
            <a:round/>
            <a:headEnd type="none" w="med" len="med"/>
            <a:tailEnd type="none" w="med" len="med"/>
          </a:ln>
          <a:effectLst/>
        </p:spPr>
        <p:txBody>
          <a:bodyPr/>
          <a:lstStyle/>
          <a:p>
            <a:pPr>
              <a:defRPr/>
            </a:pPr>
            <a:endParaRPr lang="en-US">
              <a:latin typeface="Arial" charset="0"/>
            </a:endParaRPr>
          </a:p>
        </p:txBody>
      </p:sp>
      <p:sp>
        <p:nvSpPr>
          <p:cNvPr id="4257" name="Freeform 260"/>
          <p:cNvSpPr>
            <a:spLocks/>
          </p:cNvSpPr>
          <p:nvPr/>
        </p:nvSpPr>
        <p:spPr bwMode="auto">
          <a:xfrm>
            <a:off x="6386513" y="4664075"/>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solidFill>
          <a:ln w="9525">
            <a:solidFill>
              <a:schemeClr val="bg2"/>
            </a:solidFill>
            <a:round/>
            <a:headEnd/>
            <a:tailEnd/>
          </a:ln>
        </p:spPr>
        <p:txBody>
          <a:bodyPr/>
          <a:lstStyle/>
          <a:p>
            <a:endParaRPr lang="en-US"/>
          </a:p>
        </p:txBody>
      </p:sp>
      <p:sp>
        <p:nvSpPr>
          <p:cNvPr id="4258" name="Freeform 261"/>
          <p:cNvSpPr>
            <a:spLocks/>
          </p:cNvSpPr>
          <p:nvPr/>
        </p:nvSpPr>
        <p:spPr bwMode="auto">
          <a:xfrm>
            <a:off x="7205663" y="4143375"/>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4259" name="Freeform 262"/>
          <p:cNvSpPr>
            <a:spLocks/>
          </p:cNvSpPr>
          <p:nvPr/>
        </p:nvSpPr>
        <p:spPr bwMode="auto">
          <a:xfrm>
            <a:off x="7496175" y="4010025"/>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solidFill>
          <a:ln w="9525">
            <a:solidFill>
              <a:schemeClr val="bg2"/>
            </a:solidFill>
            <a:round/>
            <a:headEnd/>
            <a:tailEnd/>
          </a:ln>
        </p:spPr>
        <p:txBody>
          <a:bodyPr/>
          <a:lstStyle/>
          <a:p>
            <a:endParaRPr lang="en-US"/>
          </a:p>
        </p:txBody>
      </p:sp>
      <p:sp>
        <p:nvSpPr>
          <p:cNvPr id="4260" name="Freeform 263"/>
          <p:cNvSpPr>
            <a:spLocks/>
          </p:cNvSpPr>
          <p:nvPr/>
        </p:nvSpPr>
        <p:spPr bwMode="auto">
          <a:xfrm>
            <a:off x="7731125" y="3767138"/>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solidFill>
          <a:ln w="9525">
            <a:solidFill>
              <a:schemeClr val="bg2"/>
            </a:solidFill>
            <a:round/>
            <a:headEnd/>
            <a:tailEnd/>
          </a:ln>
        </p:spPr>
        <p:txBody>
          <a:bodyPr/>
          <a:lstStyle/>
          <a:p>
            <a:endParaRPr lang="en-US"/>
          </a:p>
        </p:txBody>
      </p:sp>
      <p:sp>
        <p:nvSpPr>
          <p:cNvPr id="4261" name="Freeform 264"/>
          <p:cNvSpPr>
            <a:spLocks/>
          </p:cNvSpPr>
          <p:nvPr/>
        </p:nvSpPr>
        <p:spPr bwMode="auto">
          <a:xfrm>
            <a:off x="7786688" y="3408363"/>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solidFill>
          <a:ln w="9525">
            <a:solidFill>
              <a:schemeClr val="bg2"/>
            </a:solidFill>
            <a:round/>
            <a:headEnd/>
            <a:tailEnd/>
          </a:ln>
        </p:spPr>
        <p:txBody>
          <a:bodyPr/>
          <a:lstStyle/>
          <a:p>
            <a:endParaRPr lang="en-US"/>
          </a:p>
        </p:txBody>
      </p:sp>
      <p:sp>
        <p:nvSpPr>
          <p:cNvPr id="4262" name="Freeform 265"/>
          <p:cNvSpPr>
            <a:spLocks/>
          </p:cNvSpPr>
          <p:nvPr/>
        </p:nvSpPr>
        <p:spPr bwMode="auto">
          <a:xfrm>
            <a:off x="8029575" y="3063875"/>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solidFill>
          <a:ln w="9525">
            <a:solidFill>
              <a:schemeClr val="bg2"/>
            </a:solidFill>
            <a:round/>
            <a:headEnd/>
            <a:tailEnd/>
          </a:ln>
        </p:spPr>
        <p:txBody>
          <a:bodyPr/>
          <a:lstStyle/>
          <a:p>
            <a:endParaRPr lang="en-US"/>
          </a:p>
        </p:txBody>
      </p:sp>
      <p:sp>
        <p:nvSpPr>
          <p:cNvPr id="4263" name="Freeform 272"/>
          <p:cNvSpPr>
            <a:spLocks/>
          </p:cNvSpPr>
          <p:nvPr/>
        </p:nvSpPr>
        <p:spPr bwMode="auto">
          <a:xfrm>
            <a:off x="7478713" y="4189413"/>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solidFill>
          <a:ln w="9525">
            <a:solidFill>
              <a:schemeClr val="bg2"/>
            </a:solidFill>
            <a:round/>
            <a:headEnd/>
            <a:tailEnd/>
          </a:ln>
        </p:spPr>
        <p:txBody>
          <a:bodyPr/>
          <a:lstStyle/>
          <a:p>
            <a:endParaRPr lang="en-US"/>
          </a:p>
        </p:txBody>
      </p:sp>
      <p:sp>
        <p:nvSpPr>
          <p:cNvPr id="4264" name="Freeform 273"/>
          <p:cNvSpPr>
            <a:spLocks/>
          </p:cNvSpPr>
          <p:nvPr/>
        </p:nvSpPr>
        <p:spPr bwMode="auto">
          <a:xfrm>
            <a:off x="7535863" y="4416425"/>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solidFill>
          <a:ln w="9525">
            <a:solidFill>
              <a:schemeClr val="bg2"/>
            </a:solidFill>
            <a:round/>
            <a:headEnd/>
            <a:tailEnd/>
          </a:ln>
        </p:spPr>
        <p:txBody>
          <a:bodyPr/>
          <a:lstStyle/>
          <a:p>
            <a:endParaRPr lang="en-US"/>
          </a:p>
        </p:txBody>
      </p:sp>
      <p:sp>
        <p:nvSpPr>
          <p:cNvPr id="4265" name="Freeform 333"/>
          <p:cNvSpPr>
            <a:spLocks/>
          </p:cNvSpPr>
          <p:nvPr/>
        </p:nvSpPr>
        <p:spPr bwMode="auto">
          <a:xfrm>
            <a:off x="6692900" y="3143250"/>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chemeClr val="bg2"/>
            </a:solidFill>
            <a:round/>
            <a:headEnd/>
            <a:tailEnd/>
          </a:ln>
        </p:spPr>
        <p:txBody>
          <a:bodyPr/>
          <a:lstStyle/>
          <a:p>
            <a:endParaRPr lang="en-US"/>
          </a:p>
        </p:txBody>
      </p:sp>
      <p:sp>
        <p:nvSpPr>
          <p:cNvPr id="4266" name="Line 449"/>
          <p:cNvSpPr>
            <a:spLocks noChangeShapeType="1"/>
          </p:cNvSpPr>
          <p:nvPr/>
        </p:nvSpPr>
        <p:spPr bwMode="auto">
          <a:xfrm>
            <a:off x="7440613" y="4206875"/>
            <a:ext cx="0"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7" name="Freeform 506"/>
          <p:cNvSpPr>
            <a:spLocks/>
          </p:cNvSpPr>
          <p:nvPr/>
        </p:nvSpPr>
        <p:spPr bwMode="auto">
          <a:xfrm>
            <a:off x="7589838" y="3492500"/>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8" name="Freeform 517"/>
          <p:cNvSpPr>
            <a:spLocks/>
          </p:cNvSpPr>
          <p:nvPr/>
        </p:nvSpPr>
        <p:spPr bwMode="auto">
          <a:xfrm>
            <a:off x="7637463" y="3632200"/>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69" name="Freeform 411"/>
          <p:cNvSpPr>
            <a:spLocks/>
          </p:cNvSpPr>
          <p:nvPr/>
        </p:nvSpPr>
        <p:spPr bwMode="auto">
          <a:xfrm>
            <a:off x="2919413" y="5365750"/>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chemeClr val="bg2"/>
            </a:solidFill>
            <a:round/>
            <a:headEnd/>
            <a:tailEnd/>
          </a:ln>
        </p:spPr>
        <p:txBody>
          <a:bodyPr/>
          <a:lstStyle/>
          <a:p>
            <a:endParaRPr lang="en-US"/>
          </a:p>
        </p:txBody>
      </p:sp>
      <p:sp>
        <p:nvSpPr>
          <p:cNvPr id="4270" name="Freeform 420"/>
          <p:cNvSpPr>
            <a:spLocks/>
          </p:cNvSpPr>
          <p:nvPr/>
        </p:nvSpPr>
        <p:spPr bwMode="auto">
          <a:xfrm>
            <a:off x="2371725" y="4675188"/>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chemeClr val="bg2"/>
            </a:solidFill>
            <a:round/>
            <a:headEnd/>
            <a:tailEnd/>
          </a:ln>
        </p:spPr>
        <p:txBody>
          <a:bodyPr/>
          <a:lstStyle/>
          <a:p>
            <a:endParaRPr lang="en-US"/>
          </a:p>
        </p:txBody>
      </p:sp>
      <p:sp>
        <p:nvSpPr>
          <p:cNvPr id="4271" name="Freeform 413"/>
          <p:cNvSpPr>
            <a:spLocks/>
          </p:cNvSpPr>
          <p:nvPr/>
        </p:nvSpPr>
        <p:spPr bwMode="auto">
          <a:xfrm>
            <a:off x="2576513" y="4551363"/>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2" name="Freeform 409"/>
          <p:cNvSpPr>
            <a:spLocks/>
          </p:cNvSpPr>
          <p:nvPr/>
        </p:nvSpPr>
        <p:spPr bwMode="auto">
          <a:xfrm>
            <a:off x="2563813" y="5153025"/>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chemeClr val="bg2"/>
            </a:solidFill>
            <a:round/>
            <a:headEnd/>
            <a:tailEnd/>
          </a:ln>
        </p:spPr>
        <p:txBody>
          <a:bodyPr/>
          <a:lstStyle/>
          <a:p>
            <a:endParaRPr lang="en-US"/>
          </a:p>
        </p:txBody>
      </p:sp>
      <p:sp>
        <p:nvSpPr>
          <p:cNvPr id="4273" name="Freeform 444"/>
          <p:cNvSpPr>
            <a:spLocks/>
          </p:cNvSpPr>
          <p:nvPr/>
        </p:nvSpPr>
        <p:spPr bwMode="auto">
          <a:xfrm>
            <a:off x="2500313" y="5053013"/>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274" name="Freeform 410"/>
          <p:cNvSpPr>
            <a:spLocks/>
          </p:cNvSpPr>
          <p:nvPr/>
        </p:nvSpPr>
        <p:spPr bwMode="auto">
          <a:xfrm>
            <a:off x="2820988" y="5105400"/>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chemeClr val="bg2"/>
            </a:solidFill>
            <a:round/>
            <a:headEnd/>
            <a:tailEnd/>
          </a:ln>
        </p:spPr>
        <p:txBody>
          <a:bodyPr/>
          <a:lstStyle/>
          <a:p>
            <a:endParaRPr lang="en-US"/>
          </a:p>
        </p:txBody>
      </p:sp>
      <p:sp>
        <p:nvSpPr>
          <p:cNvPr id="4275" name="Freeform 412"/>
          <p:cNvSpPr>
            <a:spLocks/>
          </p:cNvSpPr>
          <p:nvPr/>
        </p:nvSpPr>
        <p:spPr bwMode="auto">
          <a:xfrm>
            <a:off x="2667000" y="4897438"/>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chemeClr val="bg2"/>
            </a:solidFill>
            <a:round/>
            <a:headEnd/>
            <a:tailEnd/>
          </a:ln>
        </p:spPr>
        <p:txBody>
          <a:bodyPr/>
          <a:lstStyle/>
          <a:p>
            <a:endParaRPr lang="en-US"/>
          </a:p>
        </p:txBody>
      </p:sp>
      <p:sp>
        <p:nvSpPr>
          <p:cNvPr id="4276" name="Freeform 405"/>
          <p:cNvSpPr>
            <a:spLocks/>
          </p:cNvSpPr>
          <p:nvPr/>
        </p:nvSpPr>
        <p:spPr bwMode="auto">
          <a:xfrm>
            <a:off x="2532063" y="4629150"/>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92D050"/>
          </a:solidFill>
          <a:ln w="9525">
            <a:solidFill>
              <a:schemeClr val="bg2"/>
            </a:solidFill>
            <a:round/>
            <a:headEnd/>
            <a:tailEnd/>
          </a:ln>
        </p:spPr>
        <p:txBody>
          <a:bodyPr/>
          <a:lstStyle/>
          <a:p>
            <a:endParaRPr lang="en-US"/>
          </a:p>
        </p:txBody>
      </p:sp>
      <p:sp>
        <p:nvSpPr>
          <p:cNvPr id="4277" name="Freeform 407"/>
          <p:cNvSpPr>
            <a:spLocks/>
          </p:cNvSpPr>
          <p:nvPr/>
        </p:nvSpPr>
        <p:spPr bwMode="auto">
          <a:xfrm>
            <a:off x="2854325" y="4462463"/>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8" name="Freeform 408"/>
          <p:cNvSpPr>
            <a:spLocks/>
          </p:cNvSpPr>
          <p:nvPr/>
        </p:nvSpPr>
        <p:spPr bwMode="auto">
          <a:xfrm>
            <a:off x="3036888" y="4525963"/>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9" name="Freeform 417"/>
          <p:cNvSpPr>
            <a:spLocks/>
          </p:cNvSpPr>
          <p:nvPr/>
        </p:nvSpPr>
        <p:spPr bwMode="auto">
          <a:xfrm>
            <a:off x="2943225" y="4522788"/>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0" name="Freeform 418"/>
          <p:cNvSpPr>
            <a:spLocks/>
          </p:cNvSpPr>
          <p:nvPr/>
        </p:nvSpPr>
        <p:spPr bwMode="auto">
          <a:xfrm>
            <a:off x="2579688" y="4378325"/>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chemeClr val="bg2"/>
            </a:solidFill>
            <a:round/>
            <a:headEnd/>
            <a:tailEnd/>
          </a:ln>
        </p:spPr>
        <p:txBody>
          <a:bodyPr/>
          <a:lstStyle/>
          <a:p>
            <a:endParaRPr lang="en-US"/>
          </a:p>
        </p:txBody>
      </p:sp>
      <p:sp>
        <p:nvSpPr>
          <p:cNvPr id="4281" name="Freeform 421"/>
          <p:cNvSpPr>
            <a:spLocks/>
          </p:cNvSpPr>
          <p:nvPr/>
        </p:nvSpPr>
        <p:spPr bwMode="auto">
          <a:xfrm>
            <a:off x="2390775" y="4627563"/>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chemeClr val="bg2"/>
            </a:solidFill>
            <a:round/>
            <a:headEnd/>
            <a:tailEnd/>
          </a:ln>
        </p:spPr>
        <p:txBody>
          <a:bodyPr/>
          <a:lstStyle/>
          <a:p>
            <a:endParaRPr lang="en-US"/>
          </a:p>
        </p:txBody>
      </p:sp>
      <p:sp>
        <p:nvSpPr>
          <p:cNvPr id="4282" name="Freeform 263"/>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DDDDDD"/>
          </a:solidFill>
          <a:ln w="9525">
            <a:solidFill>
              <a:schemeClr val="bg2"/>
            </a:solidFill>
            <a:round/>
            <a:headEnd/>
            <a:tailEnd/>
          </a:ln>
        </p:spPr>
        <p:txBody>
          <a:bodyPr/>
          <a:lstStyle/>
          <a:p>
            <a:endParaRPr lang="en-US"/>
          </a:p>
        </p:txBody>
      </p:sp>
      <p:sp>
        <p:nvSpPr>
          <p:cNvPr id="4283" name="Freeform 295"/>
          <p:cNvSpPr>
            <a:spLocks/>
          </p:cNvSpPr>
          <p:nvPr/>
        </p:nvSpPr>
        <p:spPr bwMode="auto">
          <a:xfrm>
            <a:off x="6019800" y="3652838"/>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2147483646 h 10652"/>
              <a:gd name="T24" fmla="*/ 2147483646 w 10944"/>
              <a:gd name="T25" fmla="*/ 2147483646 h 10652"/>
              <a:gd name="T26" fmla="*/ 2147483646 w 10944"/>
              <a:gd name="T27" fmla="*/ 2147483646 h 10652"/>
              <a:gd name="T28" fmla="*/ 2147483646 w 10944"/>
              <a:gd name="T29" fmla="*/ 2147483646 h 10652"/>
              <a:gd name="T30" fmla="*/ 2147483646 w 10944"/>
              <a:gd name="T31" fmla="*/ 2147483646 h 10652"/>
              <a:gd name="T32" fmla="*/ 2147483646 w 10944"/>
              <a:gd name="T33" fmla="*/ 2147483646 h 10652"/>
              <a:gd name="T34" fmla="*/ 2147483646 w 10944"/>
              <a:gd name="T35" fmla="*/ 2147483646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2147483646 w 10944"/>
              <a:gd name="T55" fmla="*/ 2147483646 h 10652"/>
              <a:gd name="T56" fmla="*/ 2147483646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2147483646 w 10944"/>
              <a:gd name="T67" fmla="*/ 2147483646 h 10652"/>
              <a:gd name="T68" fmla="*/ 2147483646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85" name="Freeform 297"/>
          <p:cNvSpPr>
            <a:spLocks/>
          </p:cNvSpPr>
          <p:nvPr/>
        </p:nvSpPr>
        <p:spPr bwMode="auto">
          <a:xfrm>
            <a:off x="6002338" y="3625850"/>
            <a:ext cx="354012" cy="274638"/>
          </a:xfrm>
          <a:custGeom>
            <a:avLst/>
            <a:gdLst>
              <a:gd name="T0" fmla="*/ 2147483646 w 10348"/>
              <a:gd name="T1" fmla="*/ 2147483646 h 11017"/>
              <a:gd name="T2" fmla="*/ 2147483646 w 10348"/>
              <a:gd name="T3" fmla="*/ 2147483646 h 11017"/>
              <a:gd name="T4" fmla="*/ 2147483646 w 10348"/>
              <a:gd name="T5" fmla="*/ 2147483646 h 11017"/>
              <a:gd name="T6" fmla="*/ 2147483646 w 10348"/>
              <a:gd name="T7" fmla="*/ 2147483646 h 11017"/>
              <a:gd name="T8" fmla="*/ 2147483646 w 10348"/>
              <a:gd name="T9" fmla="*/ 0 h 11017"/>
              <a:gd name="T10" fmla="*/ 2147483646 w 10348"/>
              <a:gd name="T11" fmla="*/ 2147483646 h 11017"/>
              <a:gd name="T12" fmla="*/ 2147483646 w 10348"/>
              <a:gd name="T13" fmla="*/ 2147483646 h 11017"/>
              <a:gd name="T14" fmla="*/ 2147483646 w 10348"/>
              <a:gd name="T15" fmla="*/ 2147483646 h 11017"/>
              <a:gd name="T16" fmla="*/ 2147483646 w 10348"/>
              <a:gd name="T17" fmla="*/ 2147483646 h 11017"/>
              <a:gd name="T18" fmla="*/ 2147483646 w 10348"/>
              <a:gd name="T19" fmla="*/ 2147483646 h 11017"/>
              <a:gd name="T20" fmla="*/ 2147483646 w 10348"/>
              <a:gd name="T21" fmla="*/ 2147483646 h 11017"/>
              <a:gd name="T22" fmla="*/ 2147483646 w 10348"/>
              <a:gd name="T23" fmla="*/ 2147483646 h 11017"/>
              <a:gd name="T24" fmla="*/ 2147483646 w 10348"/>
              <a:gd name="T25" fmla="*/ 2147483646 h 11017"/>
              <a:gd name="T26" fmla="*/ 2147483646 w 10348"/>
              <a:gd name="T27" fmla="*/ 2147483646 h 11017"/>
              <a:gd name="T28" fmla="*/ 2147483646 w 10348"/>
              <a:gd name="T29" fmla="*/ 2147483646 h 11017"/>
              <a:gd name="T30" fmla="*/ 2147483646 w 10348"/>
              <a:gd name="T31" fmla="*/ 2147483646 h 11017"/>
              <a:gd name="T32" fmla="*/ 2147483646 w 10348"/>
              <a:gd name="T33" fmla="*/ 2147483646 h 11017"/>
              <a:gd name="T34" fmla="*/ 2147483646 w 10348"/>
              <a:gd name="T35" fmla="*/ 2147483646 h 11017"/>
              <a:gd name="T36" fmla="*/ 0 w 10348"/>
              <a:gd name="T37" fmla="*/ 2147483646 h 11017"/>
              <a:gd name="T38" fmla="*/ 2147483646 w 10348"/>
              <a:gd name="T39" fmla="*/ 2147483646 h 11017"/>
              <a:gd name="T40" fmla="*/ 2147483646 w 10348"/>
              <a:gd name="T41" fmla="*/ 2147483646 h 11017"/>
              <a:gd name="T42" fmla="*/ 2147483646 w 10348"/>
              <a:gd name="T43" fmla="*/ 2147483646 h 11017"/>
              <a:gd name="T44" fmla="*/ 2147483646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2147483646 h 11017"/>
              <a:gd name="T66" fmla="*/ 2147483646 w 10348"/>
              <a:gd name="T67" fmla="*/ 2147483646 h 11017"/>
              <a:gd name="T68" fmla="*/ 2147483646 w 10348"/>
              <a:gd name="T69" fmla="*/ 2147483646 h 11017"/>
              <a:gd name="T70" fmla="*/ 2147483646 w 10348"/>
              <a:gd name="T71" fmla="*/ 2147483646 h 11017"/>
              <a:gd name="T72" fmla="*/ 2147483646 w 10348"/>
              <a:gd name="T73" fmla="*/ 2147483646 h 11017"/>
              <a:gd name="T74" fmla="*/ 2147483646 w 10348"/>
              <a:gd name="T75" fmla="*/ 2147483646 h 11017"/>
              <a:gd name="T76" fmla="*/ 2147483646 w 10348"/>
              <a:gd name="T77" fmla="*/ 2147483646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solidFill>
          <a:ln w="9525">
            <a:solidFill>
              <a:schemeClr val="bg2"/>
            </a:solidFill>
            <a:round/>
            <a:headEnd/>
            <a:tailEnd/>
          </a:ln>
        </p:spPr>
        <p:txBody>
          <a:bodyPr/>
          <a:lstStyle/>
          <a:p>
            <a:endParaRPr lang="en-US"/>
          </a:p>
        </p:txBody>
      </p:sp>
      <p:sp>
        <p:nvSpPr>
          <p:cNvPr id="4286" name="Freeform 298"/>
          <p:cNvSpPr>
            <a:spLocks/>
          </p:cNvSpPr>
          <p:nvPr/>
        </p:nvSpPr>
        <p:spPr bwMode="auto">
          <a:xfrm>
            <a:off x="6797675" y="4035425"/>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chemeClr val="bg2"/>
            </a:solidFill>
            <a:round/>
            <a:headEnd/>
            <a:tailEnd/>
          </a:ln>
        </p:spPr>
        <p:txBody>
          <a:bodyPr/>
          <a:lstStyle/>
          <a:p>
            <a:endParaRPr lang="en-US"/>
          </a:p>
        </p:txBody>
      </p:sp>
      <p:sp>
        <p:nvSpPr>
          <p:cNvPr id="4287" name="Freeform 331"/>
          <p:cNvSpPr>
            <a:spLocks/>
          </p:cNvSpPr>
          <p:nvPr/>
        </p:nvSpPr>
        <p:spPr bwMode="auto">
          <a:xfrm>
            <a:off x="6554788" y="3852863"/>
            <a:ext cx="214312" cy="120650"/>
          </a:xfrm>
          <a:custGeom>
            <a:avLst/>
            <a:gdLst>
              <a:gd name="T0" fmla="*/ 2147483646 w 10000"/>
              <a:gd name="T1" fmla="*/ 2147483646 h 11631"/>
              <a:gd name="T2" fmla="*/ 2147483646 w 10000"/>
              <a:gd name="T3" fmla="*/ 2147483646 h 11631"/>
              <a:gd name="T4" fmla="*/ 2147483646 w 10000"/>
              <a:gd name="T5" fmla="*/ 2147483646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chemeClr val="bg2"/>
            </a:solidFill>
            <a:round/>
            <a:headEnd/>
            <a:tailEnd/>
          </a:ln>
        </p:spPr>
        <p:txBody>
          <a:bodyPr/>
          <a:lstStyle/>
          <a:p>
            <a:endParaRPr lang="en-US"/>
          </a:p>
        </p:txBody>
      </p:sp>
      <p:sp>
        <p:nvSpPr>
          <p:cNvPr id="4288" name="Freeform 447"/>
          <p:cNvSpPr>
            <a:spLocks/>
          </p:cNvSpPr>
          <p:nvPr/>
        </p:nvSpPr>
        <p:spPr bwMode="auto">
          <a:xfrm>
            <a:off x="6902450" y="3989388"/>
            <a:ext cx="269875" cy="488950"/>
          </a:xfrm>
          <a:custGeom>
            <a:avLst/>
            <a:gdLst>
              <a:gd name="T0" fmla="*/ 2147483646 w 12864"/>
              <a:gd name="T1" fmla="*/ 0 h 10000"/>
              <a:gd name="T2" fmla="*/ 2147483646 w 12864"/>
              <a:gd name="T3" fmla="*/ 2147483646 h 10000"/>
              <a:gd name="T4" fmla="*/ 2147483646 w 12864"/>
              <a:gd name="T5" fmla="*/ 2147483646 h 10000"/>
              <a:gd name="T6" fmla="*/ 2147483646 w 12864"/>
              <a:gd name="T7" fmla="*/ 2147483646 h 10000"/>
              <a:gd name="T8" fmla="*/ 2147483646 w 12864"/>
              <a:gd name="T9" fmla="*/ 2147483646 h 10000"/>
              <a:gd name="T10" fmla="*/ 2147483646 w 12864"/>
              <a:gd name="T11" fmla="*/ 2147483646 h 10000"/>
              <a:gd name="T12" fmla="*/ 0 w 12864"/>
              <a:gd name="T13" fmla="*/ 2147483646 h 10000"/>
              <a:gd name="T14" fmla="*/ 2147483646 w 12864"/>
              <a:gd name="T15" fmla="*/ 2147483646 h 10000"/>
              <a:gd name="T16" fmla="*/ 2147483646 w 12864"/>
              <a:gd name="T17" fmla="*/ 2147483646 h 10000"/>
              <a:gd name="T18" fmla="*/ 2147483646 w 12864"/>
              <a:gd name="T19" fmla="*/ 2147483646 h 10000"/>
              <a:gd name="T20" fmla="*/ 2147483646 w 12864"/>
              <a:gd name="T21" fmla="*/ 2147483646 h 10000"/>
              <a:gd name="T22" fmla="*/ 2147483646 w 12864"/>
              <a:gd name="T23" fmla="*/ 2147483646 h 10000"/>
              <a:gd name="T24" fmla="*/ 2147483646 w 12864"/>
              <a:gd name="T25" fmla="*/ 2147483646 h 10000"/>
              <a:gd name="T26" fmla="*/ 2147483646 w 12864"/>
              <a:gd name="T27" fmla="*/ 2147483646 h 10000"/>
              <a:gd name="T28" fmla="*/ 2147483646 w 12864"/>
              <a:gd name="T29" fmla="*/ 2147483646 h 10000"/>
              <a:gd name="T30" fmla="*/ 2147483646 w 12864"/>
              <a:gd name="T31" fmla="*/ 2147483646 h 10000"/>
              <a:gd name="T32" fmla="*/ 2147483646 w 12864"/>
              <a:gd name="T33" fmla="*/ 2147483646 h 10000"/>
              <a:gd name="T34" fmla="*/ 2147483646 w 12864"/>
              <a:gd name="T35" fmla="*/ 2147483646 h 10000"/>
              <a:gd name="T36" fmla="*/ 2147483646 w 12864"/>
              <a:gd name="T37" fmla="*/ 2147483646 h 10000"/>
              <a:gd name="T38" fmla="*/ 2147483646 w 12864"/>
              <a:gd name="T39" fmla="*/ 2147483646 h 10000"/>
              <a:gd name="T40" fmla="*/ 2147483646 w 12864"/>
              <a:gd name="T41" fmla="*/ 2147483646 h 10000"/>
              <a:gd name="T42" fmla="*/ 2147483646 w 12864"/>
              <a:gd name="T43" fmla="*/ 2147483646 h 10000"/>
              <a:gd name="T44" fmla="*/ 2147483646 w 12864"/>
              <a:gd name="T45" fmla="*/ 2147483646 h 10000"/>
              <a:gd name="T46" fmla="*/ 2147483646 w 12864"/>
              <a:gd name="T47" fmla="*/ 2147483646 h 10000"/>
              <a:gd name="T48" fmla="*/ 2147483646 w 12864"/>
              <a:gd name="T49" fmla="*/ 2147483646 h 10000"/>
              <a:gd name="T50" fmla="*/ 2147483646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7483646 w 12864"/>
              <a:gd name="T59" fmla="*/ 2147483646 h 10000"/>
              <a:gd name="T60" fmla="*/ 2147483646 w 12864"/>
              <a:gd name="T61" fmla="*/ 2147483646 h 10000"/>
              <a:gd name="T62" fmla="*/ 2147483646 w 12864"/>
              <a:gd name="T63" fmla="*/ 2147483646 h 10000"/>
              <a:gd name="T64" fmla="*/ 2147483646 w 12864"/>
              <a:gd name="T65" fmla="*/ 2147483646 h 10000"/>
              <a:gd name="T66" fmla="*/ 2147483646 w 12864"/>
              <a:gd name="T67" fmla="*/ 2147483646 h 10000"/>
              <a:gd name="T68" fmla="*/ 2147483646 w 12864"/>
              <a:gd name="T69" fmla="*/ 2147483646 h 10000"/>
              <a:gd name="T70" fmla="*/ 2147483646 w 12864"/>
              <a:gd name="T71" fmla="*/ 2147483646 h 10000"/>
              <a:gd name="T72" fmla="*/ 2147483646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9" name="Freeform 241"/>
          <p:cNvSpPr>
            <a:spLocks/>
          </p:cNvSpPr>
          <p:nvPr/>
        </p:nvSpPr>
        <p:spPr bwMode="auto">
          <a:xfrm>
            <a:off x="6789738" y="3922713"/>
            <a:ext cx="88900" cy="49212"/>
          </a:xfrm>
          <a:custGeom>
            <a:avLst/>
            <a:gdLst>
              <a:gd name="T0" fmla="*/ 0 w 348468"/>
              <a:gd name="T1" fmla="*/ 10 h 191264"/>
              <a:gd name="T2" fmla="*/ 7 w 348468"/>
              <a:gd name="T3" fmla="*/ 14 h 191264"/>
              <a:gd name="T4" fmla="*/ 11 w 348468"/>
              <a:gd name="T5" fmla="*/ 12 h 191264"/>
              <a:gd name="T6" fmla="*/ 15 w 348468"/>
              <a:gd name="T7" fmla="*/ 14 h 191264"/>
              <a:gd name="T8" fmla="*/ 23 w 348468"/>
              <a:gd name="T9" fmla="*/ 13 h 191264"/>
              <a:gd name="T10" fmla="*/ 24 w 348468"/>
              <a:gd name="T11" fmla="*/ 8 h 191264"/>
              <a:gd name="T12" fmla="*/ 18 w 348468"/>
              <a:gd name="T13" fmla="*/ 1 h 191264"/>
              <a:gd name="T14" fmla="*/ 12 w 348468"/>
              <a:gd name="T15" fmla="*/ 2 h 191264"/>
              <a:gd name="T16" fmla="*/ 8 w 348468"/>
              <a:gd name="T17" fmla="*/ 0 h 191264"/>
              <a:gd name="T18" fmla="*/ 2 w 348468"/>
              <a:gd name="T19" fmla="*/ 5 h 191264"/>
              <a:gd name="T20" fmla="*/ 0 w 348468"/>
              <a:gd name="T21" fmla="*/ 1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solidFill>
          <a:ln w="9525">
            <a:solidFill>
              <a:schemeClr val="bg2"/>
            </a:solidFill>
            <a:round/>
            <a:headEnd/>
            <a:tailEnd/>
          </a:ln>
        </p:spPr>
        <p:txBody>
          <a:bodyPr/>
          <a:lstStyle/>
          <a:p>
            <a:endParaRPr lang="en-US"/>
          </a:p>
        </p:txBody>
      </p:sp>
      <p:sp>
        <p:nvSpPr>
          <p:cNvPr id="4290" name="Freeform 448"/>
          <p:cNvSpPr>
            <a:spLocks/>
          </p:cNvSpPr>
          <p:nvPr/>
        </p:nvSpPr>
        <p:spPr bwMode="auto">
          <a:xfrm>
            <a:off x="7129463" y="4565650"/>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91" name="Freeform 330"/>
          <p:cNvSpPr>
            <a:spLocks/>
          </p:cNvSpPr>
          <p:nvPr/>
        </p:nvSpPr>
        <p:spPr bwMode="auto">
          <a:xfrm>
            <a:off x="7164388" y="4108450"/>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solidFill>
          <a:ln w="9525">
            <a:solidFill>
              <a:schemeClr val="bg2"/>
            </a:solidFill>
            <a:round/>
            <a:headEnd/>
            <a:tailEnd/>
          </a:ln>
        </p:spPr>
        <p:txBody>
          <a:bodyPr/>
          <a:lstStyle/>
          <a:p>
            <a:endParaRPr lang="en-US"/>
          </a:p>
        </p:txBody>
      </p:sp>
      <p:sp>
        <p:nvSpPr>
          <p:cNvPr id="4292" name="Freeform 446"/>
          <p:cNvSpPr>
            <a:spLocks/>
          </p:cNvSpPr>
          <p:nvPr/>
        </p:nvSpPr>
        <p:spPr bwMode="auto">
          <a:xfrm>
            <a:off x="7035800" y="4173538"/>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accent1"/>
          </a:solidFill>
          <a:ln w="9525" cap="flat" cmpd="sng">
            <a:solidFill>
              <a:schemeClr val="bg2"/>
            </a:solidFill>
            <a:prstDash val="solid"/>
            <a:round/>
            <a:headEnd type="none" w="med" len="med"/>
            <a:tailEnd type="none" w="med" len="med"/>
          </a:ln>
        </p:spPr>
        <p:txBody>
          <a:bodyPr/>
          <a:lstStyle/>
          <a:p>
            <a:endParaRPr lang="en-US"/>
          </a:p>
        </p:txBody>
      </p:sp>
      <p:sp>
        <p:nvSpPr>
          <p:cNvPr id="4293" name="Freeform 329"/>
          <p:cNvSpPr>
            <a:spLocks/>
          </p:cNvSpPr>
          <p:nvPr/>
        </p:nvSpPr>
        <p:spPr bwMode="auto">
          <a:xfrm>
            <a:off x="7102475" y="4133850"/>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solidFill>
          <a:ln w="9525">
            <a:solidFill>
              <a:schemeClr val="bg2"/>
            </a:solidFill>
            <a:round/>
            <a:headEnd/>
            <a:tailEnd/>
          </a:ln>
        </p:spPr>
        <p:txBody>
          <a:bodyPr/>
          <a:lstStyle/>
          <a:p>
            <a:endParaRPr lang="en-US"/>
          </a:p>
        </p:txBody>
      </p:sp>
      <p:sp>
        <p:nvSpPr>
          <p:cNvPr id="4294" name="Freeform 329"/>
          <p:cNvSpPr>
            <a:spLocks/>
          </p:cNvSpPr>
          <p:nvPr/>
        </p:nvSpPr>
        <p:spPr bwMode="auto">
          <a:xfrm>
            <a:off x="7165975" y="4348163"/>
            <a:ext cx="147638" cy="117475"/>
          </a:xfrm>
          <a:custGeom>
            <a:avLst/>
            <a:gdLst>
              <a:gd name="T0" fmla="*/ 2147483646 w 10000"/>
              <a:gd name="T1" fmla="*/ 2147483646 h 6448"/>
              <a:gd name="T2" fmla="*/ 2147483646 w 10000"/>
              <a:gd name="T3" fmla="*/ 2147483646 h 6448"/>
              <a:gd name="T4" fmla="*/ 2147483646 w 10000"/>
              <a:gd name="T5" fmla="*/ 0 h 6448"/>
              <a:gd name="T6" fmla="*/ 2147483646 w 10000"/>
              <a:gd name="T7" fmla="*/ 2147483646 h 6448"/>
              <a:gd name="T8" fmla="*/ 0 w 10000"/>
              <a:gd name="T9" fmla="*/ 2147483646 h 6448"/>
              <a:gd name="T10" fmla="*/ 0 w 10000"/>
              <a:gd name="T11" fmla="*/ 2147483646 h 6448"/>
              <a:gd name="T12" fmla="*/ 2147483646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2147483646 h 6448"/>
              <a:gd name="T26" fmla="*/ 2147483646 w 10000"/>
              <a:gd name="T27" fmla="*/ 214748364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solidFill>
          <a:ln w="9525">
            <a:solidFill>
              <a:schemeClr val="bg2"/>
            </a:solidFill>
            <a:round/>
            <a:headEnd/>
            <a:tailEnd/>
          </a:ln>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712209217"/>
              </p:ext>
            </p:extLst>
          </p:nvPr>
        </p:nvGraphicFramePr>
        <p:xfrm>
          <a:off x="2484440" y="46673"/>
          <a:ext cx="6486903" cy="4671060"/>
        </p:xfrm>
        <a:graphic>
          <a:graphicData uri="http://schemas.openxmlformats.org/drawingml/2006/table">
            <a:tbl>
              <a:tblPr/>
              <a:tblGrid>
                <a:gridCol w="1819040">
                  <a:extLst>
                    <a:ext uri="{9D8B030D-6E8A-4147-A177-3AD203B41FA5}">
                      <a16:colId xmlns:a16="http://schemas.microsoft.com/office/drawing/2014/main" val="20000"/>
                    </a:ext>
                  </a:extLst>
                </a:gridCol>
                <a:gridCol w="1522129">
                  <a:extLst>
                    <a:ext uri="{9D8B030D-6E8A-4147-A177-3AD203B41FA5}">
                      <a16:colId xmlns:a16="http://schemas.microsoft.com/office/drawing/2014/main" val="20001"/>
                    </a:ext>
                  </a:extLst>
                </a:gridCol>
                <a:gridCol w="1522129">
                  <a:extLst>
                    <a:ext uri="{9D8B030D-6E8A-4147-A177-3AD203B41FA5}">
                      <a16:colId xmlns:a16="http://schemas.microsoft.com/office/drawing/2014/main" val="20002"/>
                    </a:ext>
                  </a:extLst>
                </a:gridCol>
                <a:gridCol w="1623605">
                  <a:extLst>
                    <a:ext uri="{9D8B030D-6E8A-4147-A177-3AD203B41FA5}">
                      <a16:colId xmlns:a16="http://schemas.microsoft.com/office/drawing/2014/main" val="20003"/>
                    </a:ext>
                  </a:extLst>
                </a:gridCol>
              </a:tblGrid>
              <a:tr h="151549">
                <a:tc>
                  <a:txBody>
                    <a:bodyPr/>
                    <a:lstStyle/>
                    <a:p>
                      <a:pPr algn="l" fontAlgn="b"/>
                      <a:r>
                        <a:rPr lang="en-US" sz="1400" b="1" i="0" u="none" strike="noStrike" dirty="0">
                          <a:solidFill>
                            <a:srgbClr val="000000"/>
                          </a:solidFill>
                          <a:effectLst/>
                          <a:latin typeface="Calibri"/>
                        </a:rPr>
                        <a:t>Person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400" b="1" i="0" u="none" strike="noStrike" dirty="0">
                          <a:solidFill>
                            <a:srgbClr val="000000"/>
                          </a:solidFill>
                          <a:effectLst/>
                          <a:latin typeface="Calibri"/>
                        </a:rPr>
                        <a:t>Organization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400" b="1" i="0" u="none" strike="noStrike" dirty="0">
                          <a:solidFill>
                            <a:srgbClr val="000000"/>
                          </a:solidFill>
                          <a:effectLst/>
                          <a:latin typeface="Calibri"/>
                        </a:rPr>
                        <a:t>Where</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400" b="1" i="0" u="none" strike="noStrike" dirty="0">
                          <a:solidFill>
                            <a:srgbClr val="000000"/>
                          </a:solidFill>
                          <a:effectLst/>
                          <a:latin typeface="Calibri"/>
                        </a:rPr>
                        <a:t>No. of Hand Planters</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51549">
                <a:tc>
                  <a:txBody>
                    <a:bodyPr/>
                    <a:lstStyle/>
                    <a:p>
                      <a:pPr algn="l" fontAlgn="b"/>
                      <a:r>
                        <a:rPr lang="en-US" sz="1400" b="0" i="0" u="none" strike="noStrike" dirty="0">
                          <a:solidFill>
                            <a:srgbClr val="000000"/>
                          </a:solidFill>
                          <a:effectLst/>
                          <a:latin typeface="Calibri"/>
                        </a:rPr>
                        <a:t>Dr. </a:t>
                      </a:r>
                      <a:r>
                        <a:rPr lang="en-US" sz="1400" b="0" i="0" u="none" strike="noStrike">
                          <a:solidFill>
                            <a:srgbClr val="000000"/>
                          </a:solidFill>
                          <a:effectLst/>
                          <a:latin typeface="Calibri"/>
                        </a:rPr>
                        <a:t>Isaiah Nyagumbo</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CIMMYT, Kenya</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dirty="0">
                          <a:solidFill>
                            <a:srgbClr val="000000"/>
                          </a:solidFill>
                          <a:effectLst/>
                          <a:latin typeface="Calibri"/>
                        </a:rPr>
                        <a:t>Zimbabwe</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4</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51549">
                <a:tc>
                  <a:txBody>
                    <a:bodyPr/>
                    <a:lstStyle/>
                    <a:p>
                      <a:pPr algn="l" fontAlgn="b"/>
                      <a:r>
                        <a:rPr lang="en-US" sz="1400" b="0" i="0" u="none" strike="noStrike" dirty="0">
                          <a:solidFill>
                            <a:srgbClr val="000000"/>
                          </a:solidFill>
                          <a:effectLst/>
                          <a:latin typeface="Calibri"/>
                        </a:rPr>
                        <a:t>Dr. Pascal </a:t>
                      </a:r>
                      <a:r>
                        <a:rPr lang="en-US" sz="1400" b="0" i="0" u="none" strike="noStrike" dirty="0" err="1">
                          <a:solidFill>
                            <a:srgbClr val="000000"/>
                          </a:solidFill>
                          <a:effectLst/>
                          <a:latin typeface="Calibri"/>
                        </a:rPr>
                        <a:t>Kaumbutho</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KENDAT, Kenya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dirty="0">
                          <a:solidFill>
                            <a:srgbClr val="000000"/>
                          </a:solidFill>
                          <a:effectLst/>
                          <a:latin typeface="Calibri"/>
                        </a:rPr>
                        <a:t>2</a:t>
                      </a:r>
                    </a:p>
                  </a:txBody>
                  <a:tcPr marL="9524" marR="9524" marT="9525" marB="0" anchor="b">
                    <a:lnL>
                      <a:noFill/>
                    </a:lnL>
                    <a:lnR>
                      <a:noFill/>
                    </a:lnR>
                    <a:lnT>
                      <a:noFill/>
                    </a:lnT>
                    <a:lnB>
                      <a:noFill/>
                    </a:lnB>
                  </a:tcPr>
                </a:tc>
                <a:extLst>
                  <a:ext uri="{0D108BD9-81ED-4DB2-BD59-A6C34878D82A}">
                    <a16:rowId xmlns:a16="http://schemas.microsoft.com/office/drawing/2014/main" val="10002"/>
                  </a:ext>
                </a:extLst>
              </a:tr>
              <a:tr h="151549">
                <a:tc>
                  <a:txBody>
                    <a:bodyPr/>
                    <a:lstStyle/>
                    <a:p>
                      <a:pPr algn="l"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Ethiopia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Ethiopia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dirty="0">
                          <a:solidFill>
                            <a:srgbClr val="000000"/>
                          </a:solidFill>
                          <a:effectLst/>
                          <a:latin typeface="Calibri"/>
                        </a:rPr>
                        <a:t>1</a:t>
                      </a:r>
                    </a:p>
                  </a:txBody>
                  <a:tcPr marL="9524" marR="9524" marT="9525" marB="0" anchor="b">
                    <a:lnL>
                      <a:noFill/>
                    </a:lnL>
                    <a:lnR>
                      <a:noFill/>
                    </a:lnR>
                    <a:lnT>
                      <a:noFill/>
                    </a:lnT>
                    <a:lnB>
                      <a:noFill/>
                    </a:lnB>
                  </a:tcPr>
                </a:tc>
                <a:extLst>
                  <a:ext uri="{0D108BD9-81ED-4DB2-BD59-A6C34878D82A}">
                    <a16:rowId xmlns:a16="http://schemas.microsoft.com/office/drawing/2014/main" val="10003"/>
                  </a:ext>
                </a:extLst>
              </a:tr>
              <a:tr h="151549">
                <a:tc>
                  <a:txBody>
                    <a:bodyPr/>
                    <a:lstStyle/>
                    <a:p>
                      <a:pPr algn="l" fontAlgn="b"/>
                      <a:r>
                        <a:rPr lang="en-US" sz="1400" b="0" i="0" u="none" strike="noStrike" dirty="0">
                          <a:solidFill>
                            <a:srgbClr val="000000"/>
                          </a:solidFill>
                          <a:effectLst/>
                          <a:latin typeface="Calibri"/>
                        </a:rPr>
                        <a:t>Dr. Peter </a:t>
                      </a:r>
                      <a:r>
                        <a:rPr lang="en-US" sz="1400" b="0" i="0" u="none" strike="noStrike" dirty="0" err="1">
                          <a:solidFill>
                            <a:srgbClr val="000000"/>
                          </a:solidFill>
                          <a:effectLst/>
                          <a:latin typeface="Calibri"/>
                        </a:rPr>
                        <a:t>Omara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Uganda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Uganda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dirty="0">
                          <a:solidFill>
                            <a:srgbClr val="000000"/>
                          </a:solidFill>
                          <a:effectLst/>
                          <a:latin typeface="Calibri"/>
                        </a:rPr>
                        <a:t>8</a:t>
                      </a:r>
                    </a:p>
                  </a:txBody>
                  <a:tcPr marL="9524" marR="9524" marT="9525" marB="0" anchor="b">
                    <a:lnL>
                      <a:noFill/>
                    </a:lnL>
                    <a:lnR>
                      <a:noFill/>
                    </a:lnR>
                    <a:lnT>
                      <a:noFill/>
                    </a:lnT>
                    <a:lnB>
                      <a:noFill/>
                    </a:lnB>
                  </a:tcPr>
                </a:tc>
                <a:extLst>
                  <a:ext uri="{0D108BD9-81ED-4DB2-BD59-A6C34878D82A}">
                    <a16:rowId xmlns:a16="http://schemas.microsoft.com/office/drawing/2014/main" val="10004"/>
                  </a:ext>
                </a:extLst>
              </a:tr>
              <a:tr h="151549">
                <a:tc>
                  <a:txBody>
                    <a:bodyPr/>
                    <a:lstStyle/>
                    <a:p>
                      <a:pPr algn="l" fontAlgn="b"/>
                      <a:r>
                        <a:rPr lang="en-US" sz="1400" b="0" i="0" u="none" strike="noStrike">
                          <a:solidFill>
                            <a:srgbClr val="000000"/>
                          </a:solidFill>
                          <a:effectLst/>
                          <a:latin typeface="Calibri"/>
                        </a:rPr>
                        <a:t>Dr. Edgar Ascencio</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CARE, El Savador</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El Salvador</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dirty="0" smtClean="0">
                          <a:solidFill>
                            <a:srgbClr val="000000"/>
                          </a:solidFill>
                          <a:effectLst/>
                          <a:latin typeface="Calibri"/>
                        </a:rPr>
                        <a:t>14</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5"/>
                  </a:ext>
                </a:extLst>
              </a:tr>
              <a:tr h="151549">
                <a:tc>
                  <a:txBody>
                    <a:bodyPr/>
                    <a:lstStyle/>
                    <a:p>
                      <a:pPr algn="l" fontAlgn="b"/>
                      <a:r>
                        <a:rPr lang="en-US" sz="1400" b="0" i="0" u="none" strike="noStrike">
                          <a:solidFill>
                            <a:srgbClr val="000000"/>
                          </a:solidFill>
                          <a:effectLst/>
                          <a:latin typeface="Calibri"/>
                        </a:rPr>
                        <a:t>Dr. Fred Kanampiu</a:t>
                      </a: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IITA, </a:t>
                      </a:r>
                      <a:r>
                        <a:rPr lang="en-US" sz="1400" b="0" i="0" u="none" strike="noStrike" dirty="0">
                          <a:solidFill>
                            <a:srgbClr val="000000"/>
                          </a:solidFill>
                          <a:effectLst/>
                          <a:latin typeface="Calibri"/>
                        </a:rPr>
                        <a:t>Kenya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2</a:t>
                      </a:r>
                    </a:p>
                  </a:txBody>
                  <a:tcPr marL="9524" marR="9524" marT="9525" marB="0" anchor="b">
                    <a:lnL>
                      <a:noFill/>
                    </a:lnL>
                    <a:lnR>
                      <a:noFill/>
                    </a:lnR>
                    <a:lnT>
                      <a:noFill/>
                    </a:lnT>
                    <a:lnB>
                      <a:noFill/>
                    </a:lnB>
                  </a:tcPr>
                </a:tc>
                <a:extLst>
                  <a:ext uri="{0D108BD9-81ED-4DB2-BD59-A6C34878D82A}">
                    <a16:rowId xmlns:a16="http://schemas.microsoft.com/office/drawing/2014/main" val="10006"/>
                  </a:ext>
                </a:extLst>
              </a:tr>
              <a:tr h="151549">
                <a:tc>
                  <a:txBody>
                    <a:bodyPr/>
                    <a:lstStyle/>
                    <a:p>
                      <a:pPr algn="l" fontAlgn="b"/>
                      <a:r>
                        <a:rPr lang="en-US" sz="1400" b="0" i="0" u="none" strike="noStrike">
                          <a:solidFill>
                            <a:srgbClr val="000000"/>
                          </a:solidFill>
                          <a:effectLst/>
                          <a:latin typeface="Calibri"/>
                        </a:rPr>
                        <a:t>Dr. Nyle Wollenhaupt</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AGCO, Kansas</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Kansas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2</a:t>
                      </a:r>
                    </a:p>
                  </a:txBody>
                  <a:tcPr marL="9524" marR="9524" marT="9525" marB="0" anchor="b">
                    <a:lnL>
                      <a:noFill/>
                    </a:lnL>
                    <a:lnR>
                      <a:noFill/>
                    </a:lnR>
                    <a:lnT>
                      <a:noFill/>
                    </a:lnT>
                    <a:lnB>
                      <a:noFill/>
                    </a:lnB>
                  </a:tcPr>
                </a:tc>
                <a:extLst>
                  <a:ext uri="{0D108BD9-81ED-4DB2-BD59-A6C34878D82A}">
                    <a16:rowId xmlns:a16="http://schemas.microsoft.com/office/drawing/2014/main" val="10007"/>
                  </a:ext>
                </a:extLst>
              </a:tr>
              <a:tr h="151549">
                <a:tc>
                  <a:txBody>
                    <a:bodyPr/>
                    <a:lstStyle/>
                    <a:p>
                      <a:pPr algn="l" fontAlgn="b"/>
                      <a:r>
                        <a:rPr lang="en-US" sz="1400" b="0" i="0" u="none" strike="noStrike">
                          <a:solidFill>
                            <a:srgbClr val="000000"/>
                          </a:solidFill>
                          <a:effectLst/>
                          <a:latin typeface="Calibri"/>
                        </a:rPr>
                        <a:t>Dr. Ivan Ortiz-Monasterio</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CIMMYT, Mexico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Mexico</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1</a:t>
                      </a:r>
                    </a:p>
                  </a:txBody>
                  <a:tcPr marL="9524" marR="9524" marT="9525" marB="0" anchor="b">
                    <a:lnL>
                      <a:noFill/>
                    </a:lnL>
                    <a:lnR>
                      <a:noFill/>
                    </a:lnR>
                    <a:lnT>
                      <a:noFill/>
                    </a:lnT>
                    <a:lnB>
                      <a:noFill/>
                    </a:lnB>
                  </a:tcPr>
                </a:tc>
                <a:extLst>
                  <a:ext uri="{0D108BD9-81ED-4DB2-BD59-A6C34878D82A}">
                    <a16:rowId xmlns:a16="http://schemas.microsoft.com/office/drawing/2014/main" val="10008"/>
                  </a:ext>
                </a:extLst>
              </a:tr>
              <a:tr h="151549">
                <a:tc>
                  <a:txBody>
                    <a:bodyPr/>
                    <a:lstStyle/>
                    <a:p>
                      <a:pPr algn="l" fontAlgn="b"/>
                      <a:r>
                        <a:rPr lang="en-US" sz="1400" b="0" i="0" u="none" strike="noStrike">
                          <a:solidFill>
                            <a:srgbClr val="000000"/>
                          </a:solidFill>
                          <a:effectLst/>
                          <a:latin typeface="Calibri"/>
                        </a:rPr>
                        <a:t>Kristin Lacy</a:t>
                      </a:r>
                    </a:p>
                  </a:txBody>
                  <a:tcPr marL="9524" marR="9524" marT="9525" marB="0" anchor="b">
                    <a:lnL>
                      <a:noFill/>
                    </a:lnL>
                    <a:lnR>
                      <a:noFill/>
                    </a:lnR>
                    <a:lnT>
                      <a:noFill/>
                    </a:lnT>
                    <a:lnB>
                      <a:noFill/>
                    </a:lnB>
                  </a:tcPr>
                </a:tc>
                <a:tc>
                  <a:txBody>
                    <a:bodyPr/>
                    <a:lstStyle/>
                    <a:p>
                      <a:pPr algn="l" fontAlgn="b"/>
                      <a:r>
                        <a:rPr lang="en-US" sz="1400" b="0" i="0" u="none" strike="noStrike" dirty="0" err="1">
                          <a:solidFill>
                            <a:srgbClr val="000000"/>
                          </a:solidFill>
                          <a:effectLst/>
                          <a:latin typeface="Calibri"/>
                        </a:rPr>
                        <a:t>Semilla</a:t>
                      </a:r>
                      <a:r>
                        <a:rPr lang="en-US" sz="1400" b="0" i="0" u="none" strike="noStrike" dirty="0">
                          <a:solidFill>
                            <a:srgbClr val="000000"/>
                          </a:solidFill>
                          <a:effectLst/>
                          <a:latin typeface="Calibri"/>
                        </a:rPr>
                        <a:t> Nueva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Guatemala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2</a:t>
                      </a:r>
                    </a:p>
                  </a:txBody>
                  <a:tcPr marL="9524" marR="9524" marT="9525" marB="0" anchor="b">
                    <a:lnL>
                      <a:noFill/>
                    </a:lnL>
                    <a:lnR>
                      <a:noFill/>
                    </a:lnR>
                    <a:lnT>
                      <a:noFill/>
                    </a:lnT>
                    <a:lnB>
                      <a:noFill/>
                    </a:lnB>
                  </a:tcPr>
                </a:tc>
                <a:extLst>
                  <a:ext uri="{0D108BD9-81ED-4DB2-BD59-A6C34878D82A}">
                    <a16:rowId xmlns:a16="http://schemas.microsoft.com/office/drawing/2014/main" val="10009"/>
                  </a:ext>
                </a:extLst>
              </a:tr>
              <a:tr h="151549">
                <a:tc>
                  <a:txBody>
                    <a:bodyPr/>
                    <a:lstStyle/>
                    <a:p>
                      <a:pPr algn="l" fontAlgn="b"/>
                      <a:r>
                        <a:rPr lang="en-US" sz="1400" b="0" i="0" u="none" strike="noStrike">
                          <a:solidFill>
                            <a:srgbClr val="000000"/>
                          </a:solidFill>
                          <a:effectLst/>
                          <a:latin typeface="Calibri"/>
                        </a:rPr>
                        <a:t>Nyle Wollenhaupt</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40</a:t>
                      </a:r>
                    </a:p>
                  </a:txBody>
                  <a:tcPr marL="9524" marR="9524" marT="9525" marB="0" anchor="b">
                    <a:lnL>
                      <a:noFill/>
                    </a:lnL>
                    <a:lnR>
                      <a:noFill/>
                    </a:lnR>
                    <a:lnT>
                      <a:noFill/>
                    </a:lnT>
                    <a:lnB>
                      <a:noFill/>
                    </a:lnB>
                  </a:tcPr>
                </a:tc>
                <a:extLst>
                  <a:ext uri="{0D108BD9-81ED-4DB2-BD59-A6C34878D82A}">
                    <a16:rowId xmlns:a16="http://schemas.microsoft.com/office/drawing/2014/main" val="10010"/>
                  </a:ext>
                </a:extLst>
              </a:tr>
              <a:tr h="151549">
                <a:tc>
                  <a:txBody>
                    <a:bodyPr/>
                    <a:lstStyle/>
                    <a:p>
                      <a:pPr algn="l" fontAlgn="b"/>
                      <a:r>
                        <a:rPr lang="en-US" sz="1400" b="0" i="0" u="none" strike="noStrike">
                          <a:solidFill>
                            <a:srgbClr val="000000"/>
                          </a:solidFill>
                          <a:effectLst/>
                          <a:latin typeface="Calibri"/>
                        </a:rPr>
                        <a:t>Melvin Siwale</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10</a:t>
                      </a:r>
                    </a:p>
                  </a:txBody>
                  <a:tcPr marL="9524" marR="9524" marT="9525" marB="0" anchor="b">
                    <a:lnL>
                      <a:noFill/>
                    </a:lnL>
                    <a:lnR>
                      <a:noFill/>
                    </a:lnR>
                    <a:lnT>
                      <a:noFill/>
                    </a:lnT>
                    <a:lnB>
                      <a:noFill/>
                    </a:lnB>
                  </a:tcPr>
                </a:tc>
                <a:extLst>
                  <a:ext uri="{0D108BD9-81ED-4DB2-BD59-A6C34878D82A}">
                    <a16:rowId xmlns:a16="http://schemas.microsoft.com/office/drawing/2014/main" val="10011"/>
                  </a:ext>
                </a:extLst>
              </a:tr>
              <a:tr h="151549">
                <a:tc>
                  <a:txBody>
                    <a:bodyPr/>
                    <a:lstStyle/>
                    <a:p>
                      <a:pPr algn="l" fontAlgn="b"/>
                      <a:r>
                        <a:rPr lang="en-US" sz="1400" b="0" i="0" u="none" strike="noStrike">
                          <a:solidFill>
                            <a:srgbClr val="000000"/>
                          </a:solidFill>
                          <a:effectLst/>
                          <a:latin typeface="Calibri"/>
                        </a:rPr>
                        <a:t>Terry Tindall</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JR Simplot</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25</a:t>
                      </a:r>
                    </a:p>
                  </a:txBody>
                  <a:tcPr marL="9524" marR="9524" marT="9525" marB="0" anchor="b">
                    <a:lnL>
                      <a:noFill/>
                    </a:lnL>
                    <a:lnR>
                      <a:noFill/>
                    </a:lnR>
                    <a:lnT>
                      <a:noFill/>
                    </a:lnT>
                    <a:lnB>
                      <a:noFill/>
                    </a:lnB>
                  </a:tcPr>
                </a:tc>
                <a:extLst>
                  <a:ext uri="{0D108BD9-81ED-4DB2-BD59-A6C34878D82A}">
                    <a16:rowId xmlns:a16="http://schemas.microsoft.com/office/drawing/2014/main" val="10012"/>
                  </a:ext>
                </a:extLst>
              </a:tr>
              <a:tr h="151549">
                <a:tc>
                  <a:txBody>
                    <a:bodyPr/>
                    <a:lstStyle/>
                    <a:p>
                      <a:pPr algn="l" fontAlgn="b"/>
                      <a:r>
                        <a:rPr lang="en-US" sz="140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MAG</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Honduras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2</a:t>
                      </a:r>
                    </a:p>
                  </a:txBody>
                  <a:tcPr marL="9524" marR="9524" marT="9525" marB="0" anchor="b">
                    <a:lnL>
                      <a:noFill/>
                    </a:lnL>
                    <a:lnR>
                      <a:noFill/>
                    </a:lnR>
                    <a:lnT>
                      <a:noFill/>
                    </a:lnT>
                    <a:lnB>
                      <a:noFill/>
                    </a:lnB>
                  </a:tcPr>
                </a:tc>
                <a:extLst>
                  <a:ext uri="{0D108BD9-81ED-4DB2-BD59-A6C34878D82A}">
                    <a16:rowId xmlns:a16="http://schemas.microsoft.com/office/drawing/2014/main" val="10013"/>
                  </a:ext>
                </a:extLst>
              </a:tr>
              <a:tr h="111443">
                <a:tc>
                  <a:txBody>
                    <a:bodyPr/>
                    <a:lstStyle/>
                    <a:p>
                      <a:pPr algn="l" fontAlgn="b"/>
                      <a:r>
                        <a:rPr lang="en-US" sz="1400" b="0" i="0" u="none" strike="noStrike" dirty="0">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CIMMYT</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Bangladesh</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dirty="0">
                          <a:solidFill>
                            <a:srgbClr val="000000"/>
                          </a:solidFill>
                          <a:effectLst/>
                          <a:latin typeface="Calibri"/>
                        </a:rPr>
                        <a:t>1</a:t>
                      </a:r>
                    </a:p>
                  </a:txBody>
                  <a:tcPr marL="9524" marR="9524" marT="9525" marB="0" anchor="b">
                    <a:lnL>
                      <a:noFill/>
                    </a:lnL>
                    <a:lnR>
                      <a:noFill/>
                    </a:lnR>
                    <a:lnT>
                      <a:noFill/>
                    </a:lnT>
                    <a:lnB>
                      <a:noFill/>
                    </a:lnB>
                  </a:tcPr>
                </a:tc>
                <a:extLst>
                  <a:ext uri="{0D108BD9-81ED-4DB2-BD59-A6C34878D82A}">
                    <a16:rowId xmlns:a16="http://schemas.microsoft.com/office/drawing/2014/main" val="10014"/>
                  </a:ext>
                </a:extLst>
              </a:tr>
              <a:tr h="0">
                <a:tc>
                  <a:txBody>
                    <a:bodyPr/>
                    <a:lstStyle/>
                    <a:p>
                      <a:pPr algn="l" fontAlgn="b"/>
                      <a:r>
                        <a:rPr lang="en-US" sz="1400" b="0" i="0" u="none" strike="noStrike" dirty="0" smtClean="0">
                          <a:solidFill>
                            <a:srgbClr val="000000"/>
                          </a:solidFill>
                          <a:effectLst/>
                          <a:latin typeface="Calibri"/>
                        </a:rPr>
                        <a:t>Roman</a:t>
                      </a:r>
                      <a:r>
                        <a:rPr lang="en-US" sz="1400" b="0" i="0" u="none" strike="noStrike" baseline="0" dirty="0" smtClean="0">
                          <a:solidFill>
                            <a:srgbClr val="000000"/>
                          </a:solidFill>
                          <a:effectLst/>
                          <a:latin typeface="Calibri"/>
                        </a:rPr>
                        <a:t> Gordon</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IDIAP</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Panama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dirty="0" smtClean="0">
                          <a:solidFill>
                            <a:srgbClr val="000000"/>
                          </a:solidFill>
                          <a:effectLst/>
                          <a:latin typeface="Calibri"/>
                        </a:rPr>
                        <a:t>2</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5"/>
                  </a:ext>
                </a:extLst>
              </a:tr>
              <a:tr h="151549">
                <a:tc>
                  <a:txBody>
                    <a:bodyPr/>
                    <a:lstStyle/>
                    <a:p>
                      <a:pPr algn="l" fontAlgn="b"/>
                      <a:r>
                        <a:rPr lang="en-US" sz="1400" b="0" i="0" u="none" strike="noStrike">
                          <a:solidFill>
                            <a:srgbClr val="000000"/>
                          </a:solidFill>
                          <a:effectLst/>
                          <a:latin typeface="Calibri"/>
                        </a:rPr>
                        <a:t>Dr. Luis Narro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CIAT</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Colombia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dirty="0" smtClean="0">
                          <a:solidFill>
                            <a:srgbClr val="000000"/>
                          </a:solidFill>
                          <a:effectLst/>
                          <a:latin typeface="Calibri"/>
                        </a:rPr>
                        <a:t>6</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6"/>
                  </a:ext>
                </a:extLst>
              </a:tr>
              <a:tr h="151549">
                <a:tc>
                  <a:txBody>
                    <a:bodyPr/>
                    <a:lstStyle/>
                    <a:p>
                      <a:pPr algn="l" fontAlgn="b"/>
                      <a:r>
                        <a:rPr lang="en-US" sz="1400" b="0" i="0" u="none" strike="noStrike">
                          <a:solidFill>
                            <a:srgbClr val="000000"/>
                          </a:solidFill>
                          <a:effectLst/>
                          <a:latin typeface="Calibri"/>
                        </a:rPr>
                        <a:t>Dr. Joshua Ringer</a:t>
                      </a:r>
                    </a:p>
                  </a:txBody>
                  <a:tcPr marL="9524" marR="9524"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Thailand</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dirty="0">
                          <a:solidFill>
                            <a:srgbClr val="000000"/>
                          </a:solidFill>
                          <a:effectLst/>
                          <a:latin typeface="Calibri"/>
                        </a:rPr>
                        <a:t>1</a:t>
                      </a:r>
                    </a:p>
                  </a:txBody>
                  <a:tcPr marL="9524" marR="9524" marT="9525" marB="0" anchor="b">
                    <a:lnL>
                      <a:noFill/>
                    </a:lnL>
                    <a:lnR>
                      <a:noFill/>
                    </a:lnR>
                    <a:lnT>
                      <a:noFill/>
                    </a:lnT>
                    <a:lnB>
                      <a:noFill/>
                    </a:lnB>
                  </a:tcPr>
                </a:tc>
                <a:extLst>
                  <a:ext uri="{0D108BD9-81ED-4DB2-BD59-A6C34878D82A}">
                    <a16:rowId xmlns:a16="http://schemas.microsoft.com/office/drawing/2014/main" val="10017"/>
                  </a:ext>
                </a:extLst>
              </a:tr>
              <a:tr h="151549">
                <a:tc>
                  <a:txBody>
                    <a:bodyPr/>
                    <a:lstStyle/>
                    <a:p>
                      <a:pPr algn="l" fontAlgn="b"/>
                      <a:r>
                        <a:rPr lang="en-US" sz="1400" b="0" i="0" u="none" strike="noStrike">
                          <a:solidFill>
                            <a:srgbClr val="000000"/>
                          </a:solidFill>
                          <a:effectLst/>
                          <a:latin typeface="Calibri"/>
                        </a:rPr>
                        <a:t>Dr. Assoumane Maiga</a:t>
                      </a:r>
                    </a:p>
                  </a:txBody>
                  <a:tcPr marL="9524" marR="9524" marT="9525"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err="1">
                          <a:solidFill>
                            <a:srgbClr val="000000"/>
                          </a:solidFill>
                          <a:effectLst/>
                          <a:latin typeface="Calibri"/>
                        </a:rPr>
                        <a:t>Mali</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0" i="0" u="none" strike="noStrike">
                          <a:solidFill>
                            <a:srgbClr val="000000"/>
                          </a:solidFill>
                          <a:effectLst/>
                          <a:latin typeface="Calibri"/>
                        </a:rPr>
                        <a:t>1</a:t>
                      </a:r>
                    </a:p>
                  </a:txBody>
                  <a:tcPr marL="9524" marR="9524" marT="9525" marB="0" anchor="b">
                    <a:lnL>
                      <a:noFill/>
                    </a:lnL>
                    <a:lnR>
                      <a:noFill/>
                    </a:lnR>
                    <a:lnT>
                      <a:noFill/>
                    </a:lnT>
                    <a:lnB>
                      <a:noFill/>
                    </a:lnB>
                  </a:tcPr>
                </a:tc>
                <a:extLst>
                  <a:ext uri="{0D108BD9-81ED-4DB2-BD59-A6C34878D82A}">
                    <a16:rowId xmlns:a16="http://schemas.microsoft.com/office/drawing/2014/main" val="10018"/>
                  </a:ext>
                </a:extLst>
              </a:tr>
              <a:tr h="151549">
                <a:tc>
                  <a:txBody>
                    <a:bodyPr/>
                    <a:lstStyle/>
                    <a:p>
                      <a:pPr algn="l" fontAlgn="b"/>
                      <a:r>
                        <a:rPr lang="en-US" sz="1400" b="1" i="0" u="none" strike="noStrike" dirty="0">
                          <a:solidFill>
                            <a:srgbClr val="000000"/>
                          </a:solidFill>
                          <a:effectLst/>
                          <a:latin typeface="Calibri"/>
                        </a:rPr>
                        <a:t>Total</a:t>
                      </a:r>
                    </a:p>
                  </a:txBody>
                  <a:tcPr marL="9524" marR="9524" marT="9525" marB="0" anchor="b">
                    <a:lnL>
                      <a:noFill/>
                    </a:lnL>
                    <a:lnR>
                      <a:noFill/>
                    </a:lnR>
                    <a:lnT>
                      <a:noFill/>
                    </a:lnT>
                    <a:lnB>
                      <a:noFill/>
                    </a:lnB>
                    <a:solidFill>
                      <a:srgbClr val="92D050"/>
                    </a:solidFill>
                  </a:tcPr>
                </a:tc>
                <a:tc>
                  <a:txBody>
                    <a:bodyPr/>
                    <a:lstStyle/>
                    <a:p>
                      <a:pPr algn="l" fontAlgn="b"/>
                      <a:r>
                        <a:rPr lang="en-US" sz="1400" b="0" i="0" u="none" strike="noStrike">
                          <a:solidFill>
                            <a:srgbClr val="000000"/>
                          </a:solidFill>
                          <a:effectLst/>
                          <a:latin typeface="Calibri"/>
                        </a:rPr>
                        <a:t> </a:t>
                      </a:r>
                    </a:p>
                  </a:txBody>
                  <a:tcPr marL="9524" marR="9524" marT="9525" marB="0" anchor="b">
                    <a:lnL>
                      <a:noFill/>
                    </a:lnL>
                    <a:lnR>
                      <a:noFill/>
                    </a:lnR>
                    <a:lnT>
                      <a:noFill/>
                    </a:lnT>
                    <a:lnB>
                      <a:noFill/>
                    </a:lnB>
                    <a:solidFill>
                      <a:srgbClr val="92D050"/>
                    </a:solidFill>
                  </a:tcPr>
                </a:tc>
                <a:tc>
                  <a:txBody>
                    <a:bodyPr/>
                    <a:lstStyle/>
                    <a:p>
                      <a:pPr algn="l" fontAlgn="b"/>
                      <a:r>
                        <a:rPr lang="en-US" sz="1400" b="0" i="0" u="none" strike="noStrike" dirty="0">
                          <a:solidFill>
                            <a:srgbClr val="000000"/>
                          </a:solidFill>
                          <a:effectLst/>
                          <a:latin typeface="Calibri"/>
                        </a:rPr>
                        <a:t> </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400" b="1" i="0" u="none" strike="noStrike" dirty="0" smtClean="0">
                          <a:solidFill>
                            <a:srgbClr val="000000"/>
                          </a:solidFill>
                          <a:effectLst/>
                          <a:latin typeface="Calibri"/>
                        </a:rPr>
                        <a:t>130</a:t>
                      </a:r>
                      <a:endParaRPr lang="en-US" sz="1400" b="1" i="0" u="none" strike="noStrike" dirty="0">
                        <a:solidFill>
                          <a:srgbClr val="000000"/>
                        </a:solidFill>
                        <a:effectLst/>
                        <a:latin typeface="Calibri"/>
                      </a:endParaRPr>
                    </a:p>
                  </a:txBody>
                  <a:tcPr marL="9524" marR="9524" marT="9525" marB="0" anchor="b">
                    <a:lnL>
                      <a:noFill/>
                    </a:lnL>
                    <a:lnR>
                      <a:noFill/>
                    </a:lnR>
                    <a:lnT>
                      <a:noFill/>
                    </a:lnT>
                    <a:lnB>
                      <a:noFill/>
                    </a:lnB>
                    <a:solidFill>
                      <a:srgbClr val="92D050"/>
                    </a:solidFill>
                  </a:tcPr>
                </a:tc>
                <a:extLst>
                  <a:ext uri="{0D108BD9-81ED-4DB2-BD59-A6C34878D82A}">
                    <a16:rowId xmlns:a16="http://schemas.microsoft.com/office/drawing/2014/main" val="10019"/>
                  </a:ext>
                </a:extLst>
              </a:tr>
            </a:tbl>
          </a:graphicData>
        </a:graphic>
      </p:graphicFrame>
      <p:pic>
        <p:nvPicPr>
          <p:cNvPr id="4373" name="Picture 204" descr="O Stat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573088"/>
            <a:ext cx="7000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4" name="Rectangle 7"/>
          <p:cNvSpPr>
            <a:spLocks noChangeArrowheads="1"/>
          </p:cNvSpPr>
          <p:nvPr/>
        </p:nvSpPr>
        <p:spPr bwMode="auto">
          <a:xfrm>
            <a:off x="828675" y="906463"/>
            <a:ext cx="1541463" cy="46037"/>
          </a:xfrm>
          <a:prstGeom prst="rect">
            <a:avLst/>
          </a:prstGeom>
          <a:solidFill>
            <a:schemeClr val="tx1"/>
          </a:solidFill>
          <a:ln w="9525" algn="ctr">
            <a:solidFill>
              <a:schemeClr val="tx1"/>
            </a:solidFill>
            <a:round/>
            <a:headEnd/>
            <a:tailEnd/>
          </a:ln>
        </p:spPr>
        <p:txBody>
          <a:bodyPr wrap="none"/>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sz="2000"/>
          </a:p>
        </p:txBody>
      </p:sp>
    </p:spTree>
    <p:extLst>
      <p:ext uri="{BB962C8B-B14F-4D97-AF65-F5344CB8AC3E}">
        <p14:creationId xmlns:p14="http://schemas.microsoft.com/office/powerpoint/2010/main" val="609430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nvPr>
        </p:nvGraphicFramePr>
        <p:xfrm>
          <a:off x="762000" y="990600"/>
          <a:ext cx="3124200" cy="3599635"/>
        </p:xfrm>
        <a:graphic>
          <a:graphicData uri="http://schemas.openxmlformats.org/drawingml/2006/table">
            <a:tbl>
              <a:tblPr>
                <a:tableStyleId>{5C22544A-7EE6-4342-B048-85BDC9FD1C3A}</a:tableStyleId>
              </a:tblPr>
              <a:tblGrid>
                <a:gridCol w="3124200">
                  <a:extLst>
                    <a:ext uri="{9D8B030D-6E8A-4147-A177-3AD203B41FA5}">
                      <a16:colId xmlns:a16="http://schemas.microsoft.com/office/drawing/2014/main" val="20000"/>
                    </a:ext>
                  </a:extLst>
                </a:gridCol>
              </a:tblGrid>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Bangladesh</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0"/>
                  </a:ext>
                </a:extLst>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Burundi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1"/>
                  </a:ext>
                </a:extLst>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Belize</a:t>
                      </a:r>
                    </a:p>
                  </a:txBody>
                  <a:tcPr marL="9525" marR="9525" marT="9525" marB="0" anchor="b">
                    <a:solidFill>
                      <a:schemeClr val="tx1"/>
                    </a:solidFill>
                  </a:tcPr>
                </a:tc>
                <a:extLst>
                  <a:ext uri="{0D108BD9-81ED-4DB2-BD59-A6C34878D82A}">
                    <a16:rowId xmlns:a16="http://schemas.microsoft.com/office/drawing/2014/main" val="10002"/>
                  </a:ext>
                </a:extLst>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Brazil</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3"/>
                  </a:ext>
                </a:extLst>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Colombia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4"/>
                  </a:ext>
                </a:extLst>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El Salvador</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5"/>
                  </a:ext>
                </a:extLst>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Ethiopia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6"/>
                  </a:ext>
                </a:extLst>
              </a:tr>
              <a:tr h="310243">
                <a:tc>
                  <a:txBody>
                    <a:bodyPr/>
                    <a:lstStyle/>
                    <a:p>
                      <a:pPr marL="171450" indent="-171450" algn="l" fontAlgn="b">
                        <a:buFont typeface="Arial" panose="020B0604020202020204" pitchFamily="34" charset="0"/>
                        <a:buChar char="•"/>
                      </a:pPr>
                      <a:r>
                        <a:rPr lang="en-US" sz="1600" b="1"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rPr>
                        <a:t>Guatemala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7"/>
                  </a:ext>
                </a:extLst>
              </a:tr>
              <a:tr h="310243">
                <a:tc>
                  <a:txBody>
                    <a:bodyPr/>
                    <a:lstStyle/>
                    <a:p>
                      <a:pPr marL="171450" indent="-171450" algn="l" fontAlgn="b">
                        <a:buFont typeface="Arial" panose="020B0604020202020204" pitchFamily="34" charset="0"/>
                        <a:buChar char="•"/>
                      </a:pPr>
                      <a:r>
                        <a:rPr lang="en-US" sz="1600" b="1" i="0" u="none" strike="noStrike"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India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8"/>
                  </a:ext>
                </a:extLst>
              </a:tr>
              <a:tr h="310243">
                <a:tc>
                  <a:txBody>
                    <a:bodyPr/>
                    <a:lstStyle/>
                    <a:p>
                      <a:pPr marL="171450" indent="-171450" algn="l" fontAlgn="b">
                        <a:buFont typeface="Arial" panose="020B0604020202020204" pitchFamily="34" charset="0"/>
                        <a:buChar char="•"/>
                      </a:pPr>
                      <a:r>
                        <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Kenya</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9"/>
                  </a:ext>
                </a:extLst>
              </a:tr>
              <a:tr h="310243">
                <a:tc>
                  <a:txBody>
                    <a:bodyPr/>
                    <a:lstStyle/>
                    <a:p>
                      <a:pPr marL="171450" indent="-171450" algn="l" fontAlgn="b">
                        <a:buFont typeface="Arial" panose="020B0604020202020204" pitchFamily="34" charset="0"/>
                        <a:buChar char="•"/>
                      </a:pPr>
                      <a:r>
                        <a:rPr lang="en-US" sz="1600" b="1" u="none" strike="noStrike" dirty="0" smtClean="0">
                          <a:effectLst/>
                          <a:latin typeface="Verdana" panose="020B0604030504040204" pitchFamily="34" charset="0"/>
                          <a:ea typeface="Verdana" panose="020B0604030504040204" pitchFamily="34" charset="0"/>
                          <a:cs typeface="Verdana" panose="020B0604030504040204" pitchFamily="34" charset="0"/>
                        </a:rPr>
                        <a:t>Malawi</a:t>
                      </a:r>
                    </a:p>
                    <a:p>
                      <a:pPr marL="171450" indent="-171450" algn="l" fontAlgn="b">
                        <a:buFont typeface="Arial" panose="020B0604020202020204" pitchFamily="34" charset="0"/>
                        <a:buChar char="•"/>
                      </a:pPr>
                      <a:r>
                        <a:rPr lang="en-US" sz="1600" b="1" i="0" u="none" strike="noStrike" dirty="0" err="1" smtClean="0">
                          <a:solidFill>
                            <a:srgbClr val="FF6600"/>
                          </a:solidFill>
                          <a:effectLst/>
                          <a:latin typeface="Verdana" panose="020B0604030504040204" pitchFamily="34" charset="0"/>
                          <a:ea typeface="Verdana" panose="020B0604030504040204" pitchFamily="34" charset="0"/>
                          <a:cs typeface="Verdana" panose="020B0604030504040204" pitchFamily="34" charset="0"/>
                        </a:rPr>
                        <a:t>Mali</a:t>
                      </a:r>
                      <a:endParaRPr lang="en-US" sz="1600" b="1" i="0" u="none" strike="noStrike" dirty="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10"/>
                  </a:ext>
                </a:extLst>
              </a:tr>
            </a:tbl>
          </a:graphicData>
        </a:graphic>
      </p:graphicFrame>
      <p:sp>
        <p:nvSpPr>
          <p:cNvPr id="6" name="TextBox 5"/>
          <p:cNvSpPr txBox="1"/>
          <p:nvPr/>
        </p:nvSpPr>
        <p:spPr>
          <a:xfrm>
            <a:off x="3810000" y="1143000"/>
            <a:ext cx="5003800" cy="1112460"/>
          </a:xfrm>
          <a:prstGeom prst="rect">
            <a:avLst/>
          </a:prstGeom>
        </p:spPr>
        <p:txBody>
          <a:bodyPr vert="horz" lIns="91440" tIns="45720" rIns="91440" bIns="45720" rtlCol="0" anchor="b">
            <a:noAutofit/>
          </a:bodyPr>
          <a:lstStyle>
            <a:lvl1pPr>
              <a:spcBef>
                <a:spcPct val="0"/>
              </a:spcBef>
              <a:buNone/>
              <a:defRPr sz="4800" cap="none">
                <a:solidFill>
                  <a:schemeClr val="tx2"/>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342900" indent="-342900">
              <a:buClr>
                <a:srgbClr val="FF6600"/>
              </a:buClr>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January 2014, </a:t>
            </a:r>
            <a:r>
              <a:rPr lang="en-US"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on-line hand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planter workshop </a:t>
            </a:r>
            <a:r>
              <a:rPr lang="en-US" sz="1800" dirty="0" smtClean="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http</a:t>
            </a:r>
            <a:r>
              <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hlinkClick r:id="rId2"/>
              </a:rPr>
              <a:t>://nue.okstate.edu/Hand_Planter/osu_hand_planter_workshop.html</a:t>
            </a:r>
            <a:endParaRPr lang="en-US" sz="1800" dirty="0">
              <a:solidFill>
                <a:srgbClr val="FF6600"/>
              </a:solidFill>
              <a:latin typeface="Verdana" panose="020B0604030504040204" pitchFamily="34" charset="0"/>
              <a:ea typeface="Verdana" panose="020B0604030504040204" pitchFamily="34" charset="0"/>
              <a:cs typeface="Verdana" panose="020B0604030504040204" pitchFamily="34" charset="0"/>
            </a:endParaRPr>
          </a:p>
          <a:p>
            <a:endParaRPr lang="en-US" sz="2400" dirty="0"/>
          </a:p>
        </p:txBody>
      </p:sp>
      <p:graphicFrame>
        <p:nvGraphicFramePr>
          <p:cNvPr id="7" name="Content Placeholder 4"/>
          <p:cNvGraphicFramePr>
            <a:graphicFrameLocks/>
          </p:cNvGraphicFramePr>
          <p:nvPr>
            <p:extLst/>
          </p:nvPr>
        </p:nvGraphicFramePr>
        <p:xfrm>
          <a:off x="4572000" y="2743200"/>
          <a:ext cx="3124200" cy="3412673"/>
        </p:xfrm>
        <a:graphic>
          <a:graphicData uri="http://schemas.openxmlformats.org/drawingml/2006/table">
            <a:tbl>
              <a:tblPr>
                <a:tableStyleId>{5C22544A-7EE6-4342-B048-85BDC9FD1C3A}</a:tableStyleId>
              </a:tblPr>
              <a:tblGrid>
                <a:gridCol w="3124200">
                  <a:extLst>
                    <a:ext uri="{9D8B030D-6E8A-4147-A177-3AD203B41FA5}">
                      <a16:colId xmlns:a16="http://schemas.microsoft.com/office/drawing/2014/main" val="20000"/>
                    </a:ext>
                  </a:extLst>
                </a:gridCol>
              </a:tblGrid>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Mexico</a:t>
                      </a:r>
                    </a:p>
                  </a:txBody>
                  <a:tcPr marL="9525" marR="9525" marT="9525" marB="0" anchor="b">
                    <a:solidFill>
                      <a:schemeClr val="tx1"/>
                    </a:solidFill>
                  </a:tcPr>
                </a:tc>
                <a:extLst>
                  <a:ext uri="{0D108BD9-81ED-4DB2-BD59-A6C34878D82A}">
                    <a16:rowId xmlns:a16="http://schemas.microsoft.com/office/drawing/2014/main" val="10000"/>
                  </a:ext>
                </a:extLst>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Mozambique</a:t>
                      </a:r>
                    </a:p>
                  </a:txBody>
                  <a:tcPr marL="9525" marR="9525" marT="9525" marB="0" anchor="b">
                    <a:solidFill>
                      <a:schemeClr val="tx1"/>
                    </a:solidFill>
                  </a:tcPr>
                </a:tc>
                <a:extLst>
                  <a:ext uri="{0D108BD9-81ED-4DB2-BD59-A6C34878D82A}">
                    <a16:rowId xmlns:a16="http://schemas.microsoft.com/office/drawing/2014/main" val="10001"/>
                  </a:ext>
                </a:extLst>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Sierra Leone</a:t>
                      </a:r>
                    </a:p>
                  </a:txBody>
                  <a:tcPr marL="9525" marR="9525" marT="9525" marB="0" anchor="b">
                    <a:solidFill>
                      <a:schemeClr val="tx1"/>
                    </a:solidFill>
                  </a:tcPr>
                </a:tc>
                <a:extLst>
                  <a:ext uri="{0D108BD9-81ED-4DB2-BD59-A6C34878D82A}">
                    <a16:rowId xmlns:a16="http://schemas.microsoft.com/office/drawing/2014/main" val="10002"/>
                  </a:ext>
                </a:extLst>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Nepal</a:t>
                      </a:r>
                    </a:p>
                  </a:txBody>
                  <a:tcPr marL="9525" marR="9525" marT="9525" marB="0" anchor="b">
                    <a:solidFill>
                      <a:schemeClr val="tx1"/>
                    </a:solidFill>
                  </a:tcPr>
                </a:tc>
                <a:extLst>
                  <a:ext uri="{0D108BD9-81ED-4DB2-BD59-A6C34878D82A}">
                    <a16:rowId xmlns:a16="http://schemas.microsoft.com/office/drawing/2014/main" val="10003"/>
                  </a:ext>
                </a:extLst>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Philippines</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4"/>
                  </a:ext>
                </a:extLst>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Tanzania</a:t>
                      </a:r>
                    </a:p>
                  </a:txBody>
                  <a:tcPr marL="9525" marR="9525" marT="9525" marB="0" anchor="b">
                    <a:solidFill>
                      <a:schemeClr val="tx1"/>
                    </a:solidFill>
                  </a:tcPr>
                </a:tc>
                <a:extLst>
                  <a:ext uri="{0D108BD9-81ED-4DB2-BD59-A6C34878D82A}">
                    <a16:rowId xmlns:a16="http://schemas.microsoft.com/office/drawing/2014/main" val="10005"/>
                  </a:ext>
                </a:extLst>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Togo</a:t>
                      </a:r>
                    </a:p>
                  </a:txBody>
                  <a:tcPr marL="9525" marR="9525" marT="9525" marB="0" anchor="b">
                    <a:solidFill>
                      <a:schemeClr val="tx1"/>
                    </a:solidFill>
                  </a:tcPr>
                </a:tc>
                <a:extLst>
                  <a:ext uri="{0D108BD9-81ED-4DB2-BD59-A6C34878D82A}">
                    <a16:rowId xmlns:a16="http://schemas.microsoft.com/office/drawing/2014/main" val="10006"/>
                  </a:ext>
                </a:extLst>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Uganda</a:t>
                      </a:r>
                    </a:p>
                  </a:txBody>
                  <a:tcPr marL="9525" marR="9525" marT="9525" marB="0" anchor="b">
                    <a:solidFill>
                      <a:schemeClr val="tx1"/>
                    </a:solidFill>
                  </a:tcPr>
                </a:tc>
                <a:extLst>
                  <a:ext uri="{0D108BD9-81ED-4DB2-BD59-A6C34878D82A}">
                    <a16:rowId xmlns:a16="http://schemas.microsoft.com/office/drawing/2014/main" val="10007"/>
                  </a:ext>
                </a:extLst>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USA</a:t>
                      </a:r>
                      <a:endParaRPr lang="en-US" sz="1600" b="1" i="0" u="none" strike="noStrike" dirty="0" smtClean="0">
                        <a:solidFill>
                          <a:srgbClr val="FF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extLst>
                  <a:ext uri="{0D108BD9-81ED-4DB2-BD59-A6C34878D82A}">
                    <a16:rowId xmlns:a16="http://schemas.microsoft.com/office/drawing/2014/main" val="10008"/>
                  </a:ext>
                </a:extLst>
              </a:tr>
              <a:tr h="310243">
                <a:tc>
                  <a:txBody>
                    <a:bodyPr/>
                    <a:lstStyle/>
                    <a:p>
                      <a:pPr marL="171450" indent="-171450" fontAlgn="b">
                        <a:buFont typeface="Arial" panose="020B0604020202020204" pitchFamily="34" charset="0"/>
                        <a:buChar cha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Zambia</a:t>
                      </a:r>
                    </a:p>
                  </a:txBody>
                  <a:tcPr marL="9525" marR="9525" marT="9525" marB="0" anchor="b">
                    <a:solidFill>
                      <a:schemeClr val="tx1"/>
                    </a:solidFill>
                  </a:tcPr>
                </a:tc>
                <a:extLst>
                  <a:ext uri="{0D108BD9-81ED-4DB2-BD59-A6C34878D82A}">
                    <a16:rowId xmlns:a16="http://schemas.microsoft.com/office/drawing/2014/main" val="10009"/>
                  </a:ext>
                </a:extLst>
              </a:tr>
              <a:tr h="31024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Zimbabwe</a:t>
                      </a:r>
                    </a:p>
                  </a:txBody>
                  <a:tcPr marL="9525" marR="9525" marT="9525" marB="0" anchor="b">
                    <a:solidFill>
                      <a:schemeClr val="tx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457977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1820" y="1772615"/>
            <a:ext cx="8731876" cy="3100495"/>
          </a:xfrm>
          <a:prstGeom prst="rect">
            <a:avLst/>
          </a:prstGeom>
        </p:spPr>
      </p:pic>
      <p:sp>
        <p:nvSpPr>
          <p:cNvPr id="6" name="TextBox 5"/>
          <p:cNvSpPr txBox="1"/>
          <p:nvPr/>
        </p:nvSpPr>
        <p:spPr>
          <a:xfrm>
            <a:off x="768320" y="387621"/>
            <a:ext cx="7727980" cy="717280"/>
          </a:xfrm>
          <a:prstGeom prst="rect">
            <a:avLst/>
          </a:prstGeom>
          <a:solidFill>
            <a:srgbClr val="006600"/>
          </a:solidFill>
        </p:spPr>
        <p:txBody>
          <a:bodyPr vert="horz" lIns="91440" tIns="45720" rIns="91440" bIns="45720" rtlCol="0" anchor="t">
            <a:noAutofit/>
          </a:bodyPr>
          <a:lstStyle>
            <a:lvl1pPr defTabSz="457200" eaLnBrk="1" latinLnBrk="0" hangingPunct="1">
              <a:buNone/>
              <a:defRPr sz="4200" b="0" i="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3600" dirty="0"/>
              <a:t>Becca Harman, </a:t>
            </a:r>
            <a:r>
              <a:rPr lang="en-US" sz="3600" dirty="0" smtClean="0"/>
              <a:t>Univ. </a:t>
            </a:r>
            <a:r>
              <a:rPr lang="en-US" sz="3600" dirty="0"/>
              <a:t>Tennessee</a:t>
            </a:r>
          </a:p>
        </p:txBody>
      </p:sp>
    </p:spTree>
    <p:extLst>
      <p:ext uri="{BB962C8B-B14F-4D97-AF65-F5344CB8AC3E}">
        <p14:creationId xmlns:p14="http://schemas.microsoft.com/office/powerpoint/2010/main" val="1659577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3865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719550"/>
            <a:ext cx="4178300" cy="508000"/>
          </a:xfrm>
          <a:solidFill>
            <a:srgbClr val="006600"/>
          </a:solidFill>
          <a:ln w="28575">
            <a:solidFill>
              <a:schemeClr val="tx1"/>
            </a:solidFill>
          </a:ln>
        </p:spPr>
        <p:txBody>
          <a:bodyPr vert="horz" lIns="91440" tIns="45720" rIns="91440" bIns="45720" rtlCol="0" anchor="t">
            <a:noAutofit/>
          </a:bodyPr>
          <a:lstStyle/>
          <a:p>
            <a:pPr fontAlgn="base">
              <a:spcAft>
                <a:spcPct val="0"/>
              </a:spcAft>
            </a:pPr>
            <a:r>
              <a:rPr lang="en-US" sz="2800" dirty="0"/>
              <a:t>Maize (</a:t>
            </a:r>
            <a:r>
              <a:rPr lang="en-US" sz="2000" u="sng" dirty="0">
                <a:solidFill>
                  <a:schemeClr val="tx1"/>
                </a:solidFill>
                <a:latin typeface="Verdana" panose="020B0604030504040204" pitchFamily="34" charset="0"/>
                <a:ea typeface="Verdana" panose="020B0604030504040204" pitchFamily="34" charset="0"/>
                <a:cs typeface="Verdana" panose="020B0604030504040204" pitchFamily="34" charset="0"/>
              </a:rPr>
              <a:t>FAOSTAT</a:t>
            </a:r>
            <a:r>
              <a:rPr lang="en-US" sz="2800" dirty="0"/>
              <a:t>, 2014)</a:t>
            </a:r>
          </a:p>
        </p:txBody>
      </p:sp>
      <p:sp>
        <p:nvSpPr>
          <p:cNvPr id="5" name="Content Placeholder 4"/>
          <p:cNvSpPr>
            <a:spLocks noGrp="1"/>
          </p:cNvSpPr>
          <p:nvPr>
            <p:ph sz="quarter" idx="4294967295"/>
          </p:nvPr>
        </p:nvSpPr>
        <p:spPr>
          <a:xfrm>
            <a:off x="304800" y="1431008"/>
            <a:ext cx="8610600" cy="4577911"/>
          </a:xfrm>
          <a:solidFill>
            <a:srgbClr val="006600"/>
          </a:solidFill>
          <a:ln w="28575">
            <a:solidFill>
              <a:schemeClr val="tx1"/>
            </a:solidFill>
          </a:ln>
        </p:spPr>
        <p:txBody>
          <a:bodyPr>
            <a:noAutofit/>
          </a:bodyPr>
          <a:lstStyle/>
          <a:p>
            <a:pPr marL="0" indent="0">
              <a:buClr>
                <a:srgbClr val="92D050"/>
              </a:buClr>
              <a:buNone/>
              <a:tabLst>
                <a:tab pos="2971800" algn="r"/>
                <a:tab pos="5257800" algn="r"/>
                <a:tab pos="6740525" algn="r"/>
                <a:tab pos="8229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Area, ha   	 Production, Mt	Avg. Mt/ha</a:t>
            </a:r>
          </a:p>
          <a:p>
            <a:pPr marL="0" indent="0">
              <a:buClr>
                <a:srgbClr val="FF6600"/>
              </a:buClr>
              <a:buNone/>
              <a:tabLst>
                <a:tab pos="2971800" algn="r"/>
                <a:tab pos="5257800" algn="r"/>
                <a:tab pos="6740525" algn="r"/>
                <a:tab pos="8229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183,319,737 	1,038,281,035</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5.7	</a:t>
            </a:r>
            <a:r>
              <a:rPr lang="en-US" sz="1400" dirty="0" smtClean="0">
                <a:latin typeface="Verdana" panose="020B0604030504040204" pitchFamily="34" charset="0"/>
                <a:ea typeface="Verdana" panose="020B0604030504040204" pitchFamily="34" charset="0"/>
                <a:cs typeface="Verdana" panose="020B0604030504040204" pitchFamily="34" charset="0"/>
              </a:rPr>
              <a:t>(90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6740525" algn="r"/>
                <a:tab pos="8229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33,644,310</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361,091,140</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10.9	</a:t>
            </a:r>
            <a:r>
              <a:rPr lang="en-US" sz="1400" dirty="0" smtClean="0">
                <a:latin typeface="Verdana" panose="020B0604030504040204" pitchFamily="34" charset="0"/>
                <a:ea typeface="Verdana" panose="020B0604030504040204" pitchFamily="34" charset="0"/>
                <a:cs typeface="Verdana" panose="020B0604030504040204" pitchFamily="34" charset="0"/>
              </a:rPr>
              <a:t>(174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6740525" algn="r"/>
                <a:tab pos="8229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35,981,005	215,812,100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6740525" algn="r"/>
                <a:tab pos="8229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6740525" algn="r"/>
                <a:tab pos="8229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marL="0" indent="0">
              <a:buClr>
                <a:srgbClr val="FF6600"/>
              </a:buClr>
              <a:buNone/>
              <a:tabLst>
                <a:tab pos="2971800" algn="r"/>
                <a:tab pos="5257800" algn="r"/>
                <a:tab pos="6740525" algn="r"/>
                <a:tab pos="8229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6740525" algn="r"/>
                <a:tab pos="8229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1400" dirty="0" smtClean="0">
                <a:latin typeface="Verdana" panose="020B0604030504040204" pitchFamily="34" charset="0"/>
                <a:ea typeface="Verdana" panose="020B0604030504040204" pitchFamily="34" charset="0"/>
                <a:cs typeface="Verdana" panose="020B0604030504040204" pitchFamily="34" charset="0"/>
              </a:rPr>
              <a:t>Developing </a:t>
            </a:r>
            <a:r>
              <a:rPr lang="en-US" sz="1400" dirty="0">
                <a:latin typeface="Verdana" panose="020B0604030504040204" pitchFamily="34" charset="0"/>
                <a:ea typeface="Verdana" panose="020B0604030504040204" pitchFamily="34" charset="0"/>
                <a:cs typeface="Verdana" panose="020B0604030504040204" pitchFamily="34" charset="0"/>
              </a:rPr>
              <a:t>world maize planted by hand (60% of total) </a:t>
            </a:r>
            <a:r>
              <a:rPr lang="en-US" sz="1400" dirty="0" smtClean="0">
                <a:latin typeface="Verdana" panose="020B0604030504040204" pitchFamily="34" charset="0"/>
                <a:ea typeface="Verdana" panose="020B0604030504040204" pitchFamily="34" charset="0"/>
                <a:cs typeface="Verdana" panose="020B0604030504040204" pitchFamily="34" charset="0"/>
              </a:rPr>
              <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29,400,000 </a:t>
            </a:r>
            <a:r>
              <a:rPr lang="en-US" sz="1400" dirty="0">
                <a:latin typeface="Verdana" panose="020B0604030504040204" pitchFamily="34" charset="0"/>
                <a:ea typeface="Verdana" panose="020B0604030504040204" pitchFamily="34" charset="0"/>
                <a:cs typeface="Verdana" panose="020B0604030504040204" pitchFamily="34" charset="0"/>
              </a:rPr>
              <a:t>ha’s (72,618,000 </a:t>
            </a:r>
            <a:r>
              <a:rPr lang="en-US" sz="1400" dirty="0" smtClean="0">
                <a:latin typeface="Verdana" panose="020B0604030504040204" pitchFamily="34" charset="0"/>
                <a:ea typeface="Verdana" panose="020B0604030504040204" pitchFamily="34" charset="0"/>
                <a:cs typeface="Verdana" panose="020B0604030504040204" pitchFamily="34" charset="0"/>
              </a:rPr>
              <a:t>ac)</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25</a:t>
            </a:r>
            <a:r>
              <a:rPr lang="en-US" sz="1400" dirty="0">
                <a:latin typeface="Verdana" panose="020B0604030504040204" pitchFamily="34" charset="0"/>
                <a:ea typeface="Verdana" panose="020B0604030504040204" pitchFamily="34" charset="0"/>
                <a:cs typeface="Verdana" panose="020B0604030504040204" pitchFamily="34" charset="0"/>
              </a:rPr>
              <a:t>% increase on world hand planted maize (</a:t>
            </a:r>
            <a:r>
              <a:rPr lang="en-US" sz="1400" dirty="0" err="1">
                <a:latin typeface="Verdana" panose="020B0604030504040204" pitchFamily="34" charset="0"/>
                <a:ea typeface="Verdana" panose="020B0604030504040204" pitchFamily="34" charset="0"/>
                <a:cs typeface="Verdana" panose="020B0604030504040204" pitchFamily="34" charset="0"/>
              </a:rPr>
              <a:t>avg</a:t>
            </a:r>
            <a:r>
              <a:rPr lang="en-US" sz="1400" dirty="0">
                <a:latin typeface="Verdana" panose="020B0604030504040204" pitchFamily="34" charset="0"/>
                <a:ea typeface="Verdana" panose="020B0604030504040204" pitchFamily="34" charset="0"/>
                <a:cs typeface="Verdana" panose="020B0604030504040204" pitchFamily="34" charset="0"/>
              </a:rPr>
              <a:t> 2 Mg/ha *0.25 = 0.5 </a:t>
            </a:r>
            <a:r>
              <a:rPr lang="en-US" sz="1400" dirty="0" smtClean="0">
                <a:latin typeface="Verdana" panose="020B0604030504040204" pitchFamily="34" charset="0"/>
                <a:ea typeface="Verdana" panose="020B0604030504040204" pitchFamily="34" charset="0"/>
                <a:cs typeface="Verdana" panose="020B0604030504040204" pitchFamily="34" charset="0"/>
              </a:rPr>
              <a:t>Mg/ha)</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29,400,000</a:t>
            </a:r>
            <a:r>
              <a:rPr lang="en-US" sz="1400" dirty="0">
                <a:latin typeface="Verdana" panose="020B0604030504040204" pitchFamily="34" charset="0"/>
                <a:ea typeface="Verdana" panose="020B0604030504040204" pitchFamily="34" charset="0"/>
                <a:cs typeface="Verdana" panose="020B0604030504040204" pitchFamily="34" charset="0"/>
              </a:rPr>
              <a:t>*(2000kg/ha*0.25%)*$0.23/kg (or $6.00/</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 = </a:t>
            </a:r>
            <a:r>
              <a:rPr lang="en-US" sz="1400" b="1" dirty="0">
                <a:solidFill>
                  <a:srgbClr val="99FF33"/>
                </a:solidFill>
                <a:latin typeface="Verdana" panose="020B0604030504040204" pitchFamily="34" charset="0"/>
                <a:ea typeface="Verdana" panose="020B0604030504040204" pitchFamily="34" charset="0"/>
                <a:cs typeface="Verdana" panose="020B0604030504040204" pitchFamily="34" charset="0"/>
              </a:rPr>
              <a:t>$3,381,000,000</a:t>
            </a:r>
          </a:p>
          <a:p>
            <a:pPr marL="0" indent="0">
              <a:buClr>
                <a:srgbClr val="FF6600"/>
              </a:buClr>
              <a:buNone/>
              <a:tabLst>
                <a:tab pos="2971800" algn="r"/>
                <a:tab pos="5257800" algn="r"/>
                <a:tab pos="7086600" algn="r"/>
              </a:tabLst>
            </a:pPr>
            <a:endParaRPr lang="en-US" sz="2000" b="1" u="sng"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569055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396" y="491062"/>
            <a:ext cx="8187267" cy="6001643"/>
          </a:xfrm>
          <a:prstGeom prst="rect">
            <a:avLst/>
          </a:prstGeom>
          <a:noFill/>
        </p:spPr>
        <p:txBody>
          <a:bodyPr wrap="square" rtlCol="0">
            <a:spAutoFit/>
          </a:bodyPr>
          <a:lstStyle/>
          <a:p>
            <a:r>
              <a:rPr lang="en-US" sz="2400" dirty="0" smtClean="0"/>
              <a:t>“The most conservative man in traditional agriculture is the scientist, and sometimes I am not proud to be one of them.  This is most discouraging.  The scientist is a privileged person, the man should lead us out of the wilderness of static, underproductive agriculture, and yet by his apathy and failure to exercise his unique vision, he keeps us in the swamp of despair.  The scientist fears change because he is in a relatively privileged position in his own society.  If there is no breakthrough in yield, he will not be criticized.  But if he makes a recommendation and something goes wrong, he may lose his job. “ </a:t>
            </a:r>
            <a:r>
              <a:rPr lang="en-US" sz="2400" b="1" dirty="0" smtClean="0">
                <a:solidFill>
                  <a:srgbClr val="FF6600"/>
                </a:solidFill>
              </a:rPr>
              <a:t>N.E. Borlaug </a:t>
            </a:r>
          </a:p>
          <a:p>
            <a:endParaRPr lang="en-US" sz="2400" dirty="0"/>
          </a:p>
          <a:p>
            <a:r>
              <a:rPr lang="en-US" sz="2400" dirty="0" smtClean="0"/>
              <a:t>“</a:t>
            </a:r>
            <a:r>
              <a:rPr lang="en-US" sz="2400" dirty="0"/>
              <a:t>Wheat is an equal opportunity performer, it never discriminates.  It grows as well for the poor as for anyone”  </a:t>
            </a:r>
            <a:r>
              <a:rPr lang="en-US" sz="2400" dirty="0" smtClean="0"/>
              <a:t/>
            </a:r>
            <a:br>
              <a:rPr lang="en-US" sz="2400" dirty="0" smtClean="0"/>
            </a:br>
            <a:r>
              <a:rPr lang="en-US" sz="2400" b="1" dirty="0" smtClean="0">
                <a:solidFill>
                  <a:srgbClr val="FF6600"/>
                </a:solidFill>
              </a:rPr>
              <a:t>N.E</a:t>
            </a:r>
            <a:r>
              <a:rPr lang="en-US" sz="2400" b="1" dirty="0">
                <a:solidFill>
                  <a:srgbClr val="FF6600"/>
                </a:solidFill>
              </a:rPr>
              <a:t>. Borlaug</a:t>
            </a:r>
          </a:p>
          <a:p>
            <a:endParaRPr lang="en-US" sz="2400" dirty="0"/>
          </a:p>
        </p:txBody>
      </p:sp>
    </p:spTree>
    <p:extLst>
      <p:ext uri="{BB962C8B-B14F-4D97-AF65-F5344CB8AC3E}">
        <p14:creationId xmlns:p14="http://schemas.microsoft.com/office/powerpoint/2010/main" val="2496191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3232" y="2372059"/>
            <a:ext cx="4281686" cy="4201990"/>
          </a:xfrm>
          <a:prstGeom prst="rect">
            <a:avLst/>
          </a:prstGeom>
          <a:ln w="28575">
            <a:solidFill>
              <a:srgbClr val="FF6600"/>
            </a:solidFill>
          </a:ln>
        </p:spPr>
      </p:pic>
    </p:spTree>
    <p:extLst>
      <p:ext uri="{BB962C8B-B14F-4D97-AF65-F5344CB8AC3E}">
        <p14:creationId xmlns:p14="http://schemas.microsoft.com/office/powerpoint/2010/main" val="918237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14742" y="196117"/>
            <a:ext cx="8697438" cy="3471475"/>
          </a:xfrm>
          <a:prstGeom prst="rect">
            <a:avLst/>
          </a:prstGeom>
        </p:spPr>
      </p:pic>
      <p:sp>
        <p:nvSpPr>
          <p:cNvPr id="5" name="TextBox 4"/>
          <p:cNvSpPr txBox="1"/>
          <p:nvPr/>
        </p:nvSpPr>
        <p:spPr>
          <a:xfrm>
            <a:off x="731587" y="3855345"/>
            <a:ext cx="7871500" cy="2554545"/>
          </a:xfrm>
          <a:prstGeom prst="rect">
            <a:avLst/>
          </a:prstGeom>
          <a:noFill/>
        </p:spPr>
        <p:txBody>
          <a:bodyPr wrap="square" rtlCol="0">
            <a:spAutoFit/>
          </a:bodyPr>
          <a:lstStyle/>
          <a:p>
            <a:r>
              <a:rPr lang="en-US" sz="3200" dirty="0"/>
              <a:t>choosing a </a:t>
            </a:r>
            <a:r>
              <a:rPr lang="en-US" sz="3200" dirty="0">
                <a:hlinkClick r:id="rId3" tooltip="Target market"/>
              </a:rPr>
              <a:t>target market</a:t>
            </a:r>
            <a:r>
              <a:rPr lang="en-US" sz="3200" dirty="0"/>
              <a:t>, understanding the </a:t>
            </a:r>
            <a:r>
              <a:rPr lang="en-US" sz="3200" dirty="0">
                <a:hlinkClick r:id="rId4" tooltip="Whole product"/>
              </a:rPr>
              <a:t>whole product</a:t>
            </a:r>
            <a:r>
              <a:rPr lang="en-US" sz="3200" dirty="0"/>
              <a:t> concept, </a:t>
            </a:r>
            <a:r>
              <a:rPr lang="en-US" sz="3200" dirty="0">
                <a:hlinkClick r:id="rId5" tooltip="Positioning (marketing)"/>
              </a:rPr>
              <a:t>positioning</a:t>
            </a:r>
            <a:r>
              <a:rPr lang="en-US" sz="3200" dirty="0"/>
              <a:t> the product, building a </a:t>
            </a:r>
            <a:r>
              <a:rPr lang="en-US" sz="3200" dirty="0">
                <a:hlinkClick r:id="rId6" tooltip="Marketing strategies"/>
              </a:rPr>
              <a:t>marketing strategy</a:t>
            </a:r>
            <a:r>
              <a:rPr lang="en-US" sz="3200" dirty="0"/>
              <a:t>, choosing the most appropriate </a:t>
            </a:r>
            <a:r>
              <a:rPr lang="en-US" sz="3200" dirty="0">
                <a:hlinkClick r:id="rId7" tooltip="Distribution (business)"/>
              </a:rPr>
              <a:t>distribution channel</a:t>
            </a:r>
            <a:r>
              <a:rPr lang="en-US" sz="3200" dirty="0"/>
              <a:t> and </a:t>
            </a:r>
            <a:r>
              <a:rPr lang="en-US" sz="3200" dirty="0">
                <a:hlinkClick r:id="rId8" tooltip="Pricing"/>
              </a:rPr>
              <a:t>pricing</a:t>
            </a:r>
            <a:r>
              <a:rPr lang="en-US" sz="3200" dirty="0"/>
              <a:t>.</a:t>
            </a:r>
          </a:p>
        </p:txBody>
      </p:sp>
    </p:spTree>
    <p:extLst>
      <p:ext uri="{BB962C8B-B14F-4D97-AF65-F5344CB8AC3E}">
        <p14:creationId xmlns:p14="http://schemas.microsoft.com/office/powerpoint/2010/main" val="994936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50538"/>
            <a:ext cx="2612571" cy="565724"/>
          </a:xfrm>
          <a:solidFill>
            <a:srgbClr val="006600"/>
          </a:solidFill>
          <a:ln w="28575">
            <a:solidFill>
              <a:schemeClr val="tx1"/>
            </a:solidFill>
          </a:ln>
        </p:spPr>
        <p:txBody>
          <a:bodyPr vert="horz" lIns="91440" tIns="45720" rIns="91440" bIns="45720" rtlCol="0" anchor="t">
            <a:noAutofit/>
          </a:bodyPr>
          <a:lstStyle/>
          <a:p>
            <a:pPr fontAlgn="base">
              <a:spcAft>
                <a:spcPct val="0"/>
              </a:spcAft>
            </a:pPr>
            <a:r>
              <a:rPr lang="en-US" sz="2800" dirty="0"/>
              <a:t>Trial and Error</a:t>
            </a:r>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83" y="4260669"/>
            <a:ext cx="3200400" cy="2400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7645" y="2843954"/>
            <a:ext cx="1680754" cy="954107"/>
          </a:xfrm>
          <a:prstGeom prst="rect">
            <a:avLst/>
          </a:prstGeom>
          <a:solidFill>
            <a:srgbClr val="006600"/>
          </a:solidFill>
          <a:ln w="28575">
            <a:solidFill>
              <a:schemeClr val="tx1"/>
            </a:solidFill>
          </a:ln>
        </p:spPr>
        <p:txBody>
          <a:bodyPr vert="horz" lIns="91440" tIns="45720" rIns="91440" bIns="45720" rtlCol="0" anchor="t">
            <a:noAutofit/>
          </a:bodyPr>
          <a:lstStyle>
            <a:lvl1pPr defTabSz="457200" eaLnBrk="1" latinLnBrk="0" hangingPunct="1">
              <a:buNone/>
              <a:defRPr sz="2800" b="0" i="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3D Printing</a:t>
            </a:r>
          </a:p>
        </p:txBody>
      </p:sp>
    </p:spTree>
    <p:extLst>
      <p:ext uri="{BB962C8B-B14F-4D97-AF65-F5344CB8AC3E}">
        <p14:creationId xmlns:p14="http://schemas.microsoft.com/office/powerpoint/2010/main" val="1317887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3898" y="3038475"/>
            <a:ext cx="1504950" cy="38195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7" y="0"/>
            <a:ext cx="2221606"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579" y="-1"/>
            <a:ext cx="2497782" cy="685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1612" y="0"/>
            <a:ext cx="2524125" cy="32575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386" y="2524668"/>
            <a:ext cx="1876425" cy="3819525"/>
          </a:xfrm>
          <a:prstGeom prst="rect">
            <a:avLst/>
          </a:prstGeom>
        </p:spPr>
      </p:pic>
    </p:spTree>
    <p:extLst>
      <p:ext uri="{BB962C8B-B14F-4D97-AF65-F5344CB8AC3E}">
        <p14:creationId xmlns:p14="http://schemas.microsoft.com/office/powerpoint/2010/main" val="1150957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tretch>
            <a:fillRect/>
          </a:stretch>
        </p:blipFill>
        <p:spPr>
          <a:xfrm>
            <a:off x="-1" y="-1"/>
            <a:ext cx="3518263" cy="3767029"/>
          </a:xfrm>
        </p:spPr>
      </p:pic>
      <p:pic>
        <p:nvPicPr>
          <p:cNvPr id="4" name="Picture 2" descr="http://nue.okstate.edu/Hand_Planter/drums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3405049" y="0"/>
            <a:ext cx="2052208" cy="43542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23292"/>
            <a:ext cx="3489496" cy="32347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1838" y="-3336"/>
            <a:ext cx="3692162" cy="208687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6744" y="2091403"/>
            <a:ext cx="2473234" cy="476659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0069" y="3897663"/>
            <a:ext cx="2048232" cy="2968200"/>
          </a:xfrm>
          <a:prstGeom prst="rect">
            <a:avLst/>
          </a:prstGeom>
        </p:spPr>
      </p:pic>
      <p:sp>
        <p:nvSpPr>
          <p:cNvPr id="10" name="TextBox 9"/>
          <p:cNvSpPr txBox="1"/>
          <p:nvPr/>
        </p:nvSpPr>
        <p:spPr>
          <a:xfrm>
            <a:off x="2036679" y="5240645"/>
            <a:ext cx="3141692" cy="1443365"/>
          </a:xfrm>
          <a:prstGeom prst="rect">
            <a:avLst/>
          </a:prstGeom>
          <a:solidFill>
            <a:srgbClr val="006600"/>
          </a:solidFill>
          <a:ln>
            <a:solidFill>
              <a:schemeClr val="tx1"/>
            </a:solidFill>
          </a:ln>
        </p:spPr>
        <p:txBody>
          <a:bodyPr vert="horz" lIns="91440" tIns="45720" rIns="91440" bIns="45720" rtlCol="0" anchor="t">
            <a:noAutofit/>
          </a:bodyPr>
          <a:lstStyle>
            <a:lvl1pPr defTabSz="457200" eaLnBrk="1" latinLnBrk="0" hangingPunct="1">
              <a:buNone/>
              <a:defRPr sz="3200" b="0" i="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600" dirty="0"/>
              <a:t>Internal </a:t>
            </a:r>
            <a:r>
              <a:rPr lang="en-US" sz="1600" dirty="0" smtClean="0"/>
              <a:t>Brush/Strength</a:t>
            </a:r>
            <a:endParaRPr lang="en-US" sz="1600" dirty="0"/>
          </a:p>
          <a:p>
            <a:r>
              <a:rPr lang="en-US" sz="1600" dirty="0"/>
              <a:t>Drum size/material</a:t>
            </a:r>
          </a:p>
          <a:p>
            <a:r>
              <a:rPr lang="en-US" sz="1600" dirty="0"/>
              <a:t>Cavity size/angle</a:t>
            </a:r>
          </a:p>
          <a:p>
            <a:r>
              <a:rPr lang="en-US" sz="1600" dirty="0"/>
              <a:t>Tip size/design/material</a:t>
            </a:r>
          </a:p>
          <a:p>
            <a:r>
              <a:rPr lang="en-US" sz="1600" dirty="0" smtClean="0"/>
              <a:t>Internal/Ext. spring/tension</a:t>
            </a:r>
            <a:endParaRPr lang="en-US" sz="1600" dirty="0"/>
          </a:p>
          <a:p>
            <a:endParaRPr lang="en-US" sz="1600" dirty="0"/>
          </a:p>
          <a:p>
            <a:endParaRPr lang="en-US" sz="1600" dirty="0"/>
          </a:p>
        </p:txBody>
      </p:sp>
    </p:spTree>
    <p:extLst>
      <p:ext uri="{BB962C8B-B14F-4D97-AF65-F5344CB8AC3E}">
        <p14:creationId xmlns:p14="http://schemas.microsoft.com/office/powerpoint/2010/main" val="174826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5217590" cy="537882"/>
          </a:xfrm>
          <a:solidFill>
            <a:srgbClr val="006600"/>
          </a:solidFill>
          <a:ln>
            <a:solidFill>
              <a:schemeClr val="tx1"/>
            </a:solidFill>
          </a:ln>
        </p:spPr>
        <p:txBody>
          <a:bodyPr vert="horz" lIns="91440" tIns="45720" rIns="91440" bIns="45720" rtlCol="0" anchor="t">
            <a:noAutofit/>
          </a:bodyPr>
          <a:lstStyle/>
          <a:p>
            <a:pPr fontAlgn="base">
              <a:spcAft>
                <a:spcPct val="0"/>
              </a:spcAft>
            </a:pPr>
            <a:r>
              <a:rPr lang="en-US" sz="3200" dirty="0"/>
              <a:t>Internal drum, cavity size</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5957" y="1853248"/>
            <a:ext cx="4686937" cy="4195762"/>
          </a:xfrm>
          <a:ln w="28575">
            <a:solidFill>
              <a:srgbClr val="008000"/>
            </a:solidFill>
          </a:ln>
        </p:spPr>
      </p:pic>
      <p:sp>
        <p:nvSpPr>
          <p:cNvPr id="4" name="TextBox 3"/>
          <p:cNvSpPr txBox="1"/>
          <p:nvPr/>
        </p:nvSpPr>
        <p:spPr>
          <a:xfrm>
            <a:off x="605306" y="1970468"/>
            <a:ext cx="2691685" cy="3108543"/>
          </a:xfrm>
          <a:prstGeom prst="rect">
            <a:avLst/>
          </a:prstGeom>
          <a:noFill/>
        </p:spPr>
        <p:txBody>
          <a:bodyPr wrap="square" rtlCol="0">
            <a:spAutoFit/>
          </a:bodyPr>
          <a:lstStyle/>
          <a:p>
            <a:r>
              <a:rPr lang="en-US" sz="2800" dirty="0" smtClean="0"/>
              <a:t>Seed type</a:t>
            </a:r>
          </a:p>
          <a:p>
            <a:r>
              <a:rPr lang="en-US" sz="2800" dirty="0"/>
              <a:t>Seed size</a:t>
            </a:r>
          </a:p>
          <a:p>
            <a:r>
              <a:rPr lang="en-US" sz="2800" dirty="0"/>
              <a:t>Fertilizer </a:t>
            </a:r>
          </a:p>
          <a:p>
            <a:r>
              <a:rPr lang="en-US" sz="2800" dirty="0"/>
              <a:t>	amount</a:t>
            </a:r>
          </a:p>
          <a:p>
            <a:r>
              <a:rPr lang="en-US" sz="2800" dirty="0"/>
              <a:t>	source</a:t>
            </a:r>
          </a:p>
          <a:p>
            <a:endParaRPr lang="en-US" sz="2800" dirty="0">
              <a:solidFill>
                <a:srgbClr val="FFFF00"/>
              </a:solidFill>
            </a:endParaRPr>
          </a:p>
          <a:p>
            <a:endParaRPr lang="en-US" sz="2800" dirty="0">
              <a:solidFill>
                <a:srgbClr val="FFFF00"/>
              </a:solidFill>
            </a:endParaRPr>
          </a:p>
        </p:txBody>
      </p:sp>
      <p:sp>
        <p:nvSpPr>
          <p:cNvPr id="3" name="TextBox 2"/>
          <p:cNvSpPr txBox="1"/>
          <p:nvPr/>
        </p:nvSpPr>
        <p:spPr>
          <a:xfrm>
            <a:off x="1872343" y="1140823"/>
            <a:ext cx="2316481" cy="369332"/>
          </a:xfrm>
          <a:prstGeom prst="rect">
            <a:avLst/>
          </a:prstGeom>
          <a:solidFill>
            <a:srgbClr val="006600"/>
          </a:solidFill>
          <a:ln>
            <a:solidFill>
              <a:schemeClr val="tx1"/>
            </a:solidFill>
          </a:ln>
        </p:spPr>
        <p:txBody>
          <a:bodyPr wrap="square" rtlCol="0">
            <a:spAutoFit/>
          </a:bodyPr>
          <a:lstStyle/>
          <a:p>
            <a:r>
              <a:rPr lang="en-US" sz="1800" dirty="0" smtClean="0"/>
              <a:t>Design:  Fine Tuning</a:t>
            </a:r>
            <a:endParaRPr lang="en-US" sz="1800" dirty="0"/>
          </a:p>
        </p:txBody>
      </p:sp>
    </p:spTree>
    <p:extLst>
      <p:ext uri="{BB962C8B-B14F-4D97-AF65-F5344CB8AC3E}">
        <p14:creationId xmlns:p14="http://schemas.microsoft.com/office/powerpoint/2010/main" val="582833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50" y="423438"/>
            <a:ext cx="3143250" cy="5924550"/>
          </a:xfrm>
          <a:prstGeom prst="rect">
            <a:avLst/>
          </a:prstGeom>
          <a:ln w="28575">
            <a:solidFill>
              <a:srgbClr val="92D05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245" y="428625"/>
            <a:ext cx="3628543" cy="2247899"/>
          </a:xfrm>
          <a:prstGeom prst="rect">
            <a:avLst/>
          </a:prstGeom>
          <a:ln w="28575">
            <a:solidFill>
              <a:srgbClr val="92D050"/>
            </a:solidFill>
          </a:ln>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397" y="2543175"/>
            <a:ext cx="2653786" cy="3810000"/>
          </a:xfrm>
          <a:prstGeom prst="rect">
            <a:avLst/>
          </a:prstGeom>
          <a:ln w="28575">
            <a:solidFill>
              <a:srgbClr val="92D050"/>
            </a:solidFill>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995994" y="2997462"/>
            <a:ext cx="1154303" cy="369332"/>
          </a:xfrm>
          <a:prstGeom prst="rect">
            <a:avLst/>
          </a:prstGeom>
          <a:noFill/>
        </p:spPr>
        <p:txBody>
          <a:bodyPr wrap="square" rtlCol="0">
            <a:spAutoFit/>
          </a:bodyPr>
          <a:lstStyle/>
          <a:p>
            <a:r>
              <a:rPr lang="en-US" sz="1800" b="1" dirty="0" smtClean="0">
                <a:solidFill>
                  <a:srgbClr val="92D050"/>
                </a:solidFill>
              </a:rPr>
              <a:t>Drums</a:t>
            </a:r>
            <a:endParaRPr lang="en-US" sz="1800" b="1" dirty="0">
              <a:solidFill>
                <a:srgbClr val="92D050"/>
              </a:solidFill>
            </a:endParaRPr>
          </a:p>
        </p:txBody>
      </p:sp>
    </p:spTree>
    <p:extLst>
      <p:ext uri="{BB962C8B-B14F-4D97-AF65-F5344CB8AC3E}">
        <p14:creationId xmlns:p14="http://schemas.microsoft.com/office/powerpoint/2010/main" val="2126747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3400425" cy="4371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14400"/>
            <a:ext cx="3200400" cy="41364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311102"/>
            <a:ext cx="3355747" cy="4371975"/>
          </a:xfrm>
          <a:prstGeom prst="rect">
            <a:avLst/>
          </a:prstGeom>
        </p:spPr>
      </p:pic>
      <p:sp>
        <p:nvSpPr>
          <p:cNvPr id="7" name="Title 1"/>
          <p:cNvSpPr txBox="1">
            <a:spLocks/>
          </p:cNvSpPr>
          <p:nvPr/>
        </p:nvSpPr>
        <p:spPr>
          <a:xfrm>
            <a:off x="304800" y="5537200"/>
            <a:ext cx="5041900" cy="855981"/>
          </a:xfrm>
          <a:prstGeom prst="rect">
            <a:avLst/>
          </a:prstGeom>
        </p:spPr>
        <p:txBody>
          <a:bodyPr>
            <a:normAutofit fontScale="550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r>
              <a:rPr lang="en-US" sz="2800" dirty="0" err="1" smtClean="0">
                <a:solidFill>
                  <a:srgbClr val="92D050"/>
                </a:solidFill>
                <a:latin typeface="Verdana" panose="020B0604030504040204" pitchFamily="34" charset="0"/>
                <a:ea typeface="Verdana" panose="020B0604030504040204" pitchFamily="34" charset="0"/>
                <a:cs typeface="Verdana" panose="020B0604030504040204" pitchFamily="34" charset="0"/>
              </a:rPr>
              <a:t>GreenSeeder</a:t>
            </a:r>
            <a:r>
              <a:rPr lang="en-US" sz="2800" dirty="0" smtClean="0">
                <a:solidFill>
                  <a:srgbClr val="92D050"/>
                </a:solidFill>
                <a:latin typeface="Verdana" panose="020B0604030504040204" pitchFamily="34" charset="0"/>
                <a:ea typeface="Verdana" panose="020B0604030504040204" pitchFamily="34" charset="0"/>
                <a:cs typeface="Verdana" panose="020B0604030504040204" pitchFamily="34" charset="0"/>
              </a:rPr>
              <a:t> Manual</a:t>
            </a:r>
          </a:p>
          <a:p>
            <a:r>
              <a:rPr lang="en-US" sz="2800" dirty="0">
                <a:solidFill>
                  <a:srgbClr val="92D050"/>
                </a:solidFill>
                <a:latin typeface="Verdana" panose="020B0604030504040204" pitchFamily="34" charset="0"/>
                <a:ea typeface="Verdana" panose="020B0604030504040204" pitchFamily="34" charset="0"/>
                <a:cs typeface="Verdana" panose="020B0604030504040204" pitchFamily="34" charset="0"/>
              </a:rPr>
              <a:t>http://www.nue.okstate.edu/Hand_Planter/Planter%20User's%20Manual%20EL.pdf</a:t>
            </a:r>
          </a:p>
        </p:txBody>
      </p:sp>
    </p:spTree>
    <p:extLst>
      <p:ext uri="{BB962C8B-B14F-4D97-AF65-F5344CB8AC3E}">
        <p14:creationId xmlns:p14="http://schemas.microsoft.com/office/powerpoint/2010/main" val="26006509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92519</TotalTime>
  <Words>784</Words>
  <Application>Microsoft Office PowerPoint</Application>
  <PresentationFormat>Letter Paper (8.5x11 in)</PresentationFormat>
  <Paragraphs>237</Paragraphs>
  <Slides>32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ＭＳ Ｐゴシック</vt:lpstr>
      <vt:lpstr>Arial</vt:lpstr>
      <vt:lpstr>Calibri</vt:lpstr>
      <vt:lpstr>Century Gothic</vt:lpstr>
      <vt:lpstr>Tahoma</vt:lpstr>
      <vt:lpstr>Times</vt:lpstr>
      <vt:lpstr>Times New Roman</vt:lpstr>
      <vt:lpstr>Verdana</vt:lpstr>
      <vt:lpstr>Wingdings 3</vt:lpstr>
      <vt:lpstr>Ion</vt:lpstr>
      <vt:lpstr>OSU GreenSeeder Hand Planter  Thursday, November 17, 2016 11:00-11:30 Wes Watkins Center  Jagmandeep Dhillon Joshua Ringer Daniel Aliddeki Wayne Kiner Randy Taylor Bill Raun </vt:lpstr>
      <vt:lpstr>PowerPoint Presentation</vt:lpstr>
      <vt:lpstr>Maize (FAOSTAT, 2014)</vt:lpstr>
      <vt:lpstr>Trial and Error</vt:lpstr>
      <vt:lpstr>PowerPoint Presentation</vt:lpstr>
      <vt:lpstr>PowerPoint Presentation</vt:lpstr>
      <vt:lpstr>Internal drum, cavity size</vt:lpstr>
      <vt:lpstr>PowerPoint Presentation</vt:lpstr>
      <vt:lpstr>PowerPoint Presentation</vt:lpstr>
      <vt:lpstr>Current Cost Estimates</vt:lpstr>
      <vt:lpstr> Technology Adoption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 Season Fertilizer N</vt:lpstr>
      <vt:lpstr> Importance of Singulation </vt:lpstr>
      <vt:lpstr>November 16, 2016 Viability of the OSU planter at $35?</vt:lpstr>
      <vt:lpstr>PowerPoint Presentation</vt:lpstr>
      <vt:lpstr>PowerPoint Presentation</vt:lpstr>
      <vt:lpstr>PowerPoint Presentation</vt:lpstr>
      <vt:lpstr>PowerPoint Presentation</vt:lpstr>
      <vt:lpstr>PowerPoint Presentation</vt:lpstr>
      <vt:lpstr>Hand Planters </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william raun</cp:lastModifiedBy>
  <cp:revision>572</cp:revision>
  <cp:lastPrinted>1999-04-28T13:51:21Z</cp:lastPrinted>
  <dcterms:created xsi:type="dcterms:W3CDTF">1998-02-02T17:19:48Z</dcterms:created>
  <dcterms:modified xsi:type="dcterms:W3CDTF">2016-11-17T13:15:14Z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