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0"/>
  </p:notesMasterIdLst>
  <p:sldIdLst>
    <p:sldId id="271" r:id="rId2"/>
    <p:sldId id="296" r:id="rId3"/>
    <p:sldId id="303" r:id="rId4"/>
    <p:sldId id="299" r:id="rId5"/>
    <p:sldId id="300" r:id="rId6"/>
    <p:sldId id="302" r:id="rId7"/>
    <p:sldId id="311" r:id="rId8"/>
    <p:sldId id="312" r:id="rId9"/>
    <p:sldId id="310" r:id="rId10"/>
    <p:sldId id="309" r:id="rId11"/>
    <p:sldId id="306" r:id="rId12"/>
    <p:sldId id="308" r:id="rId13"/>
    <p:sldId id="305" r:id="rId14"/>
    <p:sldId id="264" r:id="rId15"/>
    <p:sldId id="313" r:id="rId16"/>
    <p:sldId id="261" r:id="rId17"/>
    <p:sldId id="270" r:id="rId18"/>
    <p:sldId id="304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FF"/>
    <a:srgbClr val="FF6600"/>
    <a:srgbClr val="9966FF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950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8279C0-66CC-4EBD-B14D-9AD2EB89A256}" type="datetimeFigureOut">
              <a:rPr lang="en-US" smtClean="0"/>
              <a:pPr/>
              <a:t>7/30/2018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F17E7E-8878-4E16-9048-1438099433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82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8FB036-90D8-4CFD-B8BD-8E5CD4EB12C6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/>
              <a:t>We have always done it this way… may need 2</a:t>
            </a:r>
            <a:r>
              <a:rPr lang="en-US" altLang="en-US" baseline="30000"/>
              <a:t>nd</a:t>
            </a:r>
            <a:r>
              <a:rPr lang="en-US" altLang="en-US"/>
              <a:t> pass of N… fear of giving up yield…never worked with imagery based production before…universities are presently lost when it comes to n rates…ag retailers have to rethink their role.</a:t>
            </a:r>
          </a:p>
        </p:txBody>
      </p:sp>
    </p:spTree>
    <p:extLst>
      <p:ext uri="{BB962C8B-B14F-4D97-AF65-F5344CB8AC3E}">
        <p14:creationId xmlns:p14="http://schemas.microsoft.com/office/powerpoint/2010/main" val="1282618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1A653BD-F1EF-4757-AE1D-2730F9AA5ED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8B8749-ED73-4653-97EB-74CB22668957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AR" altLang="en-US"/>
          </a:p>
        </p:txBody>
      </p:sp>
    </p:spTree>
    <p:extLst>
      <p:ext uri="{BB962C8B-B14F-4D97-AF65-F5344CB8AC3E}">
        <p14:creationId xmlns:p14="http://schemas.microsoft.com/office/powerpoint/2010/main" val="2919917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1" y="6400800"/>
            <a:ext cx="9141619" cy="228600"/>
          </a:xfrm>
          <a:prstGeom prst="rect">
            <a:avLst/>
          </a:prstGeom>
          <a:solidFill>
            <a:srgbClr val="99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2381" y="6639116"/>
            <a:ext cx="9141619" cy="218884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463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/>
          <a:lstStyle/>
          <a:p>
            <a:fld id="{152F8E45-DD7B-49A3-B28C-1F2071974B70}" type="datetimeFigureOut">
              <a:rPr lang="en-US" smtClean="0"/>
              <a:pPr/>
              <a:t>7/30/2018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/>
          <a:lstStyle/>
          <a:p>
            <a:fld id="{B16B1082-9B0B-44EE-A710-5AC15FFBAA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375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6279930"/>
            <a:ext cx="9141619" cy="228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 userDrawn="1"/>
        </p:nvSpPr>
        <p:spPr>
          <a:xfrm>
            <a:off x="0" y="6584730"/>
            <a:ext cx="9141619" cy="218884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281611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F04E0E-3B17-43E6-BFC8-F8E8A4C139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69979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92100"/>
            <a:ext cx="8229600" cy="57277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71718DA-59DF-439B-B504-5B9CC6EF86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5995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/>
          <a:lstStyle/>
          <a:p>
            <a:fld id="{152F8E45-DD7B-49A3-B28C-1F2071974B70}" type="datetimeFigureOut">
              <a:rPr lang="en-US" smtClean="0"/>
              <a:pPr/>
              <a:t>7/30/2018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/>
          <a:lstStyle/>
          <a:p>
            <a:fld id="{B16B1082-9B0B-44EE-A710-5AC15FFBAA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885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6279930"/>
            <a:ext cx="9141619" cy="228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 userDrawn="1"/>
        </p:nvSpPr>
        <p:spPr>
          <a:xfrm>
            <a:off x="0" y="6584730"/>
            <a:ext cx="9141619" cy="218884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11984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/>
          <a:lstStyle/>
          <a:p>
            <a:fld id="{152F8E45-DD7B-49A3-B28C-1F2071974B70}" type="datetimeFigureOut">
              <a:rPr lang="en-US" smtClean="0"/>
              <a:pPr/>
              <a:t>7/30/2018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/>
          <a:lstStyle/>
          <a:p>
            <a:fld id="{B16B1082-9B0B-44EE-A710-5AC15FFBAA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899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/>
          <a:lstStyle/>
          <a:p>
            <a:fld id="{152F8E45-DD7B-49A3-B28C-1F2071974B70}" type="datetimeFigureOut">
              <a:rPr lang="en-US" smtClean="0"/>
              <a:pPr/>
              <a:t>7/30/2018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/>
          <a:lstStyle/>
          <a:p>
            <a:fld id="{B16B1082-9B0B-44EE-A710-5AC15FFBAA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270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/>
          <a:lstStyle/>
          <a:p>
            <a:fld id="{152F8E45-DD7B-49A3-B28C-1F2071974B70}" type="datetimeFigureOut">
              <a:rPr lang="en-US" smtClean="0"/>
              <a:pPr/>
              <a:t>7/30/2018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/>
          <a:lstStyle/>
          <a:p>
            <a:fld id="{B16B1082-9B0B-44EE-A710-5AC15FFBAA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166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279930"/>
            <a:ext cx="9141619" cy="228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 userDrawn="1"/>
        </p:nvSpPr>
        <p:spPr>
          <a:xfrm>
            <a:off x="0" y="6584730"/>
            <a:ext cx="9141619" cy="218884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38285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152F8E45-DD7B-49A3-B28C-1F2071974B70}" type="datetimeFigureOut">
              <a:rPr lang="en-US" smtClean="0"/>
              <a:pPr/>
              <a:t>7/30/2018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6B1082-9B0B-44EE-A710-5AC15FFBAA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6279930"/>
            <a:ext cx="9141619" cy="228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 userDrawn="1"/>
        </p:nvSpPr>
        <p:spPr>
          <a:xfrm>
            <a:off x="0" y="6584730"/>
            <a:ext cx="9141619" cy="218884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19275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6279930"/>
            <a:ext cx="9141619" cy="228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 userDrawn="1"/>
        </p:nvSpPr>
        <p:spPr>
          <a:xfrm>
            <a:off x="0" y="6584730"/>
            <a:ext cx="9141619" cy="218884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5453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6279930"/>
            <a:ext cx="9141619" cy="228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 userDrawn="1"/>
        </p:nvSpPr>
        <p:spPr>
          <a:xfrm>
            <a:off x="0" y="6584730"/>
            <a:ext cx="9141619" cy="218884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469452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hyperlink" Target="http://www.ksu.edu/" TargetMode="External"/><Relationship Id="rId18" Type="http://schemas.openxmlformats.org/officeDocument/2006/relationships/image" Target="../media/image12.png"/><Relationship Id="rId26" Type="http://schemas.openxmlformats.org/officeDocument/2006/relationships/image" Target="../media/image18.png"/><Relationship Id="rId3" Type="http://schemas.openxmlformats.org/officeDocument/2006/relationships/image" Target="../media/image4.jpeg"/><Relationship Id="rId21" Type="http://schemas.openxmlformats.org/officeDocument/2006/relationships/image" Target="../media/image14.png"/><Relationship Id="rId34" Type="http://schemas.openxmlformats.org/officeDocument/2006/relationships/image" Target="../media/image26.png"/><Relationship Id="rId7" Type="http://schemas.openxmlformats.org/officeDocument/2006/relationships/hyperlink" Target="http://www.osu.edu/" TargetMode="External"/><Relationship Id="rId12" Type="http://schemas.openxmlformats.org/officeDocument/2006/relationships/image" Target="../media/image9.jpeg"/><Relationship Id="rId17" Type="http://schemas.openxmlformats.org/officeDocument/2006/relationships/hyperlink" Target="http://www.unl.edu/unlpub/index.shtml" TargetMode="External"/><Relationship Id="rId25" Type="http://schemas.openxmlformats.org/officeDocument/2006/relationships/image" Target="../media/image17.png"/><Relationship Id="rId33" Type="http://schemas.openxmlformats.org/officeDocument/2006/relationships/image" Target="../media/image25.png"/><Relationship Id="rId2" Type="http://schemas.openxmlformats.org/officeDocument/2006/relationships/hyperlink" Target="http://www.inta.gov.ar/parana" TargetMode="External"/><Relationship Id="rId16" Type="http://schemas.openxmlformats.org/officeDocument/2006/relationships/image" Target="../media/image11.jpeg"/><Relationship Id="rId20" Type="http://schemas.openxmlformats.org/officeDocument/2006/relationships/hyperlink" Target="http://www.colostate.edu/" TargetMode="External"/><Relationship Id="rId29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hyperlink" Target="http://www.uihome.uidaho.edu/uihome/" TargetMode="External"/><Relationship Id="rId24" Type="http://schemas.openxmlformats.org/officeDocument/2006/relationships/image" Target="../media/image16.jpeg"/><Relationship Id="rId32" Type="http://schemas.openxmlformats.org/officeDocument/2006/relationships/image" Target="../media/image24.png"/><Relationship Id="rId5" Type="http://schemas.openxmlformats.org/officeDocument/2006/relationships/hyperlink" Target="http://www.ars.usda.gov/" TargetMode="External"/><Relationship Id="rId15" Type="http://schemas.openxmlformats.org/officeDocument/2006/relationships/hyperlink" Target="http://www.soils.umn.edu/" TargetMode="External"/><Relationship Id="rId23" Type="http://schemas.openxmlformats.org/officeDocument/2006/relationships/image" Target="../media/image15.jpeg"/><Relationship Id="rId28" Type="http://schemas.openxmlformats.org/officeDocument/2006/relationships/image" Target="../media/image20.png"/><Relationship Id="rId10" Type="http://schemas.openxmlformats.org/officeDocument/2006/relationships/image" Target="../media/image8.jpeg"/><Relationship Id="rId19" Type="http://schemas.openxmlformats.org/officeDocument/2006/relationships/image" Target="../media/image13.jpeg"/><Relationship Id="rId31" Type="http://schemas.openxmlformats.org/officeDocument/2006/relationships/image" Target="../media/image23.png"/><Relationship Id="rId4" Type="http://schemas.openxmlformats.org/officeDocument/2006/relationships/image" Target="../media/image5.jpeg"/><Relationship Id="rId9" Type="http://schemas.openxmlformats.org/officeDocument/2006/relationships/hyperlink" Target="http://www.vt.edu/" TargetMode="External"/><Relationship Id="rId14" Type="http://schemas.openxmlformats.org/officeDocument/2006/relationships/image" Target="../media/image10.jpeg"/><Relationship Id="rId22" Type="http://schemas.openxmlformats.org/officeDocument/2006/relationships/hyperlink" Target="http://mutigers.collegesports.com/" TargetMode="External"/><Relationship Id="rId27" Type="http://schemas.openxmlformats.org/officeDocument/2006/relationships/image" Target="../media/image19.png"/><Relationship Id="rId30" Type="http://schemas.openxmlformats.org/officeDocument/2006/relationships/image" Target="../media/image22.png"/><Relationship Id="rId35" Type="http://schemas.openxmlformats.org/officeDocument/2006/relationships/image" Target="../media/image27.png"/><Relationship Id="rId8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048000"/>
            <a:ext cx="8001000" cy="1752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Kansas State University</a:t>
            </a:r>
            <a:br>
              <a:rPr lang="en-US" dirty="0" smtClean="0"/>
            </a:br>
            <a:r>
              <a:rPr lang="en-US" dirty="0" smtClean="0"/>
              <a:t>NUE Meeting, </a:t>
            </a:r>
            <a:br>
              <a:rPr lang="en-US" dirty="0" smtClean="0"/>
            </a:br>
            <a:r>
              <a:rPr lang="en-US" sz="4000" dirty="0" smtClean="0"/>
              <a:t>July 30-August 1, 2018 </a:t>
            </a:r>
            <a:r>
              <a:rPr lang="en-US" sz="4400" dirty="0" smtClean="0"/>
              <a:t/>
            </a:r>
            <a:br>
              <a:rPr lang="en-US" sz="4400" dirty="0" smtClean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4724400"/>
            <a:ext cx="1402202" cy="11156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52800" y="4800600"/>
            <a:ext cx="381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1996-2018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077200" cy="1371600"/>
          </a:xfrm>
        </p:spPr>
        <p:txBody>
          <a:bodyPr/>
          <a:lstStyle/>
          <a:p>
            <a:r>
              <a:rPr lang="en-US" altLang="en-US" b="1" dirty="0" smtClean="0"/>
              <a:t>Sensor </a:t>
            </a:r>
            <a:r>
              <a:rPr lang="en-US" altLang="en-US" b="1" dirty="0"/>
              <a:t>Adoption </a:t>
            </a:r>
            <a:r>
              <a:rPr lang="en-US" altLang="en-US" b="1" dirty="0" smtClean="0"/>
              <a:t>Motives</a:t>
            </a:r>
            <a:br>
              <a:rPr lang="en-US" altLang="en-US" b="1" dirty="0" smtClean="0"/>
            </a:br>
            <a:r>
              <a:rPr lang="en-US" altLang="en-US" b="1" dirty="0" smtClean="0"/>
              <a:t>Jack Gerhardt, 2006</a:t>
            </a:r>
            <a:endParaRPr lang="en-US" altLang="en-US" b="1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676400"/>
            <a:ext cx="8305800" cy="4038600"/>
          </a:xfrm>
        </p:spPr>
        <p:txBody>
          <a:bodyPr>
            <a:normAutofit/>
          </a:bodyPr>
          <a:lstStyle/>
          <a:p>
            <a:r>
              <a:rPr lang="en-US" altLang="en-US" sz="2800" dirty="0"/>
              <a:t>Rising Price of Nitrogen…Not “cheap” </a:t>
            </a:r>
            <a:r>
              <a:rPr lang="en-US" altLang="en-US" sz="2800" dirty="0" smtClean="0"/>
              <a:t>anymore</a:t>
            </a:r>
            <a:endParaRPr lang="en-US" altLang="en-US" sz="1200" dirty="0"/>
          </a:p>
          <a:p>
            <a:r>
              <a:rPr lang="en-US" altLang="en-US" sz="2800" dirty="0"/>
              <a:t>Falling Relative Price of Corn/Wheat vs. </a:t>
            </a:r>
            <a:r>
              <a:rPr lang="en-US" altLang="en-US" sz="2800" dirty="0" smtClean="0"/>
              <a:t>Nitrogen</a:t>
            </a:r>
            <a:endParaRPr lang="en-US" altLang="en-US" sz="1200" dirty="0"/>
          </a:p>
          <a:p>
            <a:r>
              <a:rPr lang="en-US" altLang="en-US" sz="2800" dirty="0"/>
              <a:t>Diminished Faith in University </a:t>
            </a:r>
            <a:r>
              <a:rPr lang="en-US" altLang="en-US" sz="2800" dirty="0" smtClean="0"/>
              <a:t>Recommendations</a:t>
            </a:r>
            <a:endParaRPr lang="en-US" altLang="en-US" sz="1200" dirty="0"/>
          </a:p>
          <a:p>
            <a:r>
              <a:rPr lang="en-US" altLang="en-US" sz="2800" dirty="0"/>
              <a:t>Growing Acceptance that Mineralization Rates Do </a:t>
            </a:r>
            <a:r>
              <a:rPr lang="en-US" altLang="en-US" sz="2800" dirty="0" smtClean="0"/>
              <a:t>Vary</a:t>
            </a:r>
            <a:endParaRPr lang="en-US" altLang="en-US" sz="1200" dirty="0"/>
          </a:p>
          <a:p>
            <a:r>
              <a:rPr lang="en-US" altLang="en-US" sz="2800" dirty="0"/>
              <a:t>“Greener” Approach… “The right thing to do</a:t>
            </a:r>
            <a:r>
              <a:rPr lang="en-US" altLang="en-US" sz="2800" dirty="0" smtClean="0"/>
              <a:t>”</a:t>
            </a:r>
            <a:endParaRPr lang="en-US" altLang="en-US" sz="1200" dirty="0"/>
          </a:p>
          <a:p>
            <a:r>
              <a:rPr lang="en-US" altLang="en-US" sz="2800" dirty="0" smtClean="0"/>
              <a:t>Sensors address seasonal </a:t>
            </a:r>
            <a:r>
              <a:rPr lang="en-US" altLang="en-US" sz="2800" dirty="0"/>
              <a:t>&amp; </a:t>
            </a:r>
            <a:r>
              <a:rPr lang="en-US" altLang="en-US" sz="2800" dirty="0" smtClean="0"/>
              <a:t>spatial variability</a:t>
            </a:r>
            <a:endParaRPr lang="en-US" altLang="en-US" sz="1200" dirty="0"/>
          </a:p>
          <a:p>
            <a:r>
              <a:rPr lang="en-US" altLang="en-US" sz="2800" dirty="0" smtClean="0"/>
              <a:t>Producer-friendly technology</a:t>
            </a: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3605831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28600"/>
            <a:ext cx="8763000" cy="5181600"/>
          </a:xfrm>
        </p:spPr>
        <p:txBody>
          <a:bodyPr>
            <a:noAutofit/>
          </a:bodyPr>
          <a:lstStyle/>
          <a:p>
            <a:r>
              <a:rPr lang="en-US" altLang="en-US" sz="4800" b="1" dirty="0" smtClean="0">
                <a:latin typeface="+mj-lt"/>
              </a:rPr>
              <a:t>2007</a:t>
            </a:r>
            <a:r>
              <a:rPr lang="en-US" altLang="en-US" sz="4800" b="1" dirty="0">
                <a:latin typeface="+mj-lt"/>
              </a:rPr>
              <a:t>, </a:t>
            </a:r>
            <a:r>
              <a:rPr lang="en-US" altLang="en-US" sz="4800" b="1" spc="-50" dirty="0">
                <a:latin typeface="+mj-lt"/>
                <a:ea typeface="+mj-ea"/>
                <a:cs typeface="+mj-cs"/>
              </a:rPr>
              <a:t>The</a:t>
            </a:r>
            <a:r>
              <a:rPr lang="en-US" altLang="en-US" sz="4800" b="1" dirty="0">
                <a:latin typeface="+mj-lt"/>
              </a:rPr>
              <a:t> Big Question, Dr. Dave Mengel</a:t>
            </a:r>
            <a:endParaRPr lang="en-US" sz="4800" b="1" dirty="0">
              <a:latin typeface="+mj-lt"/>
            </a:endParaRPr>
          </a:p>
          <a:p>
            <a:r>
              <a:rPr lang="en-US" altLang="en-US" sz="3200" b="1" dirty="0" smtClean="0"/>
              <a:t/>
            </a:r>
            <a:br>
              <a:rPr lang="en-US" altLang="en-US" sz="3200" b="1" dirty="0" smtClean="0"/>
            </a:br>
            <a:r>
              <a:rPr lang="en-US" altLang="en-US" sz="3200" b="1" dirty="0" smtClean="0"/>
              <a:t>Can </a:t>
            </a:r>
            <a:r>
              <a:rPr lang="en-US" altLang="en-US" sz="3200" b="1" dirty="0"/>
              <a:t>a N management strategy be developed to:</a:t>
            </a:r>
            <a:r>
              <a:rPr lang="en-US" altLang="en-US" sz="3200" dirty="0"/>
              <a:t> </a:t>
            </a:r>
          </a:p>
          <a:p>
            <a:pPr lvl="1"/>
            <a:r>
              <a:rPr lang="en-US" altLang="en-US" sz="3200" dirty="0"/>
              <a:t>Reduce economic risk in bad years?</a:t>
            </a:r>
          </a:p>
          <a:p>
            <a:pPr lvl="1"/>
            <a:r>
              <a:rPr lang="en-US" altLang="en-US" sz="3200" dirty="0"/>
              <a:t>Take advantage of the potential of good years?</a:t>
            </a:r>
          </a:p>
          <a:p>
            <a:pPr lvl="1"/>
            <a:r>
              <a:rPr lang="en-US" altLang="en-US" sz="3200" dirty="0"/>
              <a:t>Fine-tune N needs in high yielding irrigated crops?</a:t>
            </a:r>
          </a:p>
          <a:p>
            <a:pPr lvl="1"/>
            <a:r>
              <a:rPr lang="en-US" altLang="en-US" sz="3200" dirty="0"/>
              <a:t>Reduce environmental risk in sensitive </a:t>
            </a:r>
          </a:p>
          <a:p>
            <a:pPr lvl="1">
              <a:buFontTx/>
              <a:buNone/>
            </a:pPr>
            <a:r>
              <a:rPr lang="en-US" altLang="en-US" sz="3200" dirty="0"/>
              <a:t>     environments?</a:t>
            </a:r>
          </a:p>
          <a:p>
            <a:pPr lvl="1"/>
            <a:r>
              <a:rPr lang="en-US" altLang="en-US" sz="3200" dirty="0"/>
              <a:t>Enhance profitability in the long run?</a:t>
            </a:r>
          </a:p>
          <a:p>
            <a:pPr>
              <a:buFontTx/>
              <a:buNone/>
            </a:pPr>
            <a:endParaRPr lang="en-US" altLang="en-US" sz="3600" dirty="0"/>
          </a:p>
          <a:p>
            <a:endParaRPr lang="en-US" altLang="en-US" sz="3600" dirty="0"/>
          </a:p>
          <a:p>
            <a:endParaRPr lang="en-US" altLang="en-US" sz="3600" dirty="0"/>
          </a:p>
        </p:txBody>
      </p:sp>
    </p:spTree>
    <p:extLst>
      <p:ext uri="{BB962C8B-B14F-4D97-AF65-F5344CB8AC3E}">
        <p14:creationId xmlns:p14="http://schemas.microsoft.com/office/powerpoint/2010/main" val="7338895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800" y="228600"/>
            <a:ext cx="8636000" cy="6477000"/>
          </a:xfrm>
          <a:prstGeom prst="rect">
            <a:avLst/>
          </a:prstGeom>
          <a:ln w="28575">
            <a:solidFill>
              <a:srgbClr val="9900FF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705600" y="457200"/>
            <a:ext cx="2057400" cy="830997"/>
          </a:xfrm>
          <a:prstGeom prst="rect">
            <a:avLst/>
          </a:prstGeom>
          <a:solidFill>
            <a:srgbClr val="FF6600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Stillwater, OK</a:t>
            </a:r>
            <a:br>
              <a:rPr lang="en-US" sz="2400" b="1" dirty="0" smtClean="0"/>
            </a:br>
            <a:r>
              <a:rPr lang="en-US" sz="2400" b="1" dirty="0" smtClean="0"/>
              <a:t>2010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0595106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763000" cy="914400"/>
          </a:xfrm>
        </p:spPr>
        <p:txBody>
          <a:bodyPr/>
          <a:lstStyle/>
          <a:p>
            <a:r>
              <a:rPr lang="en-US" altLang="en-US" b="1" dirty="0" smtClean="0"/>
              <a:t>Sensor </a:t>
            </a:r>
            <a:r>
              <a:rPr lang="en-US" altLang="en-US" b="1" dirty="0"/>
              <a:t>Adoption Barriers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838200"/>
            <a:ext cx="8534400" cy="58674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2800" dirty="0"/>
              <a:t>Producer Resistance to Change--Easy to be </a:t>
            </a:r>
            <a:r>
              <a:rPr lang="en-US" altLang="en-US" sz="2800" dirty="0" smtClean="0"/>
              <a:t>Sloppy</a:t>
            </a:r>
            <a:endParaRPr lang="en-US" altLang="en-US" sz="1200" dirty="0"/>
          </a:p>
          <a:p>
            <a:pPr>
              <a:lnSpc>
                <a:spcPct val="90000"/>
              </a:lnSpc>
            </a:pPr>
            <a:r>
              <a:rPr lang="en-US" altLang="en-US" sz="2800" dirty="0"/>
              <a:t>Present Price of Corn &amp; Wheat—Fear of Yield </a:t>
            </a:r>
            <a:r>
              <a:rPr lang="en-US" altLang="en-US" sz="2800" dirty="0" smtClean="0"/>
              <a:t>Loss</a:t>
            </a:r>
            <a:endParaRPr lang="en-US" altLang="en-US" sz="1200" dirty="0"/>
          </a:p>
          <a:p>
            <a:pPr>
              <a:lnSpc>
                <a:spcPct val="90000"/>
              </a:lnSpc>
            </a:pPr>
            <a:r>
              <a:rPr lang="en-US" altLang="en-US" sz="2800" dirty="0"/>
              <a:t>Lack of Awareness Regarding Alternative N </a:t>
            </a:r>
            <a:r>
              <a:rPr lang="en-US" altLang="en-US" sz="2800" dirty="0" smtClean="0"/>
              <a:t>Strategies</a:t>
            </a:r>
            <a:endParaRPr lang="en-US" altLang="en-US" sz="1400" dirty="0"/>
          </a:p>
          <a:p>
            <a:pPr>
              <a:lnSpc>
                <a:spcPct val="90000"/>
              </a:lnSpc>
            </a:pPr>
            <a:r>
              <a:rPr lang="en-US" altLang="en-US" sz="2800" dirty="0"/>
              <a:t>Lack of Clear Direction Among </a:t>
            </a:r>
            <a:r>
              <a:rPr lang="en-US" altLang="en-US" sz="2800" dirty="0" smtClean="0"/>
              <a:t>Universities</a:t>
            </a:r>
            <a:endParaRPr lang="en-US" altLang="en-US" sz="2800" dirty="0"/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pride, lack of funding, insufficient scale, etc.</a:t>
            </a:r>
          </a:p>
          <a:p>
            <a:pPr>
              <a:lnSpc>
                <a:spcPct val="90000"/>
              </a:lnSpc>
            </a:pPr>
            <a:r>
              <a:rPr lang="en-US" altLang="en-US" sz="2800" dirty="0" smtClean="0"/>
              <a:t>Inconsistent </a:t>
            </a:r>
            <a:r>
              <a:rPr lang="en-US" altLang="en-US" sz="2800" dirty="0"/>
              <a:t>&amp; Confusing N Management Producer Programs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Equipment Capability and compatibility. 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Ag Retailer Business Model.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Structured around fertilizer volume, soil sampling and low margins—not based on </a:t>
            </a:r>
            <a:r>
              <a:rPr lang="en-US" altLang="en-US" sz="2400" dirty="0" smtClean="0"/>
              <a:t>consulting/value/differentiation</a:t>
            </a:r>
            <a:endParaRPr lang="en-US" altLang="en-US" sz="2400" dirty="0"/>
          </a:p>
          <a:p>
            <a:pPr lvl="1">
              <a:lnSpc>
                <a:spcPct val="90000"/>
              </a:lnSpc>
              <a:buFontTx/>
              <a:buNone/>
            </a:pPr>
            <a:endParaRPr lang="en-US" altLang="en-US" sz="2400" dirty="0"/>
          </a:p>
          <a:p>
            <a:pPr>
              <a:lnSpc>
                <a:spcPct val="90000"/>
              </a:lnSpc>
            </a:pP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1922201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 descr="100_198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6497504" cy="4876800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228600" y="5257800"/>
            <a:ext cx="2438400" cy="915988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80808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April 16, 2007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Dr. Norman Borlaug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Ciudad Obregon, MX</a:t>
            </a:r>
          </a:p>
        </p:txBody>
      </p:sp>
    </p:spTree>
    <p:extLst>
      <p:ext uri="{BB962C8B-B14F-4D97-AF65-F5344CB8AC3E}">
        <p14:creationId xmlns:p14="http://schemas.microsoft.com/office/powerpoint/2010/main" val="292347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ChangeArrowheads="1"/>
          </p:cNvSpPr>
          <p:nvPr/>
        </p:nvSpPr>
        <p:spPr bwMode="auto">
          <a:xfrm>
            <a:off x="16933" y="1219200"/>
            <a:ext cx="9144000" cy="4431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tabLst>
                <a:tab pos="1714500" algn="l"/>
                <a:tab pos="2400300" algn="l"/>
                <a:tab pos="3200400" algn="l"/>
                <a:tab pos="4000500" algn="l"/>
                <a:tab pos="4800600" algn="l"/>
                <a:tab pos="5715000" algn="l"/>
                <a:tab pos="6400800" algn="l"/>
                <a:tab pos="7200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1714500" algn="l"/>
                <a:tab pos="2400300" algn="l"/>
                <a:tab pos="3200400" algn="l"/>
                <a:tab pos="4000500" algn="l"/>
                <a:tab pos="4800600" algn="l"/>
                <a:tab pos="5715000" algn="l"/>
                <a:tab pos="6400800" algn="l"/>
                <a:tab pos="7200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1714500" algn="l"/>
                <a:tab pos="2400300" algn="l"/>
                <a:tab pos="3200400" algn="l"/>
                <a:tab pos="4000500" algn="l"/>
                <a:tab pos="4800600" algn="l"/>
                <a:tab pos="5715000" algn="l"/>
                <a:tab pos="6400800" algn="l"/>
                <a:tab pos="7200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1714500" algn="l"/>
                <a:tab pos="2400300" algn="l"/>
                <a:tab pos="3200400" algn="l"/>
                <a:tab pos="4000500" algn="l"/>
                <a:tab pos="4800600" algn="l"/>
                <a:tab pos="5715000" algn="l"/>
                <a:tab pos="6400800" algn="l"/>
                <a:tab pos="7200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714500" algn="l"/>
                <a:tab pos="2400300" algn="l"/>
                <a:tab pos="3200400" algn="l"/>
                <a:tab pos="4000500" algn="l"/>
                <a:tab pos="4800600" algn="l"/>
                <a:tab pos="5715000" algn="l"/>
                <a:tab pos="6400800" algn="l"/>
                <a:tab pos="7200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714500" algn="l"/>
                <a:tab pos="2400300" algn="l"/>
                <a:tab pos="3200400" algn="l"/>
                <a:tab pos="4000500" algn="l"/>
                <a:tab pos="4800600" algn="l"/>
                <a:tab pos="5715000" algn="l"/>
                <a:tab pos="6400800" algn="l"/>
                <a:tab pos="7200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714500" algn="l"/>
                <a:tab pos="2400300" algn="l"/>
                <a:tab pos="3200400" algn="l"/>
                <a:tab pos="4000500" algn="l"/>
                <a:tab pos="4800600" algn="l"/>
                <a:tab pos="5715000" algn="l"/>
                <a:tab pos="6400800" algn="l"/>
                <a:tab pos="7200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714500" algn="l"/>
                <a:tab pos="2400300" algn="l"/>
                <a:tab pos="3200400" algn="l"/>
                <a:tab pos="4000500" algn="l"/>
                <a:tab pos="4800600" algn="l"/>
                <a:tab pos="5715000" algn="l"/>
                <a:tab pos="6400800" algn="l"/>
                <a:tab pos="7200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714500" algn="l"/>
                <a:tab pos="2400300" algn="l"/>
                <a:tab pos="3200400" algn="l"/>
                <a:tab pos="4000500" algn="l"/>
                <a:tab pos="4800600" algn="l"/>
                <a:tab pos="5715000" algn="l"/>
                <a:tab pos="6400800" algn="l"/>
                <a:tab pos="7200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b="1" dirty="0"/>
              <a:t>Minimum, maximum, mean, standard deviation, maximum/minimum and CV for </a:t>
            </a:r>
            <a:br>
              <a:rPr lang="en-US" altLang="en-US" b="1" dirty="0"/>
            </a:br>
            <a:r>
              <a:rPr lang="en-US" altLang="en-US" b="1" dirty="0"/>
              <a:t>by-plant </a:t>
            </a:r>
            <a:r>
              <a:rPr lang="en-US" altLang="en-US" b="1" dirty="0" smtClean="0"/>
              <a:t>maize </a:t>
            </a:r>
            <a:r>
              <a:rPr lang="en-US" altLang="en-US" b="1" dirty="0"/>
              <a:t>grain yields from 46 transects in Argentina, Mexico, Iowa, Nebraska, Ohio, Virginia, and Oklahoma, 2002-2004.</a:t>
            </a:r>
          </a:p>
          <a:p>
            <a:pPr algn="ctr"/>
            <a:r>
              <a:rPr lang="en-US" altLang="en-US" sz="1200" b="1" dirty="0"/>
              <a:t>________________________________________________________________________________________________________</a:t>
            </a:r>
            <a:br>
              <a:rPr lang="en-US" altLang="en-US" sz="1200" b="1" dirty="0"/>
            </a:br>
            <a:r>
              <a:rPr lang="en-US" altLang="en-US" sz="1200" b="1" dirty="0"/>
              <a:t>Location	Years	Transects	Min Yield 	Max Yield 	Mean Yield	</a:t>
            </a:r>
            <a:r>
              <a:rPr lang="en-US" altLang="en-US" sz="1200" b="1" dirty="0" err="1"/>
              <a:t>Stdev</a:t>
            </a:r>
            <a:r>
              <a:rPr lang="en-US" altLang="en-US" sz="1200" b="1" dirty="0"/>
              <a:t>	Max/Min	CV</a:t>
            </a:r>
          </a:p>
          <a:p>
            <a:pPr algn="ctr"/>
            <a:r>
              <a:rPr lang="en-US" altLang="en-US" sz="1200" b="1" dirty="0"/>
              <a:t>			</a:t>
            </a:r>
            <a:r>
              <a:rPr lang="es-AR" altLang="en-US" sz="1200" b="1" dirty="0"/>
              <a:t>------------------------ kg ha-1-----------------------			%</a:t>
            </a:r>
            <a:endParaRPr lang="en-US" altLang="en-US" sz="1200" b="1" dirty="0"/>
          </a:p>
          <a:p>
            <a:pPr algn="ctr"/>
            <a:r>
              <a:rPr lang="es-AR" altLang="en-US" sz="1200" b="1" dirty="0"/>
              <a:t>El Batan, </a:t>
            </a:r>
            <a:r>
              <a:rPr lang="es-AR" altLang="en-US" sz="1200" b="1" dirty="0" err="1"/>
              <a:t>Mexico</a:t>
            </a:r>
            <a:r>
              <a:rPr lang="es-AR" altLang="en-US" sz="1200" b="1" dirty="0"/>
              <a:t>	2002	3	606	9440	4268	1935	22.4	45.3</a:t>
            </a:r>
            <a:endParaRPr lang="en-US" altLang="en-US" sz="1200" b="1" dirty="0"/>
          </a:p>
          <a:p>
            <a:pPr algn="ctr"/>
            <a:r>
              <a:rPr lang="es-AR" altLang="en-US" sz="1200" b="1" dirty="0"/>
              <a:t>OK, &lt;6000 kg ha-1	2003-4	12	1128	9169	4652	1724	10.0	37.2</a:t>
            </a:r>
            <a:endParaRPr lang="en-US" altLang="en-US" sz="1200" b="1" dirty="0"/>
          </a:p>
          <a:p>
            <a:pPr algn="ctr"/>
            <a:r>
              <a:rPr lang="es-AR" altLang="en-US" sz="1200" b="1" dirty="0"/>
              <a:t>								</a:t>
            </a:r>
            <a:endParaRPr lang="en-US" altLang="en-US" sz="1200" b="1" dirty="0"/>
          </a:p>
          <a:p>
            <a:pPr algn="ctr"/>
            <a:r>
              <a:rPr lang="es-AR" altLang="en-US" sz="1200" b="1" dirty="0"/>
              <a:t>OK, &gt;6000 kg ha-1	2003-4	8	1947	14120	7050	2167	11.6	30.5</a:t>
            </a:r>
            <a:endParaRPr lang="en-US" altLang="en-US" sz="1200" b="1" dirty="0"/>
          </a:p>
          <a:p>
            <a:pPr algn="ctr"/>
            <a:r>
              <a:rPr lang="es-AR" altLang="en-US" sz="1200" b="1" dirty="0"/>
              <a:t>								</a:t>
            </a:r>
            <a:endParaRPr lang="en-US" altLang="en-US" sz="1200" b="1" dirty="0"/>
          </a:p>
          <a:p>
            <a:pPr algn="ctr"/>
            <a:r>
              <a:rPr lang="en-US" altLang="en-US" sz="1200" b="1" dirty="0"/>
              <a:t>Ames, IA, Shelton, NE	2004	4	1872	21173	8320	3660	14.1	46.0</a:t>
            </a:r>
          </a:p>
          <a:p>
            <a:pPr algn="ctr"/>
            <a:r>
              <a:rPr lang="en-US" altLang="en-US" sz="1200" b="1" dirty="0"/>
              <a:t/>
            </a:r>
            <a:br>
              <a:rPr lang="en-US" altLang="en-US" sz="1200" b="1" dirty="0"/>
            </a:br>
            <a:r>
              <a:rPr lang="en-US" altLang="en-US" sz="1200" b="1" dirty="0"/>
              <a:t>Wooster, OH	2004	1	2066	19458	9759	4367	9.4	50.2</a:t>
            </a:r>
          </a:p>
          <a:p>
            <a:pPr algn="ctr"/>
            <a:r>
              <a:rPr lang="en-US" altLang="en-US" sz="1200" b="1" dirty="0"/>
              <a:t>								</a:t>
            </a:r>
          </a:p>
          <a:p>
            <a:pPr algn="ctr"/>
            <a:r>
              <a:rPr lang="en-US" altLang="en-US" sz="1200" b="1" dirty="0"/>
              <a:t>Parana, Argentina	2003	9	2806	28058	11478	4211	15.0	36.8</a:t>
            </a:r>
          </a:p>
          <a:p>
            <a:pPr algn="ctr"/>
            <a:r>
              <a:rPr lang="en-US" altLang="en-US" sz="1200" b="1" dirty="0"/>
              <a:t>Painter, VA	2003	4	4753	24552	11943	3171	5.2	26.7</a:t>
            </a:r>
          </a:p>
          <a:p>
            <a:pPr algn="ctr"/>
            <a:r>
              <a:rPr lang="en-US" altLang="en-US" sz="1200" b="1" dirty="0"/>
              <a:t/>
            </a:r>
            <a:br>
              <a:rPr lang="en-US" altLang="en-US" sz="1200" b="1" dirty="0"/>
            </a:br>
            <a:r>
              <a:rPr lang="en-US" altLang="en-US" sz="1200" b="1" dirty="0"/>
              <a:t>Phillips, NE	2004	5	7098	21492	14383	2926	3.2	20.3</a:t>
            </a:r>
            <a:br>
              <a:rPr lang="en-US" altLang="en-US" sz="1200" b="1" dirty="0"/>
            </a:br>
            <a:r>
              <a:rPr lang="en-US" altLang="en-US" sz="1200" b="1" dirty="0"/>
              <a:t>	--------------------------------------------------------------------------------------------------------------</a:t>
            </a:r>
          </a:p>
          <a:p>
            <a:pPr algn="ctr"/>
            <a:r>
              <a:rPr lang="en-US" altLang="en-US" sz="1200" b="1" dirty="0"/>
              <a:t>All Sites 	2002-04	46	2752	17281	8495	</a:t>
            </a:r>
            <a:r>
              <a:rPr lang="en-US" altLang="en-US" sz="1200" b="1" dirty="0">
                <a:solidFill>
                  <a:srgbClr val="00FF00"/>
                </a:solidFill>
              </a:rPr>
              <a:t>2765</a:t>
            </a:r>
            <a:r>
              <a:rPr lang="en-US" altLang="en-US" sz="1200" b="1" dirty="0"/>
              <a:t>	11.1	34.3</a:t>
            </a:r>
          </a:p>
          <a:p>
            <a:pPr algn="ctr"/>
            <a:r>
              <a:rPr lang="en-US" altLang="en-US" sz="1200" b="1" dirty="0"/>
              <a:t>________________________________________________________________________________________________________ </a:t>
            </a: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6248400" y="5562600"/>
            <a:ext cx="1219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00FF00"/>
                </a:solidFill>
              </a:rPr>
              <a:t>44 bu/ac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19200" y="304800"/>
            <a:ext cx="746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600" b="1" dirty="0"/>
              <a:t>Plant to Plant Variability in Maize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164928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nue.okstate.edu/Hand_Planter/img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"/>
            <a:ext cx="8346054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141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22959" y="1845734"/>
            <a:ext cx="7543801" cy="4023360"/>
          </a:xfrm>
        </p:spPr>
        <p:txBody>
          <a:bodyPr/>
          <a:lstStyle/>
          <a:p>
            <a:endParaRPr lang="en-US"/>
          </a:p>
        </p:txBody>
      </p:sp>
      <p:pic>
        <p:nvPicPr>
          <p:cNvPr id="1027" name="Picture 3" descr="C:\Pictures\Field\El_Salvador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"/>
            <a:ext cx="9190897" cy="6629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349268"/>
              </p:ext>
            </p:extLst>
          </p:nvPr>
        </p:nvGraphicFramePr>
        <p:xfrm>
          <a:off x="152400" y="152400"/>
          <a:ext cx="8839200" cy="1550478"/>
        </p:xfrm>
        <a:graphic>
          <a:graphicData uri="http://schemas.openxmlformats.org/drawingml/2006/table">
            <a:tbl>
              <a:tblPr/>
              <a:tblGrid>
                <a:gridCol w="2033830">
                  <a:extLst>
                    <a:ext uri="{9D8B030D-6E8A-4147-A177-3AD203B41FA5}">
                      <a16:colId xmlns:a16="http://schemas.microsoft.com/office/drawing/2014/main" val="3059245003"/>
                    </a:ext>
                  </a:extLst>
                </a:gridCol>
                <a:gridCol w="655716">
                  <a:extLst>
                    <a:ext uri="{9D8B030D-6E8A-4147-A177-3AD203B41FA5}">
                      <a16:colId xmlns:a16="http://schemas.microsoft.com/office/drawing/2014/main" val="3081549363"/>
                    </a:ext>
                  </a:extLst>
                </a:gridCol>
                <a:gridCol w="459371">
                  <a:extLst>
                    <a:ext uri="{9D8B030D-6E8A-4147-A177-3AD203B41FA5}">
                      <a16:colId xmlns:a16="http://schemas.microsoft.com/office/drawing/2014/main" val="2062057407"/>
                    </a:ext>
                  </a:extLst>
                </a:gridCol>
                <a:gridCol w="918744">
                  <a:extLst>
                    <a:ext uri="{9D8B030D-6E8A-4147-A177-3AD203B41FA5}">
                      <a16:colId xmlns:a16="http://schemas.microsoft.com/office/drawing/2014/main" val="826957937"/>
                    </a:ext>
                  </a:extLst>
                </a:gridCol>
                <a:gridCol w="1718938">
                  <a:extLst>
                    <a:ext uri="{9D8B030D-6E8A-4147-A177-3AD203B41FA5}">
                      <a16:colId xmlns:a16="http://schemas.microsoft.com/office/drawing/2014/main" val="1965745306"/>
                    </a:ext>
                  </a:extLst>
                </a:gridCol>
                <a:gridCol w="1407751">
                  <a:extLst>
                    <a:ext uri="{9D8B030D-6E8A-4147-A177-3AD203B41FA5}">
                      <a16:colId xmlns:a16="http://schemas.microsoft.com/office/drawing/2014/main" val="160499521"/>
                    </a:ext>
                  </a:extLst>
                </a:gridCol>
                <a:gridCol w="388984">
                  <a:extLst>
                    <a:ext uri="{9D8B030D-6E8A-4147-A177-3AD203B41FA5}">
                      <a16:colId xmlns:a16="http://schemas.microsoft.com/office/drawing/2014/main" val="2957211058"/>
                    </a:ext>
                  </a:extLst>
                </a:gridCol>
                <a:gridCol w="433440">
                  <a:extLst>
                    <a:ext uri="{9D8B030D-6E8A-4147-A177-3AD203B41FA5}">
                      <a16:colId xmlns:a16="http://schemas.microsoft.com/office/drawing/2014/main" val="4128166291"/>
                    </a:ext>
                  </a:extLst>
                </a:gridCol>
                <a:gridCol w="455669">
                  <a:extLst>
                    <a:ext uri="{9D8B030D-6E8A-4147-A177-3AD203B41FA5}">
                      <a16:colId xmlns:a16="http://schemas.microsoft.com/office/drawing/2014/main" val="2658308902"/>
                    </a:ext>
                  </a:extLst>
                </a:gridCol>
                <a:gridCol w="366757">
                  <a:extLst>
                    <a:ext uri="{9D8B030D-6E8A-4147-A177-3AD203B41FA5}">
                      <a16:colId xmlns:a16="http://schemas.microsoft.com/office/drawing/2014/main" val="3749001113"/>
                    </a:ext>
                  </a:extLst>
                </a:gridCol>
              </a:tblGrid>
              <a:tr h="2183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sng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Source</a:t>
                      </a:r>
                    </a:p>
                  </a:txBody>
                  <a:tcPr marL="9493" marR="9493" marT="94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sng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Location</a:t>
                      </a:r>
                    </a:p>
                  </a:txBody>
                  <a:tcPr marL="9493" marR="9493" marT="94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sng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Years</a:t>
                      </a:r>
                    </a:p>
                  </a:txBody>
                  <a:tcPr marL="9493" marR="9493" marT="94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sng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Time period</a:t>
                      </a:r>
                    </a:p>
                  </a:txBody>
                  <a:tcPr marL="9493" marR="9493" marT="94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sng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(0-N) Yield Range</a:t>
                      </a:r>
                    </a:p>
                  </a:txBody>
                  <a:tcPr marL="9493" marR="9493" marT="94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sng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High N Yield Range</a:t>
                      </a:r>
                    </a:p>
                  </a:txBody>
                  <a:tcPr marL="9493" marR="9493" marT="94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nn-NO" sz="1400" b="1" i="0" u="sng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Optimum N rate kg ha</a:t>
                      </a:r>
                      <a:r>
                        <a:rPr lang="nn-NO" sz="1400" b="1" i="0" u="sng" strike="noStrike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endParaRPr lang="nn-NO" sz="1400" b="1" i="0" u="sng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93" marR="9493" marT="949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3203821"/>
                  </a:ext>
                </a:extLst>
              </a:tr>
              <a:tr h="2183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493" marR="9493" marT="94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493" marR="9493" marT="94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493" marR="9493" marT="94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493" marR="9493" marT="94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Mg ha</a:t>
                      </a:r>
                      <a:r>
                        <a:rPr lang="en-US" sz="1400" b="0" i="0" u="none" strike="noStrike" baseline="30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93" marR="9493" marT="94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Mg ha</a:t>
                      </a:r>
                      <a:r>
                        <a:rPr lang="en-US" sz="1400" b="0" i="0" u="none" strike="noStrike" baseline="30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93" marR="9493" marT="94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Min</a:t>
                      </a:r>
                    </a:p>
                  </a:txBody>
                  <a:tcPr marL="9493" marR="9493" marT="94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Max</a:t>
                      </a:r>
                    </a:p>
                  </a:txBody>
                  <a:tcPr marL="9493" marR="9493" marT="94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Avg.</a:t>
                      </a:r>
                    </a:p>
                  </a:txBody>
                  <a:tcPr marL="9493" marR="9493" marT="94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SD</a:t>
                      </a:r>
                    </a:p>
                  </a:txBody>
                  <a:tcPr marL="9493" marR="9493" marT="94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473445"/>
                  </a:ext>
                </a:extLst>
              </a:tr>
              <a:tr h="18986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Bundy et al. (2011)</a:t>
                      </a:r>
                    </a:p>
                  </a:txBody>
                  <a:tcPr marL="9493" marR="9493" marT="94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WI</a:t>
                      </a:r>
                    </a:p>
                  </a:txBody>
                  <a:tcPr marL="9493" marR="9493" marT="94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9493" marR="9493" marT="94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1958-1983</a:t>
                      </a:r>
                    </a:p>
                  </a:txBody>
                  <a:tcPr marL="9493" marR="9493" marT="94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1.6-7.6</a:t>
                      </a:r>
                    </a:p>
                  </a:txBody>
                  <a:tcPr marL="9493" marR="9493" marT="94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4.3-8.8</a:t>
                      </a:r>
                    </a:p>
                  </a:txBody>
                  <a:tcPr marL="9493" marR="9493" marT="94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9493" marR="9493" marT="94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233</a:t>
                      </a:r>
                    </a:p>
                  </a:txBody>
                  <a:tcPr marL="9493" marR="9493" marT="94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130</a:t>
                      </a:r>
                    </a:p>
                  </a:txBody>
                  <a:tcPr marL="9493" marR="9493" marT="94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9493" marR="9493" marT="94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8433692"/>
                  </a:ext>
                </a:extLst>
              </a:tr>
              <a:tr h="18986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Bundy et al. (2011)</a:t>
                      </a:r>
                    </a:p>
                  </a:txBody>
                  <a:tcPr marL="9493" marR="9493" marT="94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WI</a:t>
                      </a:r>
                    </a:p>
                  </a:txBody>
                  <a:tcPr marL="9493" marR="9493" marT="94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493" marR="9493" marT="94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1984-1997</a:t>
                      </a:r>
                    </a:p>
                  </a:txBody>
                  <a:tcPr marL="9493" marR="9493" marT="94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2.7-5.6</a:t>
                      </a:r>
                    </a:p>
                  </a:txBody>
                  <a:tcPr marL="9493" marR="9493" marT="94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5.7-9.96</a:t>
                      </a:r>
                    </a:p>
                  </a:txBody>
                  <a:tcPr marL="9493" marR="9493" marT="94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</a:p>
                  </a:txBody>
                  <a:tcPr marL="9493" marR="9493" marT="94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235</a:t>
                      </a:r>
                    </a:p>
                  </a:txBody>
                  <a:tcPr marL="9493" marR="9493" marT="94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179</a:t>
                      </a:r>
                    </a:p>
                  </a:txBody>
                  <a:tcPr marL="9493" marR="9493" marT="94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9493" marR="9493" marT="94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0182623"/>
                  </a:ext>
                </a:extLst>
              </a:tr>
              <a:tr h="18986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Mallarino</a:t>
                      </a:r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and Torres (2006)</a:t>
                      </a:r>
                    </a:p>
                  </a:txBody>
                  <a:tcPr marL="9493" marR="9493" marT="94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IA</a:t>
                      </a:r>
                    </a:p>
                  </a:txBody>
                  <a:tcPr marL="9493" marR="9493" marT="94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493" marR="9493" marT="94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1979-2003</a:t>
                      </a:r>
                    </a:p>
                  </a:txBody>
                  <a:tcPr marL="9493" marR="9493" marT="94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0.8-5.9</a:t>
                      </a:r>
                    </a:p>
                  </a:txBody>
                  <a:tcPr marL="9493" marR="9493" marT="94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5.1-12.4</a:t>
                      </a:r>
                    </a:p>
                  </a:txBody>
                  <a:tcPr marL="9493" marR="9493" marT="94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81</a:t>
                      </a:r>
                    </a:p>
                  </a:txBody>
                  <a:tcPr marL="9493" marR="9493" marT="94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237</a:t>
                      </a:r>
                    </a:p>
                  </a:txBody>
                  <a:tcPr marL="9493" marR="9493" marT="94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165</a:t>
                      </a:r>
                    </a:p>
                  </a:txBody>
                  <a:tcPr marL="9493" marR="9493" marT="94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9493" marR="9493" marT="94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7639725"/>
                  </a:ext>
                </a:extLst>
              </a:tr>
              <a:tr h="18986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Mallarino and Torres (2006)</a:t>
                      </a:r>
                    </a:p>
                  </a:txBody>
                  <a:tcPr marL="9493" marR="9493" marT="94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IA</a:t>
                      </a:r>
                    </a:p>
                  </a:txBody>
                  <a:tcPr marL="9493" marR="9493" marT="94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493" marR="9493" marT="94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1985-2010</a:t>
                      </a:r>
                    </a:p>
                  </a:txBody>
                  <a:tcPr marL="9493" marR="9493" marT="94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1.4-6.2</a:t>
                      </a:r>
                    </a:p>
                  </a:txBody>
                  <a:tcPr marL="9493" marR="9493" marT="94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5.3-12.8</a:t>
                      </a:r>
                    </a:p>
                  </a:txBody>
                  <a:tcPr marL="9493" marR="9493" marT="94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134</a:t>
                      </a:r>
                    </a:p>
                  </a:txBody>
                  <a:tcPr marL="9493" marR="9493" marT="94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239</a:t>
                      </a:r>
                    </a:p>
                  </a:txBody>
                  <a:tcPr marL="9493" marR="9493" marT="94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197</a:t>
                      </a:r>
                    </a:p>
                  </a:txBody>
                  <a:tcPr marL="9493" marR="9493" marT="94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9493" marR="9493" marT="94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8515718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828800"/>
            <a:ext cx="5474236" cy="30480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048000" y="3124200"/>
            <a:ext cx="3962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0" y="4876800"/>
            <a:ext cx="876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Bundy, L.G., T.W. </a:t>
            </a:r>
            <a:r>
              <a:rPr lang="en-US" sz="1200" dirty="0" err="1"/>
              <a:t>Andraski</a:t>
            </a:r>
            <a:r>
              <a:rPr lang="en-US" sz="1200" dirty="0"/>
              <a:t>, M.D. Ruark, and A.E. Peterson. 2011. Long-term continuous maize and nitrogen fertilizer effects on productivity and soil properties. </a:t>
            </a:r>
            <a:r>
              <a:rPr lang="en-US" sz="1200" dirty="0" err="1"/>
              <a:t>Agron</a:t>
            </a:r>
            <a:r>
              <a:rPr lang="en-US" sz="1200" dirty="0"/>
              <a:t>. J. 103:1346–1351. </a:t>
            </a:r>
            <a:r>
              <a:rPr lang="en-US" sz="1200" dirty="0" smtClean="0"/>
              <a:t>doi:10.2134/agronj2011.0094</a:t>
            </a:r>
          </a:p>
          <a:p>
            <a:endParaRPr lang="en-US" sz="1200" dirty="0"/>
          </a:p>
          <a:p>
            <a:r>
              <a:rPr lang="en-US" sz="1200" dirty="0" err="1"/>
              <a:t>Mallarino</a:t>
            </a:r>
            <a:r>
              <a:rPr lang="en-US" sz="1200" dirty="0"/>
              <a:t>, A.P., and E. Ortiz-Torres. 2006. A long-term look at crop rotation effects on maize yield and response to N fertilization. In: The Integrated Crop Management Conference Proceedings, Ames, IA. 29–30 Nov. 2006. Iowa State Univ. Ext., Ames. p. 209–213</a:t>
            </a:r>
            <a:r>
              <a:rPr lang="en-US" sz="1200" dirty="0" smtClean="0"/>
              <a:t>.</a:t>
            </a:r>
          </a:p>
          <a:p>
            <a:endParaRPr lang="en-US" sz="1200" dirty="0"/>
          </a:p>
          <a:p>
            <a:r>
              <a:rPr lang="en-US" sz="1200" dirty="0"/>
              <a:t>Sawyer, J., E. </a:t>
            </a:r>
            <a:r>
              <a:rPr lang="en-US" sz="1200" dirty="0" err="1"/>
              <a:t>Nafziger</a:t>
            </a:r>
            <a:r>
              <a:rPr lang="en-US" sz="1200" dirty="0"/>
              <a:t>, G. Randall, L. Bundy, G. </a:t>
            </a:r>
            <a:r>
              <a:rPr lang="en-US" sz="1200" dirty="0" err="1"/>
              <a:t>Rehm</a:t>
            </a:r>
            <a:r>
              <a:rPr lang="en-US" sz="1200" dirty="0"/>
              <a:t>, and B. </a:t>
            </a:r>
            <a:r>
              <a:rPr lang="en-US" sz="1200" dirty="0" err="1"/>
              <a:t>Joern</a:t>
            </a:r>
            <a:r>
              <a:rPr lang="en-US" sz="1200" dirty="0"/>
              <a:t>. 2006. Concepts and rationale for regional nitrogen rate guidelines for corn. PM 2015. Iowa State Univ. Extension, Ames.</a:t>
            </a:r>
          </a:p>
        </p:txBody>
      </p:sp>
    </p:spTree>
    <p:extLst>
      <p:ext uri="{BB962C8B-B14F-4D97-AF65-F5344CB8AC3E}">
        <p14:creationId xmlns:p14="http://schemas.microsoft.com/office/powerpoint/2010/main" val="89243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idx="4294967295"/>
          </p:nvPr>
        </p:nvSpPr>
        <p:spPr bwMode="auto">
          <a:xfrm>
            <a:off x="228600" y="152400"/>
            <a:ext cx="8077200" cy="5909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cs typeface="Arial" panose="020B0604020202020204" pitchFamily="34" charset="0"/>
              </a:rPr>
              <a:t>2018, August, Manhattan, KS (Kansas State Univ</a:t>
            </a:r>
            <a:r>
              <a:rPr lang="en-US" altLang="en-US" sz="1800" dirty="0" smtClean="0">
                <a:solidFill>
                  <a:srgbClr val="FFFF00"/>
                </a:solidFill>
                <a:cs typeface="Arial" panose="020B0604020202020204" pitchFamily="34" charset="0"/>
              </a:rPr>
              <a:t>.)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cs typeface="Arial" panose="020B0604020202020204" pitchFamily="34" charset="0"/>
              </a:rPr>
              <a:t>2017, August, Baton Rouge, LA (Louisiana State Univ.)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cs typeface="Arial" panose="020B0604020202020204" pitchFamily="34" charset="0"/>
              </a:rPr>
              <a:t>2016, August, Boise,</a:t>
            </a:r>
            <a:r>
              <a:rPr kumimoji="0" lang="en-US" altLang="en-US" sz="1800" b="0" i="0" u="none" strike="noStrike" cap="none" normalizeH="0" dirty="0" smtClean="0">
                <a:ln>
                  <a:noFill/>
                </a:ln>
                <a:solidFill>
                  <a:srgbClr val="FFFF00"/>
                </a:solidFill>
                <a:effectLst/>
                <a:cs typeface="Arial" panose="020B0604020202020204" pitchFamily="34" charset="0"/>
              </a:rPr>
              <a:t> ID (Univ. Idaho)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cs typeface="Arial" panose="020B0604020202020204" pitchFamily="34" charset="0"/>
              </a:rPr>
              <a:t>2015,</a:t>
            </a:r>
            <a:r>
              <a:rPr kumimoji="0" lang="en-US" altLang="en-US" sz="1800" b="0" i="0" u="none" strike="noStrike" cap="none" normalizeH="0" dirty="0" smtClean="0">
                <a:ln>
                  <a:noFill/>
                </a:ln>
                <a:solidFill>
                  <a:srgbClr val="FFFF00"/>
                </a:solidFill>
                <a:effectLst/>
                <a:cs typeface="Arial" panose="020B0604020202020204" pitchFamily="34" charset="0"/>
              </a:rPr>
              <a:t> August, Auburn, AL (Auburn Univ.)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cs typeface="Arial" panose="020B0604020202020204" pitchFamily="34" charset="0"/>
              </a:rPr>
              <a:t>2014, August, Sioux Falls, SD (South Dakota State Univ.)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cs typeface="Arial" panose="020B0604020202020204" pitchFamily="34" charset="0"/>
              </a:rPr>
              <a:t>2013, August,</a:t>
            </a:r>
            <a:r>
              <a:rPr kumimoji="0" lang="en-US" altLang="en-US" sz="1800" b="0" i="0" u="none" strike="noStrike" cap="none" normalizeH="0" dirty="0" smtClean="0">
                <a:ln>
                  <a:noFill/>
                </a:ln>
                <a:solidFill>
                  <a:srgbClr val="FFFF00"/>
                </a:solidFill>
                <a:effectLst/>
                <a:cs typeface="Arial" panose="020B0604020202020204" pitchFamily="34" charset="0"/>
              </a:rPr>
              <a:t> Des Moines, IA (Pioneer Hi Bred)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cs typeface="Arial" panose="020B0604020202020204" pitchFamily="34" charset="0"/>
              </a:rPr>
              <a:t>2012,</a:t>
            </a:r>
            <a:r>
              <a:rPr kumimoji="0" lang="en-US" altLang="en-US" sz="1800" b="0" i="0" u="none" strike="noStrike" cap="none" normalizeH="0" dirty="0" smtClean="0">
                <a:ln>
                  <a:noFill/>
                </a:ln>
                <a:solidFill>
                  <a:srgbClr val="FFFF00"/>
                </a:solidFill>
                <a:effectLst/>
                <a:cs typeface="Arial" panose="020B0604020202020204" pitchFamily="34" charset="0"/>
              </a:rPr>
              <a:t> August, Fargo, ND (North Dakota State Univ.)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cs typeface="Arial" panose="020B0604020202020204" pitchFamily="34" charset="0"/>
              </a:rPr>
              <a:t>2010, August, Stillwater, OK (Oklahoma State Univ.)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800" dirty="0" smtClean="0">
                <a:solidFill>
                  <a:srgbClr val="FFFF00"/>
                </a:solidFill>
                <a:cs typeface="Arial" panose="020B0604020202020204" pitchFamily="34" charset="0"/>
              </a:rPr>
              <a:t>2009, August, West Lafayette, IN (Purdue Univ.)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800" dirty="0" smtClean="0">
                <a:solidFill>
                  <a:srgbClr val="FFFF00"/>
                </a:solidFill>
                <a:cs typeface="Arial" panose="020B0604020202020204" pitchFamily="34" charset="0"/>
              </a:rPr>
              <a:t>2008, July, Manhattan, KS (Kansas State Univ.)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800" dirty="0" smtClean="0">
                <a:solidFill>
                  <a:srgbClr val="FFFF00"/>
                </a:solidFill>
                <a:cs typeface="Arial" panose="020B0604020202020204" pitchFamily="34" charset="0"/>
              </a:rPr>
              <a:t>2007, August, Monmouth IL (Monsanto)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800" dirty="0" smtClean="0">
                <a:solidFill>
                  <a:srgbClr val="FFFF00"/>
                </a:solidFill>
                <a:cs typeface="Arial" panose="020B0604020202020204" pitchFamily="34" charset="0"/>
              </a:rPr>
              <a:t>2006, August, Waseca, MN (Univ. Minnesota)</a:t>
            </a:r>
            <a:endParaRPr lang="en-US" altLang="en-US" sz="1800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cs typeface="Arial" panose="020B0604020202020204" pitchFamily="34" charset="0"/>
              </a:rPr>
              <a:t>2005, August, Columbia, MO (Univ. Missouri)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cs typeface="Arial" panose="020B0604020202020204" pitchFamily="34" charset="0"/>
              </a:rPr>
              <a:t>2004,</a:t>
            </a:r>
            <a:r>
              <a:rPr kumimoji="0" lang="en-US" altLang="en-US" sz="1800" b="0" i="0" u="none" strike="noStrike" cap="none" normalizeH="0" dirty="0" smtClean="0">
                <a:ln>
                  <a:noFill/>
                </a:ln>
                <a:solidFill>
                  <a:srgbClr val="FFFF00"/>
                </a:solidFill>
                <a:effectLst/>
                <a:cs typeface="Arial" panose="020B0604020202020204" pitchFamily="34" charset="0"/>
              </a:rPr>
              <a:t> August, Lincoln, NE (Univ. Nebraska)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cs typeface="Arial" panose="020B0604020202020204" pitchFamily="34" charset="0"/>
              </a:rPr>
              <a:t>2003, May, Stillwater, OK (Oklahoma State</a:t>
            </a:r>
            <a:r>
              <a:rPr kumimoji="0" lang="en-US" altLang="en-US" sz="1800" b="0" i="0" u="none" strike="noStrike" cap="none" normalizeH="0" dirty="0" smtClean="0">
                <a:ln>
                  <a:noFill/>
                </a:ln>
                <a:solidFill>
                  <a:srgbClr val="FFFF00"/>
                </a:solidFill>
                <a:effectLst/>
                <a:cs typeface="Arial" panose="020B0604020202020204" pitchFamily="34" charset="0"/>
              </a:rPr>
              <a:t> Univ</a:t>
            </a:r>
            <a:r>
              <a:rPr lang="en-US" altLang="en-US" sz="1800" dirty="0" smtClean="0">
                <a:solidFill>
                  <a:srgbClr val="FFFF00"/>
                </a:solidFill>
                <a:cs typeface="Arial" panose="020B0604020202020204" pitchFamily="34" charset="0"/>
              </a:rPr>
              <a:t>.)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800" dirty="0">
                <a:cs typeface="Arial" panose="020B0604020202020204" pitchFamily="34" charset="0"/>
              </a:rPr>
              <a:t>2002, June, Shelton, NE (USDA-ARS, OSU)</a:t>
            </a:r>
            <a:r>
              <a:rPr lang="en-US" altLang="en-US" sz="1800" dirty="0">
                <a:solidFill>
                  <a:srgbClr val="FFFF00"/>
                </a:solidFill>
                <a:cs typeface="Arial" panose="020B0604020202020204" pitchFamily="34" charset="0"/>
              </a:rPr>
              <a:t> </a:t>
            </a:r>
            <a:br>
              <a:rPr lang="en-US" altLang="en-US" sz="1800" dirty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US" altLang="en-US" sz="1800" dirty="0">
                <a:solidFill>
                  <a:srgbClr val="FFFF00"/>
                </a:solidFill>
                <a:cs typeface="Arial" panose="020B0604020202020204" pitchFamily="34" charset="0"/>
              </a:rPr>
              <a:t>2002, January, Lincoln, NE (USDA-ARS, OSU, CIMMYT, Virginia Tech)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800" dirty="0">
                <a:cs typeface="Arial" panose="020B0604020202020204" pitchFamily="34" charset="0"/>
              </a:rPr>
              <a:t>2001, July, Stillwater, OK  “2X Strip” (USDA-ARS, OSU)</a:t>
            </a:r>
            <a:br>
              <a:rPr lang="en-US" altLang="en-US" sz="1800" dirty="0">
                <a:cs typeface="Arial" panose="020B0604020202020204" pitchFamily="34" charset="0"/>
              </a:rPr>
            </a:br>
            <a:r>
              <a:rPr lang="en-US" altLang="en-US" sz="1800" dirty="0">
                <a:cs typeface="Arial" panose="020B0604020202020204" pitchFamily="34" charset="0"/>
              </a:rPr>
              <a:t>1999, March, Stillwater, OK, </a:t>
            </a:r>
            <a:r>
              <a:rPr lang="en-US" altLang="en-US" sz="1800" dirty="0" err="1">
                <a:cs typeface="Arial" panose="020B0604020202020204" pitchFamily="34" charset="0"/>
              </a:rPr>
              <a:t>Schepers</a:t>
            </a:r>
            <a:r>
              <a:rPr lang="en-US" altLang="en-US" sz="1800" dirty="0">
                <a:cs typeface="Arial" panose="020B0604020202020204" pitchFamily="34" charset="0"/>
              </a:rPr>
              <a:t> Lecture</a:t>
            </a:r>
            <a:br>
              <a:rPr lang="en-US" altLang="en-US" sz="1800" dirty="0">
                <a:cs typeface="Arial" panose="020B0604020202020204" pitchFamily="34" charset="0"/>
              </a:rPr>
            </a:br>
            <a:r>
              <a:rPr lang="en-US" altLang="en-US" sz="1800" dirty="0">
                <a:cs typeface="Arial" panose="020B0604020202020204" pitchFamily="34" charset="0"/>
              </a:rPr>
              <a:t>1998, June, Lincoln, NE (USDA-ARS, OSU, CIMMYT)</a:t>
            </a:r>
            <a:br>
              <a:rPr lang="en-US" altLang="en-US" sz="1800" dirty="0">
                <a:cs typeface="Arial" panose="020B0604020202020204" pitchFamily="34" charset="0"/>
              </a:rPr>
            </a:br>
            <a:r>
              <a:rPr lang="en-US" altLang="en-US" sz="1800" dirty="0">
                <a:cs typeface="Arial" panose="020B0604020202020204" pitchFamily="34" charset="0"/>
              </a:rPr>
              <a:t>1996, November, Lincoln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, NE (USDA-ARS, OSU, CIMMYT)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67600" y="39624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Farmland, 2002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4267200"/>
            <a:ext cx="1333500" cy="6085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0" y="228600"/>
            <a:ext cx="1295400" cy="1008917"/>
          </a:xfrm>
          <a:prstGeom prst="rect">
            <a:avLst/>
          </a:prstGeom>
          <a:ln w="57150">
            <a:solidFill>
              <a:srgbClr val="9966FF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7010400" y="2362200"/>
            <a:ext cx="1828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No registration fee, Jim </a:t>
            </a:r>
            <a:r>
              <a:rPr lang="en-US" dirty="0" err="1" smtClean="0"/>
              <a:t>Schepers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96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95600" y="3429000"/>
            <a:ext cx="3581400" cy="838200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en-US" altLang="en-US" sz="5400" b="1" dirty="0" smtClean="0"/>
              <a:t>Objective</a:t>
            </a:r>
            <a:endParaRPr lang="en-US" altLang="en-US" sz="5400" b="1" dirty="0"/>
          </a:p>
        </p:txBody>
      </p:sp>
      <p:pic>
        <p:nvPicPr>
          <p:cNvPr id="2061" name="Picture 13" descr="Instituto Nacional de Tecnologia Agropecuaria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962525"/>
            <a:ext cx="2590800" cy="6000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os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066800"/>
            <a:ext cx="1209675" cy="85725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267907" dir="3514226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2072" name="Picture 24" descr="USDA's header and logo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867400"/>
            <a:ext cx="4391025" cy="657225"/>
          </a:xfrm>
          <a:prstGeom prst="rect">
            <a:avLst/>
          </a:prstGeom>
          <a:solidFill>
            <a:schemeClr val="tx1"/>
          </a:solidFill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073" name="Picture 25" descr="Ohio State University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28700" cy="9810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Virginia Tech University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76400"/>
            <a:ext cx="1704975" cy="8096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idaho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5" y="152400"/>
            <a:ext cx="3876675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2" name="Picture 34" descr="Kansas State University, Big12 Champions, and Victors of OU">
            <a:hlinkClick r:id="rId13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2400"/>
            <a:ext cx="2886075" cy="7620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4" name="Picture 36" descr="University of Minnesota">
            <a:hlinkClick r:id="rId15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410200"/>
            <a:ext cx="1905000" cy="113347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6" name="Picture 38" descr="unlhead">
            <a:hlinkClick r:id="rId17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970844"/>
            <a:ext cx="4495800" cy="885825"/>
          </a:xfrm>
          <a:prstGeom prst="rect">
            <a:avLst/>
          </a:prstGeom>
          <a:solidFill>
            <a:schemeClr val="tx1"/>
          </a:solidFill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090" name="Picture 42" descr="Planni1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048125"/>
            <a:ext cx="990600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2" name="Picture 44" descr="gld_ctr_sm_wh">
            <a:hlinkClick r:id="rId20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581275"/>
            <a:ext cx="1266825" cy="69532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Missouri Tigers">
            <a:hlinkClick r:id="rId22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156" y="1634067"/>
            <a:ext cx="990600" cy="9048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aapresid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905000"/>
            <a:ext cx="81915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772400" y="1066800"/>
            <a:ext cx="842962" cy="8429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657600" y="5029200"/>
            <a:ext cx="1755800" cy="6706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867400" y="5029200"/>
            <a:ext cx="2139881" cy="6096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28600" y="3352800"/>
            <a:ext cx="1707028" cy="13351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077200" y="4191000"/>
            <a:ext cx="871804" cy="8961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038600" y="1066800"/>
            <a:ext cx="774259" cy="6462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52400" y="5715000"/>
            <a:ext cx="1780186" cy="5060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6248400" y="1981200"/>
            <a:ext cx="933450" cy="9334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315200" y="1981200"/>
            <a:ext cx="1643062" cy="9238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3377067" y="1905000"/>
            <a:ext cx="1347333" cy="6462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7620000" y="3124200"/>
            <a:ext cx="1460618" cy="94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14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228600"/>
            <a:ext cx="2295525" cy="2295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533400"/>
            <a:ext cx="2581275" cy="17716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590800"/>
            <a:ext cx="3486150" cy="3486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381000"/>
            <a:ext cx="2133600" cy="2143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1400" y="3048000"/>
            <a:ext cx="2371725" cy="2762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4600" y="2209800"/>
            <a:ext cx="2421467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05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990600"/>
            <a:ext cx="8534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Over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40% of the people on Earth owe their existence to the food production made possible by N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fertilizers (Snyder, 2010)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One half of the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synthetic N fertilizer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used               (all time) has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been utilized since 1985                        (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Howarth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2005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143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1371600"/>
            <a:ext cx="8077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 smtClean="0"/>
          </a:p>
          <a:p>
            <a:r>
              <a:rPr lang="en-US" sz="4000" dirty="0" smtClean="0"/>
              <a:t>NUE = (est. grain N removed – est. N from soil/rainfall) / N fertilizer applied</a:t>
            </a:r>
          </a:p>
          <a:p>
            <a:endParaRPr lang="en-US" sz="4000" dirty="0"/>
          </a:p>
          <a:p>
            <a:pPr marL="0" lvl="1"/>
            <a:r>
              <a:rPr lang="en-US" altLang="en-US" sz="4000" dirty="0"/>
              <a:t>33% 1999. </a:t>
            </a:r>
            <a:r>
              <a:rPr lang="en-US" altLang="en-US" sz="4000" dirty="0" err="1"/>
              <a:t>Agron</a:t>
            </a:r>
            <a:r>
              <a:rPr lang="en-US" altLang="en-US" sz="4000" dirty="0"/>
              <a:t>. J. 91:357–363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219464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04800"/>
            <a:ext cx="88392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600" dirty="0" smtClean="0"/>
              <a:t>The Difference Method</a:t>
            </a:r>
          </a:p>
          <a:p>
            <a:r>
              <a:rPr lang="en-US" sz="1600" dirty="0" smtClean="0"/>
              <a:t>= Yield N Fertilized Plot * %N grain – Yield 0N-check * %N grain/Rate of N Fertilizer Applied</a:t>
            </a:r>
          </a:p>
          <a:p>
            <a:endParaRPr lang="en-US" sz="1600" dirty="0"/>
          </a:p>
          <a:p>
            <a:r>
              <a:rPr lang="en-US" sz="1600" dirty="0" smtClean="0"/>
              <a:t>2. Macro Statistics  </a:t>
            </a:r>
            <a:r>
              <a:rPr lang="en-US" sz="1600" i="1" u="sng" dirty="0" err="1" smtClean="0"/>
              <a:t>Agron</a:t>
            </a:r>
            <a:r>
              <a:rPr lang="en-US" sz="1600" i="1" u="sng" dirty="0" smtClean="0"/>
              <a:t> J. 91:357-363</a:t>
            </a:r>
          </a:p>
          <a:p>
            <a:r>
              <a:rPr lang="en-US" sz="1600" dirty="0" smtClean="0"/>
              <a:t>= (Yield * %N grain -  est</a:t>
            </a:r>
            <a:r>
              <a:rPr lang="en-US" sz="1600" dirty="0"/>
              <a:t>. N from soil/rainfall) / N fertilizer </a:t>
            </a:r>
            <a:r>
              <a:rPr lang="en-US" sz="1600" dirty="0" smtClean="0"/>
              <a:t>applied</a:t>
            </a:r>
          </a:p>
          <a:p>
            <a:endParaRPr lang="en-US" sz="1600" dirty="0"/>
          </a:p>
          <a:p>
            <a:r>
              <a:rPr lang="en-US" sz="1600" dirty="0" smtClean="0"/>
              <a:t>3. NUE, Isotopic Recovery (plant N derived from the fertilizer) =  (Nu-</a:t>
            </a:r>
            <a:r>
              <a:rPr lang="en-US" sz="1600" dirty="0" err="1" smtClean="0"/>
              <a:t>Nt</a:t>
            </a:r>
            <a:r>
              <a:rPr lang="en-US" sz="1600" dirty="0" smtClean="0"/>
              <a:t>)/(Nu-(</a:t>
            </a:r>
            <a:r>
              <a:rPr lang="en-US" sz="1600" dirty="0" err="1" smtClean="0"/>
              <a:t>Nf</a:t>
            </a:r>
            <a:r>
              <a:rPr lang="en-US" sz="1600" dirty="0" smtClean="0"/>
              <a:t>/n))</a:t>
            </a:r>
          </a:p>
          <a:p>
            <a:r>
              <a:rPr lang="en-US" sz="1600" dirty="0"/>
              <a:t>Nu =atom % 15N in unfertilized plants </a:t>
            </a:r>
            <a:br>
              <a:rPr lang="en-US" sz="1600" dirty="0"/>
            </a:br>
            <a:r>
              <a:rPr lang="en-US" sz="1600" dirty="0" err="1"/>
              <a:t>Nt</a:t>
            </a:r>
            <a:r>
              <a:rPr lang="en-US" sz="1600" dirty="0"/>
              <a:t> = atom % 15N in fertilized plants </a:t>
            </a:r>
            <a:br>
              <a:rPr lang="en-US" sz="1600" dirty="0"/>
            </a:br>
            <a:r>
              <a:rPr lang="en-US" sz="1600" dirty="0" err="1"/>
              <a:t>Nf</a:t>
            </a:r>
            <a:r>
              <a:rPr lang="en-US" sz="1600" dirty="0"/>
              <a:t> = atom % 15N in the fertilizer </a:t>
            </a:r>
            <a:r>
              <a:rPr lang="en-US" sz="1600" dirty="0" smtClean="0"/>
              <a:t>(example </a:t>
            </a:r>
            <a:r>
              <a:rPr lang="en-US" sz="1600" dirty="0"/>
              <a:t>0.006%) </a:t>
            </a:r>
            <a:r>
              <a:rPr lang="en-US" sz="1600" dirty="0" smtClean="0"/>
              <a:t>  </a:t>
            </a:r>
            <a:r>
              <a:rPr lang="en-US" sz="1600" i="1" u="sng" dirty="0" smtClean="0"/>
              <a:t>Hauck and </a:t>
            </a:r>
            <a:r>
              <a:rPr lang="en-US" sz="1600" i="1" u="sng" dirty="0" err="1" smtClean="0"/>
              <a:t>Bremner</a:t>
            </a:r>
            <a:r>
              <a:rPr lang="en-US" sz="1600" i="1" u="sng" dirty="0" smtClean="0"/>
              <a:t>, Adv. </a:t>
            </a:r>
            <a:r>
              <a:rPr lang="en-US" sz="1600" i="1" u="sng" dirty="0" err="1" smtClean="0"/>
              <a:t>Agron</a:t>
            </a:r>
            <a:r>
              <a:rPr lang="en-US" sz="1600" i="1" u="sng" dirty="0" smtClean="0"/>
              <a:t>. 28:219-266.</a:t>
            </a:r>
          </a:p>
          <a:p>
            <a:endParaRPr lang="en-US" sz="1600" u="sng" dirty="0"/>
          </a:p>
          <a:p>
            <a:r>
              <a:rPr lang="en-US" sz="1600" dirty="0" smtClean="0"/>
              <a:t>4. Percent Fertilizer N Recovery (</a:t>
            </a:r>
            <a:r>
              <a:rPr lang="en-US" sz="1600" i="1" u="sng" dirty="0" smtClean="0"/>
              <a:t>Varvel and Peterson, </a:t>
            </a:r>
            <a:r>
              <a:rPr lang="en-US" sz="1600" i="1" u="sng" dirty="0" err="1"/>
              <a:t>Agron</a:t>
            </a:r>
            <a:r>
              <a:rPr lang="en-US" sz="1600" i="1" u="sng" dirty="0"/>
              <a:t>. J. 82:935 to </a:t>
            </a:r>
            <a:r>
              <a:rPr lang="en-US" sz="1600" i="1" u="sng" dirty="0" smtClean="0"/>
              <a:t>938</a:t>
            </a:r>
            <a:r>
              <a:rPr lang="en-US" sz="1600" dirty="0" smtClean="0"/>
              <a:t>)</a:t>
            </a:r>
          </a:p>
          <a:p>
            <a:r>
              <a:rPr lang="en-US" sz="1600" dirty="0"/>
              <a:t>PFR = (NF)-(NC) / R </a:t>
            </a:r>
            <a:br>
              <a:rPr lang="en-US" sz="1600" dirty="0"/>
            </a:br>
            <a:r>
              <a:rPr lang="en-US" sz="1600" dirty="0" smtClean="0"/>
              <a:t>NF </a:t>
            </a:r>
            <a:r>
              <a:rPr lang="en-US" sz="1600" dirty="0"/>
              <a:t>= </a:t>
            </a:r>
            <a:r>
              <a:rPr lang="en-US" sz="1600" dirty="0" smtClean="0"/>
              <a:t>(Yield * %N </a:t>
            </a:r>
            <a:r>
              <a:rPr lang="en-US" sz="1600" dirty="0" err="1" smtClean="0"/>
              <a:t>grain+stover</a:t>
            </a:r>
            <a:r>
              <a:rPr lang="en-US" sz="1600" dirty="0" smtClean="0"/>
              <a:t>, fertilized plot)</a:t>
            </a:r>
          </a:p>
          <a:p>
            <a:r>
              <a:rPr lang="en-US" sz="1600" dirty="0" smtClean="0"/>
              <a:t>NC </a:t>
            </a:r>
            <a:r>
              <a:rPr lang="en-US" sz="1600" dirty="0"/>
              <a:t>= </a:t>
            </a:r>
            <a:r>
              <a:rPr lang="en-US" sz="1600" dirty="0" smtClean="0"/>
              <a:t>(Yield * %N </a:t>
            </a:r>
            <a:r>
              <a:rPr lang="en-US" sz="1600" dirty="0" err="1" smtClean="0"/>
              <a:t>grain+stover</a:t>
            </a:r>
            <a:r>
              <a:rPr lang="en-US" sz="1600" dirty="0" smtClean="0"/>
              <a:t>, unfertilized plots)</a:t>
            </a:r>
            <a:endParaRPr lang="en-US" sz="1600" dirty="0"/>
          </a:p>
          <a:p>
            <a:r>
              <a:rPr lang="en-US" sz="1600" dirty="0" smtClean="0"/>
              <a:t>R </a:t>
            </a:r>
            <a:r>
              <a:rPr lang="en-US" sz="1600" dirty="0"/>
              <a:t>= rate of fertilizer N </a:t>
            </a:r>
            <a:r>
              <a:rPr lang="en-US" sz="1600" dirty="0" smtClean="0"/>
              <a:t>applied</a:t>
            </a:r>
          </a:p>
          <a:p>
            <a:endParaRPr lang="en-US" sz="1600" dirty="0" smtClean="0"/>
          </a:p>
          <a:p>
            <a:r>
              <a:rPr lang="en-US" sz="1600" dirty="0" smtClean="0"/>
              <a:t>5. Mass Balance  </a:t>
            </a:r>
            <a:r>
              <a:rPr lang="en-US" sz="1600" i="1" u="sng" dirty="0" smtClean="0"/>
              <a:t>J. Plant </a:t>
            </a:r>
            <a:r>
              <a:rPr lang="en-US" sz="1600" i="1" u="sng" dirty="0" err="1" smtClean="0"/>
              <a:t>Nutr</a:t>
            </a:r>
            <a:r>
              <a:rPr lang="en-US" sz="1600" i="1" u="sng" dirty="0" smtClean="0"/>
              <a:t>. 26:1561-1580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/>
              <a:t>a. </a:t>
            </a:r>
            <a:r>
              <a:rPr lang="en-US" sz="1600" dirty="0"/>
              <a:t>account for N applied, </a:t>
            </a:r>
            <a:br>
              <a:rPr lang="en-US" sz="1600" dirty="0"/>
            </a:br>
            <a:r>
              <a:rPr lang="en-US" sz="1600" dirty="0" smtClean="0"/>
              <a:t>b. Yield * %N to </a:t>
            </a:r>
            <a:r>
              <a:rPr lang="en-US" sz="1600" dirty="0"/>
              <a:t>account for N removed in the grain</a:t>
            </a:r>
            <a:br>
              <a:rPr lang="en-US" sz="1600" dirty="0"/>
            </a:br>
            <a:r>
              <a:rPr lang="en-US" sz="1600" dirty="0" smtClean="0"/>
              <a:t>c. Yield  * estimated </a:t>
            </a:r>
            <a:r>
              <a:rPr lang="en-US" sz="1600" dirty="0"/>
              <a:t>plant N </a:t>
            </a:r>
            <a:r>
              <a:rPr lang="en-US" sz="1600" dirty="0" smtClean="0"/>
              <a:t>loss</a:t>
            </a:r>
          </a:p>
          <a:p>
            <a:r>
              <a:rPr lang="en-US" sz="1600" dirty="0" smtClean="0"/>
              <a:t>d. account for </a:t>
            </a:r>
            <a:r>
              <a:rPr lang="en-US" sz="1600" dirty="0"/>
              <a:t>denitrification, nitrate leaching</a:t>
            </a:r>
            <a:br>
              <a:rPr lang="en-US" sz="1600" dirty="0"/>
            </a:br>
            <a:r>
              <a:rPr lang="en-US" sz="1600" dirty="0"/>
              <a:t>e</a:t>
            </a:r>
            <a:r>
              <a:rPr lang="en-US" sz="1600" dirty="0" smtClean="0"/>
              <a:t>. </a:t>
            </a:r>
            <a:r>
              <a:rPr lang="en-US" sz="1600" dirty="0"/>
              <a:t>account for non-symbiotic N fixation, N applied in the rainfall, </a:t>
            </a:r>
            <a:br>
              <a:rPr lang="en-US" sz="1600" dirty="0"/>
            </a:br>
            <a:r>
              <a:rPr lang="en-US" sz="1600" dirty="0" smtClean="0"/>
              <a:t>f. estimate </a:t>
            </a:r>
            <a:r>
              <a:rPr lang="en-US" sz="1600" dirty="0"/>
              <a:t>of total soil N (0-30 </a:t>
            </a:r>
            <a:r>
              <a:rPr lang="en-US" sz="1600" dirty="0" smtClean="0"/>
              <a:t>cm), beginning and end of </a:t>
            </a:r>
            <a:r>
              <a:rPr lang="en-US" sz="1600" dirty="0"/>
              <a:t>the </a:t>
            </a:r>
            <a:r>
              <a:rPr lang="en-US" sz="1600" dirty="0" smtClean="0"/>
              <a:t>experiment</a:t>
            </a:r>
            <a:endParaRPr lang="en-US" sz="1600" dirty="0"/>
          </a:p>
          <a:p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1143000" y="0"/>
            <a:ext cx="716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http://www.nue.okstate.edu/N_Fertilizers/NUE_definition.html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0" y="3733800"/>
            <a:ext cx="3048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Estimates of NUE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52112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04800"/>
            <a:ext cx="8839200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600" dirty="0" smtClean="0"/>
              <a:t>The Difference Method</a:t>
            </a:r>
          </a:p>
          <a:p>
            <a:r>
              <a:rPr lang="en-US" sz="1600" dirty="0" smtClean="0"/>
              <a:t>= </a:t>
            </a:r>
            <a:r>
              <a:rPr lang="en-US" b="1" dirty="0" smtClean="0">
                <a:solidFill>
                  <a:srgbClr val="FFFF00"/>
                </a:solidFill>
              </a:rPr>
              <a:t>Yield</a:t>
            </a:r>
            <a:r>
              <a:rPr lang="en-US" sz="1600" dirty="0" smtClean="0"/>
              <a:t> N Fertilized Plot * %N grain – </a:t>
            </a:r>
            <a:r>
              <a:rPr lang="en-US" b="1" dirty="0">
                <a:solidFill>
                  <a:srgbClr val="FFFF00"/>
                </a:solidFill>
              </a:rPr>
              <a:t>Yield</a:t>
            </a:r>
            <a:r>
              <a:rPr lang="en-US" sz="1600" b="1" dirty="0" smtClean="0">
                <a:solidFill>
                  <a:srgbClr val="FFFF00"/>
                </a:solidFill>
              </a:rPr>
              <a:t> </a:t>
            </a:r>
            <a:r>
              <a:rPr lang="en-US" sz="1600" dirty="0" smtClean="0"/>
              <a:t>0N-check * %N grain/Rate of N Fertilizer Applied</a:t>
            </a:r>
          </a:p>
          <a:p>
            <a:endParaRPr lang="en-US" sz="1600" dirty="0"/>
          </a:p>
          <a:p>
            <a:r>
              <a:rPr lang="en-US" sz="1600" dirty="0" smtClean="0"/>
              <a:t>2. Macro Statistics  </a:t>
            </a:r>
            <a:r>
              <a:rPr lang="en-US" sz="1600" i="1" u="sng" dirty="0" err="1" smtClean="0"/>
              <a:t>Agron</a:t>
            </a:r>
            <a:r>
              <a:rPr lang="en-US" sz="1600" i="1" u="sng" dirty="0" smtClean="0"/>
              <a:t> J. 91:357-363</a:t>
            </a:r>
          </a:p>
          <a:p>
            <a:r>
              <a:rPr lang="en-US" sz="1600" dirty="0" smtClean="0"/>
              <a:t>= (</a:t>
            </a:r>
            <a:r>
              <a:rPr lang="en-US" b="1" dirty="0">
                <a:solidFill>
                  <a:srgbClr val="FFFF00"/>
                </a:solidFill>
              </a:rPr>
              <a:t>Yield</a:t>
            </a:r>
            <a:r>
              <a:rPr lang="en-US" sz="1600" dirty="0" smtClean="0"/>
              <a:t> * %N grain -  est</a:t>
            </a:r>
            <a:r>
              <a:rPr lang="en-US" sz="1600" dirty="0"/>
              <a:t>. N from soil/rainfall) / N fertilizer </a:t>
            </a:r>
            <a:r>
              <a:rPr lang="en-US" sz="1600" dirty="0" smtClean="0"/>
              <a:t>applied</a:t>
            </a:r>
          </a:p>
          <a:p>
            <a:endParaRPr lang="en-US" sz="1600" dirty="0"/>
          </a:p>
          <a:p>
            <a:r>
              <a:rPr lang="en-US" sz="1600" dirty="0" smtClean="0"/>
              <a:t>3. NUE, Isotopic Recovery (plant N derived from the fertilizer) =  (Nu-</a:t>
            </a:r>
            <a:r>
              <a:rPr lang="en-US" sz="1600" dirty="0" err="1" smtClean="0"/>
              <a:t>Nt</a:t>
            </a:r>
            <a:r>
              <a:rPr lang="en-US" sz="1600" dirty="0" smtClean="0"/>
              <a:t>)/(Nu-(</a:t>
            </a:r>
            <a:r>
              <a:rPr lang="en-US" sz="1600" dirty="0" err="1" smtClean="0"/>
              <a:t>Nf</a:t>
            </a:r>
            <a:r>
              <a:rPr lang="en-US" sz="1600" dirty="0" smtClean="0"/>
              <a:t>/n))</a:t>
            </a:r>
          </a:p>
          <a:p>
            <a:r>
              <a:rPr lang="en-US" sz="1600" dirty="0"/>
              <a:t>Nu =atom % 15N in unfertilized plants </a:t>
            </a:r>
            <a:br>
              <a:rPr lang="en-US" sz="1600" dirty="0"/>
            </a:br>
            <a:r>
              <a:rPr lang="en-US" sz="1600" dirty="0" err="1"/>
              <a:t>Nt</a:t>
            </a:r>
            <a:r>
              <a:rPr lang="en-US" sz="1600" dirty="0"/>
              <a:t> = atom % 15N in fertilized plants </a:t>
            </a:r>
            <a:br>
              <a:rPr lang="en-US" sz="1600" dirty="0"/>
            </a:br>
            <a:r>
              <a:rPr lang="en-US" sz="1600" dirty="0" err="1"/>
              <a:t>Nf</a:t>
            </a:r>
            <a:r>
              <a:rPr lang="en-US" sz="1600" dirty="0"/>
              <a:t> = atom % 15N in the fertilizer </a:t>
            </a:r>
            <a:r>
              <a:rPr lang="en-US" sz="1600" dirty="0" smtClean="0"/>
              <a:t>(example </a:t>
            </a:r>
            <a:r>
              <a:rPr lang="en-US" sz="1600" dirty="0"/>
              <a:t>0.006%) </a:t>
            </a:r>
            <a:r>
              <a:rPr lang="en-US" sz="1600" dirty="0" smtClean="0"/>
              <a:t>  </a:t>
            </a:r>
            <a:r>
              <a:rPr lang="en-US" sz="1600" i="1" u="sng" dirty="0" smtClean="0"/>
              <a:t>Hauck and </a:t>
            </a:r>
            <a:r>
              <a:rPr lang="en-US" sz="1600" i="1" u="sng" dirty="0" err="1" smtClean="0"/>
              <a:t>Bremner</a:t>
            </a:r>
            <a:r>
              <a:rPr lang="en-US" sz="1600" i="1" u="sng" dirty="0" smtClean="0"/>
              <a:t>, Adv. </a:t>
            </a:r>
            <a:r>
              <a:rPr lang="en-US" sz="1600" i="1" u="sng" dirty="0" err="1" smtClean="0"/>
              <a:t>Agron</a:t>
            </a:r>
            <a:r>
              <a:rPr lang="en-US" sz="1600" i="1" u="sng" dirty="0" smtClean="0"/>
              <a:t>. 28:219-266.</a:t>
            </a:r>
          </a:p>
          <a:p>
            <a:endParaRPr lang="en-US" sz="1600" u="sng" dirty="0"/>
          </a:p>
          <a:p>
            <a:r>
              <a:rPr lang="en-US" sz="1600" dirty="0" smtClean="0"/>
              <a:t>4. Percent Fertilizer N Recovery (</a:t>
            </a:r>
            <a:r>
              <a:rPr lang="en-US" sz="1600" i="1" u="sng" dirty="0" smtClean="0"/>
              <a:t>Varvel and Peterson, </a:t>
            </a:r>
            <a:r>
              <a:rPr lang="en-US" sz="1600" i="1" u="sng" dirty="0" err="1"/>
              <a:t>Agron</a:t>
            </a:r>
            <a:r>
              <a:rPr lang="en-US" sz="1600" i="1" u="sng" dirty="0"/>
              <a:t>. J. 82:935 to </a:t>
            </a:r>
            <a:r>
              <a:rPr lang="en-US" sz="1600" i="1" u="sng" dirty="0" smtClean="0"/>
              <a:t>938</a:t>
            </a:r>
            <a:r>
              <a:rPr lang="en-US" sz="1600" dirty="0" smtClean="0"/>
              <a:t>)</a:t>
            </a:r>
          </a:p>
          <a:p>
            <a:r>
              <a:rPr lang="en-US" sz="1600" dirty="0"/>
              <a:t>PFR = (NF)-(NC) / R </a:t>
            </a:r>
            <a:br>
              <a:rPr lang="en-US" sz="1600" dirty="0"/>
            </a:br>
            <a:r>
              <a:rPr lang="en-US" sz="1600" dirty="0" smtClean="0"/>
              <a:t>NF </a:t>
            </a:r>
            <a:r>
              <a:rPr lang="en-US" sz="1600" dirty="0"/>
              <a:t>= </a:t>
            </a:r>
            <a:r>
              <a:rPr lang="en-US" sz="1600" dirty="0" smtClean="0"/>
              <a:t>(</a:t>
            </a:r>
            <a:r>
              <a:rPr lang="en-US" b="1" dirty="0">
                <a:solidFill>
                  <a:srgbClr val="FFFF00"/>
                </a:solidFill>
              </a:rPr>
              <a:t>Yield</a:t>
            </a:r>
            <a:r>
              <a:rPr lang="en-US" sz="1600" dirty="0" smtClean="0"/>
              <a:t> * %N </a:t>
            </a:r>
            <a:r>
              <a:rPr lang="en-US" sz="1600" dirty="0" err="1" smtClean="0"/>
              <a:t>grain+stover</a:t>
            </a:r>
            <a:r>
              <a:rPr lang="en-US" sz="1600" dirty="0" smtClean="0"/>
              <a:t>, fertilized plot)</a:t>
            </a:r>
          </a:p>
          <a:p>
            <a:r>
              <a:rPr lang="en-US" sz="1600" dirty="0" smtClean="0"/>
              <a:t>NC </a:t>
            </a:r>
            <a:r>
              <a:rPr lang="en-US" sz="1600" dirty="0"/>
              <a:t>= </a:t>
            </a:r>
            <a:r>
              <a:rPr lang="en-US" sz="1600" dirty="0" smtClean="0"/>
              <a:t>(</a:t>
            </a:r>
            <a:r>
              <a:rPr lang="en-US" b="1" dirty="0">
                <a:solidFill>
                  <a:srgbClr val="FFFF00"/>
                </a:solidFill>
              </a:rPr>
              <a:t>Yield </a:t>
            </a:r>
            <a:r>
              <a:rPr lang="en-US" sz="1600" dirty="0" smtClean="0"/>
              <a:t>* %N </a:t>
            </a:r>
            <a:r>
              <a:rPr lang="en-US" sz="1600" dirty="0" err="1" smtClean="0"/>
              <a:t>grain+stover</a:t>
            </a:r>
            <a:r>
              <a:rPr lang="en-US" sz="1600" dirty="0" smtClean="0"/>
              <a:t>, unfertilized plots)</a:t>
            </a:r>
            <a:endParaRPr lang="en-US" sz="1600" dirty="0"/>
          </a:p>
          <a:p>
            <a:r>
              <a:rPr lang="en-US" sz="1600" dirty="0" smtClean="0"/>
              <a:t>R </a:t>
            </a:r>
            <a:r>
              <a:rPr lang="en-US" sz="1600" dirty="0"/>
              <a:t>= rate of fertilizer N </a:t>
            </a:r>
            <a:r>
              <a:rPr lang="en-US" sz="1600" dirty="0" smtClean="0"/>
              <a:t>applied</a:t>
            </a:r>
          </a:p>
          <a:p>
            <a:endParaRPr lang="en-US" sz="1600" dirty="0" smtClean="0"/>
          </a:p>
          <a:p>
            <a:r>
              <a:rPr lang="en-US" sz="1600" dirty="0" smtClean="0"/>
              <a:t>5. Mass Balance  </a:t>
            </a:r>
            <a:r>
              <a:rPr lang="en-US" sz="1600" i="1" u="sng" dirty="0" smtClean="0"/>
              <a:t>J. Plant </a:t>
            </a:r>
            <a:r>
              <a:rPr lang="en-US" sz="1600" i="1" u="sng" dirty="0" err="1" smtClean="0"/>
              <a:t>Nutr</a:t>
            </a:r>
            <a:r>
              <a:rPr lang="en-US" sz="1600" i="1" u="sng" dirty="0" smtClean="0"/>
              <a:t>. 26:1561-1580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/>
              <a:t>a. </a:t>
            </a:r>
            <a:r>
              <a:rPr lang="en-US" sz="1600" dirty="0"/>
              <a:t>account for N applied, </a:t>
            </a:r>
            <a:br>
              <a:rPr lang="en-US" sz="1600" dirty="0"/>
            </a:br>
            <a:r>
              <a:rPr lang="en-US" sz="1600" dirty="0" smtClean="0"/>
              <a:t>b. </a:t>
            </a:r>
            <a:r>
              <a:rPr lang="en-US" b="1" dirty="0">
                <a:solidFill>
                  <a:srgbClr val="FFFF00"/>
                </a:solidFill>
              </a:rPr>
              <a:t>Yield</a:t>
            </a:r>
            <a:r>
              <a:rPr lang="en-US" sz="1600" dirty="0" smtClean="0"/>
              <a:t> * %N to </a:t>
            </a:r>
            <a:r>
              <a:rPr lang="en-US" sz="1600" dirty="0"/>
              <a:t>account for N removed in the grain</a:t>
            </a:r>
            <a:br>
              <a:rPr lang="en-US" sz="1600" dirty="0"/>
            </a:br>
            <a:r>
              <a:rPr lang="en-US" sz="1600" dirty="0" smtClean="0"/>
              <a:t>c. </a:t>
            </a:r>
            <a:r>
              <a:rPr lang="en-US" b="1" dirty="0">
                <a:solidFill>
                  <a:srgbClr val="FFFF00"/>
                </a:solidFill>
              </a:rPr>
              <a:t>Yield</a:t>
            </a:r>
            <a:r>
              <a:rPr lang="en-US" sz="1600" b="1" dirty="0" smtClean="0">
                <a:solidFill>
                  <a:srgbClr val="FFFF00"/>
                </a:solidFill>
              </a:rPr>
              <a:t> </a:t>
            </a:r>
            <a:r>
              <a:rPr lang="en-US" sz="1600" dirty="0" smtClean="0"/>
              <a:t> * estimated </a:t>
            </a:r>
            <a:r>
              <a:rPr lang="en-US" sz="1600" dirty="0"/>
              <a:t>plant N </a:t>
            </a:r>
            <a:r>
              <a:rPr lang="en-US" sz="1600" dirty="0" smtClean="0"/>
              <a:t>loss</a:t>
            </a:r>
          </a:p>
          <a:p>
            <a:r>
              <a:rPr lang="en-US" sz="1600" dirty="0" smtClean="0"/>
              <a:t>d. account for </a:t>
            </a:r>
            <a:r>
              <a:rPr lang="en-US" sz="1600" dirty="0"/>
              <a:t>denitrification, nitrate leaching</a:t>
            </a:r>
            <a:br>
              <a:rPr lang="en-US" sz="1600" dirty="0"/>
            </a:br>
            <a:r>
              <a:rPr lang="en-US" sz="1600" dirty="0"/>
              <a:t>e</a:t>
            </a:r>
            <a:r>
              <a:rPr lang="en-US" sz="1600" dirty="0" smtClean="0"/>
              <a:t>. </a:t>
            </a:r>
            <a:r>
              <a:rPr lang="en-US" sz="1600" dirty="0"/>
              <a:t>account for non-symbiotic N fixation, N applied in the rainfall, </a:t>
            </a:r>
            <a:br>
              <a:rPr lang="en-US" sz="1600" dirty="0"/>
            </a:br>
            <a:r>
              <a:rPr lang="en-US" sz="1600" dirty="0" smtClean="0"/>
              <a:t>f. estimate </a:t>
            </a:r>
            <a:r>
              <a:rPr lang="en-US" sz="1600" dirty="0"/>
              <a:t>of total soil N (0-30 </a:t>
            </a:r>
            <a:r>
              <a:rPr lang="en-US" sz="1600" dirty="0" smtClean="0"/>
              <a:t>cm), beginning and end of </a:t>
            </a:r>
            <a:r>
              <a:rPr lang="en-US" sz="1600" dirty="0"/>
              <a:t>the </a:t>
            </a:r>
            <a:r>
              <a:rPr lang="en-US" sz="1600" dirty="0" smtClean="0"/>
              <a:t>experiment</a:t>
            </a:r>
            <a:endParaRPr lang="en-US" sz="1600" dirty="0"/>
          </a:p>
          <a:p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1143000" y="0"/>
            <a:ext cx="716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http://www.nue.okstate.edu/N_Fertilizers/NUE_definition.html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0" y="3733800"/>
            <a:ext cx="3048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Estimates of NUE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770698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7385737"/>
              </p:ext>
            </p:extLst>
          </p:nvPr>
        </p:nvGraphicFramePr>
        <p:xfrm>
          <a:off x="838200" y="152400"/>
          <a:ext cx="7562850" cy="598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" name="Worksheet" r:id="rId3" imgW="7562707" imgH="5981552" progId="Excel.Sheet.8">
                  <p:embed/>
                </p:oleObj>
              </mc:Choice>
              <mc:Fallback>
                <p:oleObj name="Worksheet" r:id="rId3" imgW="7562707" imgH="5981552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8200" y="152400"/>
                        <a:ext cx="7562850" cy="5981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90600" y="6324600"/>
            <a:ext cx="7010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dirty="0" smtClean="0"/>
              <a:t>Variability </a:t>
            </a:r>
            <a:r>
              <a:rPr lang="en-US" dirty="0"/>
              <a:t>in Optimum Nitrogen Rates for Maize. </a:t>
            </a:r>
            <a:r>
              <a:rPr lang="en-US" dirty="0" err="1"/>
              <a:t>Agron</a:t>
            </a:r>
            <a:r>
              <a:rPr lang="en-US" dirty="0"/>
              <a:t>. J. </a:t>
            </a:r>
            <a:r>
              <a:rPr lang="en-US" dirty="0" smtClean="0"/>
              <a:t>108:2165-2173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873118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CA72677B-2F8C-4192-8EBE-D360BE3B20F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3904</TotalTime>
  <Words>900</Words>
  <Application>Microsoft Office PowerPoint</Application>
  <PresentationFormat>On-screen Show (4:3)</PresentationFormat>
  <Paragraphs>180</Paragraphs>
  <Slides>18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Retrospect</vt:lpstr>
      <vt:lpstr>Worksheet</vt:lpstr>
      <vt:lpstr>Kansas State University NUE Meeting,  July 30-August 1, 2018  </vt:lpstr>
      <vt:lpstr>PowerPoint Presentation</vt:lpstr>
      <vt:lpstr>Objective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Sensor Adoption Motives Jack Gerhardt, 2006</vt:lpstr>
      <vt:lpstr>PowerPoint Presentation</vt:lpstr>
      <vt:lpstr>PowerPoint Presentation</vt:lpstr>
      <vt:lpstr>Sensor Adoption Barriers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family</dc:creator>
  <cp:lastModifiedBy>william raun</cp:lastModifiedBy>
  <cp:revision>132</cp:revision>
  <dcterms:created xsi:type="dcterms:W3CDTF">2011-02-09T10:24:48Z</dcterms:created>
  <dcterms:modified xsi:type="dcterms:W3CDTF">2018-07-30T12:27:32Z</dcterms:modified>
</cp:coreProperties>
</file>