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9" r:id="rId1"/>
  </p:sldMasterIdLst>
  <p:notesMasterIdLst>
    <p:notesMasterId r:id="rId52"/>
  </p:notesMasterIdLst>
  <p:sldIdLst>
    <p:sldId id="256" r:id="rId2"/>
    <p:sldId id="313" r:id="rId3"/>
    <p:sldId id="260" r:id="rId4"/>
    <p:sldId id="272" r:id="rId5"/>
    <p:sldId id="307" r:id="rId6"/>
    <p:sldId id="286" r:id="rId7"/>
    <p:sldId id="287" r:id="rId8"/>
    <p:sldId id="290" r:id="rId9"/>
    <p:sldId id="345" r:id="rId10"/>
    <p:sldId id="271" r:id="rId11"/>
    <p:sldId id="257" r:id="rId12"/>
    <p:sldId id="323" r:id="rId13"/>
    <p:sldId id="341" r:id="rId14"/>
    <p:sldId id="346" r:id="rId15"/>
    <p:sldId id="318" r:id="rId16"/>
    <p:sldId id="281" r:id="rId17"/>
    <p:sldId id="296" r:id="rId18"/>
    <p:sldId id="279" r:id="rId19"/>
    <p:sldId id="280" r:id="rId20"/>
    <p:sldId id="322" r:id="rId21"/>
    <p:sldId id="338" r:id="rId22"/>
    <p:sldId id="274" r:id="rId23"/>
    <p:sldId id="266" r:id="rId24"/>
    <p:sldId id="288" r:id="rId25"/>
    <p:sldId id="331" r:id="rId26"/>
    <p:sldId id="275" r:id="rId27"/>
    <p:sldId id="327" r:id="rId28"/>
    <p:sldId id="334" r:id="rId29"/>
    <p:sldId id="333" r:id="rId30"/>
    <p:sldId id="343" r:id="rId31"/>
    <p:sldId id="340" r:id="rId32"/>
    <p:sldId id="332" r:id="rId33"/>
    <p:sldId id="265" r:id="rId34"/>
    <p:sldId id="303" r:id="rId35"/>
    <p:sldId id="330" r:id="rId36"/>
    <p:sldId id="282" r:id="rId37"/>
    <p:sldId id="283" r:id="rId38"/>
    <p:sldId id="284" r:id="rId39"/>
    <p:sldId id="285" r:id="rId40"/>
    <p:sldId id="294" r:id="rId41"/>
    <p:sldId id="302" r:id="rId42"/>
    <p:sldId id="304" r:id="rId43"/>
    <p:sldId id="306" r:id="rId44"/>
    <p:sldId id="301" r:id="rId45"/>
    <p:sldId id="311" r:id="rId46"/>
    <p:sldId id="293" r:id="rId47"/>
    <p:sldId id="300" r:id="rId48"/>
    <p:sldId id="269" r:id="rId49"/>
    <p:sldId id="344" r:id="rId50"/>
    <p:sldId id="299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0F6FC6"/>
    <a:srgbClr val="FF3300"/>
    <a:srgbClr val="008000"/>
    <a:srgbClr val="FFFF00"/>
    <a:srgbClr val="CC0000"/>
    <a:srgbClr val="6600CC"/>
    <a:srgbClr val="6600FF"/>
    <a:srgbClr val="9933FF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aximized">
    <p:restoredLeft sz="17790" autoAdjust="0"/>
    <p:restoredTop sz="82226" autoAdjust="0"/>
  </p:normalViewPr>
  <p:slideViewPr>
    <p:cSldViewPr snapToGrid="0">
      <p:cViewPr>
        <p:scale>
          <a:sx n="75" d="100"/>
          <a:sy n="75" d="100"/>
        </p:scale>
        <p:origin x="786" y="5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051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OSU\LT\502\E502_16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dirty="0"/>
              <a:t>Maize Grain Yield, by plant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/>
              <a:t>Ames, IA)</a:t>
            </a:r>
            <a:br>
              <a:rPr lang="en-US" dirty="0"/>
            </a:br>
            <a:r>
              <a:rPr lang="en-US" sz="1100" b="0" dirty="0"/>
              <a:t>Avg. 8817 ± 3607 kg</a:t>
            </a:r>
          </a:p>
        </c:rich>
      </c:tx>
      <c:layout>
        <c:manualLayout>
          <c:xMode val="edge"/>
          <c:yMode val="edge"/>
          <c:x val="0.21214804150382793"/>
          <c:y val="1.957834180406837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0987640830610459"/>
          <c:y val="1.5926846042640393E-2"/>
          <c:w val="0.85805102933561872"/>
          <c:h val="0.83689839572192515"/>
        </c:manualLayout>
      </c:layout>
      <c:scatterChart>
        <c:scatterStyle val="lineMarker"/>
        <c:varyColors val="0"/>
        <c:ser>
          <c:idx val="0"/>
          <c:order val="0"/>
          <c:spPr>
            <a:ln w="12700">
              <a:solidFill>
                <a:srgbClr val="000000"/>
              </a:solidFill>
              <a:prstDash val="solid"/>
            </a:ln>
          </c:spPr>
          <c:marker>
            <c:symbol val="diamond"/>
            <c:size val="10"/>
            <c:spPr>
              <a:solidFill>
                <a:srgbClr val="FFFF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'Yield Data'!$E$1456:$E$1555</c:f>
              <c:numCache>
                <c:formatCode>0.00</c:formatCode>
                <c:ptCount val="100"/>
                <c:pt idx="0">
                  <c:v>39.624000000000002</c:v>
                </c:pt>
                <c:pt idx="1">
                  <c:v>48.768000000000001</c:v>
                </c:pt>
                <c:pt idx="2">
                  <c:v>94.488</c:v>
                </c:pt>
                <c:pt idx="3">
                  <c:v>131.06399999999999</c:v>
                </c:pt>
                <c:pt idx="4">
                  <c:v>184.404</c:v>
                </c:pt>
                <c:pt idx="5">
                  <c:v>219.45600000000002</c:v>
                </c:pt>
                <c:pt idx="6">
                  <c:v>271.27199999999999</c:v>
                </c:pt>
                <c:pt idx="7">
                  <c:v>284.988</c:v>
                </c:pt>
                <c:pt idx="8">
                  <c:v>304.8</c:v>
                </c:pt>
                <c:pt idx="9">
                  <c:v>327.66000000000003</c:v>
                </c:pt>
                <c:pt idx="10">
                  <c:v>336.80400000000003</c:v>
                </c:pt>
                <c:pt idx="11">
                  <c:v>345.94799999999998</c:v>
                </c:pt>
                <c:pt idx="12">
                  <c:v>368.80799999999999</c:v>
                </c:pt>
                <c:pt idx="13">
                  <c:v>417.57599999999996</c:v>
                </c:pt>
                <c:pt idx="14">
                  <c:v>446.53200000000004</c:v>
                </c:pt>
                <c:pt idx="15">
                  <c:v>461.77199999999999</c:v>
                </c:pt>
                <c:pt idx="16">
                  <c:v>481.584</c:v>
                </c:pt>
                <c:pt idx="17">
                  <c:v>502.92</c:v>
                </c:pt>
                <c:pt idx="18">
                  <c:v>521.20800000000008</c:v>
                </c:pt>
                <c:pt idx="19">
                  <c:v>533.4</c:v>
                </c:pt>
                <c:pt idx="20">
                  <c:v>557.78399999999999</c:v>
                </c:pt>
                <c:pt idx="21">
                  <c:v>577.596</c:v>
                </c:pt>
                <c:pt idx="22">
                  <c:v>588.26400000000001</c:v>
                </c:pt>
                <c:pt idx="23">
                  <c:v>609.6</c:v>
                </c:pt>
                <c:pt idx="24">
                  <c:v>646.17599999999993</c:v>
                </c:pt>
                <c:pt idx="25">
                  <c:v>656.84400000000005</c:v>
                </c:pt>
                <c:pt idx="26">
                  <c:v>687.32400000000007</c:v>
                </c:pt>
                <c:pt idx="27">
                  <c:v>716.28</c:v>
                </c:pt>
                <c:pt idx="28">
                  <c:v>736.09199999999998</c:v>
                </c:pt>
                <c:pt idx="29">
                  <c:v>754.38</c:v>
                </c:pt>
                <c:pt idx="30">
                  <c:v>763.524</c:v>
                </c:pt>
                <c:pt idx="31">
                  <c:v>807.72</c:v>
                </c:pt>
                <c:pt idx="32">
                  <c:v>826.00800000000004</c:v>
                </c:pt>
                <c:pt idx="33">
                  <c:v>845.82</c:v>
                </c:pt>
                <c:pt idx="34">
                  <c:v>859.53599999999994</c:v>
                </c:pt>
                <c:pt idx="35">
                  <c:v>877.82400000000007</c:v>
                </c:pt>
                <c:pt idx="36">
                  <c:v>896.11199999999997</c:v>
                </c:pt>
                <c:pt idx="37">
                  <c:v>914.4</c:v>
                </c:pt>
                <c:pt idx="38">
                  <c:v>950.976</c:v>
                </c:pt>
                <c:pt idx="39">
                  <c:v>966.21600000000001</c:v>
                </c:pt>
                <c:pt idx="40">
                  <c:v>978.40800000000002</c:v>
                </c:pt>
                <c:pt idx="41">
                  <c:v>1005.84</c:v>
                </c:pt>
                <c:pt idx="42">
                  <c:v>1021.08</c:v>
                </c:pt>
                <c:pt idx="43">
                  <c:v>1054.6079999999999</c:v>
                </c:pt>
                <c:pt idx="44">
                  <c:v>1109.472</c:v>
                </c:pt>
                <c:pt idx="45">
                  <c:v>1121.664</c:v>
                </c:pt>
                <c:pt idx="46">
                  <c:v>1144.5239999999999</c:v>
                </c:pt>
                <c:pt idx="47">
                  <c:v>1176.528</c:v>
                </c:pt>
                <c:pt idx="48">
                  <c:v>1213.104</c:v>
                </c:pt>
                <c:pt idx="49">
                  <c:v>1226.82</c:v>
                </c:pt>
                <c:pt idx="50">
                  <c:v>1249.68</c:v>
                </c:pt>
                <c:pt idx="51">
                  <c:v>1266.444</c:v>
                </c:pt>
                <c:pt idx="52">
                  <c:v>1283.2080000000001</c:v>
                </c:pt>
                <c:pt idx="53">
                  <c:v>1303.02</c:v>
                </c:pt>
                <c:pt idx="54">
                  <c:v>1333.5</c:v>
                </c:pt>
                <c:pt idx="55">
                  <c:v>1357.884</c:v>
                </c:pt>
                <c:pt idx="56">
                  <c:v>1377.6960000000001</c:v>
                </c:pt>
                <c:pt idx="57">
                  <c:v>1389.8880000000001</c:v>
                </c:pt>
                <c:pt idx="58">
                  <c:v>1409.7</c:v>
                </c:pt>
                <c:pt idx="59">
                  <c:v>1444.752</c:v>
                </c:pt>
                <c:pt idx="60">
                  <c:v>1476.7560000000001</c:v>
                </c:pt>
                <c:pt idx="61">
                  <c:v>1501.14</c:v>
                </c:pt>
                <c:pt idx="62">
                  <c:v>1511.808</c:v>
                </c:pt>
                <c:pt idx="63">
                  <c:v>1549.9080000000001</c:v>
                </c:pt>
                <c:pt idx="64">
                  <c:v>1588.008</c:v>
                </c:pt>
                <c:pt idx="65">
                  <c:v>1591.056</c:v>
                </c:pt>
                <c:pt idx="66">
                  <c:v>1610.8680000000002</c:v>
                </c:pt>
                <c:pt idx="67">
                  <c:v>1633.7280000000001</c:v>
                </c:pt>
                <c:pt idx="68">
                  <c:v>1661.16</c:v>
                </c:pt>
                <c:pt idx="69">
                  <c:v>1687.068</c:v>
                </c:pt>
                <c:pt idx="70">
                  <c:v>1719.0719999999999</c:v>
                </c:pt>
                <c:pt idx="71">
                  <c:v>1767.84</c:v>
                </c:pt>
                <c:pt idx="72">
                  <c:v>1790.7</c:v>
                </c:pt>
                <c:pt idx="73">
                  <c:v>1804.4160000000002</c:v>
                </c:pt>
                <c:pt idx="74">
                  <c:v>1815.0839999999998</c:v>
                </c:pt>
                <c:pt idx="75">
                  <c:v>1837.944</c:v>
                </c:pt>
                <c:pt idx="76">
                  <c:v>1872.9960000000001</c:v>
                </c:pt>
                <c:pt idx="77">
                  <c:v>1894.3319999999999</c:v>
                </c:pt>
                <c:pt idx="78">
                  <c:v>1905</c:v>
                </c:pt>
                <c:pt idx="79">
                  <c:v>1924.8119999999999</c:v>
                </c:pt>
                <c:pt idx="80">
                  <c:v>1933.9560000000001</c:v>
                </c:pt>
                <c:pt idx="81">
                  <c:v>1959.864</c:v>
                </c:pt>
                <c:pt idx="82">
                  <c:v>1978.1520000000003</c:v>
                </c:pt>
                <c:pt idx="83">
                  <c:v>1988.82</c:v>
                </c:pt>
                <c:pt idx="84">
                  <c:v>1997.9639999999999</c:v>
                </c:pt>
                <c:pt idx="85">
                  <c:v>2033.0160000000001</c:v>
                </c:pt>
                <c:pt idx="86">
                  <c:v>2046.7320000000002</c:v>
                </c:pt>
                <c:pt idx="87">
                  <c:v>2081.7840000000001</c:v>
                </c:pt>
                <c:pt idx="88">
                  <c:v>2119.2744000000002</c:v>
                </c:pt>
                <c:pt idx="89">
                  <c:v>2136.6479999999997</c:v>
                </c:pt>
                <c:pt idx="90">
                  <c:v>2151.8879999999999</c:v>
                </c:pt>
                <c:pt idx="91">
                  <c:v>2176.2720000000004</c:v>
                </c:pt>
                <c:pt idx="92">
                  <c:v>2189.9879999999998</c:v>
                </c:pt>
                <c:pt idx="93">
                  <c:v>2208.2760000000003</c:v>
                </c:pt>
                <c:pt idx="94">
                  <c:v>2225.04</c:v>
                </c:pt>
                <c:pt idx="95">
                  <c:v>2246.3760000000002</c:v>
                </c:pt>
                <c:pt idx="96">
                  <c:v>2286</c:v>
                </c:pt>
                <c:pt idx="97">
                  <c:v>2316.48</c:v>
                </c:pt>
                <c:pt idx="98">
                  <c:v>2331.7199999999998</c:v>
                </c:pt>
                <c:pt idx="99">
                  <c:v>2351.5320000000002</c:v>
                </c:pt>
              </c:numCache>
            </c:numRef>
          </c:xVal>
          <c:yVal>
            <c:numRef>
              <c:f>'Yield Data'!$Q$1456:$Q$1555</c:f>
              <c:numCache>
                <c:formatCode>0.00</c:formatCode>
                <c:ptCount val="100"/>
                <c:pt idx="1">
                  <c:v>9721.1651680000014</c:v>
                </c:pt>
                <c:pt idx="2">
                  <c:v>6007.6854933333334</c:v>
                </c:pt>
                <c:pt idx="3">
                  <c:v>5992.8318231864405</c:v>
                </c:pt>
                <c:pt idx="4">
                  <c:v>6335.3844248275864</c:v>
                </c:pt>
                <c:pt idx="5">
                  <c:v>5396.7239039999995</c:v>
                </c:pt>
                <c:pt idx="6">
                  <c:v>6771.4656178604646</c:v>
                </c:pt>
                <c:pt idx="7">
                  <c:v>12904.141535999999</c:v>
                </c:pt>
                <c:pt idx="8">
                  <c:v>10157.412898285716</c:v>
                </c:pt>
                <c:pt idx="9">
                  <c:v>13301.388671999999</c:v>
                </c:pt>
                <c:pt idx="10">
                  <c:v>22336.348320000059</c:v>
                </c:pt>
                <c:pt idx="11">
                  <c:v>14779.411830857143</c:v>
                </c:pt>
                <c:pt idx="12">
                  <c:v>2424.7386689361706</c:v>
                </c:pt>
                <c:pt idx="13">
                  <c:v>6369.5174399999996</c:v>
                </c:pt>
                <c:pt idx="14">
                  <c:v>11105.992710620691</c:v>
                </c:pt>
                <c:pt idx="15">
                  <c:v>12896.21451130435</c:v>
                </c:pt>
                <c:pt idx="16">
                  <c:v>11425.600853333333</c:v>
                </c:pt>
                <c:pt idx="17">
                  <c:v>10951.994592000001</c:v>
                </c:pt>
                <c:pt idx="18">
                  <c:v>13545.553507200002</c:v>
                </c:pt>
                <c:pt idx="19">
                  <c:v>12626.420663999999</c:v>
                </c:pt>
                <c:pt idx="20">
                  <c:v>10674.432675310347</c:v>
                </c:pt>
                <c:pt idx="21">
                  <c:v>13791.726748799998</c:v>
                </c:pt>
                <c:pt idx="22">
                  <c:v>13615.355876571432</c:v>
                </c:pt>
                <c:pt idx="23">
                  <c:v>6811.2158399999998</c:v>
                </c:pt>
                <c:pt idx="24">
                  <c:v>9882.4701274838717</c:v>
                </c:pt>
                <c:pt idx="25">
                  <c:v>10619.050346666632</c:v>
                </c:pt>
                <c:pt idx="26">
                  <c:v>7352.9744640000008</c:v>
                </c:pt>
                <c:pt idx="27">
                  <c:v>8456.2875540000005</c:v>
                </c:pt>
                <c:pt idx="28">
                  <c:v>10258.71035904</c:v>
                </c:pt>
                <c:pt idx="29">
                  <c:v>17093.451232000003</c:v>
                </c:pt>
                <c:pt idx="30">
                  <c:v>8633.5242953142861</c:v>
                </c:pt>
                <c:pt idx="31">
                  <c:v>7056.434416390246</c:v>
                </c:pt>
                <c:pt idx="32">
                  <c:v>12953.87698176</c:v>
                </c:pt>
                <c:pt idx="33">
                  <c:v>14330.631744000002</c:v>
                </c:pt>
                <c:pt idx="34">
                  <c:v>2441.2384731428574</c:v>
                </c:pt>
                <c:pt idx="35">
                  <c:v>2413.6741200000001</c:v>
                </c:pt>
                <c:pt idx="36">
                  <c:v>10441.561416</c:v>
                </c:pt>
                <c:pt idx="37">
                  <c:v>8335.842944</c:v>
                </c:pt>
                <c:pt idx="38">
                  <c:v>9014.0317157647078</c:v>
                </c:pt>
                <c:pt idx="39">
                  <c:v>12724.689120000003</c:v>
                </c:pt>
                <c:pt idx="40">
                  <c:v>11738.583648000002</c:v>
                </c:pt>
                <c:pt idx="41">
                  <c:v>9200.1408274285732</c:v>
                </c:pt>
                <c:pt idx="42">
                  <c:v>8273.9170800000029</c:v>
                </c:pt>
                <c:pt idx="43">
                  <c:v>5237.4885715862074</c:v>
                </c:pt>
                <c:pt idx="44">
                  <c:v>6525.6253920000008</c:v>
                </c:pt>
                <c:pt idx="45">
                  <c:v>12450.872222608697</c:v>
                </c:pt>
                <c:pt idx="46">
                  <c:v>2099.2628800000002</c:v>
                </c:pt>
                <c:pt idx="47">
                  <c:v>7209.9876991999836</c:v>
                </c:pt>
                <c:pt idx="48">
                  <c:v>0</c:v>
                </c:pt>
                <c:pt idx="49">
                  <c:v>9161.2023360000003</c:v>
                </c:pt>
                <c:pt idx="50">
                  <c:v>12118.635936000002</c:v>
                </c:pt>
                <c:pt idx="51">
                  <c:v>5476.6895040000009</c:v>
                </c:pt>
                <c:pt idx="52">
                  <c:v>9552.8415840000034</c:v>
                </c:pt>
                <c:pt idx="53">
                  <c:v>8791.081728000001</c:v>
                </c:pt>
                <c:pt idx="54">
                  <c:v>6142.8544320000019</c:v>
                </c:pt>
                <c:pt idx="55">
                  <c:v>8299.3684369654929</c:v>
                </c:pt>
                <c:pt idx="56">
                  <c:v>11169.198857142814</c:v>
                </c:pt>
                <c:pt idx="57">
                  <c:v>13585.844598857142</c:v>
                </c:pt>
                <c:pt idx="58">
                  <c:v>9115.2959040000333</c:v>
                </c:pt>
                <c:pt idx="59">
                  <c:v>6418.4234399999996</c:v>
                </c:pt>
                <c:pt idx="60">
                  <c:v>8417.6267001080869</c:v>
                </c:pt>
                <c:pt idx="61">
                  <c:v>4167.505652869565</c:v>
                </c:pt>
                <c:pt idx="62">
                  <c:v>8021.0730600000006</c:v>
                </c:pt>
                <c:pt idx="63">
                  <c:v>5269.4845632000015</c:v>
                </c:pt>
                <c:pt idx="64">
                  <c:v>2598.8141226666667</c:v>
                </c:pt>
                <c:pt idx="65">
                  <c:v>8163.3112703999532</c:v>
                </c:pt>
                <c:pt idx="66">
                  <c:v>9186.6148251428585</c:v>
                </c:pt>
                <c:pt idx="67">
                  <c:v>8057.6221440000018</c:v>
                </c:pt>
                <c:pt idx="68">
                  <c:v>7362.5719350857144</c:v>
                </c:pt>
                <c:pt idx="69">
                  <c:v>7534.6951680000266</c:v>
                </c:pt>
                <c:pt idx="70">
                  <c:v>4016.2714505660383</c:v>
                </c:pt>
                <c:pt idx="71">
                  <c:v>4829.698502808501</c:v>
                </c:pt>
                <c:pt idx="72">
                  <c:v>6157.2001919999584</c:v>
                </c:pt>
                <c:pt idx="73">
                  <c:v>15711.834996000136</c:v>
                </c:pt>
                <c:pt idx="74">
                  <c:v>6601.1362560000407</c:v>
                </c:pt>
                <c:pt idx="75">
                  <c:v>6896.8373759999704</c:v>
                </c:pt>
                <c:pt idx="76">
                  <c:v>6105.2452774054054</c:v>
                </c:pt>
                <c:pt idx="77">
                  <c:v>6018.6611382857154</c:v>
                </c:pt>
                <c:pt idx="78">
                  <c:v>14429.539238400001</c:v>
                </c:pt>
                <c:pt idx="79">
                  <c:v>3685.8032639999838</c:v>
                </c:pt>
                <c:pt idx="80">
                  <c:v>9878.3655902608316</c:v>
                </c:pt>
                <c:pt idx="81">
                  <c:v>8809.8796204137652</c:v>
                </c:pt>
                <c:pt idx="82">
                  <c:v>13547.229696000002</c:v>
                </c:pt>
                <c:pt idx="83">
                  <c:v>10127.665152000171</c:v>
                </c:pt>
                <c:pt idx="84">
                  <c:v>6759.5242394482557</c:v>
                </c:pt>
                <c:pt idx="85">
                  <c:v>8029.1425499999596</c:v>
                </c:pt>
                <c:pt idx="86">
                  <c:v>6275.3733900000007</c:v>
                </c:pt>
                <c:pt idx="87">
                  <c:v>5985.79849815126</c:v>
                </c:pt>
                <c:pt idx="88">
                  <c:v>7347.4200800000581</c:v>
                </c:pt>
                <c:pt idx="89">
                  <c:v>9649.1995065421524</c:v>
                </c:pt>
                <c:pt idx="90">
                  <c:v>8288.9801279998537</c:v>
                </c:pt>
                <c:pt idx="91">
                  <c:v>7116.6446207999998</c:v>
                </c:pt>
                <c:pt idx="92">
                  <c:v>9636.2519314285728</c:v>
                </c:pt>
                <c:pt idx="93">
                  <c:v>12756.249791999953</c:v>
                </c:pt>
                <c:pt idx="94">
                  <c:v>10488.70158336</c:v>
                </c:pt>
                <c:pt idx="95">
                  <c:v>7352.0585424000001</c:v>
                </c:pt>
                <c:pt idx="96">
                  <c:v>6104.1832528695822</c:v>
                </c:pt>
                <c:pt idx="97">
                  <c:v>10401.823660800048</c:v>
                </c:pt>
                <c:pt idx="98">
                  <c:v>7764.6737864347542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971D-4CF3-B169-6A96C0F61D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384300768"/>
        <c:axId val="-384306752"/>
      </c:scatterChart>
      <c:valAx>
        <c:axId val="-384300768"/>
        <c:scaling>
          <c:orientation val="minMax"/>
          <c:max val="2400"/>
        </c:scaling>
        <c:delete val="0"/>
        <c:axPos val="b"/>
        <c:title>
          <c:tx>
            <c:rich>
              <a:bodyPr/>
              <a:lstStyle/>
              <a:p>
                <a:pPr>
                  <a:defRPr sz="105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1050" b="1"/>
                  <a:t>Distance (cm)</a:t>
                </a:r>
              </a:p>
            </c:rich>
          </c:tx>
          <c:layout>
            <c:manualLayout>
              <c:xMode val="edge"/>
              <c:yMode val="edge"/>
              <c:x val="0.48571493106256786"/>
              <c:y val="0.9331550802139037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5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-384306752"/>
        <c:crosses val="autoZero"/>
        <c:crossBetween val="midCat"/>
        <c:majorUnit val="200"/>
      </c:valAx>
      <c:valAx>
        <c:axId val="-384306752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1000" b="1"/>
                  <a:t>Yield (kg/ha)</a:t>
                </a:r>
              </a:p>
            </c:rich>
          </c:tx>
          <c:layout>
            <c:manualLayout>
              <c:xMode val="edge"/>
              <c:yMode val="edge"/>
              <c:x val="9.5238221776974084E-3"/>
              <c:y val="0.36631016042780751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-384300768"/>
        <c:crosses val="autoZero"/>
        <c:crossBetween val="midCat"/>
      </c:valAx>
      <c:spPr>
        <a:noFill/>
        <a:ln w="3175">
          <a:noFill/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8100">
      <a:solidFill>
        <a:schemeClr val="accent1"/>
      </a:solidFill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985040644459277"/>
          <c:y val="7.784442517956057E-2"/>
          <c:w val="0.72214902289155136"/>
          <c:h val="0.71856392473440533"/>
        </c:manualLayout>
      </c:layout>
      <c:scatterChart>
        <c:scatterStyle val="lineMarker"/>
        <c:varyColors val="0"/>
        <c:ser>
          <c:idx val="0"/>
          <c:order val="0"/>
          <c:tx>
            <c:v>Yield</c:v>
          </c:tx>
          <c:spPr>
            <a:ln w="12700">
              <a:solidFill>
                <a:srgbClr val="00008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EFAW_CORN_RAMP!$M$19:$M$34</c:f>
              <c:numCache>
                <c:formatCode>General</c:formatCode>
                <c:ptCount val="16"/>
                <c:pt idx="0">
                  <c:v>224.27600000000001</c:v>
                </c:pt>
                <c:pt idx="1">
                  <c:v>209.32426666666672</c:v>
                </c:pt>
                <c:pt idx="2">
                  <c:v>194.37253333333337</c:v>
                </c:pt>
                <c:pt idx="3">
                  <c:v>179.42080000000001</c:v>
                </c:pt>
                <c:pt idx="4">
                  <c:v>164.46906666666666</c:v>
                </c:pt>
                <c:pt idx="5">
                  <c:v>149.51733333333331</c:v>
                </c:pt>
                <c:pt idx="6">
                  <c:v>134.56560000000002</c:v>
                </c:pt>
                <c:pt idx="7">
                  <c:v>119.61386666666667</c:v>
                </c:pt>
                <c:pt idx="8">
                  <c:v>104.66213333333334</c:v>
                </c:pt>
                <c:pt idx="9">
                  <c:v>89.710400000000007</c:v>
                </c:pt>
                <c:pt idx="10">
                  <c:v>74.758666666666684</c:v>
                </c:pt>
                <c:pt idx="11">
                  <c:v>59.80693333333334</c:v>
                </c:pt>
                <c:pt idx="12">
                  <c:v>44.855200000000004</c:v>
                </c:pt>
                <c:pt idx="13">
                  <c:v>29.90346666666667</c:v>
                </c:pt>
                <c:pt idx="14">
                  <c:v>14.951733333333335</c:v>
                </c:pt>
                <c:pt idx="15">
                  <c:v>0</c:v>
                </c:pt>
              </c:numCache>
            </c:numRef>
          </c:xVal>
          <c:yVal>
            <c:numRef>
              <c:f>EFAW_CORN_RAMP!$N$19:$N$34</c:f>
              <c:numCache>
                <c:formatCode>General</c:formatCode>
                <c:ptCount val="16"/>
                <c:pt idx="0">
                  <c:v>8.48</c:v>
                </c:pt>
                <c:pt idx="1">
                  <c:v>8.9499999999999993</c:v>
                </c:pt>
                <c:pt idx="2">
                  <c:v>9.51</c:v>
                </c:pt>
                <c:pt idx="3">
                  <c:v>7.78</c:v>
                </c:pt>
                <c:pt idx="4">
                  <c:v>9.9499999999999993</c:v>
                </c:pt>
                <c:pt idx="5">
                  <c:v>8.7799999999999994</c:v>
                </c:pt>
                <c:pt idx="6">
                  <c:v>7.28</c:v>
                </c:pt>
                <c:pt idx="7">
                  <c:v>7.37</c:v>
                </c:pt>
                <c:pt idx="8">
                  <c:v>6.7</c:v>
                </c:pt>
                <c:pt idx="9">
                  <c:v>5.9</c:v>
                </c:pt>
                <c:pt idx="10">
                  <c:v>5.1100000000000003</c:v>
                </c:pt>
                <c:pt idx="11">
                  <c:v>5.32</c:v>
                </c:pt>
                <c:pt idx="12">
                  <c:v>2.85</c:v>
                </c:pt>
                <c:pt idx="13">
                  <c:v>1.51</c:v>
                </c:pt>
                <c:pt idx="14">
                  <c:v>2.74</c:v>
                </c:pt>
                <c:pt idx="15">
                  <c:v>2.85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0C77-4E49-8AE8-AF8A9EC6D3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384295872"/>
        <c:axId val="-384296416"/>
      </c:scatterChart>
      <c:scatterChart>
        <c:scatterStyle val="lineMarker"/>
        <c:varyColors val="0"/>
        <c:ser>
          <c:idx val="1"/>
          <c:order val="1"/>
          <c:tx>
            <c:v>NDVI</c:v>
          </c:tx>
          <c:spPr>
            <a:ln w="12700">
              <a:solidFill>
                <a:srgbClr val="FF00FF"/>
              </a:solidFill>
              <a:prstDash val="solid"/>
            </a:ln>
          </c:spPr>
          <c:marker>
            <c:symbol val="square"/>
            <c:size val="5"/>
            <c:spPr>
              <a:solidFill>
                <a:srgbClr val="FF00FF"/>
              </a:solidFill>
              <a:ln>
                <a:solidFill>
                  <a:srgbClr val="FF00FF"/>
                </a:solidFill>
                <a:prstDash val="solid"/>
              </a:ln>
            </c:spPr>
          </c:marker>
          <c:xVal>
            <c:numRef>
              <c:f>EFAW_CORN_RAMP!$M$19:$M$34</c:f>
              <c:numCache>
                <c:formatCode>General</c:formatCode>
                <c:ptCount val="16"/>
                <c:pt idx="0">
                  <c:v>224.27600000000001</c:v>
                </c:pt>
                <c:pt idx="1">
                  <c:v>209.32426666666672</c:v>
                </c:pt>
                <c:pt idx="2">
                  <c:v>194.37253333333337</c:v>
                </c:pt>
                <c:pt idx="3">
                  <c:v>179.42080000000001</c:v>
                </c:pt>
                <c:pt idx="4">
                  <c:v>164.46906666666666</c:v>
                </c:pt>
                <c:pt idx="5">
                  <c:v>149.51733333333331</c:v>
                </c:pt>
                <c:pt idx="6">
                  <c:v>134.56560000000002</c:v>
                </c:pt>
                <c:pt idx="7">
                  <c:v>119.61386666666667</c:v>
                </c:pt>
                <c:pt idx="8">
                  <c:v>104.66213333333334</c:v>
                </c:pt>
                <c:pt idx="9">
                  <c:v>89.710400000000007</c:v>
                </c:pt>
                <c:pt idx="10">
                  <c:v>74.758666666666684</c:v>
                </c:pt>
                <c:pt idx="11">
                  <c:v>59.80693333333334</c:v>
                </c:pt>
                <c:pt idx="12">
                  <c:v>44.855200000000004</c:v>
                </c:pt>
                <c:pt idx="13">
                  <c:v>29.90346666666667</c:v>
                </c:pt>
                <c:pt idx="14">
                  <c:v>14.951733333333335</c:v>
                </c:pt>
                <c:pt idx="15">
                  <c:v>0</c:v>
                </c:pt>
              </c:numCache>
            </c:numRef>
          </c:xVal>
          <c:yVal>
            <c:numRef>
              <c:f>EFAW_CORN_RAMP!$R$19:$R$34</c:f>
              <c:numCache>
                <c:formatCode>General</c:formatCode>
                <c:ptCount val="16"/>
                <c:pt idx="0">
                  <c:v>0.82823529411764718</c:v>
                </c:pt>
                <c:pt idx="1">
                  <c:v>0.82323529411764707</c:v>
                </c:pt>
                <c:pt idx="2">
                  <c:v>0.83117647058823541</c:v>
                </c:pt>
                <c:pt idx="3">
                  <c:v>0.82676470588235296</c:v>
                </c:pt>
                <c:pt idx="4">
                  <c:v>0.81735294117647062</c:v>
                </c:pt>
                <c:pt idx="5">
                  <c:v>0.7888235294117647</c:v>
                </c:pt>
                <c:pt idx="6">
                  <c:v>0.80647058823529394</c:v>
                </c:pt>
                <c:pt idx="7">
                  <c:v>0.78441176470588236</c:v>
                </c:pt>
                <c:pt idx="8">
                  <c:v>0.78941176470588237</c:v>
                </c:pt>
                <c:pt idx="9">
                  <c:v>0.78323529411764692</c:v>
                </c:pt>
                <c:pt idx="10">
                  <c:v>0.7720588235294118</c:v>
                </c:pt>
                <c:pt idx="11">
                  <c:v>0.76764705882352924</c:v>
                </c:pt>
                <c:pt idx="12">
                  <c:v>0.74029411764705888</c:v>
                </c:pt>
                <c:pt idx="13">
                  <c:v>0.68058823529411772</c:v>
                </c:pt>
                <c:pt idx="14">
                  <c:v>0.60352941176470587</c:v>
                </c:pt>
                <c:pt idx="15">
                  <c:v>0.65411764705882358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0C77-4E49-8AE8-AF8A9EC6D3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384300224"/>
        <c:axId val="-384293696"/>
      </c:scatterChart>
      <c:valAx>
        <c:axId val="-3842958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N Rate,  kg/ha</a:t>
                </a:r>
              </a:p>
            </c:rich>
          </c:tx>
          <c:layout>
            <c:manualLayout>
              <c:xMode val="edge"/>
              <c:yMode val="edge"/>
              <c:x val="0.37265976584387622"/>
              <c:y val="0.88922281421409144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-384296416"/>
        <c:crosses val="autoZero"/>
        <c:crossBetween val="midCat"/>
      </c:valAx>
      <c:valAx>
        <c:axId val="-384296416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Yield, Mg/ha</a:t>
                </a:r>
              </a:p>
            </c:rich>
          </c:tx>
          <c:layout>
            <c:manualLayout>
              <c:xMode val="edge"/>
              <c:yMode val="edge"/>
              <c:x val="2.8089887640449437E-2"/>
              <c:y val="0.33832398195734514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-384295872"/>
        <c:crosses val="autoZero"/>
        <c:crossBetween val="midCat"/>
      </c:valAx>
      <c:valAx>
        <c:axId val="-3843002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384293696"/>
        <c:crosses val="autoZero"/>
        <c:crossBetween val="midCat"/>
      </c:valAx>
      <c:valAx>
        <c:axId val="-384293696"/>
        <c:scaling>
          <c:orientation val="minMax"/>
          <c:max val="0.9"/>
          <c:min val="0.5"/>
        </c:scaling>
        <c:delete val="0"/>
        <c:axPos val="r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NDVI</a:t>
                </a:r>
              </a:p>
            </c:rich>
          </c:tx>
          <c:layout>
            <c:manualLayout>
              <c:xMode val="edge"/>
              <c:yMode val="edge"/>
              <c:x val="0.92121719248022982"/>
              <c:y val="0.36282457685188058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-384300224"/>
        <c:crosses val="max"/>
        <c:crossBetween val="midCat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63548942010688858"/>
          <c:y val="0.49475151671139073"/>
          <c:w val="0.1292136797507053"/>
          <c:h val="0.12874282930202585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</c:legend>
    <c:plotVisOnly val="1"/>
    <c:dispBlanksAs val="gap"/>
    <c:showDLblsOverMax val="0"/>
  </c:chart>
  <c:spPr>
    <a:solidFill>
      <a:srgbClr val="FFFFFF"/>
    </a:solidFill>
    <a:ln w="38100">
      <a:solidFill>
        <a:srgbClr val="0F6FC6"/>
      </a:solidFill>
      <a:prstDash val="solid"/>
    </a:ln>
  </c:spPr>
  <c:txPr>
    <a:bodyPr/>
    <a:lstStyle/>
    <a:p>
      <a:pPr>
        <a:defRPr sz="1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Experiment 502, 1971-2016</a:t>
            </a:r>
            <a:br>
              <a:rPr lang="en-US"/>
            </a:br>
            <a:r>
              <a:rPr lang="en-US"/>
              <a:t>Avg, last 5 years + 20%</a:t>
            </a:r>
          </a:p>
        </c:rich>
      </c:tx>
      <c:layout>
        <c:manualLayout>
          <c:xMode val="edge"/>
          <c:yMode val="edge"/>
          <c:x val="0.34771601757681103"/>
          <c:y val="2.67253095156613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280660506426094"/>
          <c:y val="2.5428429163396375E-2"/>
          <c:w val="0.82021529088185763"/>
          <c:h val="0.77797972454461006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x"/>
            <c:size val="7"/>
            <c:spPr>
              <a:solidFill>
                <a:srgbClr val="00B050"/>
              </a:solidFill>
              <a:ln w="9525">
                <a:noFill/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-0.40043066491688539"/>
                  <c:y val="-0.184860746573345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6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y = 0.42x + 1.73</a:t>
                    </a:r>
                    <a:br>
                      <a:rPr lang="en-US"/>
                    </a:br>
                    <a:r>
                      <a:rPr lang="en-US"/>
                      <a:t>R² = 0.04</a:t>
                    </a:r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'502_Yld_Goal'!$Q$13:$Q$52</c:f>
              <c:numCache>
                <c:formatCode>0.00</c:formatCode>
                <c:ptCount val="40"/>
                <c:pt idx="0">
                  <c:v>2.9731790592000005</c:v>
                </c:pt>
                <c:pt idx="1">
                  <c:v>2.8345314816</c:v>
                </c:pt>
                <c:pt idx="2">
                  <c:v>3.1043335679999999</c:v>
                </c:pt>
                <c:pt idx="3">
                  <c:v>3.2943649535999997</c:v>
                </c:pt>
                <c:pt idx="4">
                  <c:v>3.3709681152000002</c:v>
                </c:pt>
                <c:pt idx="5">
                  <c:v>3.2426892288000002</c:v>
                </c:pt>
                <c:pt idx="6">
                  <c:v>3.2261048064000004</c:v>
                </c:pt>
                <c:pt idx="7">
                  <c:v>3.2075366400000003</c:v>
                </c:pt>
                <c:pt idx="8">
                  <c:v>3.2199148800000001</c:v>
                </c:pt>
                <c:pt idx="9">
                  <c:v>2.8154649600000003</c:v>
                </c:pt>
                <c:pt idx="10">
                  <c:v>2.9320300800000001</c:v>
                </c:pt>
                <c:pt idx="11">
                  <c:v>3.1530240000000007</c:v>
                </c:pt>
                <c:pt idx="12">
                  <c:v>3.5681990400000001</c:v>
                </c:pt>
                <c:pt idx="13">
                  <c:v>3.5677555199999995</c:v>
                </c:pt>
                <c:pt idx="14">
                  <c:v>3.7877817599999997</c:v>
                </c:pt>
                <c:pt idx="15">
                  <c:v>3.5213471999999997</c:v>
                </c:pt>
                <c:pt idx="16">
                  <c:v>3.4769097215999998</c:v>
                </c:pt>
                <c:pt idx="17">
                  <c:v>3.0440051712000002</c:v>
                </c:pt>
                <c:pt idx="18">
                  <c:v>3.1245161472</c:v>
                </c:pt>
                <c:pt idx="19">
                  <c:v>3.1582849535999999</c:v>
                </c:pt>
                <c:pt idx="20">
                  <c:v>3.3078382847999999</c:v>
                </c:pt>
                <c:pt idx="21">
                  <c:v>3.5404104959999998</c:v>
                </c:pt>
                <c:pt idx="22">
                  <c:v>3.8618995968000003</c:v>
                </c:pt>
                <c:pt idx="23">
                  <c:v>4.0024147968000001</c:v>
                </c:pt>
                <c:pt idx="24">
                  <c:v>3.8966247936</c:v>
                </c:pt>
                <c:pt idx="25">
                  <c:v>3.6127961856000006</c:v>
                </c:pt>
                <c:pt idx="26">
                  <c:v>3.4635799295999998</c:v>
                </c:pt>
                <c:pt idx="27">
                  <c:v>3.9809226240000011</c:v>
                </c:pt>
                <c:pt idx="28">
                  <c:v>4.0900785408000004</c:v>
                </c:pt>
                <c:pt idx="29">
                  <c:v>4.1446331135999994</c:v>
                </c:pt>
                <c:pt idx="30">
                  <c:v>4.4599419647999996</c:v>
                </c:pt>
                <c:pt idx="31">
                  <c:v>4.5630708480000006</c:v>
                </c:pt>
                <c:pt idx="32">
                  <c:v>4.5629998848</c:v>
                </c:pt>
                <c:pt idx="33">
                  <c:v>4.7604049920000007</c:v>
                </c:pt>
                <c:pt idx="34">
                  <c:v>4.5756990719999999</c:v>
                </c:pt>
                <c:pt idx="35">
                  <c:v>4.6398514176000001</c:v>
                </c:pt>
                <c:pt idx="36">
                  <c:v>4.8158885375999994</c:v>
                </c:pt>
                <c:pt idx="37">
                  <c:v>4.0346595071999998</c:v>
                </c:pt>
                <c:pt idx="38">
                  <c:v>3.3121557504000001</c:v>
                </c:pt>
                <c:pt idx="39">
                  <c:v>3.4535660544</c:v>
                </c:pt>
              </c:numCache>
            </c:numRef>
          </c:xVal>
          <c:yVal>
            <c:numRef>
              <c:f>'502_Yld_Goal'!$I$13:$I$52</c:f>
              <c:numCache>
                <c:formatCode>General</c:formatCode>
                <c:ptCount val="40"/>
                <c:pt idx="0">
                  <c:v>1.9372617600000002</c:v>
                </c:pt>
                <c:pt idx="1">
                  <c:v>2.5918233600000002</c:v>
                </c:pt>
                <c:pt idx="2">
                  <c:v>2.6599440000000003</c:v>
                </c:pt>
                <c:pt idx="3">
                  <c:v>3.7159920000000004</c:v>
                </c:pt>
                <c:pt idx="4">
                  <c:v>2.6061840000000003</c:v>
                </c:pt>
                <c:pt idx="5">
                  <c:v>1.86816</c:v>
                </c:pt>
                <c:pt idx="6">
                  <c:v>2.514456</c:v>
                </c:pt>
                <c:pt idx="7">
                  <c:v>2.7115200000000006</c:v>
                </c:pt>
                <c:pt idx="8">
                  <c:v>2.0307839999999997</c:v>
                </c:pt>
                <c:pt idx="9">
                  <c:v>3.0918720000000004</c:v>
                </c:pt>
                <c:pt idx="10">
                  <c:v>2.7889679999999997</c:v>
                </c:pt>
                <c:pt idx="11">
                  <c:v>4.2443520000000001</c:v>
                </c:pt>
                <c:pt idx="12">
                  <c:v>2.7096719999999999</c:v>
                </c:pt>
                <c:pt idx="13">
                  <c:v>2.9475600000000002</c:v>
                </c:pt>
                <c:pt idx="14">
                  <c:v>1.9817280000000002</c:v>
                </c:pt>
                <c:pt idx="15">
                  <c:v>2.6038118400000001</c:v>
                </c:pt>
                <c:pt idx="16">
                  <c:v>2.4405830399999999</c:v>
                </c:pt>
                <c:pt idx="17">
                  <c:v>3.0451344000000007</c:v>
                </c:pt>
                <c:pt idx="18">
                  <c:v>3.08826336</c:v>
                </c:pt>
                <c:pt idx="19">
                  <c:v>2.6048668800000003</c:v>
                </c:pt>
                <c:pt idx="20">
                  <c:v>3.5728627200000007</c:v>
                </c:pt>
                <c:pt idx="21">
                  <c:v>3.7801209600000005</c:v>
                </c:pt>
                <c:pt idx="22">
                  <c:v>3.6306144000000002</c:v>
                </c:pt>
                <c:pt idx="23">
                  <c:v>2.6474716800000007</c:v>
                </c:pt>
                <c:pt idx="24">
                  <c:v>1.4222476800000001</c:v>
                </c:pt>
                <c:pt idx="25">
                  <c:v>2.9511283199999996</c:v>
                </c:pt>
                <c:pt idx="26">
                  <c:v>5.9357155200000005</c:v>
                </c:pt>
                <c:pt idx="27">
                  <c:v>4.0854307199999997</c:v>
                </c:pt>
                <c:pt idx="28">
                  <c:v>2.8747824</c:v>
                </c:pt>
                <c:pt idx="29">
                  <c:v>2.7360345600000002</c:v>
                </c:pt>
                <c:pt idx="30">
                  <c:v>3.3808320000000007</c:v>
                </c:pt>
                <c:pt idx="31">
                  <c:v>5.9354198400000007</c:v>
                </c:pt>
                <c:pt idx="32">
                  <c:v>4.9079519999999999</c:v>
                </c:pt>
                <c:pt idx="33">
                  <c:v>2.1051744000000001</c:v>
                </c:pt>
                <c:pt idx="34">
                  <c:v>3.0033360000000009</c:v>
                </c:pt>
                <c:pt idx="35">
                  <c:v>4.1143200000000002</c:v>
                </c:pt>
                <c:pt idx="36">
                  <c:v>2.6802988799999996</c:v>
                </c:pt>
                <c:pt idx="37">
                  <c:v>1.89751968</c:v>
                </c:pt>
                <c:pt idx="38">
                  <c:v>2.6943839999999999</c:v>
                </c:pt>
                <c:pt idx="39">
                  <c:v>5.296704000000001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7959-480E-AE42-6AB3F88101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690829200"/>
        <c:axId val="-690828112"/>
      </c:scatterChart>
      <c:valAx>
        <c:axId val="-690829200"/>
        <c:scaling>
          <c:orientation val="minMax"/>
          <c:min val="2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"Yield Goal", Average yield, previous </a:t>
                </a:r>
                <a:r>
                  <a:rPr lang="en-US" dirty="0">
                    <a:solidFill>
                      <a:srgbClr val="FF3300"/>
                    </a:solidFill>
                  </a:rPr>
                  <a:t>5 years +20%</a:t>
                </a:r>
                <a:r>
                  <a:rPr lang="en-US" dirty="0"/>
                  <a:t>, Mg/ha</a:t>
                </a:r>
              </a:p>
            </c:rich>
          </c:tx>
          <c:layout>
            <c:manualLayout>
              <c:xMode val="edge"/>
              <c:yMode val="edge"/>
              <c:x val="0.24966652116188434"/>
              <c:y val="0.9034857568575094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690828112"/>
        <c:crosses val="autoZero"/>
        <c:crossBetween val="midCat"/>
      </c:valAx>
      <c:valAx>
        <c:axId val="-690828112"/>
        <c:scaling>
          <c:orientation val="minMax"/>
          <c:max val="8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Observed yield, Mg/ha</a:t>
                </a:r>
              </a:p>
            </c:rich>
          </c:tx>
          <c:layout>
            <c:manualLayout>
              <c:xMode val="edge"/>
              <c:yMode val="edge"/>
              <c:x val="2.0045288754084317E-2"/>
              <c:y val="0.2009554108731503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69082920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28575" cap="flat" cmpd="sng" algn="ctr">
      <a:solidFill>
        <a:srgbClr val="0F6FC6"/>
      </a:solidFill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531551822128065"/>
          <c:y val="4.6783759319488187E-2"/>
          <c:w val="0.78919057782688951"/>
          <c:h val="0.77193202877155509"/>
        </c:manualLayout>
      </c:layout>
      <c:scatterChart>
        <c:scatterStyle val="lineMarker"/>
        <c:varyColors val="0"/>
        <c:ser>
          <c:idx val="0"/>
          <c:order val="0"/>
          <c:tx>
            <c:strRef>
              <c:f>RICV_new!$K$14</c:f>
              <c:strCache>
                <c:ptCount val="1"/>
                <c:pt idx="0">
                  <c:v>YPN-CV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5"/>
            <c:spPr>
              <a:solidFill>
                <a:srgbClr val="FFFF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RICV_new!$C$15:$C$75</c:f>
              <c:numCache>
                <c:formatCode>General</c:formatCode>
                <c:ptCount val="61"/>
                <c:pt idx="0">
                  <c:v>2.0833333333333333E-3</c:v>
                </c:pt>
                <c:pt idx="1">
                  <c:v>2.1666666666666666E-3</c:v>
                </c:pt>
                <c:pt idx="2">
                  <c:v>2.2500000000000003E-3</c:v>
                </c:pt>
                <c:pt idx="3">
                  <c:v>2.3333333333333335E-3</c:v>
                </c:pt>
                <c:pt idx="4">
                  <c:v>2.4166666666666664E-3</c:v>
                </c:pt>
                <c:pt idx="5">
                  <c:v>2.5000000000000001E-3</c:v>
                </c:pt>
                <c:pt idx="6">
                  <c:v>2.5833333333333333E-3</c:v>
                </c:pt>
                <c:pt idx="7">
                  <c:v>2.6666666666666666E-3</c:v>
                </c:pt>
                <c:pt idx="8">
                  <c:v>2.7500000000000003E-3</c:v>
                </c:pt>
                <c:pt idx="9">
                  <c:v>2.8333333333333335E-3</c:v>
                </c:pt>
                <c:pt idx="10">
                  <c:v>2.9166666666666664E-3</c:v>
                </c:pt>
                <c:pt idx="11">
                  <c:v>3.0000000000000001E-3</c:v>
                </c:pt>
                <c:pt idx="12">
                  <c:v>3.0833333333333333E-3</c:v>
                </c:pt>
                <c:pt idx="13">
                  <c:v>3.1666666666666666E-3</c:v>
                </c:pt>
                <c:pt idx="14">
                  <c:v>3.2500000000000003E-3</c:v>
                </c:pt>
                <c:pt idx="15">
                  <c:v>3.3333333333333335E-3</c:v>
                </c:pt>
                <c:pt idx="16">
                  <c:v>3.4166666666666664E-3</c:v>
                </c:pt>
                <c:pt idx="17">
                  <c:v>3.5000000000000001E-3</c:v>
                </c:pt>
                <c:pt idx="18">
                  <c:v>3.5833333333333333E-3</c:v>
                </c:pt>
                <c:pt idx="19">
                  <c:v>3.6666666666666666E-3</c:v>
                </c:pt>
                <c:pt idx="20">
                  <c:v>3.7500000000000003E-3</c:v>
                </c:pt>
                <c:pt idx="21">
                  <c:v>3.8333333333333336E-3</c:v>
                </c:pt>
                <c:pt idx="22">
                  <c:v>3.9166666666666664E-3</c:v>
                </c:pt>
                <c:pt idx="23">
                  <c:v>4.0000000000000001E-3</c:v>
                </c:pt>
                <c:pt idx="24">
                  <c:v>4.0833333333333329E-3</c:v>
                </c:pt>
                <c:pt idx="25">
                  <c:v>4.1666666666666666E-3</c:v>
                </c:pt>
                <c:pt idx="26">
                  <c:v>4.2500000000000003E-3</c:v>
                </c:pt>
                <c:pt idx="27">
                  <c:v>4.3333333333333331E-3</c:v>
                </c:pt>
                <c:pt idx="28">
                  <c:v>4.4166666666666668E-3</c:v>
                </c:pt>
                <c:pt idx="29">
                  <c:v>4.5000000000000005E-3</c:v>
                </c:pt>
                <c:pt idx="30">
                  <c:v>4.5833333333333334E-3</c:v>
                </c:pt>
                <c:pt idx="31">
                  <c:v>4.6666666666666671E-3</c:v>
                </c:pt>
                <c:pt idx="32">
                  <c:v>4.7499999999999999E-3</c:v>
                </c:pt>
                <c:pt idx="33">
                  <c:v>4.8333333333333327E-3</c:v>
                </c:pt>
                <c:pt idx="34">
                  <c:v>4.9166666666666664E-3</c:v>
                </c:pt>
                <c:pt idx="35">
                  <c:v>5.0000000000000001E-3</c:v>
                </c:pt>
                <c:pt idx="36">
                  <c:v>5.0833333333333329E-3</c:v>
                </c:pt>
                <c:pt idx="37">
                  <c:v>5.1666666666666666E-3</c:v>
                </c:pt>
                <c:pt idx="38">
                  <c:v>5.2500000000000003E-3</c:v>
                </c:pt>
                <c:pt idx="39">
                  <c:v>5.3333333333333332E-3</c:v>
                </c:pt>
                <c:pt idx="40">
                  <c:v>5.4166666666666669E-3</c:v>
                </c:pt>
                <c:pt idx="41">
                  <c:v>5.5000000000000005E-3</c:v>
                </c:pt>
                <c:pt idx="42">
                  <c:v>5.5833333333333334E-3</c:v>
                </c:pt>
                <c:pt idx="43">
                  <c:v>5.6666666666666671E-3</c:v>
                </c:pt>
                <c:pt idx="44">
                  <c:v>5.7499999999999999E-3</c:v>
                </c:pt>
                <c:pt idx="45">
                  <c:v>5.8333333333333327E-3</c:v>
                </c:pt>
                <c:pt idx="46">
                  <c:v>5.9166666666666664E-3</c:v>
                </c:pt>
                <c:pt idx="47">
                  <c:v>6.0000000000000001E-3</c:v>
                </c:pt>
                <c:pt idx="48">
                  <c:v>6.083333333333333E-3</c:v>
                </c:pt>
                <c:pt idx="49">
                  <c:v>6.1666666666666667E-3</c:v>
                </c:pt>
                <c:pt idx="50">
                  <c:v>6.2500000000000003E-3</c:v>
                </c:pt>
                <c:pt idx="51">
                  <c:v>6.3333333333333332E-3</c:v>
                </c:pt>
                <c:pt idx="52">
                  <c:v>6.4166666666666669E-3</c:v>
                </c:pt>
                <c:pt idx="53">
                  <c:v>6.5000000000000006E-3</c:v>
                </c:pt>
                <c:pt idx="54">
                  <c:v>6.5833333333333334E-3</c:v>
                </c:pt>
                <c:pt idx="55">
                  <c:v>6.6666666666666671E-3</c:v>
                </c:pt>
                <c:pt idx="56">
                  <c:v>6.7500000000000008E-3</c:v>
                </c:pt>
                <c:pt idx="57">
                  <c:v>6.8333333333333414E-3</c:v>
                </c:pt>
                <c:pt idx="58">
                  <c:v>6.9166666666666743E-3</c:v>
                </c:pt>
                <c:pt idx="59">
                  <c:v>7.000000000000008E-3</c:v>
                </c:pt>
                <c:pt idx="60">
                  <c:v>7.0833333333333416E-3</c:v>
                </c:pt>
              </c:numCache>
            </c:numRef>
          </c:xVal>
          <c:yVal>
            <c:numRef>
              <c:f>RICV_new!$K$15:$K$75</c:f>
              <c:numCache>
                <c:formatCode>0</c:formatCode>
                <c:ptCount val="61"/>
                <c:pt idx="0">
                  <c:v>2120.5455126762304</c:v>
                </c:pt>
                <c:pt idx="1">
                  <c:v>2165.4085771424607</c:v>
                </c:pt>
                <c:pt idx="2">
                  <c:v>2211.2207816018054</c:v>
                </c:pt>
                <c:pt idx="3">
                  <c:v>2258.0022064196451</c:v>
                </c:pt>
                <c:pt idx="4">
                  <c:v>2305.7733567891778</c:v>
                </c:pt>
                <c:pt idx="5">
                  <c:v>2354.5551717192407</c:v>
                </c:pt>
                <c:pt idx="6">
                  <c:v>2404.3690332122787</c:v>
                </c:pt>
                <c:pt idx="7">
                  <c:v>2455.2367756364793</c:v>
                </c:pt>
                <c:pt idx="8">
                  <c:v>2507.1806952962015</c:v>
                </c:pt>
                <c:pt idx="9">
                  <c:v>2560.2235602048663</c:v>
                </c:pt>
                <c:pt idx="10">
                  <c:v>2614.3886200646166</c:v>
                </c:pt>
                <c:pt idx="11">
                  <c:v>2669.6996164571019</c:v>
                </c:pt>
                <c:pt idx="12">
                  <c:v>2726.1807932498741</c:v>
                </c:pt>
                <c:pt idx="13">
                  <c:v>2783.8569072229307</c:v>
                </c:pt>
                <c:pt idx="14">
                  <c:v>2842.7532389200901</c:v>
                </c:pt>
                <c:pt idx="15">
                  <c:v>2902.8956037299367</c:v>
                </c:pt>
                <c:pt idx="16">
                  <c:v>2964.3103632011967</c:v>
                </c:pt>
                <c:pt idx="17">
                  <c:v>3027.024436597515</c:v>
                </c:pt>
                <c:pt idx="18">
                  <c:v>3091.0653126966754</c:v>
                </c:pt>
                <c:pt idx="19">
                  <c:v>3156.4610618394622</c:v>
                </c:pt>
                <c:pt idx="20">
                  <c:v>3223.2403482334298</c:v>
                </c:pt>
                <c:pt idx="21">
                  <c:v>3291.4324425169675</c:v>
                </c:pt>
                <c:pt idx="22">
                  <c:v>3361.0672345891835</c:v>
                </c:pt>
                <c:pt idx="23">
                  <c:v>3432.1752467112183</c:v>
                </c:pt>
                <c:pt idx="24">
                  <c:v>3504.7876468847371</c:v>
                </c:pt>
                <c:pt idx="25">
                  <c:v>3578.9362625134572</c:v>
                </c:pt>
                <c:pt idx="26">
                  <c:v>3654.6535943537119</c:v>
                </c:pt>
                <c:pt idx="27">
                  <c:v>3731.9728307601522</c:v>
                </c:pt>
                <c:pt idx="28">
                  <c:v>3810.927862232837</c:v>
                </c:pt>
                <c:pt idx="29">
                  <c:v>3891.5532962720872</c:v>
                </c:pt>
                <c:pt idx="30">
                  <c:v>3973.8844725476151</c:v>
                </c:pt>
                <c:pt idx="31">
                  <c:v>4057.9574783885764</c:v>
                </c:pt>
                <c:pt idx="32">
                  <c:v>4143.8091646013409</c:v>
                </c:pt>
                <c:pt idx="33">
                  <c:v>4231.4771616219023</c:v>
                </c:pt>
                <c:pt idx="34">
                  <c:v>4320.9998960100174</c:v>
                </c:pt>
                <c:pt idx="35">
                  <c:v>4412.4166072923044</c:v>
                </c:pt>
                <c:pt idx="36">
                  <c:v>4500</c:v>
                </c:pt>
                <c:pt idx="37">
                  <c:v>4500</c:v>
                </c:pt>
                <c:pt idx="38">
                  <c:v>4500</c:v>
                </c:pt>
                <c:pt idx="39">
                  <c:v>4500</c:v>
                </c:pt>
                <c:pt idx="40">
                  <c:v>4500</c:v>
                </c:pt>
                <c:pt idx="41">
                  <c:v>4500</c:v>
                </c:pt>
                <c:pt idx="42">
                  <c:v>4500</c:v>
                </c:pt>
                <c:pt idx="43">
                  <c:v>4500</c:v>
                </c:pt>
                <c:pt idx="44">
                  <c:v>4500</c:v>
                </c:pt>
                <c:pt idx="45">
                  <c:v>4500</c:v>
                </c:pt>
                <c:pt idx="46">
                  <c:v>4500</c:v>
                </c:pt>
                <c:pt idx="47">
                  <c:v>4500</c:v>
                </c:pt>
                <c:pt idx="48">
                  <c:v>4500</c:v>
                </c:pt>
                <c:pt idx="49">
                  <c:v>4500</c:v>
                </c:pt>
                <c:pt idx="50">
                  <c:v>4500</c:v>
                </c:pt>
                <c:pt idx="51">
                  <c:v>4500</c:v>
                </c:pt>
                <c:pt idx="52">
                  <c:v>4500</c:v>
                </c:pt>
                <c:pt idx="53">
                  <c:v>4500</c:v>
                </c:pt>
                <c:pt idx="54">
                  <c:v>4500</c:v>
                </c:pt>
                <c:pt idx="55">
                  <c:v>4500</c:v>
                </c:pt>
                <c:pt idx="56">
                  <c:v>4500</c:v>
                </c:pt>
                <c:pt idx="57">
                  <c:v>4500</c:v>
                </c:pt>
                <c:pt idx="58">
                  <c:v>4500</c:v>
                </c:pt>
                <c:pt idx="59">
                  <c:v>4500</c:v>
                </c:pt>
                <c:pt idx="60">
                  <c:v>4500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6558-4876-8418-CDE1D5F3B6D0}"/>
            </c:ext>
          </c:extLst>
        </c:ser>
        <c:ser>
          <c:idx val="2"/>
          <c:order val="2"/>
          <c:tx>
            <c:strRef>
              <c:f>RICV_new!$H$14</c:f>
              <c:strCache>
                <c:ptCount val="1"/>
                <c:pt idx="0">
                  <c:v>YP0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5"/>
            <c:spPr>
              <a:solidFill>
                <a:srgbClr val="00FF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RICV_new!$C$15:$C$75</c:f>
              <c:numCache>
                <c:formatCode>General</c:formatCode>
                <c:ptCount val="61"/>
                <c:pt idx="0">
                  <c:v>2.0833333333333333E-3</c:v>
                </c:pt>
                <c:pt idx="1">
                  <c:v>2.1666666666666666E-3</c:v>
                </c:pt>
                <c:pt idx="2">
                  <c:v>2.2500000000000003E-3</c:v>
                </c:pt>
                <c:pt idx="3">
                  <c:v>2.3333333333333335E-3</c:v>
                </c:pt>
                <c:pt idx="4">
                  <c:v>2.4166666666666664E-3</c:v>
                </c:pt>
                <c:pt idx="5">
                  <c:v>2.5000000000000001E-3</c:v>
                </c:pt>
                <c:pt idx="6">
                  <c:v>2.5833333333333333E-3</c:v>
                </c:pt>
                <c:pt idx="7">
                  <c:v>2.6666666666666666E-3</c:v>
                </c:pt>
                <c:pt idx="8">
                  <c:v>2.7500000000000003E-3</c:v>
                </c:pt>
                <c:pt idx="9">
                  <c:v>2.8333333333333335E-3</c:v>
                </c:pt>
                <c:pt idx="10">
                  <c:v>2.9166666666666664E-3</c:v>
                </c:pt>
                <c:pt idx="11">
                  <c:v>3.0000000000000001E-3</c:v>
                </c:pt>
                <c:pt idx="12">
                  <c:v>3.0833333333333333E-3</c:v>
                </c:pt>
                <c:pt idx="13">
                  <c:v>3.1666666666666666E-3</c:v>
                </c:pt>
                <c:pt idx="14">
                  <c:v>3.2500000000000003E-3</c:v>
                </c:pt>
                <c:pt idx="15">
                  <c:v>3.3333333333333335E-3</c:v>
                </c:pt>
                <c:pt idx="16">
                  <c:v>3.4166666666666664E-3</c:v>
                </c:pt>
                <c:pt idx="17">
                  <c:v>3.5000000000000001E-3</c:v>
                </c:pt>
                <c:pt idx="18">
                  <c:v>3.5833333333333333E-3</c:v>
                </c:pt>
                <c:pt idx="19">
                  <c:v>3.6666666666666666E-3</c:v>
                </c:pt>
                <c:pt idx="20">
                  <c:v>3.7500000000000003E-3</c:v>
                </c:pt>
                <c:pt idx="21">
                  <c:v>3.8333333333333336E-3</c:v>
                </c:pt>
                <c:pt idx="22">
                  <c:v>3.9166666666666664E-3</c:v>
                </c:pt>
                <c:pt idx="23">
                  <c:v>4.0000000000000001E-3</c:v>
                </c:pt>
                <c:pt idx="24">
                  <c:v>4.0833333333333329E-3</c:v>
                </c:pt>
                <c:pt idx="25">
                  <c:v>4.1666666666666666E-3</c:v>
                </c:pt>
                <c:pt idx="26">
                  <c:v>4.2500000000000003E-3</c:v>
                </c:pt>
                <c:pt idx="27">
                  <c:v>4.3333333333333331E-3</c:v>
                </c:pt>
                <c:pt idx="28">
                  <c:v>4.4166666666666668E-3</c:v>
                </c:pt>
                <c:pt idx="29">
                  <c:v>4.5000000000000005E-3</c:v>
                </c:pt>
                <c:pt idx="30">
                  <c:v>4.5833333333333334E-3</c:v>
                </c:pt>
                <c:pt idx="31">
                  <c:v>4.6666666666666671E-3</c:v>
                </c:pt>
                <c:pt idx="32">
                  <c:v>4.7499999999999999E-3</c:v>
                </c:pt>
                <c:pt idx="33">
                  <c:v>4.8333333333333327E-3</c:v>
                </c:pt>
                <c:pt idx="34">
                  <c:v>4.9166666666666664E-3</c:v>
                </c:pt>
                <c:pt idx="35">
                  <c:v>5.0000000000000001E-3</c:v>
                </c:pt>
                <c:pt idx="36">
                  <c:v>5.0833333333333329E-3</c:v>
                </c:pt>
                <c:pt idx="37">
                  <c:v>5.1666666666666666E-3</c:v>
                </c:pt>
                <c:pt idx="38">
                  <c:v>5.2500000000000003E-3</c:v>
                </c:pt>
                <c:pt idx="39">
                  <c:v>5.3333333333333332E-3</c:v>
                </c:pt>
                <c:pt idx="40">
                  <c:v>5.4166666666666669E-3</c:v>
                </c:pt>
                <c:pt idx="41">
                  <c:v>5.5000000000000005E-3</c:v>
                </c:pt>
                <c:pt idx="42">
                  <c:v>5.5833333333333334E-3</c:v>
                </c:pt>
                <c:pt idx="43">
                  <c:v>5.6666666666666671E-3</c:v>
                </c:pt>
                <c:pt idx="44">
                  <c:v>5.7499999999999999E-3</c:v>
                </c:pt>
                <c:pt idx="45">
                  <c:v>5.8333333333333327E-3</c:v>
                </c:pt>
                <c:pt idx="46">
                  <c:v>5.9166666666666664E-3</c:v>
                </c:pt>
                <c:pt idx="47">
                  <c:v>6.0000000000000001E-3</c:v>
                </c:pt>
                <c:pt idx="48">
                  <c:v>6.083333333333333E-3</c:v>
                </c:pt>
                <c:pt idx="49">
                  <c:v>6.1666666666666667E-3</c:v>
                </c:pt>
                <c:pt idx="50">
                  <c:v>6.2500000000000003E-3</c:v>
                </c:pt>
                <c:pt idx="51">
                  <c:v>6.3333333333333332E-3</c:v>
                </c:pt>
                <c:pt idx="52">
                  <c:v>6.4166666666666669E-3</c:v>
                </c:pt>
                <c:pt idx="53">
                  <c:v>6.5000000000000006E-3</c:v>
                </c:pt>
                <c:pt idx="54">
                  <c:v>6.5833333333333334E-3</c:v>
                </c:pt>
                <c:pt idx="55">
                  <c:v>6.6666666666666671E-3</c:v>
                </c:pt>
                <c:pt idx="56">
                  <c:v>6.7500000000000008E-3</c:v>
                </c:pt>
                <c:pt idx="57">
                  <c:v>6.8333333333333414E-3</c:v>
                </c:pt>
                <c:pt idx="58">
                  <c:v>6.9166666666666743E-3</c:v>
                </c:pt>
                <c:pt idx="59">
                  <c:v>7.000000000000008E-3</c:v>
                </c:pt>
                <c:pt idx="60">
                  <c:v>7.0833333333333416E-3</c:v>
                </c:pt>
              </c:numCache>
            </c:numRef>
          </c:xVal>
          <c:yVal>
            <c:numRef>
              <c:f>RICV_new!$H$15:$H$75</c:f>
              <c:numCache>
                <c:formatCode>0</c:formatCode>
                <c:ptCount val="61"/>
                <c:pt idx="0">
                  <c:v>1010.3369858735001</c:v>
                </c:pt>
                <c:pt idx="1">
                  <c:v>1032.3116328080957</c:v>
                </c:pt>
                <c:pt idx="2">
                  <c:v>1054.7642243439993</c:v>
                </c:pt>
                <c:pt idx="3">
                  <c:v>1077.7051556899532</c:v>
                </c:pt>
                <c:pt idx="4">
                  <c:v>1101.1450481486117</c:v>
                </c:pt>
                <c:pt idx="5">
                  <c:v>1125.0947540340435</c:v>
                </c:pt>
                <c:pt idx="6">
                  <c:v>1149.5653616961879</c:v>
                </c:pt>
                <c:pt idx="7">
                  <c:v>1174.5682006545919</c:v>
                </c:pt>
                <c:pt idx="8">
                  <c:v>1200.1148468438066</c:v>
                </c:pt>
                <c:pt idx="9">
                  <c:v>1226.2171279728682</c:v>
                </c:pt>
                <c:pt idx="10">
                  <c:v>1252.8871290013476</c:v>
                </c:pt>
                <c:pt idx="11">
                  <c:v>1280.137197734505</c:v>
                </c:pt>
                <c:pt idx="12">
                  <c:v>1307.9799505401322</c:v>
                </c:pt>
                <c:pt idx="13">
                  <c:v>1336.4282781897427</c:v>
                </c:pt>
                <c:pt idx="14">
                  <c:v>1365.4953518268019</c:v>
                </c:pt>
                <c:pt idx="15">
                  <c:v>1395.1946290647647</c:v>
                </c:pt>
                <c:pt idx="16">
                  <c:v>1425.5398602177504</c:v>
                </c:pt>
                <c:pt idx="17">
                  <c:v>1456.5450946667247</c:v>
                </c:pt>
                <c:pt idx="18">
                  <c:v>1488.2246873641514</c:v>
                </c:pt>
                <c:pt idx="19">
                  <c:v>1520.5933054801183</c:v>
                </c:pt>
                <c:pt idx="20">
                  <c:v>1553.665935193012</c:v>
                </c:pt>
                <c:pt idx="21">
                  <c:v>1587.4578886278921</c:v>
                </c:pt>
                <c:pt idx="22">
                  <c:v>1621.9848109457732</c:v>
                </c:pt>
                <c:pt idx="23">
                  <c:v>1657.2626875870947</c:v>
                </c:pt>
                <c:pt idx="24">
                  <c:v>1693.3078516727387</c:v>
                </c:pt>
                <c:pt idx="25">
                  <c:v>1730.1369915660159</c:v>
                </c:pt>
                <c:pt idx="26">
                  <c:v>1767.7671585991238</c:v>
                </c:pt>
                <c:pt idx="27">
                  <c:v>1806.2157749676558</c:v>
                </c:pt>
                <c:pt idx="28">
                  <c:v>1845.5006417968111</c:v>
                </c:pt>
                <c:pt idx="29">
                  <c:v>1885.6399473830493</c:v>
                </c:pt>
                <c:pt idx="30">
                  <c:v>1926.6522756149875</c:v>
                </c:pt>
                <c:pt idx="31">
                  <c:v>1968.556614577469</c:v>
                </c:pt>
                <c:pt idx="32">
                  <c:v>2011.3723653427469</c:v>
                </c:pt>
                <c:pt idx="33">
                  <c:v>2055.1193509528957</c:v>
                </c:pt>
                <c:pt idx="34">
                  <c:v>2099.8178255975722</c:v>
                </c:pt>
                <c:pt idx="35">
                  <c:v>2145.4884839913984</c:v>
                </c:pt>
                <c:pt idx="36">
                  <c:v>2192.1524709553032</c:v>
                </c:pt>
                <c:pt idx="37">
                  <c:v>2239.8313912062495</c:v>
                </c:pt>
                <c:pt idx="38">
                  <c:v>2288.5473193598923</c:v>
                </c:pt>
                <c:pt idx="39">
                  <c:v>2338.3228101507889</c:v>
                </c:pt>
                <c:pt idx="40">
                  <c:v>2389.1809088749001</c:v>
                </c:pt>
                <c:pt idx="41">
                  <c:v>2441.1451620592088</c:v>
                </c:pt>
                <c:pt idx="42">
                  <c:v>2494.239628363408</c:v>
                </c:pt>
                <c:pt idx="43">
                  <c:v>2548.4888897186938</c:v>
                </c:pt>
                <c:pt idx="44">
                  <c:v>2603.9180627088217</c:v>
                </c:pt>
                <c:pt idx="45">
                  <c:v>2660.552810198712</c:v>
                </c:pt>
                <c:pt idx="46">
                  <c:v>2718.4193532159579</c:v>
                </c:pt>
                <c:pt idx="47">
                  <c:v>2777.5444830907654</c:v>
                </c:pt>
                <c:pt idx="48">
                  <c:v>2837.9555738599347</c:v>
                </c:pt>
                <c:pt idx="49">
                  <c:v>2899.6805949406216</c:v>
                </c:pt>
                <c:pt idx="50">
                  <c:v>2962.7481240797524</c:v>
                </c:pt>
                <c:pt idx="51">
                  <c:v>3027.187360585086</c:v>
                </c:pt>
                <c:pt idx="52">
                  <c:v>3093.0281388440499</c:v>
                </c:pt>
                <c:pt idx="53">
                  <c:v>3160.3009421366119</c:v>
                </c:pt>
                <c:pt idx="54">
                  <c:v>3229.0369167485674</c:v>
                </c:pt>
                <c:pt idx="55">
                  <c:v>3299.2678863918081</c:v>
                </c:pt>
                <c:pt idx="56">
                  <c:v>3371.0263669382066</c:v>
                </c:pt>
                <c:pt idx="57">
                  <c:v>3444.34558147398</c:v>
                </c:pt>
                <c:pt idx="58">
                  <c:v>3519.2594756814533</c:v>
                </c:pt>
                <c:pt idx="59">
                  <c:v>3595.8027335554284</c:v>
                </c:pt>
                <c:pt idx="60">
                  <c:v>3674.010793461322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6558-4876-8418-CDE1D5F3B6D0}"/>
            </c:ext>
          </c:extLst>
        </c:ser>
        <c:ser>
          <c:idx val="3"/>
          <c:order val="3"/>
          <c:tx>
            <c:strRef>
              <c:f>RICV_new!$J$14</c:f>
              <c:strCache>
                <c:ptCount val="1"/>
                <c:pt idx="0">
                  <c:v>YPN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5"/>
            <c:spPr>
              <a:solidFill>
                <a:srgbClr val="FF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RICV_new!$C$15:$C$75</c:f>
              <c:numCache>
                <c:formatCode>General</c:formatCode>
                <c:ptCount val="61"/>
                <c:pt idx="0">
                  <c:v>2.0833333333333333E-3</c:v>
                </c:pt>
                <c:pt idx="1">
                  <c:v>2.1666666666666666E-3</c:v>
                </c:pt>
                <c:pt idx="2">
                  <c:v>2.2500000000000003E-3</c:v>
                </c:pt>
                <c:pt idx="3">
                  <c:v>2.3333333333333335E-3</c:v>
                </c:pt>
                <c:pt idx="4">
                  <c:v>2.4166666666666664E-3</c:v>
                </c:pt>
                <c:pt idx="5">
                  <c:v>2.5000000000000001E-3</c:v>
                </c:pt>
                <c:pt idx="6">
                  <c:v>2.5833333333333333E-3</c:v>
                </c:pt>
                <c:pt idx="7">
                  <c:v>2.6666666666666666E-3</c:v>
                </c:pt>
                <c:pt idx="8">
                  <c:v>2.7500000000000003E-3</c:v>
                </c:pt>
                <c:pt idx="9">
                  <c:v>2.8333333333333335E-3</c:v>
                </c:pt>
                <c:pt idx="10">
                  <c:v>2.9166666666666664E-3</c:v>
                </c:pt>
                <c:pt idx="11">
                  <c:v>3.0000000000000001E-3</c:v>
                </c:pt>
                <c:pt idx="12">
                  <c:v>3.0833333333333333E-3</c:v>
                </c:pt>
                <c:pt idx="13">
                  <c:v>3.1666666666666666E-3</c:v>
                </c:pt>
                <c:pt idx="14">
                  <c:v>3.2500000000000003E-3</c:v>
                </c:pt>
                <c:pt idx="15">
                  <c:v>3.3333333333333335E-3</c:v>
                </c:pt>
                <c:pt idx="16">
                  <c:v>3.4166666666666664E-3</c:v>
                </c:pt>
                <c:pt idx="17">
                  <c:v>3.5000000000000001E-3</c:v>
                </c:pt>
                <c:pt idx="18">
                  <c:v>3.5833333333333333E-3</c:v>
                </c:pt>
                <c:pt idx="19">
                  <c:v>3.6666666666666666E-3</c:v>
                </c:pt>
                <c:pt idx="20">
                  <c:v>3.7500000000000003E-3</c:v>
                </c:pt>
                <c:pt idx="21">
                  <c:v>3.8333333333333336E-3</c:v>
                </c:pt>
                <c:pt idx="22">
                  <c:v>3.9166666666666664E-3</c:v>
                </c:pt>
                <c:pt idx="23">
                  <c:v>4.0000000000000001E-3</c:v>
                </c:pt>
                <c:pt idx="24">
                  <c:v>4.0833333333333329E-3</c:v>
                </c:pt>
                <c:pt idx="25">
                  <c:v>4.1666666666666666E-3</c:v>
                </c:pt>
                <c:pt idx="26">
                  <c:v>4.2500000000000003E-3</c:v>
                </c:pt>
                <c:pt idx="27">
                  <c:v>4.3333333333333331E-3</c:v>
                </c:pt>
                <c:pt idx="28">
                  <c:v>4.4166666666666668E-3</c:v>
                </c:pt>
                <c:pt idx="29">
                  <c:v>4.5000000000000005E-3</c:v>
                </c:pt>
                <c:pt idx="30">
                  <c:v>4.5833333333333334E-3</c:v>
                </c:pt>
                <c:pt idx="31">
                  <c:v>4.6666666666666671E-3</c:v>
                </c:pt>
                <c:pt idx="32">
                  <c:v>4.7499999999999999E-3</c:v>
                </c:pt>
                <c:pt idx="33">
                  <c:v>4.8333333333333327E-3</c:v>
                </c:pt>
                <c:pt idx="34">
                  <c:v>4.9166666666666664E-3</c:v>
                </c:pt>
                <c:pt idx="35">
                  <c:v>5.0000000000000001E-3</c:v>
                </c:pt>
                <c:pt idx="36">
                  <c:v>5.0833333333333329E-3</c:v>
                </c:pt>
                <c:pt idx="37">
                  <c:v>5.1666666666666666E-3</c:v>
                </c:pt>
                <c:pt idx="38">
                  <c:v>5.2500000000000003E-3</c:v>
                </c:pt>
                <c:pt idx="39">
                  <c:v>5.3333333333333332E-3</c:v>
                </c:pt>
                <c:pt idx="40">
                  <c:v>5.4166666666666669E-3</c:v>
                </c:pt>
                <c:pt idx="41">
                  <c:v>5.5000000000000005E-3</c:v>
                </c:pt>
                <c:pt idx="42">
                  <c:v>5.5833333333333334E-3</c:v>
                </c:pt>
                <c:pt idx="43">
                  <c:v>5.6666666666666671E-3</c:v>
                </c:pt>
                <c:pt idx="44">
                  <c:v>5.7499999999999999E-3</c:v>
                </c:pt>
                <c:pt idx="45">
                  <c:v>5.8333333333333327E-3</c:v>
                </c:pt>
                <c:pt idx="46">
                  <c:v>5.9166666666666664E-3</c:v>
                </c:pt>
                <c:pt idx="47">
                  <c:v>6.0000000000000001E-3</c:v>
                </c:pt>
                <c:pt idx="48">
                  <c:v>6.083333333333333E-3</c:v>
                </c:pt>
                <c:pt idx="49">
                  <c:v>6.1666666666666667E-3</c:v>
                </c:pt>
                <c:pt idx="50">
                  <c:v>6.2500000000000003E-3</c:v>
                </c:pt>
                <c:pt idx="51">
                  <c:v>6.3333333333333332E-3</c:v>
                </c:pt>
                <c:pt idx="52">
                  <c:v>6.4166666666666669E-3</c:v>
                </c:pt>
                <c:pt idx="53">
                  <c:v>6.5000000000000006E-3</c:v>
                </c:pt>
                <c:pt idx="54">
                  <c:v>6.5833333333333334E-3</c:v>
                </c:pt>
                <c:pt idx="55">
                  <c:v>6.6666666666666671E-3</c:v>
                </c:pt>
                <c:pt idx="56">
                  <c:v>6.7500000000000008E-3</c:v>
                </c:pt>
                <c:pt idx="57">
                  <c:v>6.8333333333333414E-3</c:v>
                </c:pt>
                <c:pt idx="58">
                  <c:v>6.9166666666666743E-3</c:v>
                </c:pt>
                <c:pt idx="59">
                  <c:v>7.000000000000008E-3</c:v>
                </c:pt>
                <c:pt idx="60">
                  <c:v>7.0833333333333416E-3</c:v>
                </c:pt>
              </c:numCache>
            </c:numRef>
          </c:xVal>
          <c:yVal>
            <c:numRef>
              <c:f>RICV_new!$J$15:$J$75</c:f>
              <c:numCache>
                <c:formatCode>0</c:formatCode>
                <c:ptCount val="61"/>
                <c:pt idx="0">
                  <c:v>1616.5391773976003</c:v>
                </c:pt>
                <c:pt idx="1">
                  <c:v>1651.6986124929533</c:v>
                </c:pt>
                <c:pt idx="2">
                  <c:v>1687.622758950399</c:v>
                </c:pt>
                <c:pt idx="3">
                  <c:v>1724.3282491039254</c:v>
                </c:pt>
                <c:pt idx="4">
                  <c:v>1761.8320770377788</c:v>
                </c:pt>
                <c:pt idx="5">
                  <c:v>1800.1516064544696</c:v>
                </c:pt>
                <c:pt idx="6">
                  <c:v>1839.3045787139008</c:v>
                </c:pt>
                <c:pt idx="7">
                  <c:v>1879.3091210473472</c:v>
                </c:pt>
                <c:pt idx="8">
                  <c:v>1920.1837549500906</c:v>
                </c:pt>
                <c:pt idx="9">
                  <c:v>1961.9474047565891</c:v>
                </c:pt>
                <c:pt idx="10">
                  <c:v>2004.6194064021563</c:v>
                </c:pt>
                <c:pt idx="11">
                  <c:v>2048.2195163752081</c:v>
                </c:pt>
                <c:pt idx="12">
                  <c:v>2092.7679208642116</c:v>
                </c:pt>
                <c:pt idx="13">
                  <c:v>2138.2852451035883</c:v>
                </c:pt>
                <c:pt idx="14">
                  <c:v>2184.792562922883</c:v>
                </c:pt>
                <c:pt idx="15">
                  <c:v>2232.3114065036239</c:v>
                </c:pt>
                <c:pt idx="16">
                  <c:v>2280.8637763484007</c:v>
                </c:pt>
                <c:pt idx="17">
                  <c:v>2330.4721514667594</c:v>
                </c:pt>
                <c:pt idx="18">
                  <c:v>2381.1594997826423</c:v>
                </c:pt>
                <c:pt idx="19">
                  <c:v>2432.9492887681895</c:v>
                </c:pt>
                <c:pt idx="20">
                  <c:v>2485.8654963088193</c:v>
                </c:pt>
                <c:pt idx="21">
                  <c:v>2539.9326218046276</c:v>
                </c:pt>
                <c:pt idx="22">
                  <c:v>2595.1756975132375</c:v>
                </c:pt>
                <c:pt idx="23">
                  <c:v>2651.6203001393515</c:v>
                </c:pt>
                <c:pt idx="24">
                  <c:v>2709.2925626763822</c:v>
                </c:pt>
                <c:pt idx="25">
                  <c:v>2768.2191865056257</c:v>
                </c:pt>
                <c:pt idx="26">
                  <c:v>2828.4274537585984</c:v>
                </c:pt>
                <c:pt idx="27">
                  <c:v>2889.9452399482493</c:v>
                </c:pt>
                <c:pt idx="28">
                  <c:v>2952.8010268748981</c:v>
                </c:pt>
                <c:pt idx="29">
                  <c:v>3017.0239158128788</c:v>
                </c:pt>
                <c:pt idx="30">
                  <c:v>3082.6436409839803</c:v>
                </c:pt>
                <c:pt idx="31">
                  <c:v>3149.6905833239507</c:v>
                </c:pt>
                <c:pt idx="32">
                  <c:v>3218.1957845483953</c:v>
                </c:pt>
                <c:pt idx="33">
                  <c:v>3288.1909615246332</c:v>
                </c:pt>
                <c:pt idx="34">
                  <c:v>3359.7085209561155</c:v>
                </c:pt>
                <c:pt idx="35">
                  <c:v>3432.7815743862375</c:v>
                </c:pt>
                <c:pt idx="36">
                  <c:v>3507.4439535284855</c:v>
                </c:pt>
                <c:pt idx="37">
                  <c:v>3583.7302259299995</c:v>
                </c:pt>
                <c:pt idx="38">
                  <c:v>3661.6757109758278</c:v>
                </c:pt>
                <c:pt idx="39">
                  <c:v>3741.3164962412625</c:v>
                </c:pt>
                <c:pt idx="40">
                  <c:v>3822.6894541998404</c:v>
                </c:pt>
                <c:pt idx="41">
                  <c:v>3905.8322592947343</c:v>
                </c:pt>
                <c:pt idx="42">
                  <c:v>3990.7834053814531</c:v>
                </c:pt>
                <c:pt idx="43">
                  <c:v>4077.5822235499104</c:v>
                </c:pt>
                <c:pt idx="44">
                  <c:v>4166.2689003341147</c:v>
                </c:pt>
                <c:pt idx="45">
                  <c:v>4256.884496317939</c:v>
                </c:pt>
                <c:pt idx="46">
                  <c:v>4349.4709651455332</c:v>
                </c:pt>
                <c:pt idx="47">
                  <c:v>4444.071172945225</c:v>
                </c:pt>
                <c:pt idx="48">
                  <c:v>4500</c:v>
                </c:pt>
                <c:pt idx="49">
                  <c:v>4500</c:v>
                </c:pt>
                <c:pt idx="50">
                  <c:v>4500</c:v>
                </c:pt>
                <c:pt idx="51">
                  <c:v>4500</c:v>
                </c:pt>
                <c:pt idx="52">
                  <c:v>4500</c:v>
                </c:pt>
                <c:pt idx="53">
                  <c:v>4500</c:v>
                </c:pt>
                <c:pt idx="54">
                  <c:v>4500</c:v>
                </c:pt>
                <c:pt idx="55">
                  <c:v>4500</c:v>
                </c:pt>
                <c:pt idx="56">
                  <c:v>4500</c:v>
                </c:pt>
                <c:pt idx="57">
                  <c:v>4500</c:v>
                </c:pt>
                <c:pt idx="58">
                  <c:v>4500</c:v>
                </c:pt>
                <c:pt idx="59">
                  <c:v>4500</c:v>
                </c:pt>
                <c:pt idx="60">
                  <c:v>4500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6558-4876-8418-CDE1D5F3B6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384306208"/>
        <c:axId val="-384305120"/>
      </c:scatterChart>
      <c:scatterChart>
        <c:scatterStyle val="lineMarker"/>
        <c:varyColors val="0"/>
        <c:ser>
          <c:idx val="1"/>
          <c:order val="1"/>
          <c:tx>
            <c:strRef>
              <c:f>RICV_new!$M$14</c:f>
              <c:strCache>
                <c:ptCount val="1"/>
                <c:pt idx="0">
                  <c:v>N Rate CV</c:v>
                </c:pt>
              </c:strCache>
            </c:strRef>
          </c:tx>
          <c:spPr>
            <a:ln w="12700">
              <a:solidFill>
                <a:srgbClr val="000000"/>
              </a:solidFill>
              <a:prstDash val="solid"/>
            </a:ln>
          </c:spPr>
          <c:marker>
            <c:symbol val="square"/>
            <c:size val="5"/>
            <c:spPr>
              <a:solidFill>
                <a:srgbClr val="FF99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RICV_new!$C$15:$C$75</c:f>
              <c:numCache>
                <c:formatCode>General</c:formatCode>
                <c:ptCount val="61"/>
                <c:pt idx="0">
                  <c:v>2.0833333333333333E-3</c:v>
                </c:pt>
                <c:pt idx="1">
                  <c:v>2.1666666666666666E-3</c:v>
                </c:pt>
                <c:pt idx="2">
                  <c:v>2.2500000000000003E-3</c:v>
                </c:pt>
                <c:pt idx="3">
                  <c:v>2.3333333333333335E-3</c:v>
                </c:pt>
                <c:pt idx="4">
                  <c:v>2.4166666666666664E-3</c:v>
                </c:pt>
                <c:pt idx="5">
                  <c:v>2.5000000000000001E-3</c:v>
                </c:pt>
                <c:pt idx="6">
                  <c:v>2.5833333333333333E-3</c:v>
                </c:pt>
                <c:pt idx="7">
                  <c:v>2.6666666666666666E-3</c:v>
                </c:pt>
                <c:pt idx="8">
                  <c:v>2.7500000000000003E-3</c:v>
                </c:pt>
                <c:pt idx="9">
                  <c:v>2.8333333333333335E-3</c:v>
                </c:pt>
                <c:pt idx="10">
                  <c:v>2.9166666666666664E-3</c:v>
                </c:pt>
                <c:pt idx="11">
                  <c:v>3.0000000000000001E-3</c:v>
                </c:pt>
                <c:pt idx="12">
                  <c:v>3.0833333333333333E-3</c:v>
                </c:pt>
                <c:pt idx="13">
                  <c:v>3.1666666666666666E-3</c:v>
                </c:pt>
                <c:pt idx="14">
                  <c:v>3.2500000000000003E-3</c:v>
                </c:pt>
                <c:pt idx="15">
                  <c:v>3.3333333333333335E-3</c:v>
                </c:pt>
                <c:pt idx="16">
                  <c:v>3.4166666666666664E-3</c:v>
                </c:pt>
                <c:pt idx="17">
                  <c:v>3.5000000000000001E-3</c:v>
                </c:pt>
                <c:pt idx="18">
                  <c:v>3.5833333333333333E-3</c:v>
                </c:pt>
                <c:pt idx="19">
                  <c:v>3.6666666666666666E-3</c:v>
                </c:pt>
                <c:pt idx="20">
                  <c:v>3.7500000000000003E-3</c:v>
                </c:pt>
                <c:pt idx="21">
                  <c:v>3.8333333333333336E-3</c:v>
                </c:pt>
                <c:pt idx="22">
                  <c:v>3.9166666666666664E-3</c:v>
                </c:pt>
                <c:pt idx="23">
                  <c:v>4.0000000000000001E-3</c:v>
                </c:pt>
                <c:pt idx="24">
                  <c:v>4.0833333333333329E-3</c:v>
                </c:pt>
                <c:pt idx="25">
                  <c:v>4.1666666666666666E-3</c:v>
                </c:pt>
                <c:pt idx="26">
                  <c:v>4.2500000000000003E-3</c:v>
                </c:pt>
                <c:pt idx="27">
                  <c:v>4.3333333333333331E-3</c:v>
                </c:pt>
                <c:pt idx="28">
                  <c:v>4.4166666666666668E-3</c:v>
                </c:pt>
                <c:pt idx="29">
                  <c:v>4.5000000000000005E-3</c:v>
                </c:pt>
                <c:pt idx="30">
                  <c:v>4.5833333333333334E-3</c:v>
                </c:pt>
                <c:pt idx="31">
                  <c:v>4.6666666666666671E-3</c:v>
                </c:pt>
                <c:pt idx="32">
                  <c:v>4.7499999999999999E-3</c:v>
                </c:pt>
                <c:pt idx="33">
                  <c:v>4.8333333333333327E-3</c:v>
                </c:pt>
                <c:pt idx="34">
                  <c:v>4.9166666666666664E-3</c:v>
                </c:pt>
                <c:pt idx="35">
                  <c:v>5.0000000000000001E-3</c:v>
                </c:pt>
                <c:pt idx="36">
                  <c:v>5.0833333333333329E-3</c:v>
                </c:pt>
                <c:pt idx="37">
                  <c:v>5.1666666666666666E-3</c:v>
                </c:pt>
                <c:pt idx="38">
                  <c:v>5.2500000000000003E-3</c:v>
                </c:pt>
                <c:pt idx="39">
                  <c:v>5.3333333333333332E-3</c:v>
                </c:pt>
                <c:pt idx="40">
                  <c:v>5.4166666666666669E-3</c:v>
                </c:pt>
                <c:pt idx="41">
                  <c:v>5.5000000000000005E-3</c:v>
                </c:pt>
                <c:pt idx="42">
                  <c:v>5.5833333333333334E-3</c:v>
                </c:pt>
                <c:pt idx="43">
                  <c:v>5.6666666666666671E-3</c:v>
                </c:pt>
                <c:pt idx="44">
                  <c:v>5.7499999999999999E-3</c:v>
                </c:pt>
                <c:pt idx="45">
                  <c:v>5.8333333333333327E-3</c:v>
                </c:pt>
                <c:pt idx="46">
                  <c:v>5.9166666666666664E-3</c:v>
                </c:pt>
                <c:pt idx="47">
                  <c:v>6.0000000000000001E-3</c:v>
                </c:pt>
                <c:pt idx="48">
                  <c:v>6.083333333333333E-3</c:v>
                </c:pt>
                <c:pt idx="49">
                  <c:v>6.1666666666666667E-3</c:v>
                </c:pt>
                <c:pt idx="50">
                  <c:v>6.2500000000000003E-3</c:v>
                </c:pt>
                <c:pt idx="51">
                  <c:v>6.3333333333333332E-3</c:v>
                </c:pt>
                <c:pt idx="52">
                  <c:v>6.4166666666666669E-3</c:v>
                </c:pt>
                <c:pt idx="53">
                  <c:v>6.5000000000000006E-3</c:v>
                </c:pt>
                <c:pt idx="54">
                  <c:v>6.5833333333333334E-3</c:v>
                </c:pt>
                <c:pt idx="55">
                  <c:v>6.6666666666666671E-3</c:v>
                </c:pt>
                <c:pt idx="56">
                  <c:v>6.7500000000000008E-3</c:v>
                </c:pt>
                <c:pt idx="57">
                  <c:v>6.8333333333333414E-3</c:v>
                </c:pt>
                <c:pt idx="58">
                  <c:v>6.9166666666666743E-3</c:v>
                </c:pt>
                <c:pt idx="59">
                  <c:v>7.000000000000008E-3</c:v>
                </c:pt>
                <c:pt idx="60">
                  <c:v>7.0833333333333416E-3</c:v>
                </c:pt>
              </c:numCache>
            </c:numRef>
          </c:xVal>
          <c:yVal>
            <c:numRef>
              <c:f>RICV_new!$M$15:$M$75</c:f>
              <c:numCache>
                <c:formatCode>0</c:formatCode>
                <c:ptCount val="61"/>
                <c:pt idx="0">
                  <c:v>37.54150944663845</c:v>
                </c:pt>
                <c:pt idx="1">
                  <c:v>38.335751847188746</c:v>
                </c:pt>
                <c:pt idx="2">
                  <c:v>39.146797540950487</c:v>
                </c:pt>
                <c:pt idx="3">
                  <c:v>39.975002024762617</c:v>
                </c:pt>
                <c:pt idx="4">
                  <c:v>40.820728316489891</c:v>
                </c:pt>
                <c:pt idx="5">
                  <c:v>41.684347114140635</c:v>
                </c:pt>
                <c:pt idx="6">
                  <c:v>42.566236958350729</c:v>
                </c:pt>
                <c:pt idx="7">
                  <c:v>43.46678439830508</c:v>
                </c:pt>
                <c:pt idx="8">
                  <c:v>44.386384161169794</c:v>
                </c:pt>
                <c:pt idx="9">
                  <c:v>45.32543932510837</c:v>
                </c:pt>
                <c:pt idx="10">
                  <c:v>46.28436149595877</c:v>
                </c:pt>
                <c:pt idx="11">
                  <c:v>47.263570987647952</c:v>
                </c:pt>
                <c:pt idx="12">
                  <c:v>48.263497006423705</c:v>
                </c:pt>
                <c:pt idx="13">
                  <c:v>49.284577838983736</c:v>
                </c:pt>
                <c:pt idx="14">
                  <c:v>50.327261044585292</c:v>
                </c:pt>
                <c:pt idx="15">
                  <c:v>51.392003651218886</c:v>
                </c:pt>
                <c:pt idx="16">
                  <c:v>52.479272355932302</c:v>
                </c:pt>
                <c:pt idx="17">
                  <c:v>53.58954372939305</c:v>
                </c:pt>
                <c:pt idx="18">
                  <c:v>54.723304424778192</c:v>
                </c:pt>
                <c:pt idx="19">
                  <c:v>55.881051391083822</c:v>
                </c:pt>
                <c:pt idx="20">
                  <c:v>57.063292090947392</c:v>
                </c:pt>
                <c:pt idx="21">
                  <c:v>58.27054472307816</c:v>
                </c:pt>
                <c:pt idx="22">
                  <c:v>59.503338449393702</c:v>
                </c:pt>
                <c:pt idx="23">
                  <c:v>60.762213626961575</c:v>
                </c:pt>
                <c:pt idx="24">
                  <c:v>62.047722044848328</c:v>
                </c:pt>
                <c:pt idx="25">
                  <c:v>63.360427165978997</c:v>
                </c:pt>
                <c:pt idx="26">
                  <c:v>64.700904374113861</c:v>
                </c:pt>
                <c:pt idx="27">
                  <c:v>66.069741226050112</c:v>
                </c:pt>
                <c:pt idx="28">
                  <c:v>67.467537709159132</c:v>
                </c:pt>
                <c:pt idx="29">
                  <c:v>68.894906504372514</c:v>
                </c:pt>
                <c:pt idx="30">
                  <c:v>70.352473254731876</c:v>
                </c:pt>
                <c:pt idx="31">
                  <c:v>71.840876839619995</c:v>
                </c:pt>
                <c:pt idx="32">
                  <c:v>73.360769654794126</c:v>
                </c:pt>
                <c:pt idx="33">
                  <c:v>74.91281789834332</c:v>
                </c:pt>
                <c:pt idx="34">
                  <c:v>76.497701862695862</c:v>
                </c:pt>
                <c:pt idx="35">
                  <c:v>78.116116232804515</c:v>
                </c:pt>
                <c:pt idx="36">
                  <c:v>79.539037011699989</c:v>
                </c:pt>
                <c:pt idx="37">
                  <c:v>77.429514092341179</c:v>
                </c:pt>
                <c:pt idx="38">
                  <c:v>75.275361306677482</c:v>
                </c:pt>
                <c:pt idx="39">
                  <c:v>73.075634448344445</c:v>
                </c:pt>
                <c:pt idx="40">
                  <c:v>70.829369334989948</c:v>
                </c:pt>
                <c:pt idx="41">
                  <c:v>68.535581385654709</c:v>
                </c:pt>
                <c:pt idx="42">
                  <c:v>66.193265189211488</c:v>
                </c:pt>
                <c:pt idx="43">
                  <c:v>63.801394063674223</c:v>
                </c:pt>
                <c:pt idx="44">
                  <c:v>61.358919606183733</c:v>
                </c:pt>
                <c:pt idx="45">
                  <c:v>58.864771233472602</c:v>
                </c:pt>
                <c:pt idx="46">
                  <c:v>56.317855712608115</c:v>
                </c:pt>
                <c:pt idx="47">
                  <c:v>53.717056681807428</c:v>
                </c:pt>
                <c:pt idx="48">
                  <c:v>51.061234161114584</c:v>
                </c:pt>
                <c:pt idx="49">
                  <c:v>48.349224052725766</c:v>
                </c:pt>
                <c:pt idx="50">
                  <c:v>45.579837630743</c:v>
                </c:pt>
                <c:pt idx="51">
                  <c:v>42.751861020132488</c:v>
                </c:pt>
                <c:pt idx="52">
                  <c:v>39.864054664660415</c:v>
                </c:pt>
                <c:pt idx="53">
                  <c:v>36.915152783571401</c:v>
                </c:pt>
                <c:pt idx="54">
                  <c:v>33.90386281677285</c:v>
                </c:pt>
                <c:pt idx="55">
                  <c:v>30.828864858280888</c:v>
                </c:pt>
                <c:pt idx="56">
                  <c:v>27.688811077680597</c:v>
                </c:pt>
                <c:pt idx="57">
                  <c:v>24.482325129345622</c:v>
                </c:pt>
                <c:pt idx="58">
                  <c:v>21.208001549160898</c:v>
                </c:pt>
                <c:pt idx="59">
                  <c:v>17.864405138479</c:v>
                </c:pt>
                <c:pt idx="60">
                  <c:v>14.450070335046354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6558-4876-8418-CDE1D5F3B6D0}"/>
            </c:ext>
          </c:extLst>
        </c:ser>
        <c:ser>
          <c:idx val="4"/>
          <c:order val="4"/>
          <c:tx>
            <c:strRef>
              <c:f>RICV_new!$O$14</c:f>
              <c:strCache>
                <c:ptCount val="1"/>
                <c:pt idx="0">
                  <c:v>N Rate-RI</c:v>
                </c:pt>
              </c:strCache>
            </c:strRef>
          </c:tx>
          <c:spPr>
            <a:ln w="12700">
              <a:solidFill>
                <a:srgbClr val="80008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FF00FF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RICV_new!$C$15:$C$75</c:f>
              <c:numCache>
                <c:formatCode>General</c:formatCode>
                <c:ptCount val="61"/>
                <c:pt idx="0">
                  <c:v>2.0833333333333333E-3</c:v>
                </c:pt>
                <c:pt idx="1">
                  <c:v>2.1666666666666666E-3</c:v>
                </c:pt>
                <c:pt idx="2">
                  <c:v>2.2500000000000003E-3</c:v>
                </c:pt>
                <c:pt idx="3">
                  <c:v>2.3333333333333335E-3</c:v>
                </c:pt>
                <c:pt idx="4">
                  <c:v>2.4166666666666664E-3</c:v>
                </c:pt>
                <c:pt idx="5">
                  <c:v>2.5000000000000001E-3</c:v>
                </c:pt>
                <c:pt idx="6">
                  <c:v>2.5833333333333333E-3</c:v>
                </c:pt>
                <c:pt idx="7">
                  <c:v>2.6666666666666666E-3</c:v>
                </c:pt>
                <c:pt idx="8">
                  <c:v>2.7500000000000003E-3</c:v>
                </c:pt>
                <c:pt idx="9">
                  <c:v>2.8333333333333335E-3</c:v>
                </c:pt>
                <c:pt idx="10">
                  <c:v>2.9166666666666664E-3</c:v>
                </c:pt>
                <c:pt idx="11">
                  <c:v>3.0000000000000001E-3</c:v>
                </c:pt>
                <c:pt idx="12">
                  <c:v>3.0833333333333333E-3</c:v>
                </c:pt>
                <c:pt idx="13">
                  <c:v>3.1666666666666666E-3</c:v>
                </c:pt>
                <c:pt idx="14">
                  <c:v>3.2500000000000003E-3</c:v>
                </c:pt>
                <c:pt idx="15">
                  <c:v>3.3333333333333335E-3</c:v>
                </c:pt>
                <c:pt idx="16">
                  <c:v>3.4166666666666664E-3</c:v>
                </c:pt>
                <c:pt idx="17">
                  <c:v>3.5000000000000001E-3</c:v>
                </c:pt>
                <c:pt idx="18">
                  <c:v>3.5833333333333333E-3</c:v>
                </c:pt>
                <c:pt idx="19">
                  <c:v>3.6666666666666666E-3</c:v>
                </c:pt>
                <c:pt idx="20">
                  <c:v>3.7500000000000003E-3</c:v>
                </c:pt>
                <c:pt idx="21">
                  <c:v>3.8333333333333336E-3</c:v>
                </c:pt>
                <c:pt idx="22">
                  <c:v>3.9166666666666664E-3</c:v>
                </c:pt>
                <c:pt idx="23">
                  <c:v>4.0000000000000001E-3</c:v>
                </c:pt>
                <c:pt idx="24">
                  <c:v>4.0833333333333329E-3</c:v>
                </c:pt>
                <c:pt idx="25">
                  <c:v>4.1666666666666666E-3</c:v>
                </c:pt>
                <c:pt idx="26">
                  <c:v>4.2500000000000003E-3</c:v>
                </c:pt>
                <c:pt idx="27">
                  <c:v>4.3333333333333331E-3</c:v>
                </c:pt>
                <c:pt idx="28">
                  <c:v>4.4166666666666668E-3</c:v>
                </c:pt>
                <c:pt idx="29">
                  <c:v>4.5000000000000005E-3</c:v>
                </c:pt>
                <c:pt idx="30">
                  <c:v>4.5833333333333334E-3</c:v>
                </c:pt>
                <c:pt idx="31">
                  <c:v>4.6666666666666671E-3</c:v>
                </c:pt>
                <c:pt idx="32">
                  <c:v>4.7499999999999999E-3</c:v>
                </c:pt>
                <c:pt idx="33">
                  <c:v>4.8333333333333327E-3</c:v>
                </c:pt>
                <c:pt idx="34">
                  <c:v>4.9166666666666664E-3</c:v>
                </c:pt>
                <c:pt idx="35">
                  <c:v>5.0000000000000001E-3</c:v>
                </c:pt>
                <c:pt idx="36">
                  <c:v>5.0833333333333329E-3</c:v>
                </c:pt>
                <c:pt idx="37">
                  <c:v>5.1666666666666666E-3</c:v>
                </c:pt>
                <c:pt idx="38">
                  <c:v>5.2500000000000003E-3</c:v>
                </c:pt>
                <c:pt idx="39">
                  <c:v>5.3333333333333332E-3</c:v>
                </c:pt>
                <c:pt idx="40">
                  <c:v>5.4166666666666669E-3</c:v>
                </c:pt>
                <c:pt idx="41">
                  <c:v>5.5000000000000005E-3</c:v>
                </c:pt>
                <c:pt idx="42">
                  <c:v>5.5833333333333334E-3</c:v>
                </c:pt>
                <c:pt idx="43">
                  <c:v>5.6666666666666671E-3</c:v>
                </c:pt>
                <c:pt idx="44">
                  <c:v>5.7499999999999999E-3</c:v>
                </c:pt>
                <c:pt idx="45">
                  <c:v>5.8333333333333327E-3</c:v>
                </c:pt>
                <c:pt idx="46">
                  <c:v>5.9166666666666664E-3</c:v>
                </c:pt>
                <c:pt idx="47">
                  <c:v>6.0000000000000001E-3</c:v>
                </c:pt>
                <c:pt idx="48">
                  <c:v>6.083333333333333E-3</c:v>
                </c:pt>
                <c:pt idx="49">
                  <c:v>6.1666666666666667E-3</c:v>
                </c:pt>
                <c:pt idx="50">
                  <c:v>6.2500000000000003E-3</c:v>
                </c:pt>
                <c:pt idx="51">
                  <c:v>6.3333333333333332E-3</c:v>
                </c:pt>
                <c:pt idx="52">
                  <c:v>6.4166666666666669E-3</c:v>
                </c:pt>
                <c:pt idx="53">
                  <c:v>6.5000000000000006E-3</c:v>
                </c:pt>
                <c:pt idx="54">
                  <c:v>6.5833333333333334E-3</c:v>
                </c:pt>
                <c:pt idx="55">
                  <c:v>6.6666666666666671E-3</c:v>
                </c:pt>
                <c:pt idx="56">
                  <c:v>6.7500000000000008E-3</c:v>
                </c:pt>
                <c:pt idx="57">
                  <c:v>6.8333333333333414E-3</c:v>
                </c:pt>
                <c:pt idx="58">
                  <c:v>6.9166666666666743E-3</c:v>
                </c:pt>
                <c:pt idx="59">
                  <c:v>7.000000000000008E-3</c:v>
                </c:pt>
                <c:pt idx="60">
                  <c:v>7.0833333333333416E-3</c:v>
                </c:pt>
              </c:numCache>
            </c:numRef>
          </c:xVal>
          <c:yVal>
            <c:numRef>
              <c:f>RICV_new!$O$15:$O$75</c:f>
              <c:numCache>
                <c:formatCode>0</c:formatCode>
                <c:ptCount val="61"/>
                <c:pt idx="0">
                  <c:v>17.465257091373019</c:v>
                </c:pt>
                <c:pt idx="1">
                  <c:v>17.872971588650042</c:v>
                </c:pt>
                <c:pt idx="2">
                  <c:v>18.290142972002791</c:v>
                </c:pt>
                <c:pt idx="3">
                  <c:v>18.716989391686443</c:v>
                </c:pt>
                <c:pt idx="4">
                  <c:v>19.153734006392501</c:v>
                </c:pt>
                <c:pt idx="5">
                  <c:v>19.600605097760582</c:v>
                </c:pt>
                <c:pt idx="6">
                  <c:v>20.057836187498662</c:v>
                </c:pt>
                <c:pt idx="7">
                  <c:v>20.525666157171308</c:v>
                </c:pt>
                <c:pt idx="8">
                  <c:v>21.004339370716366</c:v>
                </c:pt>
                <c:pt idx="9">
                  <c:v>21.494105799751988</c:v>
                </c:pt>
                <c:pt idx="10">
                  <c:v>21.995221151737439</c:v>
                </c:pt>
                <c:pt idx="11">
                  <c:v>22.507947001052518</c:v>
                </c:pt>
                <c:pt idx="12">
                  <c:v>23.032550923061486</c:v>
                </c:pt>
                <c:pt idx="13">
                  <c:v>23.569306631229939</c:v>
                </c:pt>
                <c:pt idx="14">
                  <c:v>24.118494117363223</c:v>
                </c:pt>
                <c:pt idx="15">
                  <c:v>24.680399795037431</c:v>
                </c:pt>
                <c:pt idx="16">
                  <c:v>25.255316646295931</c:v>
                </c:pt>
                <c:pt idx="17">
                  <c:v>25.843544371684622</c:v>
                </c:pt>
                <c:pt idx="18">
                  <c:v>26.445389543702536</c:v>
                </c:pt>
                <c:pt idx="19">
                  <c:v>27.061165763744793</c:v>
                </c:pt>
                <c:pt idx="20">
                  <c:v>27.69119382261708</c:v>
                </c:pt>
                <c:pt idx="21">
                  <c:v>28.335801864703299</c:v>
                </c:pt>
                <c:pt idx="22">
                  <c:v>28.995325555868519</c:v>
                </c:pt>
                <c:pt idx="23">
                  <c:v>29.670108255182218</c:v>
                </c:pt>
                <c:pt idx="24">
                  <c:v>30.360501190548845</c:v>
                </c:pt>
                <c:pt idx="25">
                  <c:v>31.066863638333711</c:v>
                </c:pt>
                <c:pt idx="26">
                  <c:v>31.789563107075175</c:v>
                </c:pt>
                <c:pt idx="27">
                  <c:v>32.528975525375962</c:v>
                </c:pt>
                <c:pt idx="28">
                  <c:v>33.285485434067887</c:v>
                </c:pt>
                <c:pt idx="29">
                  <c:v>34.059486182747385</c:v>
                </c:pt>
                <c:pt idx="30">
                  <c:v>34.85138013078042</c:v>
                </c:pt>
                <c:pt idx="31">
                  <c:v>35.661578852879067</c:v>
                </c:pt>
                <c:pt idx="32">
                  <c:v>36.490503349351783</c:v>
                </c:pt>
                <c:pt idx="33">
                  <c:v>37.338584261135424</c:v>
                </c:pt>
                <c:pt idx="34">
                  <c:v>38.20626208971543</c:v>
                </c:pt>
                <c:pt idx="35">
                  <c:v>39.093987422046183</c:v>
                </c:pt>
                <c:pt idx="36">
                  <c:v>40.002221160584646</c:v>
                </c:pt>
                <c:pt idx="37">
                  <c:v>40.931434758552818</c:v>
                </c:pt>
                <c:pt idx="38">
                  <c:v>41.882110460547942</c:v>
                </c:pt>
                <c:pt idx="39">
                  <c:v>42.854741548621398</c:v>
                </c:pt>
                <c:pt idx="40">
                  <c:v>43.849832593950239</c:v>
                </c:pt>
                <c:pt idx="41">
                  <c:v>44.86789971422828</c:v>
                </c:pt>
                <c:pt idx="42">
                  <c:v>45.909470836906038</c:v>
                </c:pt>
                <c:pt idx="43">
                  <c:v>46.975085968412316</c:v>
                </c:pt>
                <c:pt idx="44">
                  <c:v>48.06529746949262</c:v>
                </c:pt>
                <c:pt idx="45">
                  <c:v>49.180670336803828</c:v>
                </c:pt>
                <c:pt idx="46">
                  <c:v>50.321782490905186</c:v>
                </c:pt>
                <c:pt idx="47">
                  <c:v>51.489225070792202</c:v>
                </c:pt>
                <c:pt idx="48">
                  <c:v>51.061234161114584</c:v>
                </c:pt>
                <c:pt idx="49">
                  <c:v>48.349224052725766</c:v>
                </c:pt>
                <c:pt idx="50">
                  <c:v>45.579837630743</c:v>
                </c:pt>
                <c:pt idx="51">
                  <c:v>42.751861020132488</c:v>
                </c:pt>
                <c:pt idx="52">
                  <c:v>39.864054664660415</c:v>
                </c:pt>
                <c:pt idx="53">
                  <c:v>36.915152783571401</c:v>
                </c:pt>
                <c:pt idx="54">
                  <c:v>33.90386281677285</c:v>
                </c:pt>
                <c:pt idx="55">
                  <c:v>30.828864858280888</c:v>
                </c:pt>
                <c:pt idx="56">
                  <c:v>27.688811077680597</c:v>
                </c:pt>
                <c:pt idx="57">
                  <c:v>24.482325129345622</c:v>
                </c:pt>
                <c:pt idx="58">
                  <c:v>21.208001549160898</c:v>
                </c:pt>
                <c:pt idx="59">
                  <c:v>17.864405138479</c:v>
                </c:pt>
                <c:pt idx="60">
                  <c:v>14.450070335046354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6558-4876-8418-CDE1D5F3B6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384304576"/>
        <c:axId val="-384294784"/>
      </c:scatterChart>
      <c:valAx>
        <c:axId val="-384306208"/>
        <c:scaling>
          <c:orientation val="minMax"/>
          <c:min val="1.0000000000000002E-3"/>
        </c:scaling>
        <c:delete val="0"/>
        <c:axPos val="b"/>
        <c:title>
          <c:tx>
            <c:rich>
              <a:bodyPr/>
              <a:lstStyle/>
              <a:p>
                <a:pPr>
                  <a:defRPr sz="9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INSEY</a:t>
                </a:r>
              </a:p>
            </c:rich>
          </c:tx>
          <c:layout>
            <c:manualLayout>
              <c:xMode val="edge"/>
              <c:yMode val="edge"/>
              <c:x val="0.4774782341396514"/>
              <c:y val="0.90643520437138336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-384305120"/>
        <c:crosses val="autoZero"/>
        <c:crossBetween val="midCat"/>
      </c:valAx>
      <c:valAx>
        <c:axId val="-384305120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9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Grain yield, kg/ha</a:t>
                </a:r>
              </a:p>
            </c:rich>
          </c:tx>
          <c:layout>
            <c:manualLayout>
              <c:xMode val="edge"/>
              <c:yMode val="edge"/>
              <c:x val="9.0090090090090089E-3"/>
              <c:y val="0.28947460514804074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-384306208"/>
        <c:crosses val="autoZero"/>
        <c:crossBetween val="midCat"/>
      </c:valAx>
      <c:valAx>
        <c:axId val="-3843045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384294784"/>
        <c:crosses val="autoZero"/>
        <c:crossBetween val="midCat"/>
      </c:valAx>
      <c:valAx>
        <c:axId val="-384294784"/>
        <c:scaling>
          <c:orientation val="minMax"/>
          <c:max val="100"/>
        </c:scaling>
        <c:delete val="0"/>
        <c:axPos val="r"/>
        <c:title>
          <c:tx>
            <c:rich>
              <a:bodyPr/>
              <a:lstStyle/>
              <a:p>
                <a:pPr>
                  <a:defRPr sz="9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N Rate, kg/ha</a:t>
                </a:r>
              </a:p>
            </c:rich>
          </c:tx>
          <c:layout>
            <c:manualLayout>
              <c:xMode val="edge"/>
              <c:yMode val="edge"/>
              <c:x val="0.95315485564304459"/>
              <c:y val="0.32456232444628635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-384304576"/>
        <c:crosses val="max"/>
        <c:crossBetween val="midCat"/>
        <c:majorUnit val="10"/>
      </c:valAx>
      <c:spPr>
        <a:solidFill>
          <a:schemeClr val="accent1">
            <a:lumMod val="20000"/>
            <a:lumOff val="80000"/>
          </a:schemeClr>
        </a:solidFill>
        <a:ln w="28575">
          <a:solidFill>
            <a:sysClr val="window" lastClr="FFFFFF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13631078373267858"/>
          <c:y val="9.2869212909166859E-2"/>
          <c:w val="0.17297335130405994"/>
          <c:h val="0.29532255836441501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755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28575">
      <a:solidFill>
        <a:srgbClr val="0F6FC6"/>
      </a:solidFill>
      <a:prstDash val="solid"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0.3185</cdr:x>
      <cdr:y>0.17077</cdr:y>
    </cdr:from>
    <cdr:to>
      <cdr:x>0.40308</cdr:x>
      <cdr:y>0.29511</cdr:y>
    </cdr:to>
    <cdr:sp macro="" textlink="">
      <cdr:nvSpPr>
        <cdr:cNvPr id="1126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235987" y="613144"/>
          <a:ext cx="592975" cy="44413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7F5709-2908-405F-9071-036024A1FF40}" type="datetimeFigureOut">
              <a:rPr lang="en-US" smtClean="0"/>
              <a:t>11/8/2016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789DD8-6A8F-4A31-A7EA-BFABD7385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85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6F707-0AF5-409F-BD13-5DDC88CEDD8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49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6726063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7" y="4243845"/>
            <a:ext cx="2307831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6726064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833787" y="2590078"/>
            <a:ext cx="2307832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242" y="2733709"/>
            <a:ext cx="6069268" cy="1373070"/>
          </a:xfrm>
        </p:spPr>
        <p:txBody>
          <a:bodyPr anchor="b">
            <a:noAutofit/>
          </a:bodyPr>
          <a:lstStyle>
            <a:lvl1pPr algn="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241" y="4394040"/>
            <a:ext cx="6108101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55655" y="5936188"/>
            <a:ext cx="2057400" cy="365125"/>
          </a:xfrm>
        </p:spPr>
        <p:txBody>
          <a:bodyPr/>
          <a:lstStyle/>
          <a:p>
            <a:fld id="{96DFF08F-DC6B-4601-B491-B0F83F6DD2DA}" type="datetimeFigureOut">
              <a:rPr lang="en-US" smtClean="0"/>
              <a:t>11/8/2016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1" y="5936189"/>
            <a:ext cx="402166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399" y="2750337"/>
            <a:ext cx="1370293" cy="1356442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746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3" y="4711617"/>
            <a:ext cx="6894770" cy="544482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1639" y="609598"/>
            <a:ext cx="6896534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5256098"/>
            <a:ext cx="6894772" cy="54781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11/8/2016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310"/>
            <a:ext cx="1149836" cy="1090789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730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2" name="Picture 21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3" name="Picture 22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55" y="609597"/>
            <a:ext cx="6896534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889151" cy="1101764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11/8/2016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616"/>
            <a:ext cx="1149836" cy="1090789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508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30" name="Picture 29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1" name="Picture 30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921" y="616983"/>
            <a:ext cx="642514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89438" y="3660763"/>
            <a:ext cx="5987731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903919" cy="110176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11/8/2016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70932" y="748116"/>
            <a:ext cx="5334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967191" y="2998573"/>
            <a:ext cx="457200" cy="5847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188973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3" name="Picture 22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4" name="Picture 23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8" y="4710340"/>
            <a:ext cx="6896534" cy="5898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9" y="5300150"/>
            <a:ext cx="6896534" cy="51195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11/8/2016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635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32629" y="2329489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39777" y="3015290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8413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2879710" y="3007906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26136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233520" y="3007905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11/8/2016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3543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35" name="Picture 34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6" name="Picture 35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37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32391" y="4297503"/>
            <a:ext cx="21922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32391" y="2336873"/>
            <a:ext cx="2192257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32391" y="4873765"/>
            <a:ext cx="219225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0497" y="4297503"/>
            <a:ext cx="221507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870497" y="2336873"/>
            <a:ext cx="221507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2869483" y="4873764"/>
            <a:ext cx="2218004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31028" y="4297503"/>
            <a:ext cx="219433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231027" y="2336873"/>
            <a:ext cx="2194333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230934" y="4873762"/>
            <a:ext cx="2197239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11/8/2016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5042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7" name="Picture 16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8" name="Picture 17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19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0656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 bwMode="ltGray">
          <a:xfrm rot="5400000">
            <a:off x="4575305" y="2747178"/>
            <a:ext cx="6862555" cy="1368199"/>
            <a:chOff x="2281445" y="609600"/>
            <a:chExt cx="6862555" cy="1368199"/>
          </a:xfrm>
        </p:grpSpPr>
        <p:sp>
          <p:nvSpPr>
            <p:cNvPr id="12" name="Rectangle 11"/>
            <p:cNvSpPr/>
            <p:nvPr/>
          </p:nvSpPr>
          <p:spPr bwMode="ltGray">
            <a:xfrm>
              <a:off x="2281445" y="609601"/>
              <a:ext cx="5285695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7710769" y="609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4798" y="609597"/>
            <a:ext cx="1069602" cy="446193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241" y="609598"/>
            <a:ext cx="6576359" cy="532658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29144" y="5936188"/>
            <a:ext cx="2057400" cy="365125"/>
          </a:xfrm>
        </p:spPr>
        <p:txBody>
          <a:bodyPr/>
          <a:lstStyle/>
          <a:p>
            <a:fld id="{96DFF08F-DC6B-4601-B491-B0F83F6DD2DA}" type="datetimeFigureOut">
              <a:rPr lang="en-US" smtClean="0"/>
              <a:t>11/8/2016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0241" y="5936189"/>
            <a:ext cx="451895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31152" y="5432500"/>
            <a:ext cx="1149636" cy="1273100"/>
          </a:xfrm>
        </p:spPr>
        <p:txBody>
          <a:bodyPr anchor="t"/>
          <a:lstStyle>
            <a:lvl1pPr algn="ctr">
              <a:defRPr/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5348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8905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8" name="Picture 2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9" name="Picture 2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3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310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2728432"/>
            <a:ext cx="9161969" cy="1677035"/>
            <a:chOff x="0" y="2895600"/>
            <a:chExt cx="9161969" cy="1677035"/>
          </a:xfrm>
        </p:grpSpPr>
        <p:pic>
          <p:nvPicPr>
            <p:cNvPr id="19" name="Picture 1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0" name="Picture 19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2869895"/>
            <a:ext cx="688915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1639" y="4232172"/>
            <a:ext cx="688915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65810" y="5936188"/>
            <a:ext cx="2057400" cy="365125"/>
          </a:xfrm>
        </p:spPr>
        <p:txBody>
          <a:bodyPr/>
          <a:lstStyle/>
          <a:p>
            <a:fld id="{96DFF08F-DC6B-4601-B491-B0F83F6DD2DA}" type="datetimeFigureOut">
              <a:rPr lang="en-US" smtClean="0"/>
              <a:pPr/>
              <a:t>11/8/2016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0" y="5936189"/>
            <a:ext cx="483467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6438" y="2869896"/>
            <a:ext cx="1149836" cy="1090789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92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53228"/>
            <a:ext cx="688739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2336873"/>
            <a:ext cx="3357899" cy="359931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61128" y="2336873"/>
            <a:ext cx="3359661" cy="359931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6240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9" name="Picture 2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0" name="Picture 29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30"/>
            <a:ext cx="6896534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0988" y="2336874"/>
            <a:ext cx="3145080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1638" y="3030009"/>
            <a:ext cx="3367045" cy="290617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82646" y="2336873"/>
            <a:ext cx="3145527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061129" y="3030009"/>
            <a:ext cx="3367044" cy="290617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11/8/2016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0531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6" name="Picture 15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7" name="Picture 16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960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D-ShadowShor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1"/>
          <a:stretch/>
        </p:blipFill>
        <p:spPr>
          <a:xfrm>
            <a:off x="7717217" y="1973262"/>
            <a:ext cx="1444752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710769" y="609600"/>
            <a:ext cx="1433231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11/8/2016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826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7"/>
            <a:ext cx="6896534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4385" y="2336874"/>
            <a:ext cx="3913788" cy="359931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2336873"/>
            <a:ext cx="2796240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3751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10956" y="2336874"/>
            <a:ext cx="3917217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2336874"/>
            <a:ext cx="2798487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331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James\Desktop\msft\Berlin\build Assets\hashOverlaySD-FullResolve.png"/>
          <p:cNvPicPr>
            <a:picLocks noChangeAspect="1" noChangeArrowheads="1"/>
          </p:cNvPicPr>
          <p:nvPr/>
        </p:nvPicPr>
        <p:blipFill>
          <a:blip r:embed="rId20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2336873"/>
            <a:ext cx="6887389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67881" y="593618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11/8/2016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5936189"/>
            <a:ext cx="48346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48600" y="753228"/>
            <a:ext cx="1157674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3049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png"/><Relationship Id="rId7" Type="http://schemas.openxmlformats.org/officeDocument/2006/relationships/image" Target="../media/image40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jpg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nue.okstate.edu/Index_Publications/Improving_NUE.pdf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77.png"/><Relationship Id="rId4" Type="http://schemas.openxmlformats.org/officeDocument/2006/relationships/hyperlink" Target="http://okstate.edu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80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155/2014/125258" TargetMode="External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g"/><Relationship Id="rId5" Type="http://schemas.openxmlformats.org/officeDocument/2006/relationships/image" Target="../media/image98.JPG"/><Relationship Id="rId4" Type="http://schemas.openxmlformats.org/officeDocument/2006/relationships/image" Target="../media/image97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5.jp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5" Type="http://schemas.openxmlformats.org/officeDocument/2006/relationships/image" Target="../media/image109.jpg"/><Relationship Id="rId4" Type="http://schemas.openxmlformats.org/officeDocument/2006/relationships/image" Target="../media/image10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gif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jpg"/><Relationship Id="rId4" Type="http://schemas.openxmlformats.org/officeDocument/2006/relationships/image" Target="../media/image1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5.png"/><Relationship Id="rId12" Type="http://schemas.openxmlformats.org/officeDocument/2006/relationships/image" Target="../media/image23.png"/><Relationship Id="rId2" Type="http://schemas.openxmlformats.org/officeDocument/2006/relationships/image" Target="../media/image14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4.png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25.png"/><Relationship Id="rId5" Type="http://schemas.openxmlformats.org/officeDocument/2006/relationships/image" Target="../media/image28.jp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681" y="3120505"/>
            <a:ext cx="6069268" cy="1146764"/>
          </a:xfrm>
        </p:spPr>
        <p:txBody>
          <a:bodyPr/>
          <a:lstStyle/>
          <a:p>
            <a:pPr algn="l"/>
            <a:r>
              <a:rPr lang="en-US" sz="3600" dirty="0" smtClean="0"/>
              <a:t>Leo M Walsh Soil Fertility Distinguished Lectureship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9823" y="4651190"/>
            <a:ext cx="3546505" cy="408696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Tuesday, November 8, 2016</a:t>
            </a:r>
            <a:br>
              <a:rPr lang="en-US" dirty="0" smtClean="0"/>
            </a:br>
            <a:r>
              <a:rPr lang="en-US" dirty="0" smtClean="0"/>
              <a:t>Josh McGrath, Carrie </a:t>
            </a:r>
            <a:r>
              <a:rPr lang="en-US" dirty="0" err="1" smtClean="0"/>
              <a:t>Laboski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12000" contras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80646"/>
            <a:ext cx="5338362" cy="2939859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923550" y="2602883"/>
            <a:ext cx="4806461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Bob </a:t>
            </a:r>
            <a:r>
              <a:rPr lang="en-US" b="1" dirty="0" err="1" smtClean="0"/>
              <a:t>Hoeft</a:t>
            </a:r>
            <a:r>
              <a:rPr lang="en-US" b="1" dirty="0" smtClean="0"/>
              <a:t>, Leo M Walsh 2007, New Orleans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81113" y="5649392"/>
            <a:ext cx="7263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Precision Agriculture for the Developed and Developing World</a:t>
            </a:r>
            <a:endParaRPr lang="en-US" sz="2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9540" y="3303250"/>
            <a:ext cx="1630914" cy="81545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63980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734" y="3150524"/>
            <a:ext cx="5515328" cy="3457370"/>
          </a:xfrm>
          <a:prstGeom prst="rect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7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5" y="327292"/>
            <a:ext cx="1658156" cy="2223097"/>
          </a:xfrm>
          <a:prstGeom prst="rect">
            <a:avLst/>
          </a:prstGeom>
          <a:ln w="3810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7032" y="4879209"/>
            <a:ext cx="4841128" cy="19219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AC </a:t>
            </a:r>
            <a:r>
              <a:rPr lang="en-US" sz="1600" b="1" dirty="0" err="1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Magruder</a:t>
            </a:r>
            <a:r>
              <a:rPr lang="en-US" sz="16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, 1892</a:t>
            </a:r>
          </a:p>
          <a:p>
            <a:pPr marL="0" indent="0">
              <a:buNone/>
            </a:pPr>
            <a:r>
              <a:rPr lang="en-US" sz="16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Horace Harper, 1926-1951 (25)</a:t>
            </a:r>
          </a:p>
          <a:p>
            <a:pPr marL="0" indent="0">
              <a:buNone/>
            </a:pPr>
            <a:r>
              <a:rPr lang="en-US" sz="16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Billy Tucker, 1957-1976 (19)</a:t>
            </a:r>
          </a:p>
          <a:p>
            <a:pPr marL="0" indent="0">
              <a:buNone/>
            </a:pPr>
            <a:r>
              <a:rPr lang="en-US" sz="16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Robert </a:t>
            </a:r>
            <a:r>
              <a:rPr lang="en-US" sz="1600" b="1" dirty="0" err="1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Westerman</a:t>
            </a:r>
            <a:r>
              <a:rPr lang="en-US" sz="16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, 1977-1991 (14)</a:t>
            </a:r>
          </a:p>
          <a:p>
            <a:pPr marL="0" indent="0">
              <a:buNone/>
            </a:pPr>
            <a:r>
              <a:rPr lang="en-US" sz="16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1991-2016 (25)</a:t>
            </a: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598" y="309656"/>
            <a:ext cx="1544788" cy="2262660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435" y="3926980"/>
            <a:ext cx="3006082" cy="2117661"/>
          </a:xfrm>
          <a:prstGeom prst="rect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605" y="305366"/>
            <a:ext cx="1743075" cy="2266950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032" y="309656"/>
            <a:ext cx="1606955" cy="2262660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1026" name="Picture 2" descr="http://www.infoag.org/media/users/qrund/images/120_ArnallBrian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542" y="305366"/>
            <a:ext cx="1689651" cy="2266950"/>
          </a:xfrm>
          <a:prstGeom prst="rect">
            <a:avLst/>
          </a:prstGeom>
          <a:ln w="3810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48358" y="2940977"/>
            <a:ext cx="3042458" cy="40011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125</a:t>
            </a:r>
            <a:r>
              <a:rPr lang="en-US" sz="2000" b="1" baseline="30000" dirty="0" smtClean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th</a:t>
            </a:r>
            <a:r>
              <a:rPr lang="en-US" sz="2000" b="1" dirty="0" smtClean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 Harvest, June 2017</a:t>
            </a:r>
            <a:endParaRPr lang="en-US" sz="2000" b="1" dirty="0">
              <a:latin typeface="Microsoft JhengHei Light" panose="020B0304030504040204" pitchFamily="34" charset="-120"/>
              <a:ea typeface="Microsoft JhengHei Light" panose="020B0304030504040204" pitchFamily="34" charset="-12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1919" y="3340905"/>
            <a:ext cx="27231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dirty="0" smtClean="0"/>
              <a:t>Appl</a:t>
            </a:r>
            <a:r>
              <a:rPr lang="en-US" sz="1400" dirty="0"/>
              <a:t>. Environ. Micro. 70:5868-5874</a:t>
            </a:r>
            <a:r>
              <a:rPr lang="en-US" sz="1400" dirty="0" smtClean="0"/>
              <a:t>.  Cyanobacteria</a:t>
            </a:r>
            <a:endParaRPr lang="en-US" sz="14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2170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70" y="163451"/>
            <a:ext cx="8879988" cy="514350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470" y="5481518"/>
            <a:ext cx="8786712" cy="1251791"/>
          </a:xfrm>
        </p:spPr>
        <p:txBody>
          <a:bodyPr>
            <a:normAutofit/>
          </a:bodyPr>
          <a:lstStyle/>
          <a:p>
            <a:r>
              <a:rPr lang="en-US" sz="2000" dirty="0" smtClean="0"/>
              <a:t>Work with Engineers</a:t>
            </a:r>
          </a:p>
          <a:p>
            <a:r>
              <a:rPr lang="en-US" sz="2000" dirty="0" smtClean="0"/>
              <a:t>Work with colleagues, Jim </a:t>
            </a:r>
            <a:r>
              <a:rPr lang="en-US" sz="2000" dirty="0" err="1" smtClean="0"/>
              <a:t>Schepers</a:t>
            </a:r>
            <a:r>
              <a:rPr lang="en-US" sz="2000" dirty="0" smtClean="0"/>
              <a:t>, Newell Kitchen, left, right</a:t>
            </a:r>
          </a:p>
          <a:p>
            <a:r>
              <a:rPr lang="en-US" sz="2000" dirty="0" smtClean="0"/>
              <a:t>Resistance and the right track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7327658" y="484023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Lahoma</a:t>
            </a:r>
            <a:r>
              <a:rPr lang="en-US" b="1" dirty="0" smtClean="0"/>
              <a:t>, OK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41300" y="266700"/>
            <a:ext cx="3924300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Experiment 502, 1970-present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38892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cornx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39200" cy="2125287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os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838" y="2951274"/>
            <a:ext cx="1209675" cy="85725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267907" dir="3514226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1" y="3176929"/>
            <a:ext cx="6364778" cy="914400"/>
          </a:xfrm>
        </p:spPr>
        <p:txBody>
          <a:bodyPr/>
          <a:lstStyle/>
          <a:p>
            <a:pPr algn="l"/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Becoming a Nitrogen Cycle </a:t>
            </a:r>
            <a:r>
              <a:rPr lang="en-US" sz="24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Ninja</a:t>
            </a:r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400" dirty="0" err="1"/>
              <a:t>Growmark</a:t>
            </a:r>
            <a:r>
              <a:rPr lang="en-US" sz="2400" dirty="0"/>
              <a:t> Advanced Agronomy day, </a:t>
            </a:r>
            <a:br>
              <a:rPr lang="en-US" sz="2400" dirty="0"/>
            </a:br>
            <a:r>
              <a:rPr lang="en-US" sz="2400" dirty="0"/>
              <a:t>Tuesday, February 3, 2015, Bloomington, </a:t>
            </a:r>
            <a:r>
              <a:rPr lang="en-US" sz="2400" dirty="0" smtClean="0"/>
              <a:t>IL</a:t>
            </a:r>
            <a:br>
              <a:rPr lang="en-US" sz="2400" dirty="0" smtClean="0"/>
            </a:br>
            <a:r>
              <a:rPr lang="en-US" sz="2400" dirty="0" smtClean="0"/>
              <a:t>Howard Brown</a:t>
            </a:r>
            <a:endParaRPr lang="en-US" altLang="en-US" sz="24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15389" y="4482112"/>
            <a:ext cx="8390133" cy="18969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fontAlgn="auto"/>
            <a:r>
              <a:rPr lang="en-US" sz="1800" cap="none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Retention of cyclic information in biological sciences is poor.  </a:t>
            </a:r>
          </a:p>
          <a:p>
            <a:pPr fontAlgn="auto"/>
            <a:r>
              <a:rPr lang="en-US" sz="1800" cap="none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Nitrogen cycle is more than just a ‘graphic cycle.’  It is a living cycle that embeds decision and consequence</a:t>
            </a:r>
          </a:p>
          <a:p>
            <a:pPr fontAlgn="auto"/>
            <a:r>
              <a:rPr lang="en-US" sz="1800" cap="none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Nitrogen Cycle Ninja’s have comprehensive understanding of N dynamics, authenticated via this achievement</a:t>
            </a:r>
            <a:endParaRPr lang="en-US" sz="1800" cap="non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48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66687"/>
            <a:ext cx="8715375" cy="652462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142235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183" y="2413971"/>
            <a:ext cx="8308975" cy="1716594"/>
          </a:xfrm>
          <a:solidFill>
            <a:schemeClr val="accent1"/>
          </a:solidFill>
          <a:ln w="38100">
            <a:solidFill>
              <a:schemeClr val="bg2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NUE for cereal grain production = 33%</a:t>
            </a:r>
            <a:br>
              <a:rPr lang="en-US" sz="3200" dirty="0" smtClean="0"/>
            </a:br>
            <a:r>
              <a:rPr lang="en-US" sz="3200" dirty="0" smtClean="0"/>
              <a:t>Agronomy Journal 91:357-363</a:t>
            </a:r>
          </a:p>
          <a:p>
            <a:pPr algn="ctr"/>
            <a:endParaRPr lang="en-US" sz="3200" dirty="0"/>
          </a:p>
          <a:p>
            <a:pPr algn="ctr"/>
            <a:endParaRPr lang="en-US" sz="3200" dirty="0" smtClean="0"/>
          </a:p>
          <a:p>
            <a:pPr algn="ctr"/>
            <a:endParaRPr lang="en-US" sz="3200" dirty="0"/>
          </a:p>
          <a:p>
            <a:pPr algn="ctr"/>
            <a:endParaRPr lang="en-US" sz="3600" dirty="0"/>
          </a:p>
        </p:txBody>
      </p:sp>
      <p:pic>
        <p:nvPicPr>
          <p:cNvPr id="3074" name="Picture 2" descr="Agronomy Journal top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900" y="1023739"/>
            <a:ext cx="1201243" cy="49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Verdana" panose="020B0604030504040204" pitchFamily="34" charset="0"/>
                <a:hlinkClick r:id="rId3"/>
              </a:rPr>
              <a:t>Agron. J. 91:357-363 </a:t>
            </a:r>
            <a:r>
              <a:rPr kumimoji="0" lang="en-US" altLang="en-US" sz="9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hlinkClick r:id="rId3"/>
              </a:rPr>
              <a:t>(pdf</a:t>
            </a: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hlinkClick r:id="rId3"/>
              </a:rPr>
              <a:t>)</a:t>
            </a:r>
            <a:r>
              <a:rPr kumimoji="0" lang="en-US" altLang="en-US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77006" y="1027623"/>
            <a:ext cx="3972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NUE</a:t>
            </a:r>
            <a:endParaRPr lang="en-US" sz="32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036749" y="4314423"/>
            <a:ext cx="7060951" cy="888642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2"/>
            </a:solidFill>
          </a:ln>
        </p:spPr>
        <p:txBody>
          <a:bodyPr vert="horz" lIns="91440" tIns="45720" rIns="91440" bIns="45720" rtlCol="0">
            <a:noAutofit/>
          </a:bodyPr>
          <a:lstStyle>
            <a:lvl1pPr indent="0" algn="ctr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</a:defRPr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/>
            </a:lvl9pPr>
          </a:lstStyle>
          <a:p>
            <a:r>
              <a:rPr lang="en-US" sz="2400" dirty="0" smtClean="0"/>
              <a:t>Estimated </a:t>
            </a:r>
            <a:r>
              <a:rPr lang="en-US" sz="2400" dirty="0"/>
              <a:t>NH3 plant loss, 4-28 kg </a:t>
            </a:r>
            <a:r>
              <a:rPr lang="en-US" sz="2400" dirty="0" smtClean="0"/>
              <a:t>N/ha</a:t>
            </a:r>
            <a:br>
              <a:rPr lang="en-US" sz="2400" dirty="0" smtClean="0"/>
            </a:br>
            <a:r>
              <a:rPr lang="en-US" sz="2400" dirty="0" smtClean="0"/>
              <a:t>J. Plant </a:t>
            </a:r>
            <a:r>
              <a:rPr lang="en-US" sz="2400" dirty="0" err="1" smtClean="0"/>
              <a:t>Nutr</a:t>
            </a:r>
            <a:r>
              <a:rPr lang="en-US" sz="2400" dirty="0" smtClean="0"/>
              <a:t>. 20:389-404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036749" y="5386923"/>
            <a:ext cx="7060951" cy="846452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2"/>
            </a:solidFill>
          </a:ln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indent="0" algn="ctr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</a:defRPr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/>
            </a:lvl9pPr>
          </a:lstStyle>
          <a:p>
            <a:r>
              <a:rPr lang="en-US" dirty="0" smtClean="0"/>
              <a:t>Plat loss as NH3 increased at higher N rates </a:t>
            </a:r>
            <a:br>
              <a:rPr lang="en-US" dirty="0" smtClean="0"/>
            </a:br>
            <a:r>
              <a:rPr lang="en-US" dirty="0" smtClean="0"/>
              <a:t>J</a:t>
            </a:r>
            <a:r>
              <a:rPr lang="en-US" dirty="0"/>
              <a:t>. </a:t>
            </a:r>
            <a:r>
              <a:rPr lang="en-US" dirty="0"/>
              <a:t>Plant </a:t>
            </a:r>
            <a:r>
              <a:rPr lang="en-US" dirty="0" err="1"/>
              <a:t>Nutr</a:t>
            </a:r>
            <a:r>
              <a:rPr lang="en-US" dirty="0"/>
              <a:t>. </a:t>
            </a:r>
            <a:r>
              <a:rPr lang="en-US" dirty="0" smtClean="0"/>
              <a:t>23:219-230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9758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NUE Sub-Saharan Africa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226" y="2117798"/>
            <a:ext cx="8458200" cy="3599316"/>
          </a:xfrm>
        </p:spPr>
        <p:txBody>
          <a:bodyPr>
            <a:noAutofit/>
          </a:bodyPr>
          <a:lstStyle/>
          <a:p>
            <a:r>
              <a:rPr lang="en-US" b="1" dirty="0" smtClean="0"/>
              <a:t>100 % NUE</a:t>
            </a:r>
          </a:p>
          <a:p>
            <a:r>
              <a:rPr lang="en-US" b="1" dirty="0" smtClean="0"/>
              <a:t>Continued rise </a:t>
            </a:r>
            <a:r>
              <a:rPr lang="en-US" b="1" dirty="0"/>
              <a:t>in </a:t>
            </a:r>
            <a:r>
              <a:rPr lang="en-US" b="1" dirty="0" smtClean="0"/>
              <a:t>price, elevated </a:t>
            </a:r>
            <a:r>
              <a:rPr lang="en-US" b="1" dirty="0"/>
              <a:t>economic risk of N </a:t>
            </a:r>
            <a:r>
              <a:rPr lang="en-US" b="1" dirty="0" smtClean="0"/>
              <a:t>fertilization</a:t>
            </a:r>
          </a:p>
          <a:p>
            <a:r>
              <a:rPr lang="en-US" b="1" dirty="0" smtClean="0"/>
              <a:t>Existing low </a:t>
            </a:r>
            <a:r>
              <a:rPr lang="en-US" b="1" dirty="0"/>
              <a:t>yield levels of cereal </a:t>
            </a:r>
            <a:r>
              <a:rPr lang="en-US" b="1" dirty="0" smtClean="0"/>
              <a:t>production</a:t>
            </a:r>
            <a:endParaRPr lang="en-US" b="1" dirty="0"/>
          </a:p>
          <a:p>
            <a:r>
              <a:rPr lang="en-US" b="1" dirty="0" smtClean="0"/>
              <a:t>High NUE’s, result </a:t>
            </a:r>
            <a:r>
              <a:rPr lang="en-US" b="1" dirty="0"/>
              <a:t>of applying so little fertilizer N, at </a:t>
            </a:r>
            <a:r>
              <a:rPr lang="en-US" b="1" dirty="0" smtClean="0"/>
              <a:t>the expense </a:t>
            </a:r>
            <a:r>
              <a:rPr lang="en-US" b="1" dirty="0"/>
              <a:t>of mining an already depleted soil </a:t>
            </a:r>
            <a:r>
              <a:rPr lang="en-US" b="1" dirty="0" smtClean="0"/>
              <a:t>resource</a:t>
            </a:r>
          </a:p>
          <a:p>
            <a:endParaRPr lang="en-US" b="1" dirty="0" smtClean="0"/>
          </a:p>
          <a:p>
            <a:r>
              <a:rPr lang="en-US" sz="1600" dirty="0" smtClean="0"/>
              <a:t>Edmonds</a:t>
            </a:r>
            <a:r>
              <a:rPr lang="en-US" sz="1600" dirty="0"/>
              <a:t>, Daniel E., Silvano L. Abreu, </a:t>
            </a:r>
            <a:r>
              <a:rPr lang="en-US" sz="1600" dirty="0" err="1"/>
              <a:t>Adelheid</a:t>
            </a:r>
            <a:r>
              <a:rPr lang="en-US" sz="1600" dirty="0"/>
              <a:t> West, Donna R. Caasi, Travis O. Conley, Michael C. Daft, Birehane Desta, Brandon B. England, Chelsea D. Farris, Tia J. Nobles, </a:t>
            </a:r>
            <a:r>
              <a:rPr lang="en-US" sz="1600" dirty="0" err="1"/>
              <a:t>Nehaben</a:t>
            </a:r>
            <a:r>
              <a:rPr lang="en-US" sz="1600" dirty="0"/>
              <a:t> K. Patel, Elliott W. Rounds, Brennan H. Sanders, Samar S. </a:t>
            </a:r>
            <a:r>
              <a:rPr lang="en-US" sz="1600" dirty="0" err="1"/>
              <a:t>Shawaqfeh</a:t>
            </a:r>
            <a:r>
              <a:rPr lang="en-US" sz="1600" dirty="0"/>
              <a:t>, </a:t>
            </a:r>
            <a:r>
              <a:rPr lang="en-US" sz="1600" dirty="0" err="1"/>
              <a:t>Lakmini</a:t>
            </a:r>
            <a:r>
              <a:rPr lang="en-US" sz="1600" dirty="0"/>
              <a:t>, </a:t>
            </a:r>
            <a:r>
              <a:rPr lang="en-US" sz="1600" dirty="0" err="1"/>
              <a:t>Lokuralalage</a:t>
            </a:r>
            <a:r>
              <a:rPr lang="en-US" sz="1600" dirty="0"/>
              <a:t>, Roji Manandhar, and W. R. Raun. 2009. Cereal nitrogen use efficiency in Sub Saharan Africa. J. Plant </a:t>
            </a:r>
            <a:r>
              <a:rPr lang="en-US" sz="1600" dirty="0" err="1"/>
              <a:t>Nutr</a:t>
            </a:r>
            <a:r>
              <a:rPr lang="en-US" sz="1600" dirty="0"/>
              <a:t>. 32:2107-2122</a:t>
            </a:r>
            <a:r>
              <a:rPr lang="en-US" sz="1600" dirty="0" smtClean="0"/>
              <a:t>.</a:t>
            </a:r>
            <a:br>
              <a:rPr lang="en-US" sz="1600" dirty="0" smtClean="0"/>
            </a:br>
            <a:r>
              <a:rPr lang="en-US" sz="1600" b="1" dirty="0" smtClean="0"/>
              <a:t/>
            </a:r>
            <a:br>
              <a:rPr lang="en-US" sz="1600" b="1" dirty="0" smtClean="0"/>
            </a:br>
            <a:r>
              <a:rPr lang="en-US" sz="1600" b="1" dirty="0" smtClean="0"/>
              <a:t>5L 2F 5000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88303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485" y="60463"/>
            <a:ext cx="6887389" cy="483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smtClean="0"/>
              <a:t>Resolution</a:t>
            </a:r>
            <a:endParaRPr lang="en-US" sz="2000" b="1" dirty="0"/>
          </a:p>
        </p:txBody>
      </p:sp>
      <p:pic>
        <p:nvPicPr>
          <p:cNvPr id="2050" name="Picture 2" descr="http://nue.okstate.edu/Small_Scale_Variability/1x1efaw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56" y="461220"/>
            <a:ext cx="6514465" cy="424275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  <a:extLst/>
        </p:spPr>
      </p:pic>
      <p:pic>
        <p:nvPicPr>
          <p:cNvPr id="2052" name="Picture 4" descr="http://nue.okstate.edu/Papers/Microv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450" y="3540177"/>
            <a:ext cx="6504566" cy="3090705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874" y="348388"/>
            <a:ext cx="2873142" cy="2154857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36847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Iowa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2262243"/>
              </p:ext>
            </p:extLst>
          </p:nvPr>
        </p:nvGraphicFramePr>
        <p:xfrm>
          <a:off x="282805" y="2677212"/>
          <a:ext cx="7582144" cy="40616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050" name="Picture 2" descr="http://nue.okstate.edu/NSTL/nstl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673" y="149555"/>
            <a:ext cx="5102351" cy="3617501"/>
          </a:xfrm>
          <a:prstGeom prst="rect">
            <a:avLst/>
          </a:prstGeom>
          <a:noFill/>
          <a:ln w="28575">
            <a:solidFill>
              <a:schemeClr val="bg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504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615" y="1981691"/>
            <a:ext cx="8639798" cy="4644079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786213" y="119641"/>
            <a:ext cx="8289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 smtClean="0"/>
              <a:t>Plant-to-Plant </a:t>
            </a:r>
            <a:r>
              <a:rPr lang="en-US" dirty="0"/>
              <a:t>Variability in Corn Production. </a:t>
            </a:r>
            <a:r>
              <a:rPr lang="en-US" dirty="0" smtClean="0"/>
              <a:t>2005. </a:t>
            </a:r>
            <a:r>
              <a:rPr lang="en-US" dirty="0" err="1" smtClean="0"/>
              <a:t>Agron</a:t>
            </a:r>
            <a:r>
              <a:rPr lang="en-US" dirty="0"/>
              <a:t>. J. 97:1603-1611. </a:t>
            </a:r>
          </a:p>
          <a:p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86601" y="984912"/>
            <a:ext cx="4494492" cy="5693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By-plant grain yields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19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57577" y="816591"/>
            <a:ext cx="10573556" cy="461664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bg2"/>
            </a:solidFill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  <a:tab pos="2400300" algn="l"/>
                <a:tab pos="3200400" algn="l"/>
                <a:tab pos="4000500" algn="l"/>
                <a:tab pos="4800600" algn="l"/>
                <a:tab pos="5715000" algn="l"/>
                <a:tab pos="6400800" algn="l"/>
                <a:tab pos="7200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  <a:tab pos="2400300" algn="l"/>
                <a:tab pos="3200400" algn="l"/>
                <a:tab pos="4000500" algn="l"/>
                <a:tab pos="4800600" algn="l"/>
                <a:tab pos="5715000" algn="l"/>
                <a:tab pos="6400800" algn="l"/>
                <a:tab pos="7200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  <a:tab pos="2400300" algn="l"/>
                <a:tab pos="3200400" algn="l"/>
                <a:tab pos="4000500" algn="l"/>
                <a:tab pos="4800600" algn="l"/>
                <a:tab pos="5715000" algn="l"/>
                <a:tab pos="6400800" algn="l"/>
                <a:tab pos="7200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  <a:tab pos="2400300" algn="l"/>
                <a:tab pos="3200400" algn="l"/>
                <a:tab pos="4000500" algn="l"/>
                <a:tab pos="4800600" algn="l"/>
                <a:tab pos="5715000" algn="l"/>
                <a:tab pos="6400800" algn="l"/>
                <a:tab pos="7200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  <a:tab pos="2400300" algn="l"/>
                <a:tab pos="3200400" algn="l"/>
                <a:tab pos="4000500" algn="l"/>
                <a:tab pos="4800600" algn="l"/>
                <a:tab pos="5715000" algn="l"/>
                <a:tab pos="6400800" algn="l"/>
                <a:tab pos="7200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  <a:tab pos="2400300" algn="l"/>
                <a:tab pos="3200400" algn="l"/>
                <a:tab pos="4000500" algn="l"/>
                <a:tab pos="4800600" algn="l"/>
                <a:tab pos="5715000" algn="l"/>
                <a:tab pos="6400800" algn="l"/>
                <a:tab pos="7200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  <a:tab pos="2400300" algn="l"/>
                <a:tab pos="3200400" algn="l"/>
                <a:tab pos="4000500" algn="l"/>
                <a:tab pos="4800600" algn="l"/>
                <a:tab pos="5715000" algn="l"/>
                <a:tab pos="6400800" algn="l"/>
                <a:tab pos="7200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  <a:tab pos="2400300" algn="l"/>
                <a:tab pos="3200400" algn="l"/>
                <a:tab pos="4000500" algn="l"/>
                <a:tab pos="4800600" algn="l"/>
                <a:tab pos="5715000" algn="l"/>
                <a:tab pos="6400800" algn="l"/>
                <a:tab pos="7200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  <a:tab pos="2400300" algn="l"/>
                <a:tab pos="3200400" algn="l"/>
                <a:tab pos="4000500" algn="l"/>
                <a:tab pos="4800600" algn="l"/>
                <a:tab pos="5715000" algn="l"/>
                <a:tab pos="6400800" algn="l"/>
                <a:tab pos="7200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4500" algn="l"/>
                <a:tab pos="2400300" algn="l"/>
                <a:tab pos="3200400" algn="l"/>
                <a:tab pos="4000500" algn="l"/>
                <a:tab pos="4800600" algn="l"/>
                <a:tab pos="5715000" algn="l"/>
                <a:tab pos="6400800" algn="l"/>
                <a:tab pos="7200900" algn="l"/>
              </a:tabLs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40 transects, </a:t>
            </a:r>
            <a:b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Argentina, Mexico, Iowa, Nebraska, Ohio, and Oklahoma, 2002-2004.</a:t>
            </a:r>
            <a:endParaRPr kumimoji="0" lang="en-US" altLang="en-US" sz="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4500" algn="l"/>
                <a:tab pos="2400300" algn="l"/>
                <a:tab pos="3200400" algn="l"/>
                <a:tab pos="4000500" algn="l"/>
                <a:tab pos="4800600" algn="l"/>
                <a:tab pos="5715000" algn="l"/>
                <a:tab pos="6400800" algn="l"/>
                <a:tab pos="7200900" algn="l"/>
              </a:tabLst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______________________________________________________________________________</a:t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Location	Years	Trans.	Min 	Max 	Mean	</a:t>
            </a:r>
            <a:r>
              <a:rPr kumimoji="0" lang="en-US" alt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Stdev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	Max/Min	CV</a:t>
            </a:r>
            <a:endParaRPr kumimoji="0" lang="en-US" altLang="en-US" sz="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4500" algn="l"/>
                <a:tab pos="2400300" algn="l"/>
                <a:tab pos="3200400" algn="l"/>
                <a:tab pos="4000500" algn="l"/>
                <a:tab pos="4800600" algn="l"/>
                <a:tab pos="5715000" algn="l"/>
                <a:tab pos="6400800" algn="l"/>
                <a:tab pos="7200900" algn="l"/>
              </a:tabLst>
            </a:pP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			</a:t>
            </a:r>
            <a:r>
              <a:rPr kumimoji="0" lang="es-AR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------------------------ kg/ha ------------------------	%</a:t>
            </a:r>
            <a:endParaRPr kumimoji="0" lang="en-US" altLang="en-US" sz="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4500" algn="l"/>
                <a:tab pos="2400300" algn="l"/>
                <a:tab pos="3200400" algn="l"/>
                <a:tab pos="4000500" algn="l"/>
                <a:tab pos="4800600" algn="l"/>
                <a:tab pos="5715000" algn="l"/>
                <a:tab pos="6400800" algn="l"/>
                <a:tab pos="7200900" algn="l"/>
              </a:tabLst>
            </a:pPr>
            <a:r>
              <a:rPr kumimoji="0" lang="es-AR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Oklahoma, &lt;6000 kg/ha</a:t>
            </a:r>
            <a:r>
              <a:rPr kumimoji="0" lang="es-AR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	2003-4	11	1128	9169	4652	1724	10.0	37.2</a:t>
            </a:r>
            <a:endParaRPr kumimoji="0" lang="en-US" altLang="en-US" sz="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4500" algn="l"/>
                <a:tab pos="2400300" algn="l"/>
                <a:tab pos="3200400" algn="l"/>
                <a:tab pos="4000500" algn="l"/>
                <a:tab pos="4800600" algn="l"/>
                <a:tab pos="5715000" algn="l"/>
                <a:tab pos="6400800" algn="l"/>
                <a:tab pos="7200900" algn="l"/>
              </a:tabLst>
            </a:pPr>
            <a:r>
              <a:rPr kumimoji="0" lang="es-AR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								</a:t>
            </a:r>
            <a:endParaRPr kumimoji="0" lang="en-US" altLang="en-US" sz="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4500" algn="l"/>
                <a:tab pos="2400300" algn="l"/>
                <a:tab pos="3200400" algn="l"/>
                <a:tab pos="4000500" algn="l"/>
                <a:tab pos="4800600" algn="l"/>
                <a:tab pos="5715000" algn="l"/>
                <a:tab pos="6400800" algn="l"/>
                <a:tab pos="7200900" algn="l"/>
              </a:tabLst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Oklahoma, &gt;6000 kg/ha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	2003-4	8	1947	14120	7050	2167	11.6	30.5</a:t>
            </a:r>
            <a:endParaRPr kumimoji="0" lang="en-US" altLang="en-US" sz="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4500" algn="l"/>
                <a:tab pos="2400300" algn="l"/>
                <a:tab pos="3200400" algn="l"/>
                <a:tab pos="4000500" algn="l"/>
                <a:tab pos="4800600" algn="l"/>
                <a:tab pos="5715000" algn="l"/>
                <a:tab pos="6400800" algn="l"/>
                <a:tab pos="7200900" algn="l"/>
              </a:tabLst>
            </a:pP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								</a:t>
            </a:r>
            <a:endParaRPr kumimoji="0" lang="en-US" altLang="en-US" sz="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4500" algn="l"/>
                <a:tab pos="2400300" algn="l"/>
                <a:tab pos="3200400" algn="l"/>
                <a:tab pos="4000500" algn="l"/>
                <a:tab pos="4800600" algn="l"/>
                <a:tab pos="5715000" algn="l"/>
                <a:tab pos="6400800" algn="l"/>
                <a:tab pos="7200900" algn="l"/>
              </a:tabLst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Ames, Iowa, Shelton, NE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	2004	4	1872	21173	8320	3660	14.1	46.0</a:t>
            </a:r>
            <a:endParaRPr kumimoji="0" lang="en-US" altLang="en-US" sz="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4500" algn="l"/>
                <a:tab pos="2400300" algn="l"/>
                <a:tab pos="3200400" algn="l"/>
                <a:tab pos="4000500" algn="l"/>
                <a:tab pos="4800600" algn="l"/>
                <a:tab pos="5715000" algn="l"/>
                <a:tab pos="6400800" algn="l"/>
                <a:tab pos="7200900" algn="l"/>
              </a:tabLst>
            </a:pP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								</a:t>
            </a:r>
            <a:endParaRPr kumimoji="0" lang="en-US" altLang="en-US" sz="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4500" algn="l"/>
                <a:tab pos="2400300" algn="l"/>
                <a:tab pos="3200400" algn="l"/>
                <a:tab pos="4000500" algn="l"/>
                <a:tab pos="4800600" algn="l"/>
                <a:tab pos="5715000" algn="l"/>
                <a:tab pos="6400800" algn="l"/>
                <a:tab pos="7200900" algn="l"/>
              </a:tabLst>
            </a:pP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Phillips, NE	2004	5	7098	21492	14383	2926	3.2	20.3</a:t>
            </a:r>
            <a:endParaRPr kumimoji="0" lang="en-US" altLang="en-US" sz="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4500" algn="l"/>
                <a:tab pos="2400300" algn="l"/>
                <a:tab pos="3200400" algn="l"/>
                <a:tab pos="4000500" algn="l"/>
                <a:tab pos="4800600" algn="l"/>
                <a:tab pos="5715000" algn="l"/>
                <a:tab pos="6400800" algn="l"/>
                <a:tab pos="7200900" algn="l"/>
              </a:tabLst>
            </a:pP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								</a:t>
            </a:r>
            <a:endParaRPr kumimoji="0" lang="en-US" altLang="en-US" sz="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4500" algn="l"/>
                <a:tab pos="2400300" algn="l"/>
                <a:tab pos="3200400" algn="l"/>
                <a:tab pos="4000500" algn="l"/>
                <a:tab pos="4800600" algn="l"/>
                <a:tab pos="5715000" algn="l"/>
                <a:tab pos="6400800" algn="l"/>
                <a:tab pos="7200900" algn="l"/>
              </a:tabLst>
            </a:pPr>
            <a:r>
              <a:rPr kumimoji="0" lang="es-AR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Ohio	2004	1	2066	19458	9759	4367	9.4	50.2</a:t>
            </a:r>
            <a:endParaRPr kumimoji="0" lang="en-US" altLang="en-US" sz="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4500" algn="l"/>
                <a:tab pos="2400300" algn="l"/>
                <a:tab pos="3200400" algn="l"/>
                <a:tab pos="4000500" algn="l"/>
                <a:tab pos="4800600" algn="l"/>
                <a:tab pos="5715000" algn="l"/>
                <a:tab pos="6400800" algn="l"/>
                <a:tab pos="7200900" algn="l"/>
              </a:tabLst>
            </a:pPr>
            <a:r>
              <a:rPr kumimoji="0" lang="es-AR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El Batan, MX	2002	3	606	9440	4268	1935	22.4	45.3</a:t>
            </a:r>
            <a:endParaRPr kumimoji="0" lang="en-US" altLang="en-US" sz="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4500" algn="l"/>
                <a:tab pos="2400300" algn="l"/>
                <a:tab pos="3200400" algn="l"/>
                <a:tab pos="4000500" algn="l"/>
                <a:tab pos="4800600" algn="l"/>
                <a:tab pos="5715000" algn="l"/>
                <a:tab pos="6400800" algn="l"/>
                <a:tab pos="7200900" algn="l"/>
              </a:tabLst>
            </a:pPr>
            <a:r>
              <a:rPr kumimoji="0" lang="es-AR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								</a:t>
            </a:r>
            <a:endParaRPr kumimoji="0" lang="en-US" altLang="en-US" sz="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4500" algn="l"/>
                <a:tab pos="2400300" algn="l"/>
                <a:tab pos="3200400" algn="l"/>
                <a:tab pos="4000500" algn="l"/>
                <a:tab pos="4800600" algn="l"/>
                <a:tab pos="5715000" algn="l"/>
                <a:tab pos="6400800" algn="l"/>
                <a:tab pos="7200900" algn="l"/>
              </a:tabLst>
            </a:pPr>
            <a:r>
              <a:rPr kumimoji="0" lang="es-AR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Argentina	2003	9	2806	28058	11478	4211	15.0	36.8</a:t>
            </a:r>
            <a:endParaRPr kumimoji="0" lang="en-US" altLang="en-US" sz="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4500" algn="l"/>
                <a:tab pos="2400300" algn="l"/>
                <a:tab pos="3200400" algn="l"/>
                <a:tab pos="4000500" algn="l"/>
                <a:tab pos="4800600" algn="l"/>
                <a:tab pos="5715000" algn="l"/>
                <a:tab pos="6400800" algn="l"/>
                <a:tab pos="7200900" algn="l"/>
              </a:tabLst>
            </a:pPr>
            <a:r>
              <a:rPr kumimoji="0" lang="es-AR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								</a:t>
            </a:r>
            <a:endParaRPr kumimoji="0" lang="en-US" altLang="en-US" sz="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4500" algn="l"/>
                <a:tab pos="2400300" algn="l"/>
                <a:tab pos="3200400" algn="l"/>
                <a:tab pos="4000500" algn="l"/>
                <a:tab pos="4800600" algn="l"/>
                <a:tab pos="5715000" algn="l"/>
                <a:tab pos="6400800" algn="l"/>
                <a:tab pos="7200900" algn="l"/>
              </a:tabLst>
            </a:pPr>
            <a:r>
              <a:rPr kumimoji="0" lang="es-AR" alt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All</a:t>
            </a:r>
            <a:r>
              <a:rPr kumimoji="0" lang="es-AR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s-AR" alt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Sites</a:t>
            </a:r>
            <a:r>
              <a:rPr kumimoji="0" lang="es-AR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	02-04	40	2410	17034	</a:t>
            </a:r>
            <a:r>
              <a:rPr kumimoji="0" lang="es-AR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8173	2746</a:t>
            </a:r>
            <a:r>
              <a:rPr kumimoji="0" lang="es-AR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	11.8	35.2</a:t>
            </a:r>
            <a:endParaRPr kumimoji="0" lang="en-US" altLang="en-US" sz="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4500" algn="l"/>
                <a:tab pos="2400300" algn="l"/>
                <a:tab pos="3200400" algn="l"/>
                <a:tab pos="4000500" algn="l"/>
                <a:tab pos="4800600" algn="l"/>
                <a:tab pos="5715000" algn="l"/>
                <a:tab pos="6400800" algn="l"/>
                <a:tab pos="7200900" algn="l"/>
              </a:tabLst>
            </a:pPr>
            <a:r>
              <a:rPr kumimoji="0" lang="es-AR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______________________________________________________________________________</a:t>
            </a:r>
            <a:endParaRPr kumimoji="0" lang="es-AR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9964" y="5593276"/>
            <a:ext cx="8321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Plant-to-plant </a:t>
            </a:r>
            <a:r>
              <a:rPr lang="en-US" dirty="0"/>
              <a:t>variability in corn grain yield can be </a:t>
            </a:r>
            <a:r>
              <a:rPr lang="en-US" dirty="0" smtClean="0"/>
              <a:t>expected, averaged </a:t>
            </a:r>
            <a:r>
              <a:rPr lang="en-US" dirty="0" smtClean="0"/>
              <a:t>more </a:t>
            </a:r>
            <a:r>
              <a:rPr lang="en-US" dirty="0"/>
              <a:t>than 2765 </a:t>
            </a:r>
            <a:r>
              <a:rPr lang="en-US" dirty="0" smtClean="0"/>
              <a:t>kg/ha (</a:t>
            </a:r>
            <a:r>
              <a:rPr lang="en-US" dirty="0" smtClean="0">
                <a:solidFill>
                  <a:srgbClr val="FFFF00"/>
                </a:solidFill>
              </a:rPr>
              <a:t>44 </a:t>
            </a:r>
            <a:r>
              <a:rPr lang="en-US" dirty="0" err="1" smtClean="0">
                <a:solidFill>
                  <a:srgbClr val="FFFF00"/>
                </a:solidFill>
              </a:rPr>
              <a:t>bu</a:t>
            </a:r>
            <a:r>
              <a:rPr lang="en-US" dirty="0" smtClean="0">
                <a:solidFill>
                  <a:srgbClr val="FFFF00"/>
                </a:solidFill>
              </a:rPr>
              <a:t>/ac</a:t>
            </a:r>
            <a:r>
              <a:rPr lang="en-US" dirty="0" smtClean="0"/>
              <a:t>) over </a:t>
            </a:r>
            <a:r>
              <a:rPr lang="en-US" dirty="0"/>
              <a:t>sites and </a:t>
            </a:r>
            <a:r>
              <a:rPr lang="en-US" dirty="0" smtClean="0"/>
              <a:t>years.  </a:t>
            </a:r>
            <a:r>
              <a:rPr lang="en-US" dirty="0" err="1" smtClean="0"/>
              <a:t>Agron</a:t>
            </a:r>
            <a:r>
              <a:rPr lang="en-US" dirty="0" smtClean="0"/>
              <a:t>. J. 97:1603-1611.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41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Leo M. Walsh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336873"/>
            <a:ext cx="8135815" cy="3599316"/>
          </a:xfrm>
        </p:spPr>
        <p:txBody>
          <a:bodyPr>
            <a:noAutofit/>
          </a:bodyPr>
          <a:lstStyle/>
          <a:p>
            <a:r>
              <a:rPr lang="en-US" sz="1800" dirty="0" smtClean="0">
                <a:solidFill>
                  <a:srgbClr val="FFFF00"/>
                </a:solidFill>
              </a:rPr>
              <a:t>L.M. Walsh, M.E. Sumner, D.R. Keeney</a:t>
            </a:r>
          </a:p>
          <a:p>
            <a:pPr marL="0" indent="0">
              <a:buNone/>
            </a:pPr>
            <a:r>
              <a:rPr lang="en-US" sz="1800" dirty="0" smtClean="0"/>
              <a:t>Attempts </a:t>
            </a:r>
            <a:r>
              <a:rPr lang="en-US" sz="1800" dirty="0"/>
              <a:t>to reduce arsenic toxicity have not </a:t>
            </a:r>
            <a:r>
              <a:rPr lang="en-US" sz="1800" dirty="0" smtClean="0"/>
              <a:t>been successful, excessive </a:t>
            </a:r>
            <a:r>
              <a:rPr lang="en-US" sz="1800" dirty="0"/>
              <a:t>accumulation </a:t>
            </a:r>
            <a:r>
              <a:rPr lang="en-US" sz="1800" dirty="0" smtClean="0"/>
              <a:t>of As </a:t>
            </a:r>
            <a:r>
              <a:rPr lang="en-US" sz="1800" dirty="0"/>
              <a:t>soils should be </a:t>
            </a:r>
            <a:r>
              <a:rPr lang="en-US" sz="1800" dirty="0" smtClean="0"/>
              <a:t>avoided. </a:t>
            </a:r>
            <a:r>
              <a:rPr lang="en-US" sz="1800" dirty="0" err="1" smtClean="0"/>
              <a:t>Env</a:t>
            </a:r>
            <a:r>
              <a:rPr lang="en-US" sz="1800" dirty="0" smtClean="0"/>
              <a:t>. Health Perspectives, 1977</a:t>
            </a:r>
          </a:p>
          <a:p>
            <a:pPr marL="0" indent="0">
              <a:buNone/>
            </a:pPr>
            <a:endParaRPr lang="en-US" sz="1800" dirty="0" smtClean="0"/>
          </a:p>
          <a:p>
            <a:r>
              <a:rPr lang="en-US" sz="1800" dirty="0" smtClean="0">
                <a:solidFill>
                  <a:srgbClr val="FFFF00"/>
                </a:solidFill>
              </a:rPr>
              <a:t>K.A. </a:t>
            </a:r>
            <a:r>
              <a:rPr lang="en-US" sz="1800" dirty="0" err="1" smtClean="0">
                <a:solidFill>
                  <a:srgbClr val="FFFF00"/>
                </a:solidFill>
              </a:rPr>
              <a:t>Kelling</a:t>
            </a:r>
            <a:r>
              <a:rPr lang="en-US" sz="1800" dirty="0" smtClean="0">
                <a:solidFill>
                  <a:srgbClr val="FFFF00"/>
                </a:solidFill>
              </a:rPr>
              <a:t>, L.M. Walsh, D.R. Keeney</a:t>
            </a:r>
          </a:p>
          <a:p>
            <a:pPr marL="0" indent="0">
              <a:buNone/>
            </a:pPr>
            <a:r>
              <a:rPr lang="en-US" sz="1800" dirty="0" smtClean="0"/>
              <a:t>Value of sewage sludge. JEQ, 1977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 smtClean="0">
                <a:solidFill>
                  <a:srgbClr val="FFFF00"/>
                </a:solidFill>
              </a:rPr>
              <a:t>R.G. </a:t>
            </a:r>
            <a:r>
              <a:rPr lang="en-US" sz="1800" dirty="0" err="1" smtClean="0">
                <a:solidFill>
                  <a:srgbClr val="FFFF00"/>
                </a:solidFill>
              </a:rPr>
              <a:t>Hoeft</a:t>
            </a:r>
            <a:r>
              <a:rPr lang="en-US" sz="1800" dirty="0" smtClean="0">
                <a:solidFill>
                  <a:srgbClr val="FFFF00"/>
                </a:solidFill>
              </a:rPr>
              <a:t>, D.R. Keeney, L.M. Walsh</a:t>
            </a:r>
            <a:endParaRPr lang="en-US" sz="18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1800" dirty="0" smtClean="0"/>
              <a:t>Atmospheric S deposition </a:t>
            </a:r>
            <a:r>
              <a:rPr lang="en-US" sz="1800" dirty="0"/>
              <a:t>30 </a:t>
            </a:r>
            <a:r>
              <a:rPr lang="en-US" sz="1800" dirty="0" smtClean="0"/>
              <a:t>kg/ha/yr. </a:t>
            </a:r>
            <a:r>
              <a:rPr lang="en-US" sz="1800" dirty="0"/>
              <a:t>Sulfur-deficient alfalfa plants grown in a greenhouse at Madison </a:t>
            </a:r>
            <a:r>
              <a:rPr lang="en-US" sz="1800" dirty="0" smtClean="0"/>
              <a:t>obtained </a:t>
            </a:r>
            <a:r>
              <a:rPr lang="en-US" sz="1800" dirty="0"/>
              <a:t>as much as 73% of their S from the atmosphere. </a:t>
            </a:r>
            <a:r>
              <a:rPr lang="en-US" sz="1800" dirty="0" smtClean="0"/>
              <a:t>Total N </a:t>
            </a:r>
            <a:r>
              <a:rPr lang="en-US" sz="1800" dirty="0"/>
              <a:t>additions ranged from 13 to 30 </a:t>
            </a:r>
            <a:r>
              <a:rPr lang="en-US" sz="1800" dirty="0" smtClean="0"/>
              <a:t>kg/ha/</a:t>
            </a:r>
            <a:r>
              <a:rPr lang="en-US" sz="1800" dirty="0" err="1" smtClean="0"/>
              <a:t>yr</a:t>
            </a:r>
            <a:r>
              <a:rPr lang="en-US" sz="1800" dirty="0"/>
              <a:t>, </a:t>
            </a:r>
            <a:r>
              <a:rPr lang="en-US" sz="1800" dirty="0" smtClean="0"/>
              <a:t>state </a:t>
            </a:r>
            <a:r>
              <a:rPr lang="en-US" sz="1800" dirty="0"/>
              <a:t>average of </a:t>
            </a:r>
            <a:r>
              <a:rPr lang="en-US" sz="1800" dirty="0" smtClean="0"/>
              <a:t>20kg/ha/yr.  JEQ, 1971</a:t>
            </a:r>
          </a:p>
        </p:txBody>
      </p:sp>
    </p:spTree>
    <p:extLst>
      <p:ext uri="{BB962C8B-B14F-4D97-AF65-F5344CB8AC3E}">
        <p14:creationId xmlns:p14="http://schemas.microsoft.com/office/powerpoint/2010/main" val="158525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81" y="1739671"/>
            <a:ext cx="6517066" cy="4944908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05381" y="774626"/>
            <a:ext cx="7076066" cy="9650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400" dirty="0" smtClean="0">
                <a:solidFill>
                  <a:schemeClr val="tx1"/>
                </a:solidFill>
              </a:rPr>
              <a:t>Optimum N rates in the same field vary as do N rates from year to year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2756" y="6211669"/>
            <a:ext cx="8013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dirty="0" smtClean="0"/>
              <a:t>2016</a:t>
            </a:r>
            <a:r>
              <a:rPr lang="en-US" sz="1600" dirty="0"/>
              <a:t>. Variability in optimum nitrogen rates for maize. </a:t>
            </a:r>
            <a:r>
              <a:rPr lang="en-US" sz="1600" dirty="0" err="1"/>
              <a:t>Agron</a:t>
            </a:r>
            <a:r>
              <a:rPr lang="en-US" sz="1600" dirty="0"/>
              <a:t>. J. </a:t>
            </a:r>
            <a:r>
              <a:rPr lang="en-US" sz="1600" dirty="0" smtClean="0"/>
              <a:t>108</a:t>
            </a:r>
            <a:endParaRPr lang="en-US" sz="1600" dirty="0"/>
          </a:p>
          <a:p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69452" y="51459"/>
            <a:ext cx="2689514" cy="4616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fontAlgn="auto">
              <a:spcBef>
                <a:spcPct val="0"/>
              </a:spcBef>
              <a:spcAft>
                <a:spcPts val="0"/>
              </a:spcAft>
              <a:buNone/>
              <a:defRPr sz="2400" b="0" i="0"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Nitrogen RAMPS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7062" y="2204741"/>
            <a:ext cx="2114550" cy="162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97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452438"/>
            <a:ext cx="5143500" cy="868362"/>
          </a:xfrm>
          <a:gradFill flip="none" rotWithShape="1">
            <a:gsLst>
              <a:gs pos="0">
                <a:schemeClr val="bg2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 w="38100">
            <a:solidFill>
              <a:schemeClr val="bg2"/>
            </a:solidFill>
          </a:ln>
        </p:spPr>
        <p:txBody>
          <a:bodyPr/>
          <a:lstStyle/>
          <a:p>
            <a:r>
              <a:rPr lang="en-US" dirty="0" smtClean="0"/>
              <a:t>Ramp Calibration Strips</a:t>
            </a:r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6081431"/>
              </p:ext>
            </p:extLst>
          </p:nvPr>
        </p:nvGraphicFramePr>
        <p:xfrm>
          <a:off x="495300" y="1900344"/>
          <a:ext cx="6808890" cy="4538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862" y="452438"/>
            <a:ext cx="2114550" cy="162877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0565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5" y="396877"/>
            <a:ext cx="8258175" cy="619442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3702" y="507076"/>
            <a:ext cx="3300152" cy="92333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Experiment 222</a:t>
            </a:r>
            <a:br>
              <a:rPr lang="en-US" b="1" dirty="0" smtClean="0"/>
            </a:br>
            <a:r>
              <a:rPr lang="en-US" b="1" dirty="0" smtClean="0"/>
              <a:t>Stillwater, OK</a:t>
            </a:r>
            <a:br>
              <a:rPr lang="en-US" b="1" dirty="0" smtClean="0"/>
            </a:br>
            <a:r>
              <a:rPr lang="en-US" b="1" dirty="0" smtClean="0"/>
              <a:t>est. 1969, 48 years, 2016</a:t>
            </a:r>
            <a:endParaRPr lang="en-US" b="1" dirty="0"/>
          </a:p>
        </p:txBody>
      </p:sp>
      <p:pic>
        <p:nvPicPr>
          <p:cNvPr id="2052" name="Picture 4" descr="http://nue.okstate.edu/Response_Index/aa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85" y="4075562"/>
            <a:ext cx="4274045" cy="2342318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13951" y="4075562"/>
            <a:ext cx="3531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Calibration Stamps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70634" y="5246721"/>
            <a:ext cx="2443656" cy="92333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Optimum N rate changed within each 9 m2</a:t>
            </a:r>
            <a:endParaRPr lang="en-US" dirty="0"/>
          </a:p>
        </p:txBody>
      </p:sp>
      <p:pic>
        <p:nvPicPr>
          <p:cNvPr id="2054" name="Picture 6" descr="Calibration Stamps for Improved Mid-Season Fertilizer N Recommendations in Corn and Wheat Production System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451" y="3970489"/>
            <a:ext cx="1571625" cy="113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70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71451"/>
            <a:ext cx="7772400" cy="1143000"/>
          </a:xfrm>
        </p:spPr>
        <p:txBody>
          <a:bodyPr>
            <a:normAutofit/>
          </a:bodyPr>
          <a:lstStyle/>
          <a:p>
            <a:r>
              <a:rPr lang="en-US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Independence of Yield potential and Nitrogen response</a:t>
            </a:r>
            <a:endParaRPr lang="en-US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441450"/>
            <a:ext cx="4724400" cy="2841203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6" y="3657601"/>
            <a:ext cx="4773017" cy="2863811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95701" y="2117619"/>
            <a:ext cx="2667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Iowa</a:t>
            </a:r>
            <a:br>
              <a:rPr lang="en-US" sz="2000" dirty="0"/>
            </a:br>
            <a:r>
              <a:rPr lang="en-US" sz="2000" dirty="0"/>
              <a:t>Nebraska</a:t>
            </a:r>
            <a:br>
              <a:rPr lang="en-US" sz="2000" dirty="0"/>
            </a:br>
            <a:r>
              <a:rPr lang="en-US" sz="2000" dirty="0"/>
              <a:t>Wisconsin</a:t>
            </a:r>
            <a:br>
              <a:rPr lang="en-US" sz="2000" dirty="0"/>
            </a:br>
            <a:r>
              <a:rPr lang="en-US" sz="2000" dirty="0"/>
              <a:t>Oklahoma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186631" y="4642410"/>
            <a:ext cx="38782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dirty="0" smtClean="0"/>
              <a:t>2013</a:t>
            </a:r>
            <a:r>
              <a:rPr lang="en-US" sz="1400" dirty="0"/>
              <a:t>. Relationship between grain crop yield potential and nitrogen response.  </a:t>
            </a:r>
            <a:r>
              <a:rPr lang="en-US" sz="1400" dirty="0" err="1"/>
              <a:t>Agron</a:t>
            </a:r>
            <a:r>
              <a:rPr lang="en-US" sz="1400" dirty="0"/>
              <a:t>. J. 105:1335–1344.</a:t>
            </a:r>
          </a:p>
          <a:p>
            <a:pPr lvl="0"/>
            <a:endParaRPr lang="en-US" sz="1400" dirty="0"/>
          </a:p>
          <a:p>
            <a:r>
              <a:rPr lang="en-US" sz="1400" dirty="0" smtClean="0"/>
              <a:t>Independence </a:t>
            </a:r>
            <a:r>
              <a:rPr lang="en-US" sz="1400" dirty="0"/>
              <a:t>of yield potential and crop nitrogen response.  Precision Agric. 12:508-518.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6668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827" y="303442"/>
            <a:ext cx="8484049" cy="1171275"/>
          </a:xfrm>
          <a:solidFill>
            <a:schemeClr val="accent1"/>
          </a:solidFill>
          <a:ln w="28575">
            <a:solidFill>
              <a:schemeClr val="bg2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dirty="0"/>
              <a:t>For 83 site years of data, combining any two or three consecutive year-periods was not advisable. Individual years should be analyzed and reported on independently.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150" y="2150772"/>
            <a:ext cx="7469324" cy="45116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7827" y="1577419"/>
            <a:ext cx="3693108" cy="1200329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dirty="0" smtClean="0"/>
              <a:t>2015</a:t>
            </a:r>
            <a:r>
              <a:rPr lang="en-US" dirty="0"/>
              <a:t>. Relationship between mean square errors and wheat grain yields in long-term experiments. J. Plant </a:t>
            </a:r>
            <a:r>
              <a:rPr lang="en-US" dirty="0" err="1"/>
              <a:t>Nutr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3030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462089"/>
              </p:ext>
            </p:extLst>
          </p:nvPr>
        </p:nvGraphicFramePr>
        <p:xfrm>
          <a:off x="314530" y="901529"/>
          <a:ext cx="8525406" cy="56540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799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4819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7056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6888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3809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5727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44291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465217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74446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379864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35956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Source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Location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</a:rPr>
                        <a:t>Years</a:t>
                      </a:r>
                      <a:endParaRPr lang="en-US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</a:rPr>
                        <a:t>Time period</a:t>
                      </a:r>
                      <a:endParaRPr lang="en-US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</a:rPr>
                        <a:t> † (0-N) Yield Range</a:t>
                      </a:r>
                      <a:endParaRPr lang="en-US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</a:rPr>
                        <a:t>‡ High N Yield Range</a:t>
                      </a:r>
                      <a:endParaRPr lang="en-US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</a:rPr>
                        <a:t>*Optimum N rate </a:t>
                      </a:r>
                      <a:endParaRPr lang="en-US" sz="105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</a:rPr>
                        <a:t>kg ha</a:t>
                      </a:r>
                      <a:r>
                        <a:rPr lang="en-US" sz="1000" baseline="3000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n-US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97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---- Mg ha</a:t>
                      </a:r>
                      <a:r>
                        <a:rPr lang="en-US" sz="1000" baseline="30000">
                          <a:solidFill>
                            <a:schemeClr val="bg1"/>
                          </a:solidFill>
                          <a:effectLst/>
                        </a:rPr>
                        <a:t>-1</a:t>
                      </a: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 ----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Min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Max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Avg.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SD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97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Bundy et al. (2011)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WI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21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1958-1983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1.6-7.6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4.3-8.8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50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233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130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53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97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Bundy et al. (2011)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WI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9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1984-1997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2.7-5.6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5.7-9.96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58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235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179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51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797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solidFill>
                            <a:schemeClr val="tx1"/>
                          </a:solidFill>
                          <a:effectLst/>
                        </a:rPr>
                        <a:t>Mallarino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 and Torres (2006)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IA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20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1979-2003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0.8-5.9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5.1-12.4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81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237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165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49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797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solidFill>
                            <a:schemeClr val="tx1"/>
                          </a:solidFill>
                          <a:effectLst/>
                        </a:rPr>
                        <a:t>Mallarino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 and Torres (2006)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IA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14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1985-2010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1.4-6.2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5.3-12.8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134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239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197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32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797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Varvel et al. (2007)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NE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1995-2005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6.6-10.9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10.4-13.3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73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193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131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49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797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solidFill>
                            <a:schemeClr val="tx1"/>
                          </a:solidFill>
                          <a:effectLst/>
                        </a:rPr>
                        <a:t>Jokela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 et al. (1989) Carroll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MN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1982-1984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5.5-7.3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7.1-9.1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131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84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69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797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solidFill>
                            <a:schemeClr val="tx1"/>
                          </a:solidFill>
                          <a:effectLst/>
                        </a:rPr>
                        <a:t>Jokela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 et al. (1989) Webster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MN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1982-1984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1.7-5.6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1.8-8.7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70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113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91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21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797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solidFill>
                            <a:schemeClr val="tx1"/>
                          </a:solidFill>
                          <a:effectLst/>
                        </a:rPr>
                        <a:t>Fenster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 et al. (1976) Waseca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MN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1970-1975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3.2-7.4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7.1-10.6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60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199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135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50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797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solidFill>
                            <a:schemeClr val="tx1"/>
                          </a:solidFill>
                          <a:effectLst/>
                        </a:rPr>
                        <a:t>Fenster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 et al. (1976) Martin A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MN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7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1970-1976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3.8-8.2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4.0-9.6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23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126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69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36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797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solidFill>
                            <a:schemeClr val="tx1"/>
                          </a:solidFill>
                          <a:effectLst/>
                        </a:rPr>
                        <a:t>Fenster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 et al. (1976) Martin B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MN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6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1971-1976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6.2-11.3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6.2-12.0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37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18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15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797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Al 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  <a:effectLst/>
                        </a:rPr>
                        <a:t>Kaisi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 et al. (2003)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CO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1998-2000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5.6-10.2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8.3-10.8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66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111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91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23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797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Ismail et al. (1994) NT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KY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20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1998-2000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2.1-7.4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5.2-10.9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35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230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128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46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797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Ismail et al. (1994) CT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KY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20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1970-1990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1.9-9.5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3.5-10.4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203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98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52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797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Rice et al. (1986) NT 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KY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15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1970-1985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3.1-4.9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5.7-9.2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102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178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144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30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797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Rice et al. (1986) CT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KY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15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1970-1985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1.9-6.1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5.0-8.8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69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204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124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47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797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solidFill>
                            <a:schemeClr val="tx1"/>
                          </a:solidFill>
                          <a:effectLst/>
                        </a:rPr>
                        <a:t>Stecker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 et al. (1993) Columbia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MO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1988-1990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3.3-5.6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6.0-10.1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99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194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153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49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797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solidFill>
                            <a:schemeClr val="tx1"/>
                          </a:solidFill>
                          <a:effectLst/>
                        </a:rPr>
                        <a:t>Stecker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 et al. (1993) Novelty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MO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1988-1990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4.5-7.2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6.7-9.9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45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182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103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71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797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solidFill>
                            <a:schemeClr val="tx1"/>
                          </a:solidFill>
                          <a:effectLst/>
                        </a:rPr>
                        <a:t>Stecker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 et al. (1993) Corning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MO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1989-1990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5.0-6.0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8.2-8.5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90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117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104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20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1797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Peterson et al. (1989)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NE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1983-1986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2.1-6.4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3.9-10.0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11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218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104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88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1797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Eck (1982)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TX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1977-1978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2.7-4.4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5.6-5.9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59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116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88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40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1797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Shapiro et al. (2006) RS 51cm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NE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1996-1998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6.2-8.9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9.4-11.1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69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96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83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13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  <a:tr h="1797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Shapiro et al. (2006) RS 76cm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NE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1996-1998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5.0-8.9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7.1-11.0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13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114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75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54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  <a:tr h="1797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Meisinger et al. (1985) MT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MD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1974-1977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1.8-2.6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5.8-8.2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127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233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183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45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extLst>
                  <a:ext uri="{0D108BD9-81ED-4DB2-BD59-A6C34878D82A}">
                    <a16:rowId xmlns:a16="http://schemas.microsoft.com/office/drawing/2014/main" xmlns="" val="10024"/>
                  </a:ext>
                </a:extLst>
              </a:tr>
              <a:tr h="1797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Meisinger et al. (1985) PT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MD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1974-1977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2.7-4.2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5.1-8.1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36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196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142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75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extLst>
                  <a:ext uri="{0D108BD9-81ED-4DB2-BD59-A6C34878D82A}">
                    <a16:rowId xmlns:a16="http://schemas.microsoft.com/office/drawing/2014/main" xmlns="" val="10025"/>
                  </a:ext>
                </a:extLst>
              </a:tr>
              <a:tr h="1797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solidFill>
                            <a:schemeClr val="tx1"/>
                          </a:solidFill>
                          <a:effectLst/>
                        </a:rPr>
                        <a:t>Gehl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 et al. (2005) Rossville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KS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2001-2002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6.4-7.9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11.3-12.6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182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204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193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15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extLst>
                  <a:ext uri="{0D108BD9-81ED-4DB2-BD59-A6C34878D82A}">
                    <a16:rowId xmlns:a16="http://schemas.microsoft.com/office/drawing/2014/main" xmlns="" val="10026"/>
                  </a:ext>
                </a:extLst>
              </a:tr>
              <a:tr h="1797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solidFill>
                            <a:schemeClr val="tx1"/>
                          </a:solidFill>
                          <a:effectLst/>
                        </a:rPr>
                        <a:t>Gehl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 et al. (2005) Scandia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KS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2001-2002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2.7-7.4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3.8-11.5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51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160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105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77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extLst>
                  <a:ext uri="{0D108BD9-81ED-4DB2-BD59-A6C34878D82A}">
                    <a16:rowId xmlns:a16="http://schemas.microsoft.com/office/drawing/2014/main" xmlns="" val="10027"/>
                  </a:ext>
                </a:extLst>
              </a:tr>
              <a:tr h="25169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Total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213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Average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</a:rPr>
                        <a:t>62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</a:rPr>
                        <a:t>173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</a:rPr>
                        <a:t>120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</a:rPr>
                        <a:t>45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extLst>
                  <a:ext uri="{0D108BD9-81ED-4DB2-BD59-A6C34878D82A}">
                    <a16:rowId xmlns:a16="http://schemas.microsoft.com/office/drawing/2014/main" xmlns="" val="10028"/>
                  </a:ext>
                </a:extLst>
              </a:tr>
              <a:tr h="18876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829" marR="48829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SD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44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55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43</a:t>
                      </a:r>
                      <a:endParaRPr lang="en-US" sz="105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20</a:t>
                      </a:r>
                      <a:endParaRPr lang="en-US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829" marR="48829" marT="0" marB="0" anchor="b"/>
                </a:tc>
                <a:extLst>
                  <a:ext uri="{0D108BD9-81ED-4DB2-BD59-A6C34878D82A}">
                    <a16:rowId xmlns:a16="http://schemas.microsoft.com/office/drawing/2014/main" xmlns="" val="10029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66043" y="49033"/>
            <a:ext cx="857155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Maize grain yield for the check (0N), high N treatment and optimum N rate in 26 field experiments , 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213 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site years of published data, 1958-2010</a:t>
            </a:r>
            <a:r>
              <a:rPr kumimoji="0" lang="en-US" altLang="en-US" sz="1100" b="1" i="0" u="none" strike="noStrike" cap="none" normalizeH="0" baseline="0" dirty="0" smtClean="0">
                <a:ln>
                  <a:noFill/>
                </a:ln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kumimoji="0" lang="en-US" altLang="en-US" sz="600" b="1" i="0" u="none" strike="noStrike" cap="none" normalizeH="0" baseline="0" dirty="0" smtClean="0">
              <a:ln>
                <a:noFill/>
              </a:ln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44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914" y="1454149"/>
            <a:ext cx="7416800" cy="4670880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470" y="798285"/>
            <a:ext cx="8601244" cy="489857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/>
              <a:t>Yield Goals</a:t>
            </a:r>
            <a:br>
              <a:rPr lang="en-US" sz="2800" b="1" dirty="0" smtClean="0"/>
            </a:br>
            <a:r>
              <a:rPr lang="en-US" sz="2800" b="1" dirty="0" smtClean="0"/>
              <a:t>Average of the last 3 or 5 years + 20% versus observed yield </a:t>
            </a:r>
            <a:endParaRPr lang="en-US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3370944" y="2801257"/>
            <a:ext cx="1262743" cy="1175657"/>
          </a:xfrm>
          <a:prstGeom prst="rect">
            <a:avLst/>
          </a:prstGeom>
          <a:solidFill>
            <a:srgbClr val="40F0A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633687" y="3077029"/>
            <a:ext cx="3294742" cy="1117600"/>
          </a:xfrm>
          <a:prstGeom prst="straightConnector1">
            <a:avLst/>
          </a:prstGeom>
          <a:ln w="38100">
            <a:solidFill>
              <a:srgbClr val="40F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552373" y="2902858"/>
            <a:ext cx="1262743" cy="1879600"/>
          </a:xfrm>
          <a:prstGeom prst="rect">
            <a:avLst/>
          </a:prstGeom>
          <a:solidFill>
            <a:srgbClr val="5B9BD5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724402" y="4223658"/>
            <a:ext cx="1273627" cy="671285"/>
          </a:xfrm>
          <a:prstGeom prst="straightConnector1">
            <a:avLst/>
          </a:prstGeom>
          <a:ln w="38100">
            <a:solidFill>
              <a:srgbClr val="5B9BD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095172" y="4894943"/>
            <a:ext cx="275772" cy="1240971"/>
          </a:xfrm>
          <a:prstGeom prst="rect">
            <a:avLst/>
          </a:prstGeom>
          <a:solidFill>
            <a:srgbClr val="5B9BD5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710543" y="3976914"/>
            <a:ext cx="283027" cy="2148115"/>
          </a:xfrm>
          <a:prstGeom prst="rect">
            <a:avLst/>
          </a:prstGeom>
          <a:solidFill>
            <a:srgbClr val="40F0A0">
              <a:alpha val="4117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20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8460604"/>
              </p:ext>
            </p:extLst>
          </p:nvPr>
        </p:nvGraphicFramePr>
        <p:xfrm>
          <a:off x="282725" y="927937"/>
          <a:ext cx="8512139" cy="46997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9221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5" name="Picture 5" descr="INSEY_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515596"/>
            <a:ext cx="8686800" cy="5835650"/>
          </a:xfrm>
          <a:noFill/>
          <a:ln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7049" name="Picture 9" descr="INSEY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52400"/>
            <a:ext cx="4553324" cy="292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1882" y="6000545"/>
            <a:ext cx="1788077" cy="7014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45487" y="164896"/>
            <a:ext cx="4046113" cy="70788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Ortiz-</a:t>
            </a:r>
            <a:r>
              <a:rPr lang="en-US" sz="2000" dirty="0" err="1" smtClean="0"/>
              <a:t>Monasterio</a:t>
            </a:r>
            <a:r>
              <a:rPr lang="en-US" sz="2000" dirty="0" smtClean="0"/>
              <a:t>, </a:t>
            </a:r>
            <a:r>
              <a:rPr lang="en-US" sz="4000" dirty="0" smtClean="0"/>
              <a:t>Mexico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77350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ricv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915" y="337061"/>
            <a:ext cx="4600575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54090" y="2820112"/>
            <a:ext cx="3171825" cy="8833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theory</a:t>
            </a:r>
            <a:b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algorithm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rc 1"/>
          <p:cNvSpPr/>
          <p:nvPr/>
        </p:nvSpPr>
        <p:spPr>
          <a:xfrm>
            <a:off x="5511338" y="1263535"/>
            <a:ext cx="45719" cy="45719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24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Past Presenters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336873"/>
            <a:ext cx="7251819" cy="3599316"/>
          </a:xfrm>
        </p:spPr>
        <p:txBody>
          <a:bodyPr>
            <a:noAutofit/>
          </a:bodyPr>
          <a:lstStyle/>
          <a:p>
            <a:r>
              <a:rPr lang="en-US" dirty="0"/>
              <a:t>2015 – William Pan</a:t>
            </a:r>
          </a:p>
          <a:p>
            <a:r>
              <a:rPr lang="en-US" dirty="0" smtClean="0"/>
              <a:t>2014 </a:t>
            </a:r>
            <a:r>
              <a:rPr lang="en-US" dirty="0"/>
              <a:t>– Jim </a:t>
            </a:r>
            <a:r>
              <a:rPr lang="en-US" dirty="0" err="1"/>
              <a:t>Schepers</a:t>
            </a:r>
            <a:endParaRPr lang="en-US" dirty="0"/>
          </a:p>
          <a:p>
            <a:r>
              <a:rPr lang="en-US" dirty="0" smtClean="0"/>
              <a:t>2013 </a:t>
            </a:r>
            <a:r>
              <a:rPr lang="en-US" dirty="0"/>
              <a:t>– Paul Fixen</a:t>
            </a:r>
          </a:p>
          <a:p>
            <a:r>
              <a:rPr lang="en-US" dirty="0" smtClean="0"/>
              <a:t>2012 </a:t>
            </a:r>
            <a:r>
              <a:rPr lang="en-US" dirty="0"/>
              <a:t>– Mark Alley</a:t>
            </a:r>
          </a:p>
          <a:p>
            <a:r>
              <a:rPr lang="en-US" dirty="0" smtClean="0"/>
              <a:t>2011 </a:t>
            </a:r>
            <a:r>
              <a:rPr lang="en-US" dirty="0"/>
              <a:t>– David </a:t>
            </a:r>
            <a:r>
              <a:rPr lang="en-US" dirty="0" err="1"/>
              <a:t>Kissel</a:t>
            </a:r>
            <a:endParaRPr lang="en-US" dirty="0"/>
          </a:p>
          <a:p>
            <a:r>
              <a:rPr lang="en-US" dirty="0" smtClean="0"/>
              <a:t>2010 </a:t>
            </a:r>
            <a:r>
              <a:rPr lang="en-US" dirty="0"/>
              <a:t>– Arthur Johnston</a:t>
            </a:r>
          </a:p>
          <a:p>
            <a:r>
              <a:rPr lang="en-US" dirty="0" smtClean="0"/>
              <a:t>2009 </a:t>
            </a:r>
            <a:r>
              <a:rPr lang="en-US" dirty="0"/>
              <a:t>– Dave </a:t>
            </a:r>
            <a:r>
              <a:rPr lang="en-US" dirty="0" err="1"/>
              <a:t>Mengel</a:t>
            </a:r>
            <a:r>
              <a:rPr lang="en-US" dirty="0"/>
              <a:t>, Bob </a:t>
            </a:r>
            <a:r>
              <a:rPr lang="en-US" dirty="0" err="1"/>
              <a:t>Hoeft</a:t>
            </a:r>
            <a:r>
              <a:rPr lang="en-US" dirty="0"/>
              <a:t>, </a:t>
            </a:r>
            <a:r>
              <a:rPr lang="en-US" dirty="0" smtClean="0"/>
              <a:t>Gyles</a:t>
            </a:r>
            <a:r>
              <a:rPr lang="en-US" dirty="0"/>
              <a:t> Randall</a:t>
            </a:r>
          </a:p>
          <a:p>
            <a:r>
              <a:rPr lang="en-US" dirty="0" smtClean="0"/>
              <a:t>2008 </a:t>
            </a:r>
            <a:r>
              <a:rPr lang="en-US" dirty="0"/>
              <a:t>– </a:t>
            </a:r>
            <a:r>
              <a:rPr lang="en-US" dirty="0" err="1"/>
              <a:t>Liping</a:t>
            </a:r>
            <a:r>
              <a:rPr lang="en-US" dirty="0"/>
              <a:t> Yang</a:t>
            </a:r>
          </a:p>
          <a:p>
            <a:r>
              <a:rPr lang="en-US" dirty="0" smtClean="0"/>
              <a:t>2007 </a:t>
            </a:r>
            <a:r>
              <a:rPr lang="en-US" dirty="0"/>
              <a:t>– Mike McLaughlin</a:t>
            </a:r>
          </a:p>
        </p:txBody>
      </p:sp>
    </p:spTree>
    <p:extLst>
      <p:ext uri="{BB962C8B-B14F-4D97-AF65-F5344CB8AC3E}">
        <p14:creationId xmlns:p14="http://schemas.microsoft.com/office/powerpoint/2010/main" val="256894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06" y="245097"/>
            <a:ext cx="5163301" cy="3101417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1805966"/>
              </p:ext>
            </p:extLst>
          </p:nvPr>
        </p:nvGraphicFramePr>
        <p:xfrm>
          <a:off x="3214540" y="3252247"/>
          <a:ext cx="5711761" cy="3443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453030" y="2236397"/>
            <a:ext cx="3473271" cy="707886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CV Independent of scale</a:t>
            </a:r>
          </a:p>
          <a:p>
            <a:r>
              <a:rPr lang="en-US" sz="2000" dirty="0" smtClean="0"/>
              <a:t>CV Encumbers N Rate risk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151206" y="4760536"/>
            <a:ext cx="2939724" cy="83099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Growth </a:t>
            </a:r>
            <a:r>
              <a:rPr lang="en-US" sz="1200" dirty="0"/>
              <a:t>Stage, Development, and Spatial Variability in Corn Evaluated Using Optical Sensor Readings  J. Plant </a:t>
            </a:r>
            <a:r>
              <a:rPr lang="en-US" sz="1200" dirty="0" err="1"/>
              <a:t>Nutr</a:t>
            </a:r>
            <a:r>
              <a:rPr lang="en-US" sz="1200" dirty="0"/>
              <a:t>. 28:173-182</a:t>
            </a:r>
          </a:p>
        </p:txBody>
      </p:sp>
    </p:spTree>
    <p:extLst>
      <p:ext uri="{BB962C8B-B14F-4D97-AF65-F5344CB8AC3E}">
        <p14:creationId xmlns:p14="http://schemas.microsoft.com/office/powerpoint/2010/main" val="26637814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4"/>
          <p:cNvSpPr>
            <a:spLocks noGrp="1"/>
          </p:cNvSpPr>
          <p:nvPr>
            <p:ph type="ctrTitle"/>
          </p:nvPr>
        </p:nvSpPr>
        <p:spPr bwMode="auto">
          <a:xfrm>
            <a:off x="1920238" y="3801342"/>
            <a:ext cx="4455624" cy="1737361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defTabSz="4702175"/>
            <a:r>
              <a:rPr lang="en-US" sz="2400" b="1" dirty="0" smtClean="0">
                <a:solidFill>
                  <a:schemeClr val="tx1"/>
                </a:solidFill>
                <a:effectLst/>
              </a:rPr>
              <a:t>Precision Planting of Corn (</a:t>
            </a:r>
            <a:r>
              <a:rPr lang="en-US" sz="2400" b="1" dirty="0" err="1" smtClean="0">
                <a:solidFill>
                  <a:schemeClr val="tx1"/>
                </a:solidFill>
                <a:effectLst/>
              </a:rPr>
              <a:t>Zea</a:t>
            </a:r>
            <a:r>
              <a:rPr lang="en-US" sz="2400" b="1" dirty="0" smtClean="0">
                <a:solidFill>
                  <a:schemeClr val="tx1"/>
                </a:solidFill>
                <a:effectLst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effectLst/>
              </a:rPr>
              <a:t>mays</a:t>
            </a:r>
            <a:r>
              <a:rPr lang="en-US" sz="2400" b="1" dirty="0" smtClean="0">
                <a:solidFill>
                  <a:schemeClr val="tx1"/>
                </a:solidFill>
                <a:effectLst/>
              </a:rPr>
              <a:t> L.) to Manipulate Leaf Geometry</a:t>
            </a:r>
            <a:endParaRPr lang="en-US" sz="1050" b="1" dirty="0">
              <a:solidFill>
                <a:schemeClr val="tx1"/>
              </a:solidFill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5893" y="261938"/>
            <a:ext cx="5977615" cy="328136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25892" y="5976851"/>
            <a:ext cx="84024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 smtClean="0"/>
              <a:t>2011</a:t>
            </a:r>
            <a:r>
              <a:rPr lang="en-US" dirty="0"/>
              <a:t>. Maize (</a:t>
            </a:r>
            <a:r>
              <a:rPr lang="en-US" dirty="0" err="1"/>
              <a:t>Zea</a:t>
            </a:r>
            <a:r>
              <a:rPr lang="en-US" dirty="0"/>
              <a:t> mays L.) Leaf Angle and Emergence as Affected by Seed Orientation at Planting. J. Exp. Agric. doi:10.1017/S001447971100038X.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3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Soil Fertility\Desktop\left_righ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900" y="169260"/>
            <a:ext cx="4734176" cy="6447440"/>
          </a:xfrm>
          <a:prstGeom prst="rect">
            <a:avLst/>
          </a:prstGeom>
          <a:ln w="12700">
            <a:solidFill>
              <a:schemeClr val="accent5">
                <a:alpha val="27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0076" y="1562100"/>
            <a:ext cx="3981001" cy="517176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3706620" y="388627"/>
            <a:ext cx="5224457" cy="954107"/>
          </a:xfrm>
          <a:prstGeom prst="rect">
            <a:avLst/>
          </a:prstGeom>
          <a:solidFill>
            <a:schemeClr val="bg2"/>
          </a:solidFill>
          <a:ln w="28575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What could be done to better see each </a:t>
            </a:r>
            <a:r>
              <a:rPr lang="en-US" sz="2800" dirty="0" smtClean="0"/>
              <a:t>plant, Yield </a:t>
            </a:r>
            <a:r>
              <a:rPr lang="en-US" sz="2800" dirty="0" smtClean="0"/>
              <a:t>Increase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6187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3520" y="709618"/>
            <a:ext cx="8635999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de-CH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Synthesis</a:t>
            </a:r>
            <a:endParaRPr lang="de-CH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85783" indent="-685783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Yield potential and N responsiveness are independent.  0-N check plot yielded the same as the high N rate plot after years of continuous maize production. </a:t>
            </a:r>
          </a:p>
          <a:p>
            <a:pPr marL="685783" indent="-685783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Demand for fertilizer N changes every year as 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optimum N 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rates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85783" indent="-685783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Static N recommendations do not account for the variability in soil available N and maize N uptake as influenced by environment (temperature/rainfall)</a:t>
            </a:r>
          </a:p>
          <a:p>
            <a:pPr marL="685783" indent="-685783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Value of long-term research / sensor CV</a:t>
            </a:r>
          </a:p>
          <a:p>
            <a:pPr marL="685783" indent="-685783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32 algorithms/SBNRC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49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6670" y="1255935"/>
            <a:ext cx="6896534" cy="1080938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57" y="813379"/>
            <a:ext cx="8715643" cy="581042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264751" y="106652"/>
            <a:ext cx="5964825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Dr. Marvin Stone, Dr. John Solie, Dr. Randy Taylor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61774" y="813379"/>
            <a:ext cx="4687910" cy="2862322"/>
          </a:xfrm>
          <a:prstGeom prst="rect">
            <a:avLst/>
          </a:prstGeom>
          <a:solidFill>
            <a:srgbClr val="0F6FC6">
              <a:alpha val="63137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RESOLUTION</a:t>
            </a:r>
            <a:br>
              <a:rPr lang="en-US" sz="2000" b="1" dirty="0" smtClean="0"/>
            </a:br>
            <a:r>
              <a:rPr lang="en-US" sz="2000" b="1" dirty="0" smtClean="0"/>
              <a:t>Predict yield / yield potential (YP0)</a:t>
            </a:r>
          </a:p>
          <a:p>
            <a:r>
              <a:rPr lang="en-US" sz="2000" b="1" dirty="0" smtClean="0"/>
              <a:t>In season estimate of N response (RI)</a:t>
            </a:r>
          </a:p>
          <a:p>
            <a:r>
              <a:rPr lang="en-US" sz="2000" b="1" dirty="0" smtClean="0"/>
              <a:t>Estimate N removal (YPN)</a:t>
            </a:r>
          </a:p>
          <a:p>
            <a:r>
              <a:rPr lang="en-US" sz="2000" b="1" dirty="0" smtClean="0"/>
              <a:t>CV, weight /sensor-x</a:t>
            </a:r>
            <a:br>
              <a:rPr lang="en-US" sz="2000" b="1" dirty="0" smtClean="0"/>
            </a:br>
            <a:r>
              <a:rPr lang="en-US" sz="2000" b="1" dirty="0" smtClean="0"/>
              <a:t>Algorithm for N Rate</a:t>
            </a:r>
            <a:r>
              <a:rPr lang="en-US" sz="2000" b="1" dirty="0"/>
              <a:t/>
            </a:r>
            <a:br>
              <a:rPr lang="en-US" sz="2000" b="1" dirty="0"/>
            </a:br>
            <a:r>
              <a:rPr lang="en-US" sz="2000" b="1" dirty="0" smtClean="0">
                <a:solidFill>
                  <a:srgbClr val="FF0000"/>
                </a:solidFill>
              </a:rPr>
              <a:t>right order</a:t>
            </a:r>
            <a:r>
              <a:rPr lang="en-US" sz="2000" b="1" dirty="0">
                <a:solidFill>
                  <a:srgbClr val="FF0000"/>
                </a:solidFill>
              </a:rPr>
              <a:t/>
            </a:r>
            <a:br>
              <a:rPr lang="en-US" sz="2000" b="1" dirty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engineering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wheat/corn</a:t>
            </a:r>
          </a:p>
        </p:txBody>
      </p:sp>
    </p:spTree>
    <p:extLst>
      <p:ext uri="{BB962C8B-B14F-4D97-AF65-F5344CB8AC3E}">
        <p14:creationId xmlns:p14="http://schemas.microsoft.com/office/powerpoint/2010/main" val="382898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18" y="269870"/>
            <a:ext cx="5997951" cy="439282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919" y="5165401"/>
            <a:ext cx="1830444" cy="5063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9913" y="3255291"/>
            <a:ext cx="2488135" cy="3317514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1" t="6806" r="26211" b="3454"/>
          <a:stretch/>
        </p:blipFill>
        <p:spPr bwMode="auto">
          <a:xfrm>
            <a:off x="6634272" y="1112362"/>
            <a:ext cx="2340289" cy="281023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1759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500" y="1463675"/>
            <a:ext cx="4018175" cy="4724400"/>
          </a:xfrm>
          <a:prstGeom prst="rect">
            <a:avLst/>
          </a:prstGeom>
        </p:spPr>
      </p:pic>
      <p:pic>
        <p:nvPicPr>
          <p:cNvPr id="45060" name="Picture 3" descr="C:\Pictures\Field\El_Salvador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6001"/>
            <a:ext cx="9136380" cy="682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89" y="271872"/>
            <a:ext cx="2220012" cy="2610196"/>
          </a:xfrm>
          <a:prstGeom prst="rect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709190" y="227560"/>
            <a:ext cx="6434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</a:rPr>
              <a:t>Opico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Quezaltepeque</a:t>
            </a:r>
            <a:r>
              <a:rPr lang="en-US" sz="2800" b="1" dirty="0" smtClean="0">
                <a:solidFill>
                  <a:schemeClr val="bg1"/>
                </a:solidFill>
              </a:rPr>
              <a:t>, El Salvador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5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nue.okstate.edu/Hand_Planter/img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354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Oklahoma State University">
            <a:hlinkClick r:id="rId4" tooltip="&quot;Oklahoma State University&quot;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887931"/>
            <a:ext cx="1524000" cy="893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8" t="10293"/>
          <a:stretch/>
        </p:blipFill>
        <p:spPr bwMode="auto">
          <a:xfrm>
            <a:off x="160867" y="5992258"/>
            <a:ext cx="2105025" cy="6845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2225">
            <a:solidFill>
              <a:schemeClr val="tx1"/>
            </a:solidFill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19455" y="179319"/>
            <a:ext cx="2272145" cy="584775"/>
          </a:xfrm>
          <a:prstGeom prst="rect">
            <a:avLst/>
          </a:prstGeom>
          <a:solidFill>
            <a:schemeClr val="tx1"/>
          </a:solidFill>
          <a:ln w="28575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</a:rPr>
              <a:t>El Salvador</a:t>
            </a:r>
            <a:endParaRPr lang="en-US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86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nue.okstate.edu/Hand_Planter/image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75005" y="2052095"/>
            <a:ext cx="6096000" cy="4552950"/>
          </a:xfrm>
          <a:prstGeom prst="rect">
            <a:avLst/>
          </a:prstGeom>
          <a:ln w="3810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74" y="188607"/>
            <a:ext cx="3124326" cy="5349612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33" y="3380793"/>
            <a:ext cx="1841767" cy="3224253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2052" name="Picture 4" descr="os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361" y="5238363"/>
            <a:ext cx="846259" cy="59971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267907" dir="3514226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99247" y="171152"/>
            <a:ext cx="5871758" cy="1164458"/>
          </a:xfrm>
        </p:spPr>
        <p:txBody>
          <a:bodyPr vert="horz" lIns="91440" tIns="45720" rIns="91440" bIns="45720" rtlCol="0" anchor="t">
            <a:noAutofit/>
          </a:bodyPr>
          <a:lstStyle/>
          <a:p>
            <a:pPr defTabSz="457200"/>
            <a:r>
              <a:rPr lang="en-US" sz="2400" dirty="0">
                <a:latin typeface="+mn-lt"/>
                <a:ea typeface="+mn-ea"/>
                <a:cs typeface="+mn-cs"/>
              </a:rPr>
              <a:t>OSU Hand Planter</a:t>
            </a:r>
            <a:br>
              <a:rPr lang="en-US" sz="2400" dirty="0">
                <a:latin typeface="+mn-lt"/>
                <a:ea typeface="+mn-ea"/>
                <a:cs typeface="+mn-cs"/>
              </a:rPr>
            </a:br>
            <a:r>
              <a:rPr lang="en-US" sz="2400" dirty="0">
                <a:latin typeface="+mn-lt"/>
                <a:ea typeface="+mn-ea"/>
                <a:cs typeface="+mn-cs"/>
              </a:rPr>
              <a:t>	Dr. Randy Taylor</a:t>
            </a:r>
            <a:br>
              <a:rPr lang="en-US" sz="2400" dirty="0">
                <a:latin typeface="+mn-lt"/>
                <a:ea typeface="+mn-ea"/>
                <a:cs typeface="+mn-cs"/>
              </a:rPr>
            </a:br>
            <a:r>
              <a:rPr lang="en-US" sz="2400" dirty="0">
                <a:latin typeface="+mn-lt"/>
                <a:ea typeface="+mn-ea"/>
                <a:cs typeface="+mn-cs"/>
              </a:rPr>
              <a:t>	Wayne Kiner</a:t>
            </a:r>
            <a:endParaRPr lang="en-US" altLang="en-US" sz="2400" dirty="0">
              <a:latin typeface="+mn-lt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77295" y="735445"/>
            <a:ext cx="2910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Lira, Uganda</a:t>
            </a:r>
            <a:br>
              <a:rPr lang="en-US" sz="2400" dirty="0" smtClean="0"/>
            </a:br>
            <a:r>
              <a:rPr lang="en-US" sz="2400" dirty="0" smtClean="0"/>
              <a:t>Peter </a:t>
            </a:r>
            <a:r>
              <a:rPr lang="en-US" sz="2400" dirty="0" err="1" smtClean="0"/>
              <a:t>Omara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Lawrence Aula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2894518" y="6137656"/>
            <a:ext cx="4707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Can only be put together one way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69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"/>
            <a:ext cx="3657600" cy="68940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184" y="786122"/>
            <a:ext cx="2593942" cy="991802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262487" y="1942922"/>
            <a:ext cx="4357100" cy="584775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OSU Hand Planter</a:t>
            </a:r>
            <a:endParaRPr lang="en-US" sz="3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487" y="2527697"/>
            <a:ext cx="4281686" cy="420199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6350674" y="6235700"/>
            <a:ext cx="2105273" cy="369332"/>
          </a:xfrm>
          <a:prstGeom prst="rect">
            <a:avLst/>
          </a:prstGeom>
          <a:solidFill>
            <a:srgbClr val="FF6600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One Minute Video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04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951188"/>
            <a:ext cx="6896534" cy="10809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4351"/>
            <a:ext cx="9154374" cy="4207800"/>
          </a:xfrm>
          <a:ln w="28575"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55076" y="24238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4056063" algn="l"/>
              </a:tabLst>
            </a:pPr>
            <a:r>
              <a:rPr lang="en-US" b="1" dirty="0" smtClean="0"/>
              <a:t>Norman Borlaug	Mother Teresa</a:t>
            </a:r>
            <a:br>
              <a:rPr lang="en-US" b="1" dirty="0" smtClean="0"/>
            </a:br>
            <a:r>
              <a:rPr lang="en-US" b="1" dirty="0" smtClean="0"/>
              <a:t>1914 – 2009	1910 - 1997</a:t>
            </a:r>
            <a:endParaRPr lang="en-US" b="1" dirty="0"/>
          </a:p>
        </p:txBody>
      </p:sp>
      <p:pic>
        <p:nvPicPr>
          <p:cNvPr id="8" name="Picture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8" t="10293"/>
          <a:stretch/>
        </p:blipFill>
        <p:spPr bwMode="auto">
          <a:xfrm>
            <a:off x="239689" y="4786713"/>
            <a:ext cx="2409825" cy="9131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2225">
            <a:solidFill>
              <a:schemeClr val="tx1"/>
            </a:solidFill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125" y="4368353"/>
            <a:ext cx="1828085" cy="1194754"/>
          </a:xfrm>
          <a:prstGeom prst="rect">
            <a:avLst/>
          </a:prstGeom>
          <a:ln w="19050">
            <a:solidFill>
              <a:schemeClr val="bg1">
                <a:lumMod val="50000"/>
                <a:lumOff val="50000"/>
              </a:schemeClr>
            </a:solidFill>
          </a:ln>
        </p:spPr>
      </p:pic>
      <p:pic>
        <p:nvPicPr>
          <p:cNvPr id="1026" name="Picture 2" descr="https://images-na.ssl-images-amazon.com/images/I/51p7C5xqrHL._SX354_BO1,204,203,200_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526" y="3925210"/>
            <a:ext cx="2027255" cy="284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93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404" y="1471353"/>
            <a:ext cx="3239537" cy="475715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417" y="2552291"/>
            <a:ext cx="5265303" cy="3599316"/>
          </a:xfrm>
        </p:spPr>
        <p:txBody>
          <a:bodyPr>
            <a:normAutofit/>
          </a:bodyPr>
          <a:lstStyle/>
          <a:p>
            <a:r>
              <a:rPr lang="en-US" sz="2800" dirty="0" smtClean="0"/>
              <a:t>For both the developed and developing world, </a:t>
            </a:r>
            <a:r>
              <a:rPr lang="en-US" sz="2800" u="sng" dirty="0" smtClean="0"/>
              <a:t>precision agriculture</a:t>
            </a:r>
            <a:r>
              <a:rPr lang="en-US" sz="2800" dirty="0" smtClean="0"/>
              <a:t> for maize needs to operate, by plant</a:t>
            </a:r>
          </a:p>
          <a:p>
            <a:endParaRPr lang="en-US" sz="2800" dirty="0"/>
          </a:p>
          <a:p>
            <a:pPr lvl="0"/>
            <a:r>
              <a:rPr lang="en-US" sz="2000" dirty="0" smtClean="0">
                <a:effectLst/>
              </a:rPr>
              <a:t>2014</a:t>
            </a:r>
            <a:r>
              <a:rPr lang="en-US" sz="2000" dirty="0">
                <a:effectLst/>
              </a:rPr>
              <a:t>. Effect of seed distribution and population on maize (</a:t>
            </a:r>
            <a:r>
              <a:rPr lang="en-US" sz="2000" dirty="0" err="1">
                <a:effectLst/>
              </a:rPr>
              <a:t>Zea</a:t>
            </a:r>
            <a:r>
              <a:rPr lang="en-US" sz="2000" dirty="0">
                <a:effectLst/>
              </a:rPr>
              <a:t> mays L.) grain yield. Int. J. Agronomy. V2014.  </a:t>
            </a:r>
            <a:r>
              <a:rPr lang="en-US" sz="2000" dirty="0">
                <a:effectLst/>
                <a:hlinkClick r:id="rId3"/>
              </a:rPr>
              <a:t>http://dx.doi.org/10.1155/2014/125258</a:t>
            </a:r>
            <a:r>
              <a:rPr lang="en-US" dirty="0" smtClean="0">
                <a:effectLst/>
              </a:rPr>
              <a:t>.</a:t>
            </a:r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4223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18" y="122020"/>
            <a:ext cx="5169161" cy="346292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1524" y="332219"/>
            <a:ext cx="2548300" cy="412771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357223" y="2589831"/>
            <a:ext cx="4095750" cy="923330"/>
          </a:xfrm>
          <a:prstGeom prst="rect">
            <a:avLst/>
          </a:prstGeom>
          <a:solidFill>
            <a:schemeClr val="bg2"/>
          </a:solidFill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Dr. Brenda Tubana</a:t>
            </a:r>
            <a:br>
              <a:rPr lang="en-US" dirty="0" smtClean="0"/>
            </a:br>
            <a:r>
              <a:rPr lang="en-US" dirty="0" smtClean="0"/>
              <a:t>Dr. Olga Walsh</a:t>
            </a:r>
            <a:br>
              <a:rPr lang="en-US" dirty="0" smtClean="0"/>
            </a:br>
            <a:r>
              <a:rPr lang="en-US" dirty="0" smtClean="0"/>
              <a:t>Dr. </a:t>
            </a:r>
            <a:r>
              <a:rPr lang="en-US" dirty="0" err="1" smtClean="0"/>
              <a:t>Byungkyun</a:t>
            </a:r>
            <a:r>
              <a:rPr lang="en-US" dirty="0" smtClean="0"/>
              <a:t> Chung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520621" y="9054"/>
            <a:ext cx="3358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Dr. Steve Phillips</a:t>
            </a:r>
            <a:br>
              <a:rPr lang="en-US" dirty="0" smtClean="0"/>
            </a:br>
            <a:r>
              <a:rPr lang="en-US" dirty="0" smtClean="0"/>
              <a:t>Dr. Wade Thomason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1366" y="2439576"/>
            <a:ext cx="5395760" cy="430285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6726" y="5885409"/>
            <a:ext cx="3715620" cy="590931"/>
          </a:xfrm>
          <a:noFill/>
        </p:spPr>
        <p:txBody>
          <a:bodyPr wrap="square" rtlCol="0">
            <a:spAutoFit/>
          </a:bodyPr>
          <a:lstStyle/>
          <a:p>
            <a:pPr marL="0" indent="0" defTabSz="457200">
              <a:buNone/>
            </a:pPr>
            <a:r>
              <a:rPr lang="en-US" sz="1800" dirty="0"/>
              <a:t>Dr. Kyle Freeman</a:t>
            </a:r>
            <a:br>
              <a:rPr lang="en-US" sz="1800" dirty="0"/>
            </a:br>
            <a:r>
              <a:rPr lang="en-US" sz="1800" dirty="0"/>
              <a:t>Dr. Wade Thomason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099" y="4142668"/>
            <a:ext cx="2787426" cy="245293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775781" y="3806984"/>
            <a:ext cx="4095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Dr. Newell Kitchen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3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137" y="289693"/>
            <a:ext cx="4165381" cy="235290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8433" y="31372"/>
            <a:ext cx="2781300" cy="3748087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1233" y="117161"/>
            <a:ext cx="2874271" cy="326130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7327" y="4058126"/>
            <a:ext cx="3424408" cy="2563886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3794518" y="3238017"/>
            <a:ext cx="2323604" cy="36933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Dr. </a:t>
            </a:r>
            <a:r>
              <a:rPr lang="en-US" b="1" dirty="0" smtClean="0"/>
              <a:t>Robert Mullen</a:t>
            </a:r>
            <a:endParaRPr lang="en-US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2238" y="3844137"/>
            <a:ext cx="3432123" cy="277787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404483" y="4076220"/>
            <a:ext cx="4095750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Dr. </a:t>
            </a:r>
            <a:r>
              <a:rPr lang="en-US" b="1" dirty="0" err="1"/>
              <a:t>Byungkyun</a:t>
            </a:r>
            <a:r>
              <a:rPr lang="en-US" b="1" dirty="0"/>
              <a:t> Chung</a:t>
            </a:r>
          </a:p>
          <a:p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981435" y="5584977"/>
            <a:ext cx="1515295" cy="646331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Peter Omara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75102" y="1515906"/>
            <a:ext cx="2428908" cy="369332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Candi Candibyani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2049" y="1281477"/>
            <a:ext cx="2606467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Cody Daft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11" y="2389603"/>
            <a:ext cx="1247775" cy="420052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1345855" y="3084552"/>
            <a:ext cx="2606467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Lawrence Aula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898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9848" y="143837"/>
            <a:ext cx="4211863" cy="3158897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582" y="3542793"/>
            <a:ext cx="2582242" cy="3227803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27" y="143837"/>
            <a:ext cx="6148723" cy="308049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1072268" y="446434"/>
            <a:ext cx="2628062" cy="40011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Dr. Dave </a:t>
            </a:r>
            <a:r>
              <a:rPr lang="en-US" sz="2000" dirty="0" err="1" smtClean="0"/>
              <a:t>Franzen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6388582" y="383896"/>
            <a:ext cx="2026658" cy="369332"/>
          </a:xfrm>
          <a:prstGeom prst="rect">
            <a:avLst/>
          </a:prstGeom>
          <a:solidFill>
            <a:schemeClr val="tx2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Dr. Kyle Freeman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46902" y="5791388"/>
            <a:ext cx="2636883" cy="36933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Dr. Robert Westerman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540545" y="5464731"/>
            <a:ext cx="2026658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Dr. Randy Taylor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081" y="2973000"/>
            <a:ext cx="2696896" cy="359586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3700329" y="5976054"/>
            <a:ext cx="2598537" cy="36933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Dr. Bee Khim Chim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68" y="2561857"/>
            <a:ext cx="2799768" cy="3598863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7" name="TextBox 14"/>
          <p:cNvSpPr txBox="1"/>
          <p:nvPr/>
        </p:nvSpPr>
        <p:spPr>
          <a:xfrm>
            <a:off x="137727" y="4757828"/>
            <a:ext cx="3169920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Dr. Randy Taylor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2191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490157" y="37780"/>
            <a:ext cx="2239544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Dr. Bee Khim Chim</a:t>
            </a:r>
            <a:br>
              <a:rPr lang="en-US" dirty="0" smtClean="0"/>
            </a:br>
            <a:r>
              <a:rPr lang="en-US" dirty="0" smtClean="0"/>
              <a:t>Dr. Yumiko Kanke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651" y="2945601"/>
            <a:ext cx="3067050" cy="355282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9701" y="86975"/>
            <a:ext cx="3327455" cy="473307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77" y="3787991"/>
            <a:ext cx="2562225" cy="300990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6619" y="2807488"/>
            <a:ext cx="3073451" cy="382905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334587" y="6105680"/>
            <a:ext cx="251315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Dr. Kefyalew Desta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134187" y="6105680"/>
            <a:ext cx="251315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Dr. Gyles Randall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39387" y="6455829"/>
            <a:ext cx="251315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Dr. Matthew Reynolds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846052" y="2407345"/>
            <a:ext cx="313401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Dr. Brian Arnall, Clint Mack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671" y="687681"/>
            <a:ext cx="2581009" cy="190433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25" y="37780"/>
            <a:ext cx="2257425" cy="374332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533937" y="2399474"/>
            <a:ext cx="17966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Jeff </a:t>
            </a:r>
            <a:r>
              <a:rPr lang="en-US" dirty="0" err="1" smtClean="0"/>
              <a:t>Vetsch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54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204" y="329563"/>
            <a:ext cx="6018760" cy="4303133"/>
          </a:xfrm>
          <a:ln w="38100"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120963" y="1871987"/>
            <a:ext cx="4223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Ted Mayfield               John Mayfield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200432" y="3686099"/>
            <a:ext cx="2026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Dr. Paul </a:t>
            </a:r>
            <a:r>
              <a:rPr lang="en-US" dirty="0" err="1" smtClean="0"/>
              <a:t>Hodgen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31" y="3037882"/>
            <a:ext cx="2733425" cy="3628223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0" y="4280342"/>
            <a:ext cx="2325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Dr. Eric Miller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6900" y="2986302"/>
            <a:ext cx="2518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Dr. Jeremiah </a:t>
            </a:r>
            <a:r>
              <a:rPr lang="en-US" dirty="0" err="1" smtClean="0"/>
              <a:t>Mullock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663" y="329563"/>
            <a:ext cx="2143161" cy="214316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0" y="754744"/>
            <a:ext cx="2026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Dr. John Shanahan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324" y="2729669"/>
            <a:ext cx="2138621" cy="2650316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3648914" y="5454712"/>
            <a:ext cx="2755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Dr. Ivan Ortiz-</a:t>
            </a:r>
            <a:r>
              <a:rPr lang="en-US" dirty="0" err="1" smtClean="0"/>
              <a:t>Monasterio</a:t>
            </a:r>
            <a:endParaRPr lang="en-US" dirty="0"/>
          </a:p>
        </p:txBody>
      </p:sp>
      <p:pic>
        <p:nvPicPr>
          <p:cNvPr id="1026" name="Picture 2" descr="Image result for matthew ruark wiscons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945" y="4166040"/>
            <a:ext cx="1602472" cy="1961234"/>
          </a:xfrm>
          <a:prstGeom prst="rect">
            <a:avLst/>
          </a:prstGeom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848500" y="6127274"/>
            <a:ext cx="2755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Dr. Matt </a:t>
            </a:r>
            <a:r>
              <a:rPr lang="en-US" dirty="0" err="1" smtClean="0"/>
              <a:t>Ruark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65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2409" y="67875"/>
            <a:ext cx="3152775" cy="261937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00682"/>
            <a:ext cx="6896534" cy="1080938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sombich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Had S4-S8 stamped on my forehead at the first ASA meeting I went to in Anaheim, 1982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546"/>
            <a:ext cx="6583680" cy="493776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317155" y="35032"/>
            <a:ext cx="3111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Dr. Norman Borlaug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64489" y="505090"/>
            <a:ext cx="2026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Dr. Jim </a:t>
            </a:r>
            <a:r>
              <a:rPr lang="en-US" dirty="0" err="1" smtClean="0">
                <a:solidFill>
                  <a:schemeClr val="bg1"/>
                </a:solidFill>
              </a:rPr>
              <a:t>Schepers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8730" y="2926990"/>
            <a:ext cx="4067798" cy="273721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546049" y="5664200"/>
            <a:ext cx="4095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Dr. John Solie</a:t>
            </a:r>
            <a:br>
              <a:rPr lang="en-US" dirty="0" smtClean="0"/>
            </a:br>
            <a:r>
              <a:rPr lang="en-US" dirty="0" smtClean="0"/>
              <a:t>Dr. Marvin Stone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5026" y="4789076"/>
            <a:ext cx="1291236" cy="173723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2999199" y="5014863"/>
            <a:ext cx="2026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Dr. Antonio</a:t>
            </a:r>
            <a:br>
              <a:rPr lang="en-US" dirty="0" smtClean="0"/>
            </a:br>
            <a:r>
              <a:rPr lang="en-US" dirty="0" err="1" smtClean="0"/>
              <a:t>Mallarino</a:t>
            </a:r>
            <a:endParaRPr lang="en-US" dirty="0"/>
          </a:p>
        </p:txBody>
      </p:sp>
      <p:pic>
        <p:nvPicPr>
          <p:cNvPr id="2050" name="Picture 2" descr="Image result for john lamb minnesot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41" y="624209"/>
            <a:ext cx="1702616" cy="2443255"/>
          </a:xfrm>
          <a:prstGeom prst="rect">
            <a:avLst/>
          </a:prstGeom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73212" y="2229834"/>
            <a:ext cx="180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Dr. John Lamb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8874" y="3686067"/>
            <a:ext cx="1234852" cy="2953547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174733" y="6252661"/>
            <a:ext cx="2413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Dr. Shannon Osborne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3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422" y="2172266"/>
            <a:ext cx="8765628" cy="3599316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Distill career/experiences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6 educational/inspiring years with CIMMYT in Mexico and Guatemala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Was with Dr. Borlaug the day he died in Dallas, </a:t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3/25/1914 to 9/12/2009 (94.1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years)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Have colleagues that I could never have dreamed of having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Have loved every single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day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of working in this field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7669" y="711883"/>
            <a:ext cx="1195790" cy="119047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9127" y="796994"/>
            <a:ext cx="2469094" cy="9632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578" y="796994"/>
            <a:ext cx="963251" cy="96325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40533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35" y="2790326"/>
            <a:ext cx="3512493" cy="1080938"/>
          </a:xfrm>
        </p:spPr>
        <p:txBody>
          <a:bodyPr>
            <a:noAutofit/>
          </a:bodyPr>
          <a:lstStyle/>
          <a:p>
            <a:r>
              <a:rPr lang="en-US" sz="2800" dirty="0" smtClean="0"/>
              <a:t>Web site, get started</a:t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A lot of really important things we do will never be published (especially pictures)</a:t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749" y="191476"/>
            <a:ext cx="5080404" cy="6530886"/>
          </a:xfr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80086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73" y="3848880"/>
            <a:ext cx="3375144" cy="2607757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026" name="Picture 2" descr="http://nue.okstate.edu/Ependymoma/IMG_015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207" y="2033979"/>
            <a:ext cx="6346570" cy="4759928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nue.okstate.edu/Ependymoma/img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618" y="0"/>
            <a:ext cx="3719382" cy="3730403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1"/>
            </a:solidFill>
          </a:ln>
          <a:extLst/>
        </p:spPr>
      </p:pic>
      <p:sp>
        <p:nvSpPr>
          <p:cNvPr id="4" name="Oval 3"/>
          <p:cNvSpPr/>
          <p:nvPr/>
        </p:nvSpPr>
        <p:spPr>
          <a:xfrm>
            <a:off x="7468124" y="2281727"/>
            <a:ext cx="535172" cy="529839"/>
          </a:xfrm>
          <a:prstGeom prst="ellipse">
            <a:avLst/>
          </a:prstGeom>
          <a:solidFill>
            <a:srgbClr val="FFFF00">
              <a:alpha val="7000"/>
            </a:srgb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54" y="373816"/>
            <a:ext cx="3154463" cy="298277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5232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405" y="2227912"/>
            <a:ext cx="4628152" cy="362343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Professor Robert A Ols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06" y="826489"/>
            <a:ext cx="4328825" cy="5902943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62152" y="5967224"/>
            <a:ext cx="4257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Treatment Means, </a:t>
            </a:r>
            <a:r>
              <a:rPr lang="en-US" dirty="0" err="1" smtClean="0"/>
              <a:t>df</a:t>
            </a:r>
            <a:endParaRPr lang="en-US" dirty="0" smtClean="0"/>
          </a:p>
          <a:p>
            <a:pPr algn="ctr"/>
            <a:r>
              <a:rPr lang="en-US" dirty="0" smtClean="0"/>
              <a:t>Analysis   vs   Synthesis/Interpretation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71389" y="430061"/>
            <a:ext cx="2879059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Professor Robert A. Olson</a:t>
            </a:r>
            <a:br>
              <a:rPr lang="en-US" dirty="0" smtClean="0"/>
            </a:br>
            <a:r>
              <a:rPr lang="en-US" dirty="0" smtClean="0"/>
              <a:t>University of Nebraska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069" y="5509536"/>
            <a:ext cx="999831" cy="99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79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They ask you stuff like “on a scale of 1 to 10, how much pain do you feel?”</a:t>
            </a:r>
          </a:p>
          <a:p>
            <a:r>
              <a:rPr lang="en-US" dirty="0" smtClean="0"/>
              <a:t>Punch them in the face, that’s how much pain I feel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93" y="283513"/>
            <a:ext cx="8686800" cy="410672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758593" y="5758389"/>
            <a:ext cx="4152900" cy="92333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15th annual 2017 NUE Conference, </a:t>
            </a:r>
            <a:r>
              <a:rPr lang="en-US" b="1" dirty="0" smtClean="0"/>
              <a:t>LSU, Baton </a:t>
            </a:r>
            <a:r>
              <a:rPr lang="en-US" b="1" dirty="0"/>
              <a:t>Rouge, </a:t>
            </a:r>
            <a:r>
              <a:rPr lang="en-US" b="1" dirty="0" smtClean="0"/>
              <a:t>LA, August</a:t>
            </a:r>
          </a:p>
          <a:p>
            <a:r>
              <a:rPr lang="en-US" b="1" dirty="0" smtClean="0"/>
              <a:t>Dr. Brenda </a:t>
            </a:r>
            <a:r>
              <a:rPr lang="en-US" b="1" dirty="0" err="1" smtClean="0"/>
              <a:t>Tubana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70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703" y="5976851"/>
            <a:ext cx="1168212" cy="645178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en-US" sz="2000" dirty="0" smtClean="0"/>
              <a:t>58 MS</a:t>
            </a:r>
            <a:br>
              <a:rPr lang="en-US" sz="2000" dirty="0" smtClean="0"/>
            </a:br>
            <a:r>
              <a:rPr lang="en-US" sz="2000" dirty="0" smtClean="0"/>
              <a:t>26 PhD</a:t>
            </a: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735" y="241646"/>
            <a:ext cx="6829253" cy="6380383"/>
          </a:xfr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4975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356510"/>
              </p:ext>
            </p:extLst>
          </p:nvPr>
        </p:nvGraphicFramePr>
        <p:xfrm>
          <a:off x="546929" y="268717"/>
          <a:ext cx="6494805" cy="63371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592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41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9136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3051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u="none" strike="noStrike" dirty="0" smtClean="0">
                          <a:effectLst/>
                        </a:rPr>
                        <a:t>PhD Graduates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effectLst/>
                        </a:rPr>
                        <a:t>Year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u="none" strike="noStrike" dirty="0">
                          <a:effectLst/>
                        </a:rPr>
                        <a:t>Location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488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>
                          <a:effectLst/>
                        </a:rPr>
                        <a:t>Edgar Ascencio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effectLst/>
                        </a:rPr>
                        <a:t>1995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>
                          <a:effectLst/>
                        </a:rPr>
                        <a:t>CARE, El Salvador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051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 dirty="0">
                          <a:effectLst/>
                        </a:rPr>
                        <a:t>Fred Kanampiu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effectLst/>
                        </a:rPr>
                        <a:t>1995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 dirty="0">
                          <a:effectLst/>
                        </a:rPr>
                        <a:t>IITA, Nigeria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051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>
                          <a:effectLst/>
                        </a:rPr>
                        <a:t>Hasil Sembiring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effectLst/>
                        </a:rPr>
                        <a:t>1997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>
                          <a:effectLst/>
                        </a:rPr>
                        <a:t>Indonesia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051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>
                          <a:effectLst/>
                        </a:rPr>
                        <a:t>Steve Phillips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effectLst/>
                        </a:rPr>
                        <a:t>1999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>
                          <a:effectLst/>
                        </a:rPr>
                        <a:t>IPNI, AL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051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 dirty="0">
                          <a:effectLst/>
                        </a:rPr>
                        <a:t>Wade Thomason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effectLst/>
                        </a:rPr>
                        <a:t>1998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>
                          <a:effectLst/>
                        </a:rPr>
                        <a:t>Virginia Tech, VA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3051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>
                          <a:effectLst/>
                        </a:rPr>
                        <a:t>Robert Mullen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effectLst/>
                        </a:rPr>
                        <a:t>2002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>
                          <a:effectLst/>
                        </a:rPr>
                        <a:t>Potash Corp, OH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362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 dirty="0">
                          <a:effectLst/>
                        </a:rPr>
                        <a:t>Kefyalew </a:t>
                      </a:r>
                      <a:r>
                        <a:rPr lang="en-US" sz="1200" u="none" strike="noStrike" dirty="0" smtClean="0">
                          <a:effectLst/>
                        </a:rPr>
                        <a:t>Desta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effectLst/>
                        </a:rPr>
                        <a:t>2004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>
                          <a:effectLst/>
                        </a:rPr>
                        <a:t>Washington State, WA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3051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 dirty="0">
                          <a:effectLst/>
                        </a:rPr>
                        <a:t>Kyle Freeman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effectLst/>
                        </a:rPr>
                        <a:t>2005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>
                          <a:effectLst/>
                        </a:rPr>
                        <a:t>Mosaic, MN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3051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>
                          <a:effectLst/>
                        </a:rPr>
                        <a:t>Brenda Tubana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effectLst/>
                        </a:rPr>
                        <a:t>2007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>
                          <a:effectLst/>
                        </a:rPr>
                        <a:t>LSU, LA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3051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>
                          <a:effectLst/>
                        </a:rPr>
                        <a:t>Byungkyun Chung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effectLst/>
                        </a:rPr>
                        <a:t>2007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>
                          <a:effectLst/>
                        </a:rPr>
                        <a:t>McNeese State, LA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3051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>
                          <a:effectLst/>
                        </a:rPr>
                        <a:t>Brian Arnall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effectLst/>
                        </a:rPr>
                        <a:t>2008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>
                          <a:effectLst/>
                        </a:rPr>
                        <a:t>OSU, OK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3051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 dirty="0">
                          <a:effectLst/>
                        </a:rPr>
                        <a:t>Olga Walsh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effectLst/>
                        </a:rPr>
                        <a:t>2009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 dirty="0">
                          <a:effectLst/>
                        </a:rPr>
                        <a:t>Univ. Idaho, ID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3051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 dirty="0">
                          <a:effectLst/>
                        </a:rPr>
                        <a:t>Yesuf Mohammed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effectLst/>
                        </a:rPr>
                        <a:t>2012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>
                          <a:effectLst/>
                        </a:rPr>
                        <a:t>Montana State, MT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3051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 dirty="0">
                          <a:effectLst/>
                        </a:rPr>
                        <a:t>Guilherme Torres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effectLst/>
                        </a:rPr>
                        <a:t>2012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>
                          <a:effectLst/>
                        </a:rPr>
                        <a:t>Monsanto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33051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 dirty="0">
                          <a:effectLst/>
                        </a:rPr>
                        <a:t>Eric Miller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effectLst/>
                        </a:rPr>
                        <a:t>2014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 dirty="0" err="1" smtClean="0">
                          <a:effectLst/>
                        </a:rPr>
                        <a:t>Dupont</a:t>
                      </a:r>
                      <a:r>
                        <a:rPr lang="en-US" sz="1200" u="none" strike="noStrike" dirty="0">
                          <a:effectLst/>
                        </a:rPr>
                        <a:t>/</a:t>
                      </a:r>
                      <a:r>
                        <a:rPr lang="en-US" sz="1200" u="none" strike="noStrike" dirty="0" smtClean="0">
                          <a:effectLst/>
                        </a:rPr>
                        <a:t>Pioneer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33051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Jeremiah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Mullock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2014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Bayer Crop Science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33051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Natasha Macnack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2014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Wisconsin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33051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Jake</a:t>
                      </a:r>
                      <a:r>
                        <a:rPr lang="en-US" sz="12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Bushong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</a:rPr>
                        <a:t>2014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Private enterprise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508" y="868696"/>
            <a:ext cx="1028700" cy="504825"/>
          </a:xfrm>
          <a:prstGeom prst="rect">
            <a:avLst/>
          </a:prstGeom>
          <a:ln w="28575">
            <a:solidFill>
              <a:srgbClr val="FF66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6463" y="1547320"/>
            <a:ext cx="857250" cy="457200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1508" y="1927572"/>
            <a:ext cx="731645" cy="380754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6463" y="2248183"/>
            <a:ext cx="1781175" cy="35242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1508" y="2413442"/>
            <a:ext cx="552450" cy="638175"/>
          </a:xfrm>
          <a:prstGeom prst="rect">
            <a:avLst/>
          </a:prstGeom>
          <a:ln w="28575">
            <a:solidFill>
              <a:srgbClr val="CC330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6463" y="2874310"/>
            <a:ext cx="1009650" cy="50482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1508" y="3140499"/>
            <a:ext cx="695325" cy="676275"/>
          </a:xfrm>
          <a:prstGeom prst="rect">
            <a:avLst/>
          </a:prstGeom>
          <a:ln w="28575">
            <a:solidFill>
              <a:srgbClr val="FFCC00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46463" y="3447973"/>
            <a:ext cx="638175" cy="685800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01508" y="3914371"/>
            <a:ext cx="712252" cy="509908"/>
          </a:xfrm>
          <a:prstGeom prst="rect">
            <a:avLst/>
          </a:prstGeom>
          <a:ln w="28575">
            <a:solidFill>
              <a:srgbClr val="FF6600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6463" y="4202634"/>
            <a:ext cx="554091" cy="632232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01508" y="4568057"/>
            <a:ext cx="712252" cy="448159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46463" y="4925029"/>
            <a:ext cx="1157942" cy="394326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01508" y="5260130"/>
            <a:ext cx="803305" cy="378794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01508" y="5882838"/>
            <a:ext cx="1038225" cy="438150"/>
          </a:xfrm>
          <a:prstGeom prst="rect">
            <a:avLst/>
          </a:prstGeom>
          <a:ln w="28575">
            <a:solidFill>
              <a:srgbClr val="CC0000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46463" y="5610386"/>
            <a:ext cx="1723377" cy="330607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22046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6477827"/>
              </p:ext>
            </p:extLst>
          </p:nvPr>
        </p:nvGraphicFramePr>
        <p:xfrm>
          <a:off x="564021" y="268717"/>
          <a:ext cx="6494805" cy="64720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592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41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9136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3051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u="none" strike="noStrike" dirty="0" smtClean="0">
                          <a:effectLst/>
                        </a:rPr>
                        <a:t>MS Graduates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effectLst/>
                        </a:rPr>
                        <a:t>Year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u="none" strike="noStrike" dirty="0">
                          <a:effectLst/>
                        </a:rPr>
                        <a:t>Location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488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Jeff</a:t>
                      </a:r>
                      <a:r>
                        <a:rPr lang="en-US" sz="12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Ball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</a:rPr>
                        <a:t>1995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Bayer</a:t>
                      </a:r>
                      <a:r>
                        <a:rPr lang="en-US" sz="12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Crop Science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051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Shannon</a:t>
                      </a:r>
                      <a:r>
                        <a:rPr lang="en-US" sz="12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Osborne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 smtClean="0">
                          <a:effectLst/>
                        </a:rPr>
                        <a:t>1996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 dirty="0" smtClean="0">
                          <a:effectLst/>
                        </a:rPr>
                        <a:t>USDA-ARS, SD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051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Curt</a:t>
                      </a:r>
                      <a:r>
                        <a:rPr lang="en-US" sz="12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Woolfolk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2000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 dirty="0" smtClean="0">
                          <a:effectLst/>
                        </a:rPr>
                        <a:t>Mosaic, MN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051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Doug</a:t>
                      </a:r>
                      <a:r>
                        <a:rPr lang="en-US" sz="12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Cossey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 smtClean="0">
                          <a:effectLst/>
                        </a:rPr>
                        <a:t>2000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 dirty="0" err="1" smtClean="0">
                          <a:effectLst/>
                        </a:rPr>
                        <a:t>Servi</a:t>
                      </a:r>
                      <a:r>
                        <a:rPr lang="en-US" sz="1200" u="none" strike="noStrike" dirty="0" smtClean="0">
                          <a:effectLst/>
                        </a:rPr>
                        <a:t>-Tech, KS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051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Jason </a:t>
                      </a:r>
                      <a:r>
                        <a:rPr 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Lawles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2004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 dirty="0" smtClean="0">
                          <a:effectLst/>
                        </a:rPr>
                        <a:t>Monsanto, OK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362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 dirty="0" smtClean="0">
                          <a:effectLst/>
                        </a:rPr>
                        <a:t>Keri</a:t>
                      </a:r>
                      <a:r>
                        <a:rPr lang="en-US" sz="1200" u="none" strike="noStrike" baseline="0" dirty="0" smtClean="0">
                          <a:effectLst/>
                        </a:rPr>
                        <a:t> Morris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</a:rPr>
                        <a:t>2004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 dirty="0" smtClean="0">
                          <a:effectLst/>
                        </a:rPr>
                        <a:t>Hugoton, Kansas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3051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Kyle </a:t>
                      </a:r>
                      <a:r>
                        <a:rPr 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Lawles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2006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Monsanto,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OK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3051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Clint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Mack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2006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Drummond, OK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3051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Clint Dotson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2007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Piedmont, OK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3051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Pam Turner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2008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Oklahoma City, OK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3051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Cody Daft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2008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Oklahoma City, OK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3051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Jake Vossenkemper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2009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Univ. Illinois, IL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3051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Yumiko Kanke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2009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CA, vertical farming industry, </a:t>
                      </a:r>
                      <a:r>
                        <a:rPr lang="en-US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agritecture</a:t>
                      </a:r>
                      <a:endParaRPr lang="en-US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l" rtl="0" fontAlgn="ctr"/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Precision </a:t>
                      </a:r>
                      <a:r>
                        <a:rPr lang="en-US" sz="1000" kern="1200" dirty="0" err="1" smtClean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Agritech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Inc.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3051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Jonathan Kelly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2011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Sublette,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KS</a:t>
                      </a: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33051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Jared Crain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2012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Kansas State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Univ. KS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33051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Ethan Wyatt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2013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OKC,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OK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33051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Peter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Omara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2013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Gulu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University, Uganda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33051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Lawrence Aula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2014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Gulu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University, Uganda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8161" marR="8161" marT="81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</a:tbl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5349" y="1178141"/>
            <a:ext cx="1009650" cy="50482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349" y="1884048"/>
            <a:ext cx="1157942" cy="394326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5349" y="594503"/>
            <a:ext cx="1723377" cy="330607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360" y="1590000"/>
            <a:ext cx="771525" cy="447675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2360" y="2239618"/>
            <a:ext cx="685800" cy="485775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349" y="2586094"/>
            <a:ext cx="1157942" cy="394326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5349" y="3556343"/>
            <a:ext cx="752475" cy="381000"/>
          </a:xfrm>
          <a:prstGeom prst="rect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1303" y="6026191"/>
            <a:ext cx="571500" cy="438150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6803" y="6229595"/>
            <a:ext cx="571500" cy="438150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1303" y="5324659"/>
            <a:ext cx="523875" cy="457200"/>
          </a:xfrm>
          <a:prstGeom prst="rect">
            <a:avLst/>
          </a:prstGeom>
          <a:ln w="28575">
            <a:solidFill>
              <a:srgbClr val="6600CC"/>
            </a:solidFill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66803" y="4152750"/>
            <a:ext cx="504825" cy="70485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2360" y="880769"/>
            <a:ext cx="685800" cy="485775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92359" y="3965518"/>
            <a:ext cx="803305" cy="378794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92359" y="3292158"/>
            <a:ext cx="803305" cy="378794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66803" y="5807920"/>
            <a:ext cx="952500" cy="228600"/>
          </a:xfrm>
          <a:prstGeom prst="rect">
            <a:avLst/>
          </a:prstGeom>
          <a:ln w="28575">
            <a:solidFill>
              <a:srgbClr val="008000"/>
            </a:solidFill>
          </a:ln>
        </p:spPr>
      </p:pic>
    </p:spTree>
    <p:extLst>
      <p:ext uri="{BB962C8B-B14F-4D97-AF65-F5344CB8AC3E}">
        <p14:creationId xmlns:p14="http://schemas.microsoft.com/office/powerpoint/2010/main" val="16407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9" y="3503967"/>
            <a:ext cx="8031050" cy="2376795"/>
          </a:xfrm>
        </p:spPr>
        <p:txBody>
          <a:bodyPr>
            <a:noAutofit/>
          </a:bodyPr>
          <a:lstStyle/>
          <a:p>
            <a:r>
              <a:rPr lang="en-US" sz="6000" dirty="0" smtClean="0"/>
              <a:t>Journey/Puzzle</a:t>
            </a:r>
            <a:br>
              <a:rPr lang="en-US" sz="6000" dirty="0" smtClean="0"/>
            </a:br>
            <a:r>
              <a:rPr lang="en-US" sz="6000" dirty="0" smtClean="0"/>
              <a:t>	</a:t>
            </a:r>
            <a:r>
              <a:rPr lang="en-US" sz="4400" dirty="0" smtClean="0"/>
              <a:t>Right questions</a:t>
            </a:r>
          </a:p>
          <a:p>
            <a:r>
              <a:rPr lang="en-US" sz="4400" dirty="0" smtClean="0"/>
              <a:t>	</a:t>
            </a:r>
            <a:r>
              <a:rPr lang="en-US" sz="4400" dirty="0"/>
              <a:t>Right </a:t>
            </a:r>
            <a:r>
              <a:rPr lang="en-US" sz="4400" dirty="0" smtClean="0"/>
              <a:t>order</a:t>
            </a:r>
          </a:p>
          <a:p>
            <a:r>
              <a:rPr lang="en-US" sz="4400" dirty="0"/>
              <a:t>	</a:t>
            </a:r>
            <a:r>
              <a:rPr lang="en-US" sz="4400" dirty="0" smtClean="0"/>
              <a:t>Right </a:t>
            </a:r>
            <a:r>
              <a:rPr lang="en-US" sz="4400" dirty="0" smtClean="0"/>
              <a:t>product</a:t>
            </a:r>
            <a:endParaRPr lang="en-US" sz="4400" dirty="0" smtClean="0"/>
          </a:p>
          <a:p>
            <a:r>
              <a:rPr lang="en-US" sz="4400" dirty="0" smtClean="0"/>
              <a:t>	</a:t>
            </a:r>
            <a:br>
              <a:rPr lang="en-US" sz="4400" dirty="0" smtClean="0"/>
            </a:b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565079801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B587E4A9-1405-4B4F-8BC3-512EE08D2E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65372</TotalTime>
  <Words>1902</Words>
  <Application>Microsoft Office PowerPoint</Application>
  <PresentationFormat>On-screen Show (4:3)</PresentationFormat>
  <Paragraphs>603</Paragraphs>
  <Slides>50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8" baseType="lpstr">
      <vt:lpstr>Microsoft JhengHei Light</vt:lpstr>
      <vt:lpstr>Arial</vt:lpstr>
      <vt:lpstr>Calibri</vt:lpstr>
      <vt:lpstr>Times New Roman</vt:lpstr>
      <vt:lpstr>Trebuchet MS</vt:lpstr>
      <vt:lpstr>Verdana</vt:lpstr>
      <vt:lpstr>Wingdings 3</vt:lpstr>
      <vt:lpstr>Berlin</vt:lpstr>
      <vt:lpstr>Leo M Walsh Soil Fertility Distinguished Lectureship</vt:lpstr>
      <vt:lpstr>Leo M. Walsh </vt:lpstr>
      <vt:lpstr>Past Presenters</vt:lpstr>
      <vt:lpstr>PowerPoint Presentation</vt:lpstr>
      <vt:lpstr>PowerPoint Presentation</vt:lpstr>
      <vt:lpstr>58 MS 26 PhD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Becoming a Nitrogen Cycle Ninja Growmark Advanced Agronomy day,  Tuesday, February 3, 2015, Bloomington, IL Howard Brown</vt:lpstr>
      <vt:lpstr>PowerPoint Presentation</vt:lpstr>
      <vt:lpstr>PowerPoint Presentation</vt:lpstr>
      <vt:lpstr>NUE Sub-Saharan Africa</vt:lpstr>
      <vt:lpstr>PowerPoint Presentation</vt:lpstr>
      <vt:lpstr>Iowa</vt:lpstr>
      <vt:lpstr>By-plant grain yields</vt:lpstr>
      <vt:lpstr>PowerPoint Presentation</vt:lpstr>
      <vt:lpstr>PowerPoint Presentation</vt:lpstr>
      <vt:lpstr>Ramp Calibration Strips</vt:lpstr>
      <vt:lpstr>PowerPoint Presentation</vt:lpstr>
      <vt:lpstr>Independence of Yield potential and Nitrogen response</vt:lpstr>
      <vt:lpstr>PowerPoint Presentation</vt:lpstr>
      <vt:lpstr>PowerPoint Presentation</vt:lpstr>
      <vt:lpstr>Yield Goals Average of the last 3 or 5 years + 20% versus observed yield </vt:lpstr>
      <vt:lpstr>PowerPoint Presentation</vt:lpstr>
      <vt:lpstr>PowerPoint Presentation</vt:lpstr>
      <vt:lpstr>PowerPoint Presentation</vt:lpstr>
      <vt:lpstr>PowerPoint Presentation</vt:lpstr>
      <vt:lpstr>Precision Planting of Corn (Zea mays L.) to Manipulate Leaf Geometry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OSU Hand Planter  Dr. Randy Taylor  Wayne Kiner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Web site, get started    A lot of really important things we do will never be published (especially pictures)   </vt:lpstr>
      <vt:lpstr>PowerPoint Presentation</vt:lpstr>
      <vt:lpstr>PowerPoint Presentation</vt:lpstr>
    </vt:vector>
  </TitlesOfParts>
  <Company>Oklahoma State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Leo M Walsh</dc:title>
  <dc:creator>bill raun</dc:creator>
  <cp:lastModifiedBy>Soil Fertility</cp:lastModifiedBy>
  <cp:revision>420</cp:revision>
  <dcterms:created xsi:type="dcterms:W3CDTF">2016-03-21T21:21:29Z</dcterms:created>
  <dcterms:modified xsi:type="dcterms:W3CDTF">2016-11-08T14:15:05Z</dcterms:modified>
</cp:coreProperties>
</file>