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7" r:id="rId1"/>
  </p:sldMasterIdLst>
  <p:notesMasterIdLst>
    <p:notesMasterId r:id="rId54"/>
  </p:notesMasterIdLst>
  <p:handoutMasterIdLst>
    <p:handoutMasterId r:id="rId55"/>
  </p:handoutMasterIdLst>
  <p:sldIdLst>
    <p:sldId id="385" r:id="rId2"/>
    <p:sldId id="401" r:id="rId3"/>
    <p:sldId id="371" r:id="rId4"/>
    <p:sldId id="386" r:id="rId5"/>
    <p:sldId id="407" r:id="rId6"/>
    <p:sldId id="377" r:id="rId7"/>
    <p:sldId id="412" r:id="rId8"/>
    <p:sldId id="414" r:id="rId9"/>
    <p:sldId id="402" r:id="rId10"/>
    <p:sldId id="403" r:id="rId11"/>
    <p:sldId id="413" r:id="rId12"/>
    <p:sldId id="391" r:id="rId13"/>
    <p:sldId id="394" r:id="rId14"/>
    <p:sldId id="347" r:id="rId15"/>
    <p:sldId id="395" r:id="rId16"/>
    <p:sldId id="396" r:id="rId17"/>
    <p:sldId id="296" r:id="rId18"/>
    <p:sldId id="298" r:id="rId19"/>
    <p:sldId id="380" r:id="rId20"/>
    <p:sldId id="378" r:id="rId21"/>
    <p:sldId id="353" r:id="rId22"/>
    <p:sldId id="299" r:id="rId23"/>
    <p:sldId id="291" r:id="rId24"/>
    <p:sldId id="360" r:id="rId25"/>
    <p:sldId id="356" r:id="rId26"/>
    <p:sldId id="361" r:id="rId27"/>
    <p:sldId id="362" r:id="rId28"/>
    <p:sldId id="375" r:id="rId29"/>
    <p:sldId id="345" r:id="rId30"/>
    <p:sldId id="339" r:id="rId31"/>
    <p:sldId id="418" r:id="rId32"/>
    <p:sldId id="390" r:id="rId33"/>
    <p:sldId id="389" r:id="rId34"/>
    <p:sldId id="411" r:id="rId35"/>
    <p:sldId id="417" r:id="rId36"/>
    <p:sldId id="388" r:id="rId37"/>
    <p:sldId id="415" r:id="rId38"/>
    <p:sldId id="410" r:id="rId39"/>
    <p:sldId id="409" r:id="rId40"/>
    <p:sldId id="393" r:id="rId41"/>
    <p:sldId id="405" r:id="rId42"/>
    <p:sldId id="376" r:id="rId43"/>
    <p:sldId id="369" r:id="rId44"/>
    <p:sldId id="383" r:id="rId45"/>
    <p:sldId id="398" r:id="rId46"/>
    <p:sldId id="384" r:id="rId47"/>
    <p:sldId id="366" r:id="rId48"/>
    <p:sldId id="358" r:id="rId49"/>
    <p:sldId id="370" r:id="rId50"/>
    <p:sldId id="310" r:id="rId51"/>
    <p:sldId id="419" r:id="rId52"/>
    <p:sldId id="420" r:id="rId53"/>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006600"/>
    <a:srgbClr val="FF9933"/>
    <a:srgbClr val="FF0000"/>
    <a:srgbClr val="00CC00"/>
    <a:srgbClr val="92D050"/>
    <a:srgbClr val="FF6600"/>
    <a:srgbClr val="99FF33"/>
    <a:srgbClr val="33CC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39" autoAdjust="0"/>
    <p:restoredTop sz="90960" autoAdjust="0"/>
  </p:normalViewPr>
  <p:slideViewPr>
    <p:cSldViewPr snapToGrid="0" snapToObjects="1">
      <p:cViewPr varScale="1">
        <p:scale>
          <a:sx n="82" d="100"/>
          <a:sy n="82" d="100"/>
        </p:scale>
        <p:origin x="2376" y="8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96"/>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4.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1</a:t>
            </a:fld>
            <a:endParaRPr lang="en-US" altLang="en-US"/>
          </a:p>
        </p:txBody>
      </p:sp>
    </p:spTree>
    <p:extLst>
      <p:ext uri="{BB962C8B-B14F-4D97-AF65-F5344CB8AC3E}">
        <p14:creationId xmlns:p14="http://schemas.microsoft.com/office/powerpoint/2010/main" val="3486584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3E4C698D-85DF-4273-A92F-CAE925A449F0}" type="slidenum">
              <a:rPr lang="en-US" altLang="en-US" smtClean="0">
                <a:latin typeface="Arial" panose="020B0604020202020204" pitchFamily="34" charset="0"/>
              </a:rPr>
              <a:pPr>
                <a:spcBef>
                  <a:spcPct val="0"/>
                </a:spcBef>
              </a:pPr>
              <a:t>4</a:t>
            </a:fld>
            <a:endParaRPr lang="en-US" altLang="en-US" smtClean="0">
              <a:latin typeface="Arial" panose="020B0604020202020204" pitchFamily="34" charset="0"/>
            </a:endParaRPr>
          </a:p>
        </p:txBody>
      </p:sp>
    </p:spTree>
    <p:extLst>
      <p:ext uri="{BB962C8B-B14F-4D97-AF65-F5344CB8AC3E}">
        <p14:creationId xmlns:p14="http://schemas.microsoft.com/office/powerpoint/2010/main" val="3474230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23</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32</a:t>
            </a:fld>
            <a:endParaRPr lang="en-US" altLang="en-US"/>
          </a:p>
        </p:txBody>
      </p:sp>
    </p:spTree>
    <p:extLst>
      <p:ext uri="{BB962C8B-B14F-4D97-AF65-F5344CB8AC3E}">
        <p14:creationId xmlns:p14="http://schemas.microsoft.com/office/powerpoint/2010/main" val="226932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40</a:t>
            </a:fld>
            <a:endParaRPr lang="en-US" altLang="en-US"/>
          </a:p>
        </p:txBody>
      </p:sp>
    </p:spTree>
    <p:extLst>
      <p:ext uri="{BB962C8B-B14F-4D97-AF65-F5344CB8AC3E}">
        <p14:creationId xmlns:p14="http://schemas.microsoft.com/office/powerpoint/2010/main" val="4252713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70256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78356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305953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856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1674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65848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150662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232946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480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296057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75400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31572149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jp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7" Type="http://schemas.openxmlformats.org/officeDocument/2006/relationships/image" Target="../media/image102.jpe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1.jpg"/><Relationship Id="rId5" Type="http://schemas.openxmlformats.org/officeDocument/2006/relationships/image" Target="../media/image100.png"/><Relationship Id="rId4" Type="http://schemas.openxmlformats.org/officeDocument/2006/relationships/hyperlink" Target="http://okstate.edu/"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6.xml"/><Relationship Id="rId4" Type="http://schemas.openxmlformats.org/officeDocument/2006/relationships/hyperlink" Target="https://en.wikipedia.org/wiki/Irreversible_proces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jpeg"/><Relationship Id="rId1" Type="http://schemas.openxmlformats.org/officeDocument/2006/relationships/slideLayout" Target="../slideLayouts/slideLayout2.xml"/><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8.png"/><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0.png"/><Relationship Id="rId4" Type="http://schemas.openxmlformats.org/officeDocument/2006/relationships/hyperlink" Target="http://okstate.edu/"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jpg"/><Relationship Id="rId1" Type="http://schemas.openxmlformats.org/officeDocument/2006/relationships/slideLayout" Target="../slideLayouts/slideLayout2.xml"/><Relationship Id="rId6" Type="http://schemas.openxmlformats.org/officeDocument/2006/relationships/image" Target="../media/image115.jpg"/><Relationship Id="rId5" Type="http://schemas.openxmlformats.org/officeDocument/2006/relationships/image" Target="../media/image114.jpg"/><Relationship Id="rId4" Type="http://schemas.microsoft.com/office/2007/relationships/hdphoto" Target="../media/hdphoto7.wdp"/></Relationships>
</file>

<file path=ppt/slides/_rels/slide21.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7.xml"/><Relationship Id="rId5" Type="http://schemas.openxmlformats.org/officeDocument/2006/relationships/hyperlink" Target="http://www.nue.okstate.edu/" TargetMode="External"/><Relationship Id="rId4" Type="http://schemas.openxmlformats.org/officeDocument/2006/relationships/image" Target="../media/image118.jpg"/></Relationships>
</file>

<file path=ppt/slides/_rels/slide2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2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23.jpe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2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g"/><Relationship Id="rId1" Type="http://schemas.openxmlformats.org/officeDocument/2006/relationships/slideLayout" Target="../slideLayouts/slideLayout2.xml"/><Relationship Id="rId6" Type="http://schemas.openxmlformats.org/officeDocument/2006/relationships/image" Target="../media/image135.jpg"/><Relationship Id="rId5" Type="http://schemas.openxmlformats.org/officeDocument/2006/relationships/image" Target="../media/image134.jpg"/><Relationship Id="rId4" Type="http://schemas.openxmlformats.org/officeDocument/2006/relationships/image" Target="../media/image13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png"/><Relationship Id="rId4" Type="http://schemas.microsoft.com/office/2007/relationships/hdphoto" Target="../media/hdphoto3.wdp"/></Relationships>
</file>

<file path=ppt/slides/_rels/slide3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6.jpeg"/><Relationship Id="rId7" Type="http://schemas.openxmlformats.org/officeDocument/2006/relationships/image" Target="../media/image138.png"/><Relationship Id="rId2" Type="http://schemas.openxmlformats.org/officeDocument/2006/relationships/image" Target="../media/image102.jpe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okstate.edu/" TargetMode="External"/><Relationship Id="rId4" Type="http://schemas.openxmlformats.org/officeDocument/2006/relationships/image" Target="../media/image137.png"/><Relationship Id="rId9" Type="http://schemas.openxmlformats.org/officeDocument/2006/relationships/image" Target="../media/image140.png"/></Relationships>
</file>

<file path=ppt/slides/_rels/slide3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43.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em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50.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54.png"/><Relationship Id="rId7" Type="http://schemas.microsoft.com/office/2007/relationships/hdphoto" Target="../media/hdphoto11.wdp"/><Relationship Id="rId2" Type="http://schemas.openxmlformats.org/officeDocument/2006/relationships/image" Target="../media/image153.png"/><Relationship Id="rId1" Type="http://schemas.openxmlformats.org/officeDocument/2006/relationships/slideLayout" Target="../slideLayouts/slideLayout2.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4.xml.rels><?xml version="1.0" encoding="UTF-8" standalone="yes"?>
<Relationships xmlns="http://schemas.openxmlformats.org/package/2006/relationships"><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9" Type="http://schemas.openxmlformats.org/officeDocument/2006/relationships/image" Target="../media/image46.png"/><Relationship Id="rId21" Type="http://schemas.openxmlformats.org/officeDocument/2006/relationships/image" Target="../media/image28.png"/><Relationship Id="rId34" Type="http://schemas.openxmlformats.org/officeDocument/2006/relationships/image" Target="../media/image41.png"/><Relationship Id="rId42" Type="http://schemas.openxmlformats.org/officeDocument/2006/relationships/image" Target="../media/image49.png"/><Relationship Id="rId47" Type="http://schemas.openxmlformats.org/officeDocument/2006/relationships/image" Target="../media/image54.png"/><Relationship Id="rId50" Type="http://schemas.openxmlformats.org/officeDocument/2006/relationships/image" Target="../media/image57.jpeg"/><Relationship Id="rId55" Type="http://schemas.openxmlformats.org/officeDocument/2006/relationships/image" Target="../media/image62.png"/><Relationship Id="rId7" Type="http://schemas.openxmlformats.org/officeDocument/2006/relationships/image" Target="../media/image14.jpeg"/><Relationship Id="rId2" Type="http://schemas.openxmlformats.org/officeDocument/2006/relationships/notesSlide" Target="../notesSlides/notesSlide2.xml"/><Relationship Id="rId16" Type="http://schemas.openxmlformats.org/officeDocument/2006/relationships/image" Target="../media/image23.png"/><Relationship Id="rId29" Type="http://schemas.openxmlformats.org/officeDocument/2006/relationships/image" Target="../media/image36.png"/><Relationship Id="rId11" Type="http://schemas.openxmlformats.org/officeDocument/2006/relationships/image" Target="../media/image18.jpeg"/><Relationship Id="rId24" Type="http://schemas.openxmlformats.org/officeDocument/2006/relationships/image" Target="../media/image31.png"/><Relationship Id="rId32" Type="http://schemas.openxmlformats.org/officeDocument/2006/relationships/image" Target="../media/image39.png"/><Relationship Id="rId37" Type="http://schemas.openxmlformats.org/officeDocument/2006/relationships/image" Target="../media/image44.png"/><Relationship Id="rId40" Type="http://schemas.openxmlformats.org/officeDocument/2006/relationships/image" Target="../media/image47.png"/><Relationship Id="rId45" Type="http://schemas.openxmlformats.org/officeDocument/2006/relationships/image" Target="../media/image52.png"/><Relationship Id="rId53" Type="http://schemas.openxmlformats.org/officeDocument/2006/relationships/image" Target="../media/image60.jpeg"/><Relationship Id="rId58" Type="http://schemas.openxmlformats.org/officeDocument/2006/relationships/image" Target="../media/image65.jpeg"/><Relationship Id="rId5" Type="http://schemas.openxmlformats.org/officeDocument/2006/relationships/image" Target="../media/image12.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jpeg"/><Relationship Id="rId30" Type="http://schemas.openxmlformats.org/officeDocument/2006/relationships/image" Target="../media/image37.png"/><Relationship Id="rId35" Type="http://schemas.openxmlformats.org/officeDocument/2006/relationships/image" Target="../media/image42.png"/><Relationship Id="rId43" Type="http://schemas.openxmlformats.org/officeDocument/2006/relationships/image" Target="../media/image50.png"/><Relationship Id="rId48" Type="http://schemas.openxmlformats.org/officeDocument/2006/relationships/image" Target="../media/image55.jpeg"/><Relationship Id="rId56" Type="http://schemas.openxmlformats.org/officeDocument/2006/relationships/image" Target="../media/image63.jpeg"/><Relationship Id="rId8" Type="http://schemas.openxmlformats.org/officeDocument/2006/relationships/image" Target="../media/image15.jpeg"/><Relationship Id="rId51" Type="http://schemas.openxmlformats.org/officeDocument/2006/relationships/image" Target="../media/image58.jpeg"/><Relationship Id="rId3" Type="http://schemas.openxmlformats.org/officeDocument/2006/relationships/image" Target="../media/image10.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jpeg"/><Relationship Id="rId33" Type="http://schemas.openxmlformats.org/officeDocument/2006/relationships/image" Target="../media/image40.png"/><Relationship Id="rId38" Type="http://schemas.openxmlformats.org/officeDocument/2006/relationships/image" Target="../media/image45.png"/><Relationship Id="rId46" Type="http://schemas.openxmlformats.org/officeDocument/2006/relationships/image" Target="../media/image53.jpeg"/><Relationship Id="rId59" Type="http://schemas.openxmlformats.org/officeDocument/2006/relationships/image" Target="../media/image66.jpeg"/><Relationship Id="rId20" Type="http://schemas.openxmlformats.org/officeDocument/2006/relationships/image" Target="../media/image27.png"/><Relationship Id="rId41" Type="http://schemas.openxmlformats.org/officeDocument/2006/relationships/image" Target="../media/image48.jpeg"/><Relationship Id="rId54"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13.jpeg"/><Relationship Id="rId15" Type="http://schemas.openxmlformats.org/officeDocument/2006/relationships/image" Target="../media/image22.jpeg"/><Relationship Id="rId23" Type="http://schemas.openxmlformats.org/officeDocument/2006/relationships/image" Target="../media/image30.png"/><Relationship Id="rId28" Type="http://schemas.openxmlformats.org/officeDocument/2006/relationships/image" Target="../media/image35.png"/><Relationship Id="rId36" Type="http://schemas.openxmlformats.org/officeDocument/2006/relationships/image" Target="../media/image43.png"/><Relationship Id="rId49" Type="http://schemas.openxmlformats.org/officeDocument/2006/relationships/image" Target="../media/image56.jpeg"/><Relationship Id="rId57" Type="http://schemas.openxmlformats.org/officeDocument/2006/relationships/image" Target="../media/image64.png"/><Relationship Id="rId10" Type="http://schemas.openxmlformats.org/officeDocument/2006/relationships/image" Target="../media/image17.png"/><Relationship Id="rId31" Type="http://schemas.openxmlformats.org/officeDocument/2006/relationships/image" Target="../media/image38.png"/><Relationship Id="rId44" Type="http://schemas.openxmlformats.org/officeDocument/2006/relationships/image" Target="../media/image51.png"/><Relationship Id="rId52" Type="http://schemas.openxmlformats.org/officeDocument/2006/relationships/image" Target="../media/image59.png"/><Relationship Id="rId60" Type="http://schemas.openxmlformats.org/officeDocument/2006/relationships/image" Target="../media/image67.png"/></Relationships>
</file>

<file path=ppt/slides/_rels/slide40.xml.rels><?xml version="1.0" encoding="UTF-8" standalone="yes"?>
<Relationships xmlns="http://schemas.openxmlformats.org/package/2006/relationships"><Relationship Id="rId13" Type="http://schemas.openxmlformats.org/officeDocument/2006/relationships/image" Target="../media/image168.png"/><Relationship Id="rId18" Type="http://schemas.openxmlformats.org/officeDocument/2006/relationships/image" Target="../media/image172.png"/><Relationship Id="rId26" Type="http://schemas.openxmlformats.org/officeDocument/2006/relationships/image" Target="../media/image178.jpg"/><Relationship Id="rId3" Type="http://schemas.openxmlformats.org/officeDocument/2006/relationships/image" Target="../media/image158.png"/><Relationship Id="rId21" Type="http://schemas.openxmlformats.org/officeDocument/2006/relationships/image" Target="../media/image173.png"/><Relationship Id="rId7" Type="http://schemas.openxmlformats.org/officeDocument/2006/relationships/image" Target="../media/image162.png"/><Relationship Id="rId12" Type="http://schemas.openxmlformats.org/officeDocument/2006/relationships/image" Target="../media/image167.png"/><Relationship Id="rId17" Type="http://schemas.openxmlformats.org/officeDocument/2006/relationships/image" Target="../media/image5.png"/><Relationship Id="rId25" Type="http://schemas.openxmlformats.org/officeDocument/2006/relationships/image" Target="../media/image177.png"/><Relationship Id="rId33" Type="http://schemas.openxmlformats.org/officeDocument/2006/relationships/image" Target="../media/image184.png"/><Relationship Id="rId2" Type="http://schemas.openxmlformats.org/officeDocument/2006/relationships/notesSlide" Target="../notesSlides/notesSlide5.xml"/><Relationship Id="rId16" Type="http://schemas.openxmlformats.org/officeDocument/2006/relationships/image" Target="../media/image171.png"/><Relationship Id="rId20" Type="http://schemas.openxmlformats.org/officeDocument/2006/relationships/image" Target="../media/image140.png"/><Relationship Id="rId29" Type="http://schemas.openxmlformats.org/officeDocument/2006/relationships/image" Target="../media/image181.jpg"/><Relationship Id="rId1" Type="http://schemas.openxmlformats.org/officeDocument/2006/relationships/slideLayout" Target="../slideLayouts/slideLayout2.xml"/><Relationship Id="rId6" Type="http://schemas.openxmlformats.org/officeDocument/2006/relationships/image" Target="../media/image161.png"/><Relationship Id="rId11" Type="http://schemas.openxmlformats.org/officeDocument/2006/relationships/image" Target="../media/image166.jpg"/><Relationship Id="rId24" Type="http://schemas.openxmlformats.org/officeDocument/2006/relationships/image" Target="../media/image176.png"/><Relationship Id="rId32" Type="http://schemas.openxmlformats.org/officeDocument/2006/relationships/image" Target="../media/image183.jpg"/><Relationship Id="rId5" Type="http://schemas.openxmlformats.org/officeDocument/2006/relationships/image" Target="../media/image160.png"/><Relationship Id="rId15" Type="http://schemas.openxmlformats.org/officeDocument/2006/relationships/image" Target="../media/image170.png"/><Relationship Id="rId23" Type="http://schemas.openxmlformats.org/officeDocument/2006/relationships/image" Target="../media/image175.jpg"/><Relationship Id="rId28" Type="http://schemas.openxmlformats.org/officeDocument/2006/relationships/image" Target="../media/image180.png"/><Relationship Id="rId10" Type="http://schemas.openxmlformats.org/officeDocument/2006/relationships/image" Target="../media/image165.png"/><Relationship Id="rId19" Type="http://schemas.microsoft.com/office/2007/relationships/hdphoto" Target="../media/hdphoto12.wdp"/><Relationship Id="rId31" Type="http://schemas.openxmlformats.org/officeDocument/2006/relationships/image" Target="../media/image182.jpg"/><Relationship Id="rId4" Type="http://schemas.openxmlformats.org/officeDocument/2006/relationships/image" Target="../media/image159.png"/><Relationship Id="rId9" Type="http://schemas.openxmlformats.org/officeDocument/2006/relationships/image" Target="../media/image164.png"/><Relationship Id="rId14" Type="http://schemas.openxmlformats.org/officeDocument/2006/relationships/image" Target="../media/image169.png"/><Relationship Id="rId22" Type="http://schemas.openxmlformats.org/officeDocument/2006/relationships/image" Target="../media/image174.png"/><Relationship Id="rId27" Type="http://schemas.openxmlformats.org/officeDocument/2006/relationships/image" Target="../media/image179.png"/><Relationship Id="rId30" Type="http://schemas.openxmlformats.org/officeDocument/2006/relationships/image" Target="../media/image102.jpeg"/><Relationship Id="rId8" Type="http://schemas.openxmlformats.org/officeDocument/2006/relationships/image" Target="../media/image163.png"/></Relationships>
</file>

<file path=ppt/slides/_rels/slide4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tif"/><Relationship Id="rId1" Type="http://schemas.openxmlformats.org/officeDocument/2006/relationships/slideLayout" Target="../slideLayouts/slideLayout2.xml"/><Relationship Id="rId6" Type="http://schemas.openxmlformats.org/officeDocument/2006/relationships/image" Target="../media/image189.tif"/><Relationship Id="rId5" Type="http://schemas.openxmlformats.org/officeDocument/2006/relationships/image" Target="../media/image188.tif"/><Relationship Id="rId4" Type="http://schemas.openxmlformats.org/officeDocument/2006/relationships/image" Target="../media/image18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94.jpg"/><Relationship Id="rId3" Type="http://schemas.microsoft.com/office/2007/relationships/hdphoto" Target="../media/hdphoto13.wdp"/><Relationship Id="rId7" Type="http://schemas.openxmlformats.org/officeDocument/2006/relationships/image" Target="../media/image193.jpg"/><Relationship Id="rId2" Type="http://schemas.openxmlformats.org/officeDocument/2006/relationships/image" Target="../media/image190.png"/><Relationship Id="rId1" Type="http://schemas.openxmlformats.org/officeDocument/2006/relationships/slideLayout" Target="../slideLayouts/slideLayout2.xml"/><Relationship Id="rId6" Type="http://schemas.openxmlformats.org/officeDocument/2006/relationships/image" Target="../media/image192.jpg"/><Relationship Id="rId5" Type="http://schemas.microsoft.com/office/2007/relationships/hdphoto" Target="../media/hdphoto14.wdp"/><Relationship Id="rId4" Type="http://schemas.openxmlformats.org/officeDocument/2006/relationships/image" Target="../media/image191.png"/><Relationship Id="rId9" Type="http://schemas.openxmlformats.org/officeDocument/2006/relationships/image" Target="../media/image195.jpg"/></Relationships>
</file>

<file path=ppt/slides/_rels/slide44.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200.png"/><Relationship Id="rId5" Type="http://schemas.openxmlformats.org/officeDocument/2006/relationships/image" Target="../media/image199.jpeg"/><Relationship Id="rId4" Type="http://schemas.openxmlformats.org/officeDocument/2006/relationships/image" Target="../media/image19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microsoft.com/office/2007/relationships/hdphoto" Target="../media/hdphoto15.wdp"/><Relationship Id="rId2" Type="http://schemas.openxmlformats.org/officeDocument/2006/relationships/image" Target="../media/image201.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hyperlink" Target="http://okstate.edu/" TargetMode="External"/><Relationship Id="rId4" Type="http://schemas.openxmlformats.org/officeDocument/2006/relationships/image" Target="../media/image202.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png"/></Relationships>
</file>

<file path=ppt/slides/_rels/slide50.xml.rels><?xml version="1.0" encoding="UTF-8" standalone="yes"?>
<Relationships xmlns="http://schemas.openxmlformats.org/package/2006/relationships"><Relationship Id="rId2" Type="http://schemas.openxmlformats.org/officeDocument/2006/relationships/image" Target="../media/image203.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g"/><Relationship Id="rId1" Type="http://schemas.openxmlformats.org/officeDocument/2006/relationships/slideLayout" Target="../slideLayouts/slideLayout2.xml"/><Relationship Id="rId4" Type="http://schemas.openxmlformats.org/officeDocument/2006/relationships/image" Target="../media/image206.png"/></Relationships>
</file>

<file path=ppt/slides/_rels/slide52.xml.rels><?xml version="1.0" encoding="UTF-8" standalone="yes"?>
<Relationships xmlns="http://schemas.openxmlformats.org/package/2006/relationships"><Relationship Id="rId2" Type="http://schemas.openxmlformats.org/officeDocument/2006/relationships/image" Target="../media/image207.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jpg"/><Relationship Id="rId7" Type="http://schemas.openxmlformats.org/officeDocument/2006/relationships/image" Target="../media/image80.jpeg"/><Relationship Id="rId2" Type="http://schemas.openxmlformats.org/officeDocument/2006/relationships/image" Target="../media/image76.JP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79.png"/><Relationship Id="rId4" Type="http://schemas.openxmlformats.org/officeDocument/2006/relationships/image" Target="../media/image78.jpeg"/></Relationships>
</file>

<file path=ppt/slides/_rels/slide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 Id="rId5" Type="http://schemas.openxmlformats.org/officeDocument/2006/relationships/image" Target="../media/image85.png"/><Relationship Id="rId4" Type="http://schemas.openxmlformats.org/officeDocument/2006/relationships/image" Target="../media/image84.png"/></Relationships>
</file>

<file path=ppt/slides/_rels/slide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3" name="Rounded Rectangle 12"/>
          <p:cNvSpPr/>
          <p:nvPr/>
        </p:nvSpPr>
        <p:spPr>
          <a:xfrm>
            <a:off x="3950678" y="1504724"/>
            <a:ext cx="45719" cy="4571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117818" y="211013"/>
            <a:ext cx="4642338" cy="1491763"/>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302730" y="361723"/>
            <a:ext cx="4296966" cy="1188720"/>
          </a:xfrm>
          <a:prstGeom prst="round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11" name="TextBox 10"/>
          <p:cNvSpPr txBox="1"/>
          <p:nvPr/>
        </p:nvSpPr>
        <p:spPr>
          <a:xfrm>
            <a:off x="621323" y="521374"/>
            <a:ext cx="3727939" cy="954107"/>
          </a:xfrm>
          <a:prstGeom prst="rect">
            <a:avLst/>
          </a:prstGeom>
          <a:noFill/>
        </p:spPr>
        <p:txBody>
          <a:bodyPr wrap="square" rtlCol="0">
            <a:spAutoFit/>
          </a:bodyPr>
          <a:lstStyle/>
          <a:p>
            <a:pPr algn="ctr"/>
            <a:r>
              <a:rPr lang="en-US" sz="2800" b="1" dirty="0" smtClean="0">
                <a:solidFill>
                  <a:schemeClr val="bg1"/>
                </a:solidFill>
              </a:rPr>
              <a:t>UNIVERSITY OF NEBRASKA</a:t>
            </a:r>
            <a:endParaRPr lang="en-US" sz="2800" b="1" dirty="0">
              <a:solidFill>
                <a:schemeClr val="bg1"/>
              </a:solidFill>
            </a:endParaRPr>
          </a:p>
        </p:txBody>
      </p:sp>
      <p:sp>
        <p:nvSpPr>
          <p:cNvPr id="5" name="Rounded Rectangle 4"/>
          <p:cNvSpPr/>
          <p:nvPr/>
        </p:nvSpPr>
        <p:spPr>
          <a:xfrm>
            <a:off x="621323" y="1840523"/>
            <a:ext cx="3685296" cy="83233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rPr>
              <a:t>Agronomy </a:t>
            </a:r>
            <a:r>
              <a:rPr lang="en-US" sz="2400" dirty="0">
                <a:solidFill>
                  <a:schemeClr val="tx1"/>
                </a:solidFill>
              </a:rPr>
              <a:t>and Horticulture </a:t>
            </a:r>
            <a:r>
              <a:rPr lang="en-US" sz="2400" dirty="0" smtClean="0">
                <a:solidFill>
                  <a:schemeClr val="tx1"/>
                </a:solidFill>
              </a:rPr>
              <a:t>Department 2025</a:t>
            </a:r>
            <a:endParaRPr lang="en-US" sz="2400" dirty="0">
              <a:solidFill>
                <a:schemeClr val="tx1"/>
              </a:solidFill>
              <a:cs typeface="Arial" panose="020B0604020202020204" pitchFamily="34" charset="0"/>
            </a:endParaRPr>
          </a:p>
        </p:txBody>
      </p:sp>
    </p:spTree>
    <p:extLst>
      <p:ext uri="{BB962C8B-B14F-4D97-AF65-F5344CB8AC3E}">
        <p14:creationId xmlns:p14="http://schemas.microsoft.com/office/powerpoint/2010/main" val="41062428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480314" y="296682"/>
            <a:ext cx="8194763" cy="5109091"/>
          </a:xfrm>
          <a:prstGeom prst="rect">
            <a:avLst/>
          </a:prstGeom>
          <a:solidFill>
            <a:srgbClr val="006600"/>
          </a:solidFill>
          <a:ln w="38100">
            <a:solidFill>
              <a:schemeClr val="bg2"/>
            </a:solidFill>
          </a:ln>
          <a:effectLs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1pPr>
            <a:lvl2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2pPr>
            <a:lvl3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3pPr>
            <a:lvl4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4pPr>
            <a:lvl5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5pPr>
            <a:lvl6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6pPr>
            <a:lvl7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7pPr>
            <a:lvl8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8pPr>
            <a:lvl9pPr eaLnBrk="0" fontAlgn="base" hangingPunct="0">
              <a:spcBef>
                <a:spcPct val="0"/>
              </a:spcBef>
              <a:spcAft>
                <a:spcPct val="0"/>
              </a:spcAft>
              <a:tabLst>
                <a:tab pos="1714500" algn="l"/>
                <a:tab pos="2400300" algn="l"/>
                <a:tab pos="3200400" algn="l"/>
                <a:tab pos="4000500" algn="l"/>
                <a:tab pos="4800600" algn="l"/>
                <a:tab pos="5715000" algn="l"/>
                <a:tab pos="6400800" algn="l"/>
                <a:tab pos="7200900" algn="l"/>
              </a:tabLs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800" b="1"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40 transects, Argentina, Mexico, Iowa, Nebraska, Ohio, and Oklahoma, 2002-2004.</a:t>
            </a:r>
            <a:endParaRPr kumimoji="0" lang="en-US" altLang="en-US" sz="700" b="1"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8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_____________________________________________________________</a:t>
            </a:r>
            <a:br>
              <a:rPr kumimoji="0" lang="en-US" altLang="en-US" sz="18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b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Location	Years	Trans.	Min 	Max 	Mean	</a:t>
            </a:r>
            <a:r>
              <a:rPr kumimoji="0" lang="en-US" altLang="en-US" sz="1600" b="0" i="0" u="none" strike="noStrike" cap="none" normalizeH="0" baseline="0" dirty="0" err="1" smtClean="0">
                <a:ln>
                  <a:noFill/>
                </a:ln>
                <a:solidFill>
                  <a:schemeClr val="bg1"/>
                </a:solidFill>
                <a:effectLst/>
                <a:latin typeface="Arial" panose="020B0604020202020204" pitchFamily="34" charset="0"/>
                <a:ea typeface="Times New Roman" panose="02020603050405020304" pitchFamily="18" charset="0"/>
              </a:rPr>
              <a:t>Stdev</a:t>
            </a: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Max/Min	CV</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kg/ha ------------------------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4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OK, &lt;6000 kg/ha</a:t>
            </a: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2003-4	11	1128	9169	4652	1724	10.0	37</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4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OK, &gt;6000 kg/ha</a:t>
            </a: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2003-4	8	1947	14120	7050	2167	11.6	31</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4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Ames, IA, </a:t>
            </a: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2004	4	1872	21173	8320	3660	14.1	46</a:t>
            </a:r>
            <a:b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br>
            <a:r>
              <a:rPr kumimoji="0" lang="en-US" altLang="en-US" sz="14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Shelton, NE</a:t>
            </a:r>
            <a:endParaRPr kumimoji="0" lang="en-US" altLang="en-US" sz="14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Phillips, NE	2004	5	7098	21492	14383	2926	3.2	20</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n-US"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Ohio	2004	1	2066	19458	9759	4367	9.4	50</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El Batan, MX	2002	3	606	9440	4268	1935	22.4	45</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Argentina	2003	9	2806	28058	11478	4211	15.0	37</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tab pos="1714500" algn="l"/>
                <a:tab pos="2400300" algn="l"/>
                <a:tab pos="3200400" algn="l"/>
                <a:tab pos="4000500" algn="l"/>
                <a:tab pos="4800600" algn="l"/>
                <a:tab pos="5715000" algn="l"/>
                <a:tab pos="6400800" algn="l"/>
                <a:tab pos="7373938" algn="l"/>
              </a:tabLst>
            </a:pPr>
            <a:r>
              <a:rPr kumimoji="0" lang="es-AR" altLang="en-US" sz="1600" b="0" i="0" u="none" strike="noStrike" cap="none" normalizeH="0" baseline="0" dirty="0" err="1" smtClean="0">
                <a:ln>
                  <a:noFill/>
                </a:ln>
                <a:solidFill>
                  <a:schemeClr val="bg1"/>
                </a:solidFill>
                <a:effectLst/>
                <a:latin typeface="Arial" panose="020B0604020202020204" pitchFamily="34" charset="0"/>
                <a:ea typeface="Times New Roman" panose="02020603050405020304" pitchFamily="18" charset="0"/>
              </a:rPr>
              <a:t>All</a:t>
            </a: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a:t>
            </a:r>
            <a:r>
              <a:rPr kumimoji="0" lang="es-AR" altLang="en-US" sz="1600" b="0" i="0" u="none" strike="noStrike" cap="none" normalizeH="0" baseline="0" dirty="0" err="1" smtClean="0">
                <a:ln>
                  <a:noFill/>
                </a:ln>
                <a:solidFill>
                  <a:schemeClr val="bg1"/>
                </a:solidFill>
                <a:effectLst/>
                <a:latin typeface="Arial" panose="020B0604020202020204" pitchFamily="34" charset="0"/>
                <a:ea typeface="Times New Roman" panose="02020603050405020304" pitchFamily="18" charset="0"/>
              </a:rPr>
              <a:t>Sites</a:t>
            </a: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02-04	40	2410	17034	</a:t>
            </a:r>
            <a:r>
              <a:rPr kumimoji="0" lang="es-AR" altLang="en-US" sz="1800" b="1"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8173	2746</a:t>
            </a:r>
            <a:r>
              <a:rPr kumimoji="0" lang="es-AR" altLang="en-US" sz="1600" b="0" i="0" u="none" strike="noStrike" cap="none" normalizeH="0" baseline="0" dirty="0" smtClean="0">
                <a:ln>
                  <a:noFill/>
                </a:ln>
                <a:solidFill>
                  <a:schemeClr val="bg1"/>
                </a:solidFill>
                <a:effectLst/>
                <a:latin typeface="Arial" panose="020B0604020202020204" pitchFamily="34" charset="0"/>
                <a:ea typeface="Times New Roman" panose="02020603050405020304" pitchFamily="18" charset="0"/>
              </a:rPr>
              <a:t>	11.8	35</a:t>
            </a:r>
            <a:endParaRPr kumimoji="0" lang="en-US" altLang="en-US" sz="600" b="0" i="0" u="none" strike="noStrike" cap="none" normalizeH="0" baseline="0" dirty="0" smtClean="0">
              <a:ln>
                <a:noFill/>
              </a:ln>
              <a:solidFill>
                <a:schemeClr val="bg1"/>
              </a:solidFill>
              <a:effectLst/>
              <a:latin typeface="Arial" panose="020B0604020202020204" pitchFamily="34" charset="0"/>
            </a:endParaRPr>
          </a:p>
        </p:txBody>
      </p:sp>
      <p:sp>
        <p:nvSpPr>
          <p:cNvPr id="5" name="Rounded Rectangle 4"/>
          <p:cNvSpPr/>
          <p:nvPr/>
        </p:nvSpPr>
        <p:spPr>
          <a:xfrm>
            <a:off x="758485" y="5615353"/>
            <a:ext cx="7623516" cy="890955"/>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a:t>Plant-to-plant variability in corn grain yield can be expected, averaged more than 2765 kg/ha (</a:t>
            </a:r>
            <a:r>
              <a:rPr lang="en-US" sz="1800" dirty="0">
                <a:solidFill>
                  <a:srgbClr val="FFFF00"/>
                </a:solidFill>
              </a:rPr>
              <a:t>44 </a:t>
            </a:r>
            <a:r>
              <a:rPr lang="en-US" sz="1800" dirty="0" err="1">
                <a:solidFill>
                  <a:srgbClr val="FFFF00"/>
                </a:solidFill>
              </a:rPr>
              <a:t>bu</a:t>
            </a:r>
            <a:r>
              <a:rPr lang="en-US" sz="1800" dirty="0">
                <a:solidFill>
                  <a:srgbClr val="FFFF00"/>
                </a:solidFill>
              </a:rPr>
              <a:t>/ac</a:t>
            </a:r>
            <a:r>
              <a:rPr lang="en-US" sz="1800" dirty="0"/>
              <a:t>) over sites and years.  </a:t>
            </a:r>
            <a:r>
              <a:rPr lang="en-US" sz="1800" dirty="0" err="1"/>
              <a:t>Agron</a:t>
            </a:r>
            <a:r>
              <a:rPr lang="en-US" sz="1800" dirty="0"/>
              <a:t>. J. </a:t>
            </a:r>
            <a:r>
              <a:rPr lang="en-US" sz="1800" dirty="0" smtClean="0"/>
              <a:t>97:1603-1611</a:t>
            </a:r>
            <a:endParaRPr lang="en-US" sz="1800" dirty="0"/>
          </a:p>
        </p:txBody>
      </p:sp>
    </p:spTree>
    <p:extLst>
      <p:ext uri="{BB962C8B-B14F-4D97-AF65-F5344CB8AC3E}">
        <p14:creationId xmlns:p14="http://schemas.microsoft.com/office/powerpoint/2010/main" val="14884787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3" y="310661"/>
            <a:ext cx="478155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p:cNvSpPr txBox="1">
            <a:spLocks noChangeArrowheads="1"/>
          </p:cNvSpPr>
          <p:nvPr/>
        </p:nvSpPr>
        <p:spPr bwMode="auto">
          <a:xfrm>
            <a:off x="5181600" y="627184"/>
            <a:ext cx="381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dirty="0"/>
              <a:t>Seed Placement and Leaf Orientation</a:t>
            </a:r>
          </a:p>
        </p:txBody>
      </p:sp>
      <p:sp>
        <p:nvSpPr>
          <p:cNvPr id="2" name="Rounded Rectangle 1"/>
          <p:cNvSpPr/>
          <p:nvPr/>
        </p:nvSpPr>
        <p:spPr>
          <a:xfrm>
            <a:off x="4337539" y="5158154"/>
            <a:ext cx="4654061" cy="158310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t>2011. Maize (</a:t>
            </a:r>
            <a:r>
              <a:rPr lang="en-US" sz="1800" dirty="0" err="1" smtClean="0"/>
              <a:t>Zea</a:t>
            </a:r>
            <a:r>
              <a:rPr lang="en-US" sz="1800" dirty="0" smtClean="0"/>
              <a:t> mays L.) Leaf Angle and Emergence as Affected by Seed </a:t>
            </a:r>
            <a:r>
              <a:rPr lang="en-US" sz="1800" dirty="0"/>
              <a:t>Orientation at Planting. J. Exp. Agric. </a:t>
            </a:r>
            <a:r>
              <a:rPr lang="en-US" sz="1800" dirty="0" smtClean="0"/>
              <a:t>DOI:10.1017/S001447971100038X</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743808"/>
            <a:ext cx="3590925" cy="2057400"/>
          </a:xfrm>
          <a:prstGeom prst="rect">
            <a:avLst/>
          </a:prstGeom>
        </p:spPr>
      </p:pic>
    </p:spTree>
    <p:extLst>
      <p:ext uri="{BB962C8B-B14F-4D97-AF65-F5344CB8AC3E}">
        <p14:creationId xmlns:p14="http://schemas.microsoft.com/office/powerpoint/2010/main" val="17238309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4035523" y="195222"/>
            <a:ext cx="4800600" cy="3334720"/>
          </a:xfrm>
          <a:prstGeom prst="rect">
            <a:avLst/>
          </a:prstGeom>
          <a:ln w="12700">
            <a:solidFill>
              <a:schemeClr val="tx1"/>
            </a:solidFill>
          </a:ln>
        </p:spPr>
      </p:pic>
      <p:pic>
        <p:nvPicPr>
          <p:cNvPr id="7" name="Picture 6"/>
          <p:cNvPicPr>
            <a:picLocks noChangeAspect="1"/>
          </p:cNvPicPr>
          <p:nvPr/>
        </p:nvPicPr>
        <p:blipFill>
          <a:blip r:embed="rId3"/>
          <a:stretch>
            <a:fillRect/>
          </a:stretch>
        </p:blipFill>
        <p:spPr>
          <a:xfrm>
            <a:off x="269631" y="2814530"/>
            <a:ext cx="5709138" cy="3863608"/>
          </a:xfrm>
          <a:prstGeom prst="rect">
            <a:avLst/>
          </a:prstGeom>
          <a:ln w="12700">
            <a:solidFill>
              <a:schemeClr val="tx1"/>
            </a:solidFill>
          </a:ln>
        </p:spPr>
      </p:pic>
      <p:pic>
        <p:nvPicPr>
          <p:cNvPr id="9" name="Picture 8"/>
          <p:cNvPicPr>
            <a:picLocks noChangeAspect="1"/>
          </p:cNvPicPr>
          <p:nvPr/>
        </p:nvPicPr>
        <p:blipFill>
          <a:blip r:embed="rId4"/>
          <a:stretch>
            <a:fillRect/>
          </a:stretch>
        </p:blipFill>
        <p:spPr>
          <a:xfrm>
            <a:off x="514350" y="2986534"/>
            <a:ext cx="1824477" cy="1315835"/>
          </a:xfrm>
          <a:prstGeom prst="rect">
            <a:avLst/>
          </a:prstGeom>
        </p:spPr>
      </p:pic>
      <p:pic>
        <p:nvPicPr>
          <p:cNvPr id="10" name="Picture 9"/>
          <p:cNvPicPr>
            <a:picLocks noChangeAspect="1"/>
          </p:cNvPicPr>
          <p:nvPr/>
        </p:nvPicPr>
        <p:blipFill>
          <a:blip r:embed="rId5"/>
          <a:stretch>
            <a:fillRect/>
          </a:stretch>
        </p:blipFill>
        <p:spPr>
          <a:xfrm>
            <a:off x="269631" y="195222"/>
            <a:ext cx="3776891" cy="2490740"/>
          </a:xfrm>
          <a:prstGeom prst="rect">
            <a:avLst/>
          </a:prstGeom>
          <a:ln w="12700">
            <a:solidFill>
              <a:schemeClr val="tx1"/>
            </a:solidFill>
          </a:ln>
        </p:spPr>
      </p:pic>
      <p:pic>
        <p:nvPicPr>
          <p:cNvPr id="5" name="Picture 4"/>
          <p:cNvPicPr>
            <a:picLocks noChangeAspect="1"/>
          </p:cNvPicPr>
          <p:nvPr/>
        </p:nvPicPr>
        <p:blipFill>
          <a:blip r:embed="rId6"/>
          <a:stretch>
            <a:fillRect/>
          </a:stretch>
        </p:blipFill>
        <p:spPr>
          <a:xfrm>
            <a:off x="5432181" y="4034035"/>
            <a:ext cx="3403942" cy="2644104"/>
          </a:xfrm>
          <a:prstGeom prst="rect">
            <a:avLst/>
          </a:prstGeom>
          <a:ln w="12700">
            <a:solidFill>
              <a:schemeClr val="tx1"/>
            </a:solidFill>
          </a:ln>
        </p:spPr>
      </p:pic>
      <p:sp>
        <p:nvSpPr>
          <p:cNvPr id="2" name="TextBox 1"/>
          <p:cNvSpPr txBox="1"/>
          <p:nvPr/>
        </p:nvSpPr>
        <p:spPr>
          <a:xfrm>
            <a:off x="3004771" y="331875"/>
            <a:ext cx="4854820" cy="523220"/>
          </a:xfrm>
          <a:prstGeom prst="rect">
            <a:avLst/>
          </a:prstGeom>
          <a:solidFill>
            <a:schemeClr val="accent6">
              <a:lumMod val="20000"/>
              <a:lumOff val="80000"/>
            </a:schemeClr>
          </a:solidFill>
        </p:spPr>
        <p:txBody>
          <a:bodyPr wrap="square" rtlCol="0">
            <a:spAutoFit/>
          </a:bodyPr>
          <a:lstStyle>
            <a:defPPr>
              <a:defRPr lang="en-US"/>
            </a:defPPr>
            <a:lvl1pPr>
              <a:defRPr sz="1400"/>
            </a:lvl1pPr>
          </a:lstStyle>
          <a:p>
            <a:r>
              <a:rPr lang="en-US" dirty="0" smtClean="0"/>
              <a:t>2005</a:t>
            </a:r>
            <a:r>
              <a:rPr lang="en-US" dirty="0"/>
              <a:t>. Automated calibration stamp technology for improved in-season nitrogen fertilization.  </a:t>
            </a:r>
            <a:r>
              <a:rPr lang="en-US" dirty="0" err="1"/>
              <a:t>Agron</a:t>
            </a:r>
            <a:r>
              <a:rPr lang="en-US" dirty="0"/>
              <a:t>. J. 97:338-342</a:t>
            </a:r>
            <a:r>
              <a:rPr lang="en-US" dirty="0" smtClean="0"/>
              <a:t>.</a:t>
            </a:r>
            <a:endParaRPr lang="en-US" dirty="0"/>
          </a:p>
        </p:txBody>
      </p:sp>
      <p:sp>
        <p:nvSpPr>
          <p:cNvPr id="12" name="Rounded Rectangle 11"/>
          <p:cNvSpPr/>
          <p:nvPr/>
        </p:nvSpPr>
        <p:spPr>
          <a:xfrm>
            <a:off x="4533754" y="3529942"/>
            <a:ext cx="4302369" cy="504092"/>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N Calibration Stamp 2004</a:t>
            </a:r>
            <a:endParaRPr lang="en-US" sz="2400" b="1" dirty="0"/>
          </a:p>
        </p:txBody>
      </p:sp>
    </p:spTree>
    <p:extLst>
      <p:ext uri="{BB962C8B-B14F-4D97-AF65-F5344CB8AC3E}">
        <p14:creationId xmlns:p14="http://schemas.microsoft.com/office/powerpoint/2010/main" val="19503049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6517066" cy="4944908"/>
          </a:xfrm>
          <a:prstGeom prst="rect">
            <a:avLst/>
          </a:prstGeom>
          <a:ln w="9525">
            <a:solidFill>
              <a:schemeClr val="tx1"/>
            </a:solidFill>
          </a:ln>
        </p:spPr>
      </p:pic>
      <p:pic>
        <p:nvPicPr>
          <p:cNvPr id="4" name="Picture 3"/>
          <p:cNvPicPr>
            <a:picLocks noChangeAspect="1"/>
          </p:cNvPicPr>
          <p:nvPr/>
        </p:nvPicPr>
        <p:blipFill>
          <a:blip r:embed="rId3"/>
          <a:stretch>
            <a:fillRect/>
          </a:stretch>
        </p:blipFill>
        <p:spPr>
          <a:xfrm>
            <a:off x="5871387" y="226615"/>
            <a:ext cx="3094309" cy="2383454"/>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6240" y="4033859"/>
            <a:ext cx="5166687" cy="2814614"/>
          </a:xfrm>
          <a:prstGeom prst="rect">
            <a:avLst/>
          </a:prstGeom>
          <a:ln w="12700">
            <a:solidFill>
              <a:schemeClr val="tx1"/>
            </a:solidFill>
          </a:ln>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4583722"/>
            <a:ext cx="3842029" cy="2264751"/>
          </a:xfrm>
          <a:prstGeom prst="rect">
            <a:avLst/>
          </a:prstGeom>
          <a:ln w="9525">
            <a:solidFill>
              <a:schemeClr val="tx1"/>
            </a:solidFill>
          </a:ln>
        </p:spPr>
      </p:pic>
      <p:sp>
        <p:nvSpPr>
          <p:cNvPr id="7" name="TextBox 6"/>
          <p:cNvSpPr txBox="1"/>
          <p:nvPr/>
        </p:nvSpPr>
        <p:spPr>
          <a:xfrm>
            <a:off x="5861539" y="2801817"/>
            <a:ext cx="3221388" cy="954107"/>
          </a:xfrm>
          <a:prstGeom prst="rect">
            <a:avLst/>
          </a:prstGeom>
          <a:solidFill>
            <a:schemeClr val="accent6">
              <a:lumMod val="20000"/>
              <a:lumOff val="80000"/>
            </a:schemeClr>
          </a:solidFill>
        </p:spPr>
        <p:txBody>
          <a:bodyPr wrap="square" rtlCol="0">
            <a:spAutoFit/>
          </a:bodyPr>
          <a:lstStyle/>
          <a:p>
            <a:r>
              <a:rPr lang="en-US" sz="1400" dirty="0" smtClean="0"/>
              <a:t>2008</a:t>
            </a:r>
            <a:r>
              <a:rPr lang="en-US" sz="1400" dirty="0"/>
              <a:t>. Ramp calibration strip technology for determining mid-season N rates in corn and wheat. </a:t>
            </a:r>
            <a:r>
              <a:rPr lang="en-US" sz="1400" dirty="0" err="1"/>
              <a:t>Agron</a:t>
            </a:r>
            <a:r>
              <a:rPr lang="en-US" sz="1400" dirty="0"/>
              <a:t>. J. 100:1088-1093.</a:t>
            </a:r>
          </a:p>
        </p:txBody>
      </p:sp>
      <p:sp>
        <p:nvSpPr>
          <p:cNvPr id="10" name="Rounded Rectangle 9"/>
          <p:cNvSpPr/>
          <p:nvPr/>
        </p:nvSpPr>
        <p:spPr>
          <a:xfrm>
            <a:off x="569819" y="6239269"/>
            <a:ext cx="4302369" cy="504092"/>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Ramp Calibration Strip, 2006</a:t>
            </a:r>
            <a:endParaRPr lang="en-US" sz="2400" b="1" dirty="0"/>
          </a:p>
        </p:txBody>
      </p:sp>
    </p:spTree>
    <p:extLst>
      <p:ext uri="{BB962C8B-B14F-4D97-AF65-F5344CB8AC3E}">
        <p14:creationId xmlns:p14="http://schemas.microsoft.com/office/powerpoint/2010/main" val="171422644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ue.okstate.edu/Hand_Held/Greenseeker%2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7000" contrast="9000"/>
                    </a14:imgEffect>
                  </a14:imgLayer>
                </a14:imgProps>
              </a:ext>
              <a:ext uri="{28A0092B-C50C-407E-A947-70E740481C1C}">
                <a14:useLocalDpi xmlns:a14="http://schemas.microsoft.com/office/drawing/2010/main" val="0"/>
              </a:ext>
            </a:extLst>
          </a:blip>
          <a:srcRect/>
          <a:stretch>
            <a:fillRect/>
          </a:stretch>
        </p:blipFill>
        <p:spPr bwMode="auto">
          <a:xfrm>
            <a:off x="364141" y="239454"/>
            <a:ext cx="5701808" cy="638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2026" y="5375672"/>
            <a:ext cx="1262778" cy="701403"/>
          </a:xfrm>
          <a:prstGeom prst="rect">
            <a:avLst/>
          </a:prstGeom>
          <a:solidFill>
            <a:schemeClr val="bg2"/>
          </a:solidFill>
          <a:ln>
            <a:solidFill>
              <a:schemeClr val="tx1"/>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242165" y="2836614"/>
            <a:ext cx="3028950" cy="1628775"/>
          </a:xfrm>
          <a:prstGeom prst="rect">
            <a:avLst/>
          </a:prstGeom>
          <a:ln>
            <a:solidFill>
              <a:schemeClr val="tx1"/>
            </a:solidFill>
          </a:ln>
        </p:spPr>
      </p:pic>
      <p:sp>
        <p:nvSpPr>
          <p:cNvPr id="7" name="Rounded Rectangle 6"/>
          <p:cNvSpPr/>
          <p:nvPr/>
        </p:nvSpPr>
        <p:spPr>
          <a:xfrm>
            <a:off x="4573458" y="1088513"/>
            <a:ext cx="3997570" cy="79485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Arial" panose="020B0604020202020204" pitchFamily="34" charset="0"/>
                <a:ea typeface="Verdana" panose="020B0604030504040204" pitchFamily="34" charset="0"/>
                <a:cs typeface="Arial" panose="020B0604020202020204" pitchFamily="34" charset="0"/>
              </a:rPr>
              <a:t>Hand-Held </a:t>
            </a:r>
            <a:r>
              <a:rPr lang="en-US" sz="2400" dirty="0" err="1" smtClean="0">
                <a:solidFill>
                  <a:schemeClr val="bg1"/>
                </a:solidFill>
                <a:latin typeface="Arial" panose="020B0604020202020204" pitchFamily="34" charset="0"/>
                <a:ea typeface="Verdana" panose="020B0604030504040204" pitchFamily="34" charset="0"/>
                <a:cs typeface="Arial" panose="020B0604020202020204" pitchFamily="34" charset="0"/>
              </a:rPr>
              <a:t>GreenSeeker</a:t>
            </a:r>
            <a:r>
              <a:rPr lang="en-US" sz="2400" dirty="0" smtClean="0">
                <a:solidFill>
                  <a:schemeClr val="bg1"/>
                </a:solidFill>
                <a:latin typeface="Arial" panose="020B0604020202020204" pitchFamily="34" charset="0"/>
                <a:ea typeface="Verdana" panose="020B0604030504040204" pitchFamily="34" charset="0"/>
                <a:cs typeface="Arial" panose="020B0604020202020204" pitchFamily="34" charset="0"/>
              </a:rPr>
              <a:t> Sensors</a:t>
            </a:r>
            <a:endParaRPr lang="en-US" sz="24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8" name="Picture 7"/>
          <p:cNvPicPr/>
          <p:nvPr/>
        </p:nvPicPr>
        <p:blipFill rotWithShape="1">
          <a:blip r:embed="rId7" cstate="print">
            <a:extLst>
              <a:ext uri="{28A0092B-C50C-407E-A947-70E740481C1C}">
                <a14:useLocalDpi xmlns:a14="http://schemas.microsoft.com/office/drawing/2010/main" val="0"/>
              </a:ext>
            </a:extLst>
          </a:blip>
          <a:srcRect l="70718" t="10293"/>
          <a:stretch/>
        </p:blipFill>
        <p:spPr bwMode="auto">
          <a:xfrm>
            <a:off x="364141" y="911963"/>
            <a:ext cx="3541109" cy="1300271"/>
          </a:xfrm>
          <a:prstGeom prst="roundRect">
            <a:avLst>
              <a:gd name="adj" fmla="val 8594"/>
            </a:avLst>
          </a:prstGeom>
          <a:solidFill>
            <a:srgbClr val="FFFFFF">
              <a:shade val="85000"/>
            </a:srgbClr>
          </a:solidFill>
          <a:ln w="28575">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60517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9470" y="526867"/>
            <a:ext cx="8879988" cy="5639472"/>
          </a:xfrm>
          <a:prstGeom prst="rect">
            <a:avLst/>
          </a:prstGeom>
          <a:ln w="28575">
            <a:solidFill>
              <a:schemeClr val="accent1"/>
            </a:solidFill>
          </a:ln>
        </p:spPr>
      </p:pic>
      <p:sp>
        <p:nvSpPr>
          <p:cNvPr id="4" name="TextBox 3"/>
          <p:cNvSpPr txBox="1"/>
          <p:nvPr/>
        </p:nvSpPr>
        <p:spPr>
          <a:xfrm>
            <a:off x="7116643" y="5297437"/>
            <a:ext cx="2286000" cy="369332"/>
          </a:xfrm>
          <a:prstGeom prst="rect">
            <a:avLst/>
          </a:prstGeom>
          <a:noFill/>
        </p:spPr>
        <p:txBody>
          <a:bodyPr wrap="square" rtlCol="0">
            <a:spAutoFit/>
          </a:bodyPr>
          <a:lstStyle/>
          <a:p>
            <a:r>
              <a:rPr lang="en-US" sz="1800" b="1" dirty="0" err="1" smtClean="0">
                <a:solidFill>
                  <a:schemeClr val="bg1"/>
                </a:solidFill>
              </a:rPr>
              <a:t>Lahoma</a:t>
            </a:r>
            <a:r>
              <a:rPr lang="en-US" sz="1800" b="1" dirty="0" smtClean="0">
                <a:solidFill>
                  <a:schemeClr val="bg1"/>
                </a:solidFill>
              </a:rPr>
              <a:t>, OK</a:t>
            </a:r>
            <a:endParaRPr lang="en-US" sz="1800" b="1" dirty="0">
              <a:solidFill>
                <a:schemeClr val="bg1"/>
              </a:solidFill>
            </a:endParaRPr>
          </a:p>
        </p:txBody>
      </p:sp>
      <p:sp>
        <p:nvSpPr>
          <p:cNvPr id="3" name="Rounded Rectangle 2"/>
          <p:cNvSpPr/>
          <p:nvPr/>
        </p:nvSpPr>
        <p:spPr>
          <a:xfrm>
            <a:off x="-2579077" y="973015"/>
            <a:ext cx="46892" cy="7033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257906" y="662353"/>
            <a:ext cx="4302369" cy="50409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Experiment 502, 1970-present</a:t>
            </a:r>
            <a:endParaRPr lang="en-US" sz="2400" b="1" dirty="0"/>
          </a:p>
        </p:txBody>
      </p:sp>
    </p:spTree>
    <p:extLst>
      <p:ext uri="{BB962C8B-B14F-4D97-AF65-F5344CB8AC3E}">
        <p14:creationId xmlns:p14="http://schemas.microsoft.com/office/powerpoint/2010/main" val="28944725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171451"/>
            <a:ext cx="7772400" cy="1143000"/>
          </a:xfrm>
        </p:spPr>
        <p:txBody>
          <a:bodyPr>
            <a:normAutofit/>
          </a:bodyPr>
          <a:lstStyle/>
          <a:p>
            <a:r>
              <a:rPr lang="en-US" cap="none" dirty="0" smtClean="0">
                <a:latin typeface="Arial" panose="020B0604020202020204" pitchFamily="34" charset="0"/>
                <a:cs typeface="Arial" panose="020B0604020202020204" pitchFamily="34" charset="0"/>
              </a:rPr>
              <a:t>Independence of Yield potential and Nitrogen response</a:t>
            </a:r>
            <a:endParaRPr lang="en-US" cap="none" dirty="0">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314452"/>
            <a:ext cx="4935576" cy="2968202"/>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5542" y="3685351"/>
            <a:ext cx="4984682" cy="2990810"/>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86631" y="4642410"/>
            <a:ext cx="3878293" cy="1600438"/>
          </a:xfrm>
          <a:prstGeom prst="rect">
            <a:avLst/>
          </a:prstGeom>
          <a:noFill/>
        </p:spPr>
        <p:txBody>
          <a:bodyPr wrap="square" rtlCol="0">
            <a:spAutoFit/>
          </a:bodyPr>
          <a:lstStyle/>
          <a:p>
            <a:pPr lvl="0"/>
            <a:r>
              <a:rPr lang="en-US" sz="1400" dirty="0" smtClean="0"/>
              <a:t>2013</a:t>
            </a:r>
            <a:r>
              <a:rPr lang="en-US" sz="1400" dirty="0"/>
              <a:t>. Relationship between grain crop yield potential and nitrogen response.  </a:t>
            </a:r>
            <a:r>
              <a:rPr lang="en-US" sz="1400" dirty="0" err="1"/>
              <a:t>Agron</a:t>
            </a:r>
            <a:r>
              <a:rPr lang="en-US" sz="1400" dirty="0"/>
              <a:t>. J. 105:1335–1344.</a:t>
            </a:r>
          </a:p>
          <a:p>
            <a:pPr lvl="0"/>
            <a:endParaRPr lang="en-US" sz="1400" dirty="0"/>
          </a:p>
          <a:p>
            <a:r>
              <a:rPr lang="en-US" sz="1400" dirty="0" smtClean="0"/>
              <a:t>2010. Independence </a:t>
            </a:r>
            <a:r>
              <a:rPr lang="en-US" sz="1400" dirty="0"/>
              <a:t>of yield potential and crop nitrogen response.  </a:t>
            </a:r>
            <a:r>
              <a:rPr lang="en-US" sz="1400" dirty="0" smtClean="0"/>
              <a:t>Prec. </a:t>
            </a:r>
            <a:r>
              <a:rPr lang="en-US" sz="1400" dirty="0"/>
              <a:t>Agric. 12:508-518.</a:t>
            </a:r>
          </a:p>
          <a:p>
            <a:endParaRPr lang="en-US" sz="1400" dirty="0"/>
          </a:p>
        </p:txBody>
      </p:sp>
      <p:sp>
        <p:nvSpPr>
          <p:cNvPr id="5" name="Rounded Rectangle 4"/>
          <p:cNvSpPr/>
          <p:nvPr/>
        </p:nvSpPr>
        <p:spPr>
          <a:xfrm>
            <a:off x="6259237" y="3209502"/>
            <a:ext cx="1533525" cy="1073152"/>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latin typeface="Verdana" panose="020B0604030504040204" pitchFamily="34" charset="0"/>
                <a:ea typeface="Verdana" panose="020B0604030504040204" pitchFamily="34" charset="0"/>
                <a:cs typeface="Verdana" panose="020B0604030504040204" pitchFamily="34" charset="0"/>
              </a:rPr>
              <a:t>Iowa</a:t>
            </a:r>
            <a:br>
              <a:rPr lang="en-US" sz="1400" b="1" dirty="0" smtClean="0">
                <a:latin typeface="Verdana" panose="020B0604030504040204" pitchFamily="34" charset="0"/>
                <a:ea typeface="Verdana" panose="020B0604030504040204" pitchFamily="34" charset="0"/>
                <a:cs typeface="Verdana" panose="020B0604030504040204" pitchFamily="34" charset="0"/>
              </a:rPr>
            </a:br>
            <a:r>
              <a:rPr lang="en-US" sz="1400" b="1" dirty="0" smtClean="0">
                <a:latin typeface="Verdana" panose="020B0604030504040204" pitchFamily="34" charset="0"/>
                <a:ea typeface="Verdana" panose="020B0604030504040204" pitchFamily="34" charset="0"/>
                <a:cs typeface="Verdana" panose="020B0604030504040204" pitchFamily="34" charset="0"/>
              </a:rPr>
              <a:t>Nebraska</a:t>
            </a:r>
            <a:br>
              <a:rPr lang="en-US" sz="1400" b="1" dirty="0" smtClean="0">
                <a:latin typeface="Verdana" panose="020B0604030504040204" pitchFamily="34" charset="0"/>
                <a:ea typeface="Verdana" panose="020B0604030504040204" pitchFamily="34" charset="0"/>
                <a:cs typeface="Verdana" panose="020B0604030504040204" pitchFamily="34" charset="0"/>
              </a:rPr>
            </a:br>
            <a:r>
              <a:rPr lang="en-US" sz="1400" b="1" dirty="0" smtClean="0">
                <a:latin typeface="Verdana" panose="020B0604030504040204" pitchFamily="34" charset="0"/>
                <a:ea typeface="Verdana" panose="020B0604030504040204" pitchFamily="34" charset="0"/>
                <a:cs typeface="Verdana" panose="020B0604030504040204" pitchFamily="34" charset="0"/>
              </a:rPr>
              <a:t>Wisconsin</a:t>
            </a:r>
            <a:br>
              <a:rPr lang="en-US" sz="1400" b="1" dirty="0" smtClean="0">
                <a:latin typeface="Verdana" panose="020B0604030504040204" pitchFamily="34" charset="0"/>
                <a:ea typeface="Verdana" panose="020B0604030504040204" pitchFamily="34" charset="0"/>
                <a:cs typeface="Verdana" panose="020B0604030504040204" pitchFamily="34" charset="0"/>
              </a:rPr>
            </a:br>
            <a:r>
              <a:rPr lang="en-US" sz="1400" b="1" dirty="0" smtClean="0">
                <a:latin typeface="Verdana" panose="020B0604030504040204" pitchFamily="34" charset="0"/>
                <a:ea typeface="Verdana" panose="020B0604030504040204" pitchFamily="34" charset="0"/>
                <a:cs typeface="Verdana" panose="020B0604030504040204" pitchFamily="34" charset="0"/>
              </a:rPr>
              <a:t>Oklahoma</a:t>
            </a:r>
            <a:endParaRPr lang="en-US" sz="1400" b="1" dirty="0">
              <a:latin typeface="Verdana" panose="020B0604030504040204" pitchFamily="34" charset="0"/>
              <a:ea typeface="Verdana" panose="020B0604030504040204" pitchFamily="34" charset="0"/>
              <a:cs typeface="Verdana" panose="020B0604030504040204" pitchFamily="34" charset="0"/>
            </a:endParaRPr>
          </a:p>
        </p:txBody>
      </p:sp>
      <p:sp>
        <p:nvSpPr>
          <p:cNvPr id="6" name="TextBox 5"/>
          <p:cNvSpPr txBox="1"/>
          <p:nvPr/>
        </p:nvSpPr>
        <p:spPr>
          <a:xfrm>
            <a:off x="5111261" y="933618"/>
            <a:ext cx="3793588" cy="163121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006600"/>
                </a:solidFill>
              </a:rPr>
              <a:t>R</a:t>
            </a:r>
            <a:r>
              <a:rPr lang="en-US" sz="2000" dirty="0" smtClean="0">
                <a:solidFill>
                  <a:srgbClr val="006600"/>
                </a:solidFill>
              </a:rPr>
              <a:t>andom influence </a:t>
            </a:r>
            <a:br>
              <a:rPr lang="en-US" sz="2000" dirty="0" smtClean="0">
                <a:solidFill>
                  <a:srgbClr val="006600"/>
                </a:solidFill>
              </a:rPr>
            </a:br>
            <a:r>
              <a:rPr lang="en-US" sz="2000" dirty="0" smtClean="0">
                <a:solidFill>
                  <a:srgbClr val="006600"/>
                </a:solidFill>
              </a:rPr>
              <a:t>of the environment</a:t>
            </a:r>
          </a:p>
          <a:p>
            <a:pPr marL="342900" indent="-342900">
              <a:buFont typeface="Arial" panose="020B0604020202020204" pitchFamily="34" charset="0"/>
              <a:buChar char="•"/>
            </a:pPr>
            <a:r>
              <a:rPr lang="en-US" sz="2000" dirty="0" smtClean="0">
                <a:solidFill>
                  <a:srgbClr val="008000"/>
                </a:solidFill>
              </a:rPr>
              <a:t>Total </a:t>
            </a:r>
            <a:r>
              <a:rPr lang="en-US" sz="2000" dirty="0">
                <a:solidFill>
                  <a:srgbClr val="008000"/>
                </a:solidFill>
              </a:rPr>
              <a:t>entropy always increases and the process is </a:t>
            </a:r>
            <a:r>
              <a:rPr lang="en-US" sz="2000" dirty="0" smtClean="0">
                <a:solidFill>
                  <a:srgbClr val="008000"/>
                </a:solidFill>
                <a:hlinkClick r:id="rId4" tooltip="Irreversible process"/>
              </a:rPr>
              <a:t>irreversible</a:t>
            </a:r>
            <a:endParaRPr lang="en-US" sz="2000" dirty="0">
              <a:solidFill>
                <a:srgbClr val="008000"/>
              </a:solidFill>
            </a:endParaRPr>
          </a:p>
        </p:txBody>
      </p:sp>
    </p:spTree>
    <p:extLst>
      <p:ext uri="{BB962C8B-B14F-4D97-AF65-F5344CB8AC3E}">
        <p14:creationId xmlns:p14="http://schemas.microsoft.com/office/powerpoint/2010/main" val="14393468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bg1"/>
                </a:solidFill>
              </a:rPr>
              <a:t>EL</a:t>
            </a:r>
            <a:r>
              <a:rPr lang="en-US" dirty="0"/>
              <a:t> </a:t>
            </a:r>
            <a:r>
              <a:rPr lang="en-US" dirty="0">
                <a:solidFill>
                  <a:schemeClr val="bg1"/>
                </a:solidFill>
              </a:rPr>
              <a:t>SALVADOR</a:t>
            </a:r>
          </a:p>
        </p:txBody>
      </p:sp>
      <p:sp>
        <p:nvSpPr>
          <p:cNvPr id="3" name="TextBox 2"/>
          <p:cNvSpPr txBox="1"/>
          <p:nvPr/>
        </p:nvSpPr>
        <p:spPr>
          <a:xfrm>
            <a:off x="1413231" y="251878"/>
            <a:ext cx="7502169" cy="1477328"/>
          </a:xfrm>
          <a:prstGeom prst="rect">
            <a:avLst/>
          </a:prstGeom>
          <a:noFill/>
        </p:spPr>
        <p:txBody>
          <a:bodyPr wrap="square" rtlCol="0">
            <a:spAutoFit/>
          </a:bodyPr>
          <a:lstStyle/>
          <a:p>
            <a:pPr>
              <a:buClr>
                <a:srgbClr val="FF6600"/>
              </a:buClr>
            </a:pPr>
            <a:r>
              <a:rPr lang="en-US" sz="1800" b="1" dirty="0" smtClean="0">
                <a:latin typeface="Verdana" panose="020B0604030504040204" pitchFamily="34" charset="0"/>
                <a:ea typeface="Verdana" panose="020B0604030504040204" pitchFamily="34" charset="0"/>
                <a:cs typeface="Verdana" panose="020B0604030504040204" pitchFamily="34" charset="0"/>
              </a:rPr>
              <a:t>30,000,000 ha’s planted </a:t>
            </a:r>
            <a:r>
              <a:rPr lang="en-US" sz="1800" b="1" dirty="0">
                <a:latin typeface="Verdana" panose="020B0604030504040204" pitchFamily="34" charset="0"/>
                <a:ea typeface="Verdana" panose="020B0604030504040204" pitchFamily="34" charset="0"/>
                <a:cs typeface="Verdana" panose="020B0604030504040204" pitchFamily="34" charset="0"/>
              </a:rPr>
              <a:t>by hand ≈ corn area in the </a:t>
            </a:r>
            <a:r>
              <a:rPr lang="en-US" sz="1800" b="1" dirty="0" smtClean="0">
                <a:latin typeface="Verdana" panose="020B0604030504040204" pitchFamily="34" charset="0"/>
                <a:ea typeface="Verdana" panose="020B0604030504040204" pitchFamily="34" charset="0"/>
                <a:cs typeface="Verdana" panose="020B0604030504040204" pitchFamily="34" charset="0"/>
              </a:rPr>
              <a:t>USA</a:t>
            </a:r>
            <a:br>
              <a:rPr lang="en-US" sz="1800" b="1" dirty="0" smtClean="0">
                <a:latin typeface="Verdana" panose="020B0604030504040204" pitchFamily="34" charset="0"/>
                <a:ea typeface="Verdana" panose="020B0604030504040204" pitchFamily="34" charset="0"/>
                <a:cs typeface="Verdana" panose="020B0604030504040204" pitchFamily="34" charset="0"/>
              </a:rPr>
            </a:br>
            <a:r>
              <a:rPr lang="en-US" sz="1800" b="1" dirty="0" smtClean="0">
                <a:latin typeface="Verdana" panose="020B0604030504040204" pitchFamily="34" charset="0"/>
                <a:ea typeface="Verdana" panose="020B0604030504040204" pitchFamily="34" charset="0"/>
                <a:cs typeface="Verdana" panose="020B0604030504040204" pitchFamily="34" charset="0"/>
              </a:rPr>
              <a:t/>
            </a:r>
            <a:br>
              <a:rPr lang="en-US" sz="1800" b="1" dirty="0" smtClean="0">
                <a:latin typeface="Verdana" panose="020B0604030504040204" pitchFamily="34" charset="0"/>
                <a:ea typeface="Verdana" panose="020B0604030504040204" pitchFamily="34" charset="0"/>
                <a:cs typeface="Verdana" panose="020B0604030504040204" pitchFamily="34" charset="0"/>
              </a:rPr>
            </a:br>
            <a:r>
              <a:rPr lang="en-US" sz="1800" dirty="0" err="1" smtClean="0">
                <a:latin typeface="Verdana" panose="020B0604030504040204" pitchFamily="34" charset="0"/>
                <a:ea typeface="Verdana" panose="020B0604030504040204" pitchFamily="34" charset="0"/>
                <a:cs typeface="Verdana" panose="020B0604030504040204" pitchFamily="34" charset="0"/>
              </a:rPr>
              <a:t>USA</a:t>
            </a:r>
            <a:r>
              <a:rPr lang="en-US" sz="1800" dirty="0" smtClean="0">
                <a:latin typeface="Verdana" panose="020B0604030504040204" pitchFamily="34" charset="0"/>
                <a:ea typeface="Verdana" panose="020B0604030504040204" pitchFamily="34" charset="0"/>
                <a:cs typeface="Verdana" panose="020B0604030504040204" pitchFamily="34" charset="0"/>
              </a:rPr>
              <a:t>	35 M</a:t>
            </a:r>
            <a:br>
              <a:rPr lang="en-US" sz="1800" dirty="0" smtClean="0">
                <a:latin typeface="Verdana" panose="020B0604030504040204" pitchFamily="34" charset="0"/>
                <a:ea typeface="Verdana" panose="020B0604030504040204" pitchFamily="34" charset="0"/>
                <a:cs typeface="Verdana" panose="020B0604030504040204" pitchFamily="34" charset="0"/>
              </a:rPr>
            </a:br>
            <a:r>
              <a:rPr lang="en-US" sz="1800" dirty="0" smtClean="0">
                <a:latin typeface="Verdana" panose="020B0604030504040204" pitchFamily="34" charset="0"/>
                <a:ea typeface="Verdana" panose="020B0604030504040204" pitchFamily="34" charset="0"/>
                <a:cs typeface="Verdana" panose="020B0604030504040204" pitchFamily="34" charset="0"/>
              </a:rPr>
              <a:t>China	35 M</a:t>
            </a:r>
            <a:br>
              <a:rPr lang="en-US" sz="1800" dirty="0" smtClean="0">
                <a:latin typeface="Verdana" panose="020B0604030504040204" pitchFamily="34" charset="0"/>
                <a:ea typeface="Verdana" panose="020B0604030504040204" pitchFamily="34" charset="0"/>
                <a:cs typeface="Verdana" panose="020B0604030504040204" pitchFamily="34" charset="0"/>
              </a:rPr>
            </a:br>
            <a:r>
              <a:rPr lang="en-US" sz="1800" dirty="0" smtClean="0">
                <a:latin typeface="Verdana" panose="020B0604030504040204" pitchFamily="34" charset="0"/>
                <a:ea typeface="Verdana" panose="020B0604030504040204" pitchFamily="34" charset="0"/>
                <a:cs typeface="Verdana" panose="020B0604030504040204" pitchFamily="34" charset="0"/>
              </a:rPr>
              <a:t>Brazil	14 M</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10000"/>
                    </a14:imgEffect>
                  </a14:imgLayer>
                </a14:imgProps>
              </a:ext>
            </a:extLst>
          </a:blip>
          <a:stretch>
            <a:fillRect/>
          </a:stretch>
        </p:blipFill>
        <p:spPr>
          <a:xfrm>
            <a:off x="5087669" y="4150996"/>
            <a:ext cx="3704493" cy="2469662"/>
          </a:xfrm>
          <a:prstGeom prst="rect">
            <a:avLst/>
          </a:prstGeom>
          <a:ln w="19050">
            <a:solidFill>
              <a:schemeClr val="tx1"/>
            </a:solidFill>
          </a:ln>
        </p:spPr>
      </p:pic>
    </p:spTree>
    <p:extLst>
      <p:ext uri="{BB962C8B-B14F-4D97-AF65-F5344CB8AC3E}">
        <p14:creationId xmlns:p14="http://schemas.microsoft.com/office/powerpoint/2010/main" val="2903733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81075" y="-204917"/>
            <a:ext cx="8401050" cy="67164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05054" y="438150"/>
            <a:ext cx="9504714" cy="6419850"/>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1276350" y="168667"/>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0" name="Rectangle 9"/>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rot="16200000">
            <a:off x="-1805191" y="3141732"/>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bg1"/>
                </a:solidFill>
              </a:rPr>
              <a:t>GREEN SEEDER</a:t>
            </a:r>
            <a:endParaRPr lang="en-US" dirty="0">
              <a:solidFill>
                <a:schemeClr val="bg1"/>
              </a:solidFill>
            </a:endParaRPr>
          </a:p>
        </p:txBody>
      </p:sp>
      <p:pic>
        <p:nvPicPr>
          <p:cNvPr id="12" name="Picture 11"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39741" y="972281"/>
            <a:ext cx="1068701" cy="575952"/>
          </a:xfrm>
          <a:prstGeom prst="rect">
            <a:avLst/>
          </a:prstGeom>
          <a:noFill/>
          <a:ln>
            <a:noFill/>
          </a:ln>
        </p:spPr>
      </p:pic>
      <p:sp>
        <p:nvSpPr>
          <p:cNvPr id="5" name="TextBox 4"/>
          <p:cNvSpPr txBox="1"/>
          <p:nvPr/>
        </p:nvSpPr>
        <p:spPr>
          <a:xfrm>
            <a:off x="3571875" y="5611353"/>
            <a:ext cx="1201558" cy="584775"/>
          </a:xfrm>
          <a:prstGeom prst="rect">
            <a:avLst/>
          </a:prstGeom>
          <a:noFill/>
        </p:spPr>
        <p:txBody>
          <a:bodyPr wrap="square" rtlCol="0">
            <a:spAutoFit/>
          </a:bodyPr>
          <a:lstStyle/>
          <a:p>
            <a:r>
              <a:rPr lang="en-US" sz="3200" b="1" dirty="0" smtClean="0">
                <a:solidFill>
                  <a:schemeClr val="bg1"/>
                </a:solidFill>
              </a:rPr>
              <a:t>1987</a:t>
            </a:r>
            <a:endParaRPr lang="en-US" sz="3200" b="1" dirty="0">
              <a:solidFill>
                <a:schemeClr val="bg1"/>
              </a:solidFill>
            </a:endParaRPr>
          </a:p>
        </p:txBody>
      </p:sp>
      <p:pic>
        <p:nvPicPr>
          <p:cNvPr id="4" name="Picture 3"/>
          <p:cNvPicPr>
            <a:picLocks noChangeAspect="1"/>
          </p:cNvPicPr>
          <p:nvPr/>
        </p:nvPicPr>
        <p:blipFill>
          <a:blip r:embed="rId6"/>
          <a:stretch>
            <a:fillRect/>
          </a:stretch>
        </p:blipFill>
        <p:spPr>
          <a:xfrm>
            <a:off x="6199613" y="543931"/>
            <a:ext cx="3270142" cy="4962836"/>
          </a:xfrm>
          <a:prstGeom prst="rect">
            <a:avLst/>
          </a:prstGeom>
          <a:ln w="28575">
            <a:solidFill>
              <a:schemeClr val="accent6">
                <a:lumMod val="50000"/>
              </a:schemeClr>
            </a:solidFill>
          </a:ln>
        </p:spPr>
      </p:pic>
      <p:sp>
        <p:nvSpPr>
          <p:cNvPr id="16" name="TextBox 15"/>
          <p:cNvSpPr txBox="1"/>
          <p:nvPr/>
        </p:nvSpPr>
        <p:spPr>
          <a:xfrm>
            <a:off x="6866117" y="4702096"/>
            <a:ext cx="2516008" cy="584775"/>
          </a:xfrm>
          <a:prstGeom prst="rect">
            <a:avLst/>
          </a:prstGeom>
          <a:noFill/>
          <a:ln w="28575">
            <a:noFill/>
          </a:ln>
        </p:spPr>
        <p:txBody>
          <a:bodyPr wrap="square" rtlCol="0">
            <a:spAutoFit/>
          </a:bodyPr>
          <a:lstStyle/>
          <a:p>
            <a:r>
              <a:rPr lang="en-US" sz="3200" b="1" dirty="0" smtClean="0">
                <a:solidFill>
                  <a:schemeClr val="bg1"/>
                </a:solidFill>
              </a:rPr>
              <a:t>2017</a:t>
            </a:r>
            <a:endParaRPr lang="en-US" sz="3200" b="1" dirty="0">
              <a:solidFill>
                <a:schemeClr val="bg1"/>
              </a:solidFill>
            </a:endParaRPr>
          </a:p>
        </p:txBody>
      </p:sp>
      <p:sp>
        <p:nvSpPr>
          <p:cNvPr id="18" name="TextBox 17"/>
          <p:cNvSpPr txBox="1"/>
          <p:nvPr/>
        </p:nvSpPr>
        <p:spPr>
          <a:xfrm>
            <a:off x="3228975" y="-31388"/>
            <a:ext cx="4333875" cy="400110"/>
          </a:xfrm>
          <a:prstGeom prst="rect">
            <a:avLst/>
          </a:prstGeom>
          <a:noFill/>
        </p:spPr>
        <p:txBody>
          <a:bodyPr wrap="square" rtlCol="0">
            <a:spAutoFit/>
          </a:bodyPr>
          <a:lstStyle/>
          <a:p>
            <a:r>
              <a:rPr lang="en-US" sz="2000" b="1" dirty="0" err="1" smtClean="0">
                <a:solidFill>
                  <a:schemeClr val="bg1"/>
                </a:solidFill>
              </a:rPr>
              <a:t>Opico</a:t>
            </a:r>
            <a:r>
              <a:rPr lang="en-US" sz="2000" b="1" dirty="0" smtClean="0">
                <a:solidFill>
                  <a:schemeClr val="bg1"/>
                </a:solidFill>
              </a:rPr>
              <a:t> </a:t>
            </a:r>
            <a:r>
              <a:rPr lang="en-US" sz="2000" b="1" dirty="0" err="1" smtClean="0">
                <a:solidFill>
                  <a:schemeClr val="bg1"/>
                </a:solidFill>
              </a:rPr>
              <a:t>quezaltepeque</a:t>
            </a:r>
            <a:r>
              <a:rPr lang="en-US" sz="2000" b="1" dirty="0" smtClean="0">
                <a:solidFill>
                  <a:schemeClr val="bg1"/>
                </a:solidFill>
              </a:rPr>
              <a:t>, El Salvador</a:t>
            </a:r>
            <a:endParaRPr lang="en-US" sz="2000" b="1" dirty="0">
              <a:solidFill>
                <a:schemeClr val="bg1"/>
              </a:solidFill>
            </a:endParaRPr>
          </a:p>
        </p:txBody>
      </p:sp>
    </p:spTree>
    <p:extLst>
      <p:ext uri="{BB962C8B-B14F-4D97-AF65-F5344CB8AC3E}">
        <p14:creationId xmlns:p14="http://schemas.microsoft.com/office/powerpoint/2010/main" val="10446173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419225"/>
            <a:ext cx="6096225"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6184" y="244507"/>
            <a:ext cx="4583723" cy="100818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Singulation Design</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3D printing</a:t>
            </a:r>
            <a:endParaRPr lang="en-US" sz="2400" dirty="0"/>
          </a:p>
        </p:txBody>
      </p:sp>
      <p:sp>
        <p:nvSpPr>
          <p:cNvPr id="4" name="TextBox 3"/>
          <p:cNvSpPr txBox="1"/>
          <p:nvPr/>
        </p:nvSpPr>
        <p:spPr>
          <a:xfrm>
            <a:off x="5357444" y="320245"/>
            <a:ext cx="2708031" cy="954107"/>
          </a:xfrm>
          <a:prstGeom prst="rect">
            <a:avLst/>
          </a:prstGeom>
          <a:noFill/>
        </p:spPr>
        <p:txBody>
          <a:bodyPr wrap="square" rtlCol="0">
            <a:spAutoFit/>
          </a:bodyPr>
          <a:lstStyle/>
          <a:p>
            <a:r>
              <a:rPr lang="en-US" sz="1400" dirty="0" smtClean="0"/>
              <a:t>Rotary International</a:t>
            </a:r>
            <a:br>
              <a:rPr lang="en-US" sz="1400" dirty="0" smtClean="0"/>
            </a:br>
            <a:r>
              <a:rPr lang="en-US" sz="1400" dirty="0" smtClean="0"/>
              <a:t>AGCO</a:t>
            </a:r>
            <a:br>
              <a:rPr lang="en-US" sz="1400" dirty="0" smtClean="0"/>
            </a:br>
            <a:r>
              <a:rPr lang="en-US" sz="1400" dirty="0" err="1" smtClean="0"/>
              <a:t>Sitlington</a:t>
            </a:r>
            <a:r>
              <a:rPr lang="en-US" sz="1400" dirty="0" smtClean="0"/>
              <a:t> Chair</a:t>
            </a:r>
          </a:p>
          <a:p>
            <a:r>
              <a:rPr lang="en-US" sz="1400" dirty="0" smtClean="0"/>
              <a:t>ASA Reinvest, Jessica Davis</a:t>
            </a:r>
            <a:endParaRPr lang="en-US" sz="1400" dirty="0"/>
          </a:p>
        </p:txBody>
      </p:sp>
      <p:sp>
        <p:nvSpPr>
          <p:cNvPr id="2" name="TextBox 1"/>
          <p:cNvSpPr txBox="1"/>
          <p:nvPr/>
        </p:nvSpPr>
        <p:spPr>
          <a:xfrm>
            <a:off x="445477" y="1969477"/>
            <a:ext cx="2731477" cy="830997"/>
          </a:xfrm>
          <a:prstGeom prst="rect">
            <a:avLst/>
          </a:prstGeom>
          <a:noFill/>
        </p:spPr>
        <p:txBody>
          <a:bodyPr wrap="square" rtlCol="0">
            <a:spAutoFit/>
          </a:bodyPr>
          <a:lstStyle/>
          <a:p>
            <a:r>
              <a:rPr lang="en-US" sz="1600" dirty="0" smtClean="0"/>
              <a:t>Tolerances</a:t>
            </a:r>
          </a:p>
          <a:p>
            <a:r>
              <a:rPr lang="en-US" sz="1600" dirty="0" smtClean="0"/>
              <a:t>Materials </a:t>
            </a:r>
          </a:p>
          <a:p>
            <a:r>
              <a:rPr lang="en-US" sz="1600" dirty="0" smtClean="0"/>
              <a:t>Failure analysis/testing</a:t>
            </a:r>
          </a:p>
        </p:txBody>
      </p:sp>
    </p:spTree>
    <p:extLst>
      <p:ext uri="{BB962C8B-B14F-4D97-AF65-F5344CB8AC3E}">
        <p14:creationId xmlns:p14="http://schemas.microsoft.com/office/powerpoint/2010/main" val="2140613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7988" y="1357371"/>
            <a:ext cx="3590925" cy="4257675"/>
          </a:xfrm>
          <a:prstGeom prst="rect">
            <a:avLst/>
          </a:prstGeom>
          <a:ln w="28575">
            <a:solidFill>
              <a:srgbClr val="006600"/>
            </a:solidFill>
          </a:ln>
        </p:spPr>
      </p:pic>
      <p:sp>
        <p:nvSpPr>
          <p:cNvPr id="4" name="Text Placeholder 3"/>
          <p:cNvSpPr>
            <a:spLocks noGrp="1"/>
          </p:cNvSpPr>
          <p:nvPr>
            <p:ph type="body" sz="half" idx="2"/>
          </p:nvPr>
        </p:nvSpPr>
        <p:spPr>
          <a:xfrm>
            <a:off x="954960" y="2304608"/>
            <a:ext cx="2951767" cy="3158348"/>
          </a:xfrm>
        </p:spPr>
        <p:txBody>
          <a:bodyPr/>
          <a:lstStyle/>
          <a:p>
            <a:endParaRPr lang="en-US"/>
          </a:p>
        </p:txBody>
      </p:sp>
      <p:pic>
        <p:nvPicPr>
          <p:cNvPr id="1026" name="Picture 2" descr="Professor Robert A Olson"/>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426835" y="498245"/>
            <a:ext cx="4074373" cy="5555963"/>
          </a:xfrm>
          <a:prstGeom prst="rect">
            <a:avLst/>
          </a:prstGeom>
          <a:noFill/>
          <a:ln w="38100">
            <a:solidFill>
              <a:srgbClr val="006600"/>
            </a:solidFill>
          </a:ln>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a:stretch>
            <a:fillRect/>
          </a:stretch>
        </p:blipFill>
        <p:spPr>
          <a:xfrm>
            <a:off x="3797251" y="4603184"/>
            <a:ext cx="999831" cy="999831"/>
          </a:xfrm>
          <a:prstGeom prst="rect">
            <a:avLst/>
          </a:prstGeom>
        </p:spPr>
      </p:pic>
      <p:sp>
        <p:nvSpPr>
          <p:cNvPr id="12" name="Rounded Rectangle 11"/>
          <p:cNvSpPr/>
          <p:nvPr/>
        </p:nvSpPr>
        <p:spPr>
          <a:xfrm>
            <a:off x="142594" y="5649813"/>
            <a:ext cx="3467088" cy="65394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Arial" panose="020B0604020202020204" pitchFamily="34" charset="0"/>
                <a:ea typeface="Verdana" panose="020B0604030504040204" pitchFamily="34" charset="0"/>
                <a:cs typeface="Arial" panose="020B0604020202020204" pitchFamily="34" charset="0"/>
              </a:rPr>
              <a:t>Professor Robert A. Olson</a:t>
            </a:r>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sp>
        <p:nvSpPr>
          <p:cNvPr id="8" name="Rounded Rectangle 7"/>
          <p:cNvSpPr/>
          <p:nvPr/>
        </p:nvSpPr>
        <p:spPr>
          <a:xfrm>
            <a:off x="5249764" y="533414"/>
            <a:ext cx="3467088" cy="65394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solidFill>
                  <a:schemeClr val="bg1"/>
                </a:solidFill>
                <a:latin typeface="Arial" panose="020B0604020202020204" pitchFamily="34" charset="0"/>
                <a:ea typeface="Verdana" panose="020B0604030504040204" pitchFamily="34" charset="0"/>
                <a:cs typeface="Arial" panose="020B0604020202020204" pitchFamily="34" charset="0"/>
              </a:rPr>
              <a:t>Dr. Robert L. Westerman</a:t>
            </a:r>
            <a:endParaRPr lang="en-US" sz="20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9" name="Picture 8"/>
          <p:cNvPicPr>
            <a:picLocks noChangeAspect="1"/>
          </p:cNvPicPr>
          <p:nvPr/>
        </p:nvPicPr>
        <p:blipFill>
          <a:blip r:embed="rId6"/>
          <a:stretch>
            <a:fillRect/>
          </a:stretch>
        </p:blipFill>
        <p:spPr>
          <a:xfrm>
            <a:off x="7444154" y="4649300"/>
            <a:ext cx="1207361" cy="813656"/>
          </a:xfrm>
          <a:prstGeom prst="rect">
            <a:avLst/>
          </a:prstGeom>
          <a:ln w="28575">
            <a:solidFill>
              <a:schemeClr val="tx1"/>
            </a:solidFill>
          </a:ln>
        </p:spPr>
      </p:pic>
    </p:spTree>
    <p:extLst>
      <p:ext uri="{BB962C8B-B14F-4D97-AF65-F5344CB8AC3E}">
        <p14:creationId xmlns:p14="http://schemas.microsoft.com/office/powerpoint/2010/main" val="35799206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926" y="243168"/>
            <a:ext cx="5821016" cy="4195762"/>
          </a:xfrm>
          <a:ln w="28575">
            <a:solidFill>
              <a:schemeClr val="accent1"/>
            </a:solidFill>
          </a:ln>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57000" contrast="16000"/>
                    </a14:imgEffect>
                  </a14:imgLayer>
                </a14:imgProps>
              </a:ext>
            </a:extLst>
          </a:blip>
          <a:stretch>
            <a:fillRect/>
          </a:stretch>
        </p:blipFill>
        <p:spPr>
          <a:xfrm>
            <a:off x="3245434" y="3486150"/>
            <a:ext cx="5701285" cy="3184758"/>
          </a:xfrm>
          <a:prstGeom prst="rect">
            <a:avLst/>
          </a:prstGeom>
          <a:ln w="28575">
            <a:solidFill>
              <a:schemeClr val="accent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485" y="1343660"/>
            <a:ext cx="2579234" cy="1133475"/>
          </a:xfrm>
          <a:prstGeom prst="rect">
            <a:avLst/>
          </a:prstGeom>
          <a:ln w="28575">
            <a:solidFill>
              <a:schemeClr val="accent2"/>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4205287"/>
            <a:ext cx="2286000" cy="1952625"/>
          </a:xfrm>
          <a:prstGeom prst="rect">
            <a:avLst/>
          </a:prstGeom>
          <a:ln w="28575">
            <a:solidFill>
              <a:schemeClr val="accent3"/>
            </a:solidFill>
          </a:ln>
        </p:spPr>
      </p:pic>
    </p:spTree>
    <p:extLst>
      <p:ext uri="{BB962C8B-B14F-4D97-AF65-F5344CB8AC3E}">
        <p14:creationId xmlns:p14="http://schemas.microsoft.com/office/powerpoint/2010/main" val="4288303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a:ln w="19050">
            <a:solidFill>
              <a:schemeClr val="accent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a:ln w="19050">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a:ln w="19050">
            <a:solidFill>
              <a:schemeClr val="accent1"/>
            </a:solidFill>
          </a:ln>
        </p:spPr>
      </p:pic>
      <p:sp>
        <p:nvSpPr>
          <p:cNvPr id="7" name="Title 1"/>
          <p:cNvSpPr txBox="1">
            <a:spLocks/>
          </p:cNvSpPr>
          <p:nvPr/>
        </p:nvSpPr>
        <p:spPr>
          <a:xfrm>
            <a:off x="304800" y="5267569"/>
            <a:ext cx="5041900" cy="855981"/>
          </a:xfrm>
          <a:prstGeom prst="rect">
            <a:avLst/>
          </a:prstGeom>
        </p:spPr>
        <p:txBody>
          <a:bodyPr>
            <a:no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000" dirty="0" err="1" smtClean="0">
                <a:latin typeface="Verdana" panose="020B0604030504040204" pitchFamily="34" charset="0"/>
                <a:ea typeface="Verdana" panose="020B0604030504040204" pitchFamily="34" charset="0"/>
                <a:cs typeface="Verdana" panose="020B0604030504040204" pitchFamily="34" charset="0"/>
              </a:rPr>
              <a:t>GreenSeeder</a:t>
            </a:r>
            <a:r>
              <a:rPr lang="en-US" sz="2000" dirty="0" smtClean="0">
                <a:latin typeface="Verdana" panose="020B0604030504040204" pitchFamily="34" charset="0"/>
                <a:ea typeface="Verdana" panose="020B0604030504040204" pitchFamily="34" charset="0"/>
                <a:cs typeface="Verdana" panose="020B0604030504040204" pitchFamily="34" charset="0"/>
              </a:rPr>
              <a:t> Manual</a:t>
            </a:r>
          </a:p>
          <a:p>
            <a:r>
              <a:rPr lang="en-US" sz="2000" dirty="0" smtClean="0">
                <a:latin typeface="Verdana" panose="020B0604030504040204" pitchFamily="34" charset="0"/>
                <a:ea typeface="Verdana" panose="020B0604030504040204" pitchFamily="34" charset="0"/>
                <a:cs typeface="Verdana" panose="020B0604030504040204" pitchFamily="34" charset="0"/>
                <a:hlinkClick r:id="rId5"/>
              </a:rPr>
              <a:t>www.nue.okstate.edu</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No failure/1,000,000 cycles</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1 ha, 10 years, 100,000 seeds/ha</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0650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4050" y="423438"/>
            <a:ext cx="3143250" cy="5924550"/>
          </a:xfrm>
          <a:prstGeom prst="rect">
            <a:avLst/>
          </a:prstGeom>
          <a:ln w="28575">
            <a:solidFill>
              <a:schemeClr val="accent1"/>
            </a:solidFill>
          </a:ln>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245" y="428625"/>
            <a:ext cx="3628543" cy="2247899"/>
          </a:xfrm>
          <a:prstGeom prst="rect">
            <a:avLst/>
          </a:prstGeom>
          <a:ln w="28575">
            <a:solidFill>
              <a:schemeClr val="accent1"/>
            </a:solidFill>
          </a:ln>
        </p:spPr>
      </p:pic>
      <p:pic>
        <p:nvPicPr>
          <p:cNvPr id="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1397" y="2590068"/>
            <a:ext cx="2653786" cy="3810000"/>
          </a:xfrm>
          <a:prstGeom prst="rect">
            <a:avLst/>
          </a:prstGeom>
          <a:ln w="28575">
            <a:solidFill>
              <a:schemeClr val="accent1"/>
            </a:solidFill>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126747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78806"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accent3">
              <a:lumMod val="60000"/>
              <a:lumOff val="40000"/>
            </a:schemeClr>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00CC00"/>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92D050"/>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accent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9645290"/>
              </p:ext>
            </p:extLst>
          </p:nvPr>
        </p:nvGraphicFramePr>
        <p:xfrm>
          <a:off x="3764567" y="114300"/>
          <a:ext cx="5243891" cy="4457700"/>
        </p:xfrm>
        <a:graphic>
          <a:graphicData uri="http://schemas.openxmlformats.org/drawingml/2006/table">
            <a:tbl>
              <a:tblPr/>
              <a:tblGrid>
                <a:gridCol w="2290700">
                  <a:extLst>
                    <a:ext uri="{9D8B030D-6E8A-4147-A177-3AD203B41FA5}">
                      <a16:colId xmlns:a16="http://schemas.microsoft.com/office/drawing/2014/main" val="20000"/>
                    </a:ext>
                  </a:extLst>
                </a:gridCol>
                <a:gridCol w="1509167">
                  <a:extLst>
                    <a:ext uri="{9D8B030D-6E8A-4147-A177-3AD203B41FA5}">
                      <a16:colId xmlns:a16="http://schemas.microsoft.com/office/drawing/2014/main" val="20001"/>
                    </a:ext>
                  </a:extLst>
                </a:gridCol>
                <a:gridCol w="1308971">
                  <a:extLst>
                    <a:ext uri="{9D8B030D-6E8A-4147-A177-3AD203B41FA5}">
                      <a16:colId xmlns:a16="http://schemas.microsoft.com/office/drawing/2014/main" val="20002"/>
                    </a:ext>
                  </a:extLst>
                </a:gridCol>
                <a:gridCol w="135053">
                  <a:extLst>
                    <a:ext uri="{9D8B030D-6E8A-4147-A177-3AD203B41FA5}">
                      <a16:colId xmlns:a16="http://schemas.microsoft.com/office/drawing/2014/main" val="20003"/>
                    </a:ext>
                  </a:extLst>
                </a:gridCol>
              </a:tblGrid>
              <a:tr h="207010">
                <a:tc>
                  <a:txBody>
                    <a:bodyPr/>
                    <a:lstStyle/>
                    <a:p>
                      <a:pPr algn="l" fontAlgn="b"/>
                      <a:r>
                        <a:rPr lang="en-US" sz="140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60000"/>
                        <a:lumOff val="40000"/>
                      </a:schemeClr>
                    </a:solidFill>
                  </a:tcPr>
                </a:tc>
                <a:tc rowSpan="20">
                  <a:txBody>
                    <a:bodyPr/>
                    <a:lstStyle/>
                    <a:p>
                      <a:pPr algn="l" fontAlgn="b"/>
                      <a:endParaRPr lang="en-US" sz="1400" b="1" i="0" u="none" strike="noStrike" dirty="0">
                        <a:solidFill>
                          <a:srgbClr val="000000"/>
                        </a:solidFill>
                        <a:effectLst/>
                        <a:latin typeface="Calibri"/>
                      </a:endParaRPr>
                    </a:p>
                  </a:txBody>
                  <a:tcPr marL="9524" marR="9524" marT="9525" marB="0" anchor="b">
                    <a:lnL>
                      <a:noFill/>
                    </a:lnL>
                    <a:lnR>
                      <a:noFill/>
                    </a:lnR>
                    <a:lnT>
                      <a:noFill/>
                    </a:lnT>
                    <a:lnB w="6350" cap="flat" cmpd="sng" algn="ctr">
                      <a:no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1549">
                <a:tc>
                  <a:txBody>
                    <a:bodyPr/>
                    <a:lstStyle/>
                    <a:p>
                      <a:pPr algn="l" fontAlgn="b"/>
                      <a:r>
                        <a:rPr lang="en-US" sz="1400" b="0" i="0" u="none" strike="noStrike" dirty="0">
                          <a:solidFill>
                            <a:srgbClr val="000000"/>
                          </a:solidFill>
                          <a:effectLst/>
                          <a:latin typeface="Calibri"/>
                        </a:rPr>
                        <a:t>Dr. </a:t>
                      </a:r>
                      <a:r>
                        <a:rPr lang="en-US" sz="140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51549">
                <a:tc>
                  <a:txBody>
                    <a:bodyPr/>
                    <a:lstStyle/>
                    <a:p>
                      <a:pPr algn="l" fontAlgn="b"/>
                      <a:r>
                        <a:rPr lang="en-US" sz="1400" b="0" i="0" u="none" strike="noStrike" dirty="0">
                          <a:solidFill>
                            <a:srgbClr val="000000"/>
                          </a:solidFill>
                          <a:effectLst/>
                          <a:latin typeface="Calibri"/>
                        </a:rPr>
                        <a:t>Dr. Pascal </a:t>
                      </a:r>
                      <a:r>
                        <a:rPr lang="en-US" sz="1400" b="0" i="0" u="none" strike="noStrike" dirty="0" err="1">
                          <a:solidFill>
                            <a:srgbClr val="000000"/>
                          </a:solidFill>
                          <a:effectLst/>
                          <a:latin typeface="Calibri"/>
                        </a:rPr>
                        <a:t>Kaumbutho</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2"/>
                  </a:ext>
                </a:extLst>
              </a:tr>
              <a:tr h="151549">
                <a:tc>
                  <a:txBody>
                    <a:bodyPr/>
                    <a:lstStyle/>
                    <a:p>
                      <a:pPr algn="l" fontAlgn="b"/>
                      <a:r>
                        <a:rPr lang="en-US" sz="1400" b="0" i="0" u="none" strike="noStrike" dirty="0" smtClean="0">
                          <a:solidFill>
                            <a:srgbClr val="000000"/>
                          </a:solidFill>
                          <a:effectLst/>
                          <a:latin typeface="Calibri"/>
                        </a:rPr>
                        <a:t>Dr. Fred Kanampiu</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IITA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3"/>
                  </a:ext>
                </a:extLst>
              </a:tr>
              <a:tr h="151549">
                <a:tc>
                  <a:txBody>
                    <a:bodyPr/>
                    <a:lstStyle/>
                    <a:p>
                      <a:pPr algn="l" fontAlgn="b"/>
                      <a:r>
                        <a:rPr lang="en-US" sz="1400" b="0" i="0" u="none" strike="noStrike" dirty="0">
                          <a:solidFill>
                            <a:srgbClr val="000000"/>
                          </a:solidFill>
                          <a:effectLst/>
                          <a:latin typeface="Calibri"/>
                        </a:rPr>
                        <a:t>Dr. Peter </a:t>
                      </a:r>
                      <a:r>
                        <a:rPr lang="en-US" sz="1400" b="0" i="0" u="none" strike="noStrike" dirty="0" err="1">
                          <a:solidFill>
                            <a:srgbClr val="000000"/>
                          </a:solidFill>
                          <a:effectLst/>
                          <a:latin typeface="Calibri"/>
                        </a:rPr>
                        <a:t>Omara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4"/>
                  </a:ext>
                </a:extLst>
              </a:tr>
              <a:tr h="151549">
                <a:tc>
                  <a:txBody>
                    <a:bodyPr/>
                    <a:lstStyle/>
                    <a:p>
                      <a:pPr algn="l" fontAlgn="b"/>
                      <a:r>
                        <a:rPr lang="en-US" sz="1400" b="0" i="0" u="none" strike="noStrike" dirty="0">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5"/>
                  </a:ext>
                </a:extLst>
              </a:tr>
              <a:tr h="151549">
                <a:tc>
                  <a:txBody>
                    <a:bodyPr/>
                    <a:lstStyle/>
                    <a:p>
                      <a:pPr algn="l" fontAlgn="b"/>
                      <a:r>
                        <a:rPr lang="en-US" sz="140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IITA, </a:t>
                      </a:r>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6"/>
                  </a:ext>
                </a:extLst>
              </a:tr>
              <a:tr h="151549">
                <a:tc>
                  <a:txBody>
                    <a:bodyPr/>
                    <a:lstStyle/>
                    <a:p>
                      <a:pPr algn="l" fontAlgn="b"/>
                      <a:r>
                        <a:rPr lang="en-US" sz="140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7"/>
                  </a:ext>
                </a:extLst>
              </a:tr>
              <a:tr h="151549">
                <a:tc>
                  <a:txBody>
                    <a:bodyPr/>
                    <a:lstStyle/>
                    <a:p>
                      <a:pPr algn="l" fontAlgn="b"/>
                      <a:r>
                        <a:rPr lang="en-US" sz="140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8"/>
                  </a:ext>
                </a:extLst>
              </a:tr>
              <a:tr h="151549">
                <a:tc>
                  <a:txBody>
                    <a:bodyPr/>
                    <a:lstStyle/>
                    <a:p>
                      <a:pPr algn="l" fontAlgn="b"/>
                      <a:r>
                        <a:rPr lang="en-US" sz="140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Semilla</a:t>
                      </a:r>
                      <a:r>
                        <a:rPr lang="en-US" sz="140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9"/>
                  </a:ext>
                </a:extLst>
              </a:tr>
              <a:tr h="151549">
                <a:tc>
                  <a:txBody>
                    <a:bodyPr/>
                    <a:lstStyle/>
                    <a:p>
                      <a:pPr algn="l" fontAlgn="b"/>
                      <a:r>
                        <a:rPr lang="en-US" sz="140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0"/>
                  </a:ext>
                </a:extLst>
              </a:tr>
              <a:tr h="151549">
                <a:tc>
                  <a:txBody>
                    <a:bodyPr/>
                    <a:lstStyle/>
                    <a:p>
                      <a:pPr algn="l" fontAlgn="b"/>
                      <a:r>
                        <a:rPr lang="en-US" sz="140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1"/>
                  </a:ext>
                </a:extLst>
              </a:tr>
              <a:tr h="151549">
                <a:tc>
                  <a:txBody>
                    <a:bodyPr/>
                    <a:lstStyle/>
                    <a:p>
                      <a:pPr algn="l" fontAlgn="b"/>
                      <a:r>
                        <a:rPr lang="en-US" sz="140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2"/>
                  </a:ext>
                </a:extLst>
              </a:tr>
              <a:tr h="151549">
                <a:tc>
                  <a:txBody>
                    <a:bodyPr/>
                    <a:lstStyle/>
                    <a:p>
                      <a:pPr algn="l" fontAlgn="b"/>
                      <a:r>
                        <a:rPr lang="en-US" sz="1400" b="0" i="0" u="none" strike="noStrike" dirty="0" smtClean="0">
                          <a:solidFill>
                            <a:srgbClr val="000000"/>
                          </a:solidFill>
                          <a:effectLst/>
                          <a:latin typeface="Calibri"/>
                        </a:rPr>
                        <a:t>Daniel Forestieri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err="1" smtClean="0">
                          <a:solidFill>
                            <a:srgbClr val="000000"/>
                          </a:solidFill>
                          <a:effectLst/>
                          <a:latin typeface="Calibri"/>
                        </a:rPr>
                        <a:t>Zamorano</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3"/>
                  </a:ext>
                </a:extLst>
              </a:tr>
              <a:tr h="111443">
                <a:tc>
                  <a:txBody>
                    <a:bodyPr/>
                    <a:lstStyle/>
                    <a:p>
                      <a:pPr algn="l" fontAlgn="b"/>
                      <a:r>
                        <a:rPr lang="en-US" sz="1400" b="0" i="0" u="none" strike="noStrike" dirty="0">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4"/>
                  </a:ext>
                </a:extLst>
              </a:tr>
              <a:tr h="0">
                <a:tc>
                  <a:txBody>
                    <a:bodyPr/>
                    <a:lstStyle/>
                    <a:p>
                      <a:pPr algn="l" fontAlgn="b"/>
                      <a:r>
                        <a:rPr lang="en-US" sz="1400" b="0" i="0" u="none" strike="noStrike" dirty="0" smtClean="0">
                          <a:solidFill>
                            <a:srgbClr val="000000"/>
                          </a:solidFill>
                          <a:effectLst/>
                          <a:latin typeface="Calibri"/>
                        </a:rPr>
                        <a:t>Roman</a:t>
                      </a:r>
                      <a:r>
                        <a:rPr lang="en-US" sz="1400" b="0" i="0" u="none" strike="noStrike" baseline="0" dirty="0" smtClean="0">
                          <a:solidFill>
                            <a:srgbClr val="000000"/>
                          </a:solidFill>
                          <a:effectLst/>
                          <a:latin typeface="Calibri"/>
                        </a:rPr>
                        <a:t> Gordon</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IDIAP</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Panama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5"/>
                  </a:ext>
                </a:extLst>
              </a:tr>
              <a:tr h="151549">
                <a:tc>
                  <a:txBody>
                    <a:bodyPr/>
                    <a:lstStyle/>
                    <a:p>
                      <a:pPr algn="l" fontAlgn="b"/>
                      <a:r>
                        <a:rPr lang="en-US" sz="140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6"/>
                  </a:ext>
                </a:extLst>
              </a:tr>
              <a:tr h="151549">
                <a:tc>
                  <a:txBody>
                    <a:bodyPr/>
                    <a:lstStyle/>
                    <a:p>
                      <a:pPr algn="l" fontAlgn="b"/>
                      <a:r>
                        <a:rPr lang="en-US" sz="140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7"/>
                  </a:ext>
                </a:extLst>
              </a:tr>
              <a:tr h="151549">
                <a:tc>
                  <a:txBody>
                    <a:bodyPr/>
                    <a:lstStyle/>
                    <a:p>
                      <a:pPr algn="l" fontAlgn="b"/>
                      <a:r>
                        <a:rPr lang="en-US" sz="1400" b="0" i="0" u="none" strike="noStrike" dirty="0">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Mali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8"/>
                  </a:ext>
                </a:extLst>
              </a:tr>
              <a:tr h="151549">
                <a:tc>
                  <a:txBody>
                    <a:bodyPr/>
                    <a:lstStyle/>
                    <a:p>
                      <a:pPr algn="l" fontAlgn="b"/>
                      <a:r>
                        <a:rPr lang="en-US" sz="1400" b="0" i="0" u="none" strike="noStrike" dirty="0" smtClean="0">
                          <a:solidFill>
                            <a:srgbClr val="000000"/>
                          </a:solidFill>
                          <a:effectLst/>
                          <a:latin typeface="Calibri"/>
                        </a:rPr>
                        <a:t>Fikayo Oyebiyi,</a:t>
                      </a:r>
                      <a:r>
                        <a:rPr lang="en-US" sz="1400" b="0" i="0" u="none" strike="noStrike" baseline="0" dirty="0" smtClean="0">
                          <a:solidFill>
                            <a:srgbClr val="000000"/>
                          </a:solidFill>
                          <a:effectLst/>
                          <a:latin typeface="Calibri"/>
                        </a:rPr>
                        <a:t> Usman Ali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dirty="0" smtClean="0">
                          <a:solidFill>
                            <a:srgbClr val="000000"/>
                          </a:solidFill>
                          <a:effectLst/>
                          <a:latin typeface="Calibri"/>
                        </a:rPr>
                        <a:t>Nigeria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1" i="0" u="none" strike="noStrike" dirty="0">
                        <a:solidFill>
                          <a:srgbClr val="000000"/>
                        </a:solidFill>
                        <a:effectLst/>
                        <a:latin typeface="Calibri"/>
                      </a:endParaRPr>
                    </a:p>
                  </a:txBody>
                  <a:tcPr marL="9524" marR="9524" marT="9525" marB="0" anchor="b">
                    <a:lnL>
                      <a:noFill/>
                    </a:lnL>
                    <a:lnR>
                      <a:noFill/>
                    </a:lnR>
                    <a:lnT>
                      <a:noFill/>
                    </a:lnT>
                    <a:lnB>
                      <a:noFill/>
                    </a:lnB>
                    <a:solidFill>
                      <a:srgbClr val="92D050"/>
                    </a:solidFill>
                  </a:tcPr>
                </a:tc>
                <a:extLst>
                  <a:ext uri="{0D108BD9-81ED-4DB2-BD59-A6C34878D82A}">
                    <a16:rowId xmlns:a16="http://schemas.microsoft.com/office/drawing/2014/main" val="10019"/>
                  </a:ext>
                </a:extLst>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79400"/>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061244" y="279400"/>
            <a:ext cx="1793081" cy="4524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Hand Planters</a:t>
            </a:r>
            <a:endParaRPr lang="en-US" sz="2000" dirty="0"/>
          </a:p>
        </p:txBody>
      </p:sp>
    </p:spTree>
    <p:extLst>
      <p:ext uri="{BB962C8B-B14F-4D97-AF65-F5344CB8AC3E}">
        <p14:creationId xmlns:p14="http://schemas.microsoft.com/office/powerpoint/2010/main" val="609430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1905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776363" y="2762790"/>
            <a:ext cx="6521239" cy="707886"/>
          </a:xfrm>
          <a:prstGeom prst="rect">
            <a:avLst/>
          </a:prstGeom>
          <a:solidFill>
            <a:srgbClr val="006600"/>
          </a:solid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bg1"/>
                </a:solidFill>
              </a:rPr>
              <a:t>ZIMBABWE, UGANDA</a:t>
            </a:r>
            <a:endParaRPr lang="en-US" dirty="0">
              <a:solidFill>
                <a:schemeClr val="bg1"/>
              </a:solidFill>
            </a:endParaRPr>
          </a:p>
        </p:txBody>
      </p:sp>
      <p:pic>
        <p:nvPicPr>
          <p:cNvPr id="7" name="Picture 6"/>
          <p:cNvPicPr>
            <a:picLocks noChangeAspect="1"/>
          </p:cNvPicPr>
          <p:nvPr/>
        </p:nvPicPr>
        <p:blipFill>
          <a:blip r:embed="rId4"/>
          <a:stretch>
            <a:fillRect/>
          </a:stretch>
        </p:blipFill>
        <p:spPr>
          <a:xfrm>
            <a:off x="4391025" y="174263"/>
            <a:ext cx="4524376" cy="2769550"/>
          </a:xfrm>
          <a:prstGeom prst="rect">
            <a:avLst/>
          </a:prstGeom>
          <a:ln>
            <a:solidFill>
              <a:schemeClr val="accent1"/>
            </a:solidFill>
          </a:ln>
        </p:spPr>
      </p:pic>
      <p:sp>
        <p:nvSpPr>
          <p:cNvPr id="6" name="Rounded Rectangle 5"/>
          <p:cNvSpPr/>
          <p:nvPr/>
        </p:nvSpPr>
        <p:spPr>
          <a:xfrm>
            <a:off x="5920154" y="5369169"/>
            <a:ext cx="3135665" cy="1348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Verdana" panose="020B0604030504040204" pitchFamily="34" charset="0"/>
                <a:ea typeface="Verdana" panose="020B0604030504040204" pitchFamily="34" charset="0"/>
                <a:cs typeface="Verdana" panose="020B0604030504040204" pitchFamily="34" charset="0"/>
              </a:rPr>
              <a:t>Remote Locations</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Surface applications of urea</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14247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dirty="0" smtClean="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0"/>
            <a:ext cx="6433335" cy="6721163"/>
          </a:xfrm>
        </p:spPr>
      </p:pic>
      <p:sp>
        <p:nvSpPr>
          <p:cNvPr id="6" name="TextBox 5"/>
          <p:cNvSpPr txBox="1"/>
          <p:nvPr/>
        </p:nvSpPr>
        <p:spPr>
          <a:xfrm>
            <a:off x="1143000" y="6324600"/>
            <a:ext cx="5105400" cy="369332"/>
          </a:xfrm>
          <a:prstGeom prst="rect">
            <a:avLst/>
          </a:prstGeom>
          <a:noFill/>
        </p:spPr>
        <p:txBody>
          <a:bodyPr wrap="square" rtlCol="0">
            <a:spAutoFit/>
          </a:bodyPr>
          <a:lstStyle/>
          <a:p>
            <a:r>
              <a:rPr lang="en-US" dirty="0" smtClean="0"/>
              <a:t>Social aspects/technology transfer</a:t>
            </a:r>
            <a:endParaRPr lang="en-US" dirty="0"/>
          </a:p>
        </p:txBody>
      </p:sp>
      <p:sp>
        <p:nvSpPr>
          <p:cNvPr id="7" name="Rectangle 6"/>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376944" y="3148595"/>
            <a:ext cx="3766577"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bg1"/>
                </a:solidFill>
              </a:rPr>
              <a:t>EL SALVADOR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7427" y="1690689"/>
            <a:ext cx="2034985" cy="3405883"/>
          </a:xfrm>
          <a:prstGeom prst="rect">
            <a:avLst/>
          </a:prstGeom>
          <a:ln w="12700">
            <a:solidFill>
              <a:schemeClr val="tx1"/>
            </a:solidFill>
          </a:ln>
        </p:spPr>
      </p:pic>
      <p:sp>
        <p:nvSpPr>
          <p:cNvPr id="3" name="Rounded Rectangle 2"/>
          <p:cNvSpPr/>
          <p:nvPr/>
        </p:nvSpPr>
        <p:spPr>
          <a:xfrm>
            <a:off x="1434613" y="184764"/>
            <a:ext cx="2867756" cy="8675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Arial" panose="020B0604020202020204" pitchFamily="34" charset="0"/>
                <a:cs typeface="Arial" panose="020B0604020202020204" pitchFamily="34" charset="0"/>
              </a:rPr>
              <a:t>Opico</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Quezaltepeque</a:t>
            </a:r>
            <a:r>
              <a:rPr lang="en-US" sz="2000" dirty="0">
                <a:solidFill>
                  <a:schemeClr val="bg1"/>
                </a:solidFill>
                <a:latin typeface="Arial" panose="020B0604020202020204" pitchFamily="34" charset="0"/>
                <a:cs typeface="Arial" panose="020B0604020202020204" pitchFamily="34" charset="0"/>
              </a:rPr>
              <a:t>, El Salvador</a:t>
            </a:r>
          </a:p>
        </p:txBody>
      </p:sp>
      <p:sp>
        <p:nvSpPr>
          <p:cNvPr id="13" name="Rounded Rectangle 12"/>
          <p:cNvSpPr/>
          <p:nvPr/>
        </p:nvSpPr>
        <p:spPr>
          <a:xfrm>
            <a:off x="5375624" y="738554"/>
            <a:ext cx="3636788" cy="88069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LIRA UGANDA</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4"/>
          <p:cNvSpPr/>
          <p:nvPr/>
        </p:nvSpPr>
        <p:spPr>
          <a:xfrm>
            <a:off x="5251938" y="5158154"/>
            <a:ext cx="3760474" cy="153577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Arial" panose="020B0604020202020204" pitchFamily="34" charset="0"/>
                <a:cs typeface="Arial" panose="020B0604020202020204" pitchFamily="34" charset="0"/>
              </a:rPr>
              <a:t>Worlds Apart </a:t>
            </a:r>
          </a:p>
          <a:p>
            <a:r>
              <a:rPr lang="en-US" sz="1800" dirty="0" smtClean="0">
                <a:solidFill>
                  <a:schemeClr val="bg1"/>
                </a:solidFill>
                <a:latin typeface="Arial" panose="020B0604020202020204" pitchFamily="34" charset="0"/>
                <a:cs typeface="Arial" panose="020B0604020202020204" pitchFamily="34" charset="0"/>
              </a:rPr>
              <a:t>Avg</a:t>
            </a:r>
            <a:r>
              <a:rPr lang="en-US" sz="1800" dirty="0">
                <a:solidFill>
                  <a:schemeClr val="bg1"/>
                </a:solidFill>
                <a:latin typeface="Arial" panose="020B0604020202020204" pitchFamily="34" charset="0"/>
                <a:cs typeface="Arial" panose="020B0604020202020204" pitchFamily="34" charset="0"/>
              </a:rPr>
              <a:t>. Farm Size:  1 ha</a:t>
            </a:r>
          </a:p>
          <a:p>
            <a:r>
              <a:rPr lang="en-US" sz="1800" dirty="0">
                <a:solidFill>
                  <a:schemeClr val="bg1"/>
                </a:solidFill>
                <a:latin typeface="Arial" panose="020B0604020202020204" pitchFamily="34" charset="0"/>
                <a:cs typeface="Arial" panose="020B0604020202020204" pitchFamily="34" charset="0"/>
              </a:rPr>
              <a:t>Avg. Maize Grain Yield, 2 Mg/ha</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Maize seed, Hybrids (US, others)</a:t>
            </a:r>
          </a:p>
        </p:txBody>
      </p:sp>
    </p:spTree>
    <p:extLst>
      <p:ext uri="{BB962C8B-B14F-4D97-AF65-F5344CB8AC3E}">
        <p14:creationId xmlns:p14="http://schemas.microsoft.com/office/powerpoint/2010/main" val="2396362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238742642"/>
              </p:ext>
            </p:extLst>
          </p:nvPr>
        </p:nvGraphicFramePr>
        <p:xfrm>
          <a:off x="2690445" y="1235075"/>
          <a:ext cx="6324600" cy="4889581"/>
        </p:xfrm>
        <a:graphic>
          <a:graphicData uri="http://schemas.openxmlformats.org/drawingml/2006/table">
            <a:tbl>
              <a:tblPr>
                <a:tableStyleId>{5C22544A-7EE6-4342-B048-85BDC9FD1C3A}</a:tableStyleId>
              </a:tblPr>
              <a:tblGrid>
                <a:gridCol w="2884312">
                  <a:extLst>
                    <a:ext uri="{9D8B030D-6E8A-4147-A177-3AD203B41FA5}">
                      <a16:colId xmlns:a16="http://schemas.microsoft.com/office/drawing/2014/main" val="20000"/>
                    </a:ext>
                  </a:extLst>
                </a:gridCol>
                <a:gridCol w="1637246">
                  <a:extLst>
                    <a:ext uri="{9D8B030D-6E8A-4147-A177-3AD203B41FA5}">
                      <a16:colId xmlns:a16="http://schemas.microsoft.com/office/drawing/2014/main" val="20001"/>
                    </a:ext>
                  </a:extLst>
                </a:gridCol>
                <a:gridCol w="1803042">
                  <a:extLst>
                    <a:ext uri="{9D8B030D-6E8A-4147-A177-3AD203B41FA5}">
                      <a16:colId xmlns:a16="http://schemas.microsoft.com/office/drawing/2014/main" val="20002"/>
                    </a:ext>
                  </a:extLst>
                </a:gridCol>
              </a:tblGrid>
              <a:tr h="405098">
                <a:tc gridSpan="3">
                  <a:txBody>
                    <a:bodyPr/>
                    <a:lstStyle/>
                    <a:p>
                      <a:pPr algn="l" fontAlgn="b"/>
                      <a:r>
                        <a:rPr lang="en-US" sz="20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Combined, </a:t>
                      </a:r>
                      <a:r>
                        <a:rPr lang="en-US" sz="200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Efaw</a:t>
                      </a:r>
                      <a:r>
                        <a:rPr lang="en-US" sz="20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en-US" sz="200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Perkins</a:t>
                      </a:r>
                      <a:endParaRPr lang="en-US" sz="2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202">
                <a:tc gridSpan="2">
                  <a:txBody>
                    <a:bodyPr/>
                    <a:lstStyle/>
                    <a:p>
                      <a:pPr algn="l" fontAlgn="b"/>
                      <a:r>
                        <a:rPr lang="en-US" sz="180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Topdress</a:t>
                      </a:r>
                      <a:r>
                        <a:rPr lang="en-US" sz="18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 Corn, V12</a:t>
                      </a:r>
                      <a:endParaRPr lang="en-US" sz="18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tc hMerge="1">
                  <a:txBody>
                    <a:bodyPr/>
                    <a:lstStyle/>
                    <a:p>
                      <a:endParaRPr lang="en-US"/>
                    </a:p>
                  </a:txBody>
                  <a:tcPr/>
                </a:tc>
                <a:tc>
                  <a:txBody>
                    <a:bodyPr/>
                    <a:lstStyle/>
                    <a:p>
                      <a:pPr algn="l" fontAlgn="b"/>
                      <a:r>
                        <a:rPr lang="en-US" sz="1800" b="0"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70,000</a:t>
                      </a:r>
                      <a:r>
                        <a:rPr lang="en-US" sz="1800" b="0" i="0" u="none" strike="noStrike"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plants/ha</a:t>
                      </a:r>
                      <a:endParaRPr lang="en-US"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extLst>
                  <a:ext uri="{0D108BD9-81ED-4DB2-BD59-A6C34878D82A}">
                    <a16:rowId xmlns:a16="http://schemas.microsoft.com/office/drawing/2014/main" val="10001"/>
                  </a:ext>
                </a:extLst>
              </a:tr>
              <a:tr h="356938">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Methods</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N, kg/ha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2"/>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Check</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3"/>
                  </a:ext>
                </a:extLst>
              </a:tr>
              <a:tr h="356938">
                <a:tc>
                  <a:txBody>
                    <a:bodyPr/>
                    <a:lstStyle/>
                    <a:p>
                      <a:pPr algn="l" fontAlgn="b"/>
                      <a:r>
                        <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rPr>
                        <a:t>Hand planter </a:t>
                      </a:r>
                      <a:r>
                        <a:rPr lang="en-US" sz="1600" u="none" strike="noStrike" kern="1200" dirty="0" smtClean="0">
                          <a:solidFill>
                            <a:srgbClr val="006600"/>
                          </a:solidFill>
                          <a:effectLst/>
                          <a:latin typeface="Verdana" panose="020B0604030504040204" pitchFamily="34" charset="0"/>
                          <a:ea typeface="Verdana" panose="020B0604030504040204" pitchFamily="34" charset="0"/>
                          <a:cs typeface="Verdana" panose="020B0604030504040204" pitchFamily="34" charset="0"/>
                        </a:rPr>
                        <a:t>(0.9 g/plant)</a:t>
                      </a:r>
                      <a:endPar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b"/>
                </a:tc>
                <a:tc>
                  <a:txBody>
                    <a:bodyPr/>
                    <a:lstStyle/>
                    <a:p>
                      <a:pPr algn="l" fontAlgn="b"/>
                      <a:r>
                        <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b"/>
                </a:tc>
                <a:extLst>
                  <a:ext uri="{0D108BD9-81ED-4DB2-BD59-A6C34878D82A}">
                    <a16:rowId xmlns:a16="http://schemas.microsoft.com/office/drawing/2014/main" val="10004"/>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Hand </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planter (1.8</a:t>
                      </a:r>
                      <a:r>
                        <a:rPr lang="en-US" sz="160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 g/plant)</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5"/>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6.4</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6"/>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7.0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9.3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8"/>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7.8</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0"/>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10.4</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1"/>
                  </a:ext>
                </a:extLst>
              </a:tr>
              <a:tr h="356938">
                <a:tc>
                  <a:txBody>
                    <a:bodyPr/>
                    <a:lstStyle/>
                    <a:p>
                      <a:pPr algn="l" fontAlgn="b"/>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SED = 1.81</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84" y="3928736"/>
            <a:ext cx="2514600" cy="2706524"/>
          </a:xfrm>
          <a:prstGeom prst="rect">
            <a:avLst/>
          </a:prstGeom>
          <a:ln w="19050">
            <a:solidFill>
              <a:srgbClr val="008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18" y="785444"/>
            <a:ext cx="1351113" cy="2775259"/>
          </a:xfrm>
          <a:prstGeom prst="rect">
            <a:avLst/>
          </a:prstGeom>
          <a:ln w="19050">
            <a:solidFill>
              <a:srgbClr val="008000"/>
            </a:solidFill>
          </a:ln>
        </p:spPr>
      </p:pic>
      <p:sp>
        <p:nvSpPr>
          <p:cNvPr id="7" name="Rounded Rectangle 6"/>
          <p:cNvSpPr/>
          <p:nvPr/>
        </p:nvSpPr>
        <p:spPr>
          <a:xfrm>
            <a:off x="2391509" y="328246"/>
            <a:ext cx="3634153"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MID Season Fertilizer N</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04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9530" y="1319560"/>
            <a:ext cx="6105689" cy="3631351"/>
          </a:xfrm>
          <a:prstGeom prst="rect">
            <a:avLst/>
          </a:prstGeom>
        </p:spPr>
      </p:pic>
      <p:sp>
        <p:nvSpPr>
          <p:cNvPr id="5" name="Rounded Rectangle 4"/>
          <p:cNvSpPr/>
          <p:nvPr/>
        </p:nvSpPr>
        <p:spPr>
          <a:xfrm>
            <a:off x="2762984" y="490171"/>
            <a:ext cx="3880337"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Importance of Singulation</a:t>
            </a:r>
            <a:endParaRPr lang="en-US" sz="2200" dirty="0">
              <a:solidFill>
                <a:schemeClr val="bg1"/>
              </a:solidFill>
              <a:latin typeface="Arial" panose="020B0604020202020204" pitchFamily="34" charset="0"/>
              <a:cs typeface="Arial" panose="020B0604020202020204" pitchFamily="34" charset="0"/>
            </a:endParaRPr>
          </a:p>
        </p:txBody>
      </p:sp>
      <p:sp>
        <p:nvSpPr>
          <p:cNvPr id="4" name="Rounded Rectangle 3"/>
          <p:cNvSpPr/>
          <p:nvPr/>
        </p:nvSpPr>
        <p:spPr>
          <a:xfrm>
            <a:off x="1203960" y="5343525"/>
            <a:ext cx="6962775" cy="1143000"/>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0.76m </a:t>
            </a:r>
            <a:r>
              <a:rPr lang="en-US" sz="1600" b="1" dirty="0">
                <a:latin typeface="Verdana" panose="020B0604030504040204" pitchFamily="34" charset="0"/>
                <a:ea typeface="Verdana" panose="020B0604030504040204" pitchFamily="34" charset="0"/>
                <a:cs typeface="Verdana" panose="020B0604030504040204" pitchFamily="34" charset="0"/>
              </a:rPr>
              <a:t>Row </a:t>
            </a:r>
            <a:r>
              <a:rPr lang="en-US" sz="1600" b="1" dirty="0" smtClean="0">
                <a:latin typeface="Verdana" panose="020B0604030504040204" pitchFamily="34" charset="0"/>
                <a:ea typeface="Verdana" panose="020B0604030504040204" pitchFamily="34" charset="0"/>
                <a:cs typeface="Verdana" panose="020B0604030504040204" pitchFamily="34" charset="0"/>
              </a:rPr>
              <a:t>Spacing</a:t>
            </a:r>
          </a:p>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Heterogeneity </a:t>
            </a:r>
            <a:r>
              <a:rPr lang="en-US" sz="1600" b="1" dirty="0">
                <a:latin typeface="Verdana" panose="020B0604030504040204" pitchFamily="34" charset="0"/>
                <a:ea typeface="Verdana" panose="020B0604030504040204" pitchFamily="34" charset="0"/>
                <a:cs typeface="Verdana" panose="020B0604030504040204" pitchFamily="34" charset="0"/>
              </a:rPr>
              <a:t>in plant spacing, and plant stands reduce </a:t>
            </a:r>
            <a:r>
              <a:rPr lang="en-US" sz="1600" b="1" dirty="0" smtClean="0">
                <a:latin typeface="Verdana" panose="020B0604030504040204" pitchFamily="34" charset="0"/>
                <a:ea typeface="Verdana" panose="020B0604030504040204" pitchFamily="34" charset="0"/>
                <a:cs typeface="Verdana" panose="020B0604030504040204" pitchFamily="34" charset="0"/>
              </a:rPr>
              <a:t>yields</a:t>
            </a:r>
          </a:p>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www.agry.purdue.edu/ext/corn/pubs/agry9101.htm</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138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tretch>
            <a:fillRect/>
          </a:stretch>
        </p:blipFill>
        <p:spPr>
          <a:xfrm>
            <a:off x="140677" y="97895"/>
            <a:ext cx="4502795" cy="6517858"/>
          </a:xfrm>
          <a:prstGeom prst="rect">
            <a:avLst/>
          </a:prstGeom>
          <a:ln w="28575">
            <a:solidFill>
              <a:schemeClr val="tx1"/>
            </a:solidFill>
          </a:ln>
        </p:spPr>
      </p:pic>
      <p:sp>
        <p:nvSpPr>
          <p:cNvPr id="7" name="Rounded Rectangle 6"/>
          <p:cNvSpPr/>
          <p:nvPr/>
        </p:nvSpPr>
        <p:spPr>
          <a:xfrm>
            <a:off x="4902646" y="285463"/>
            <a:ext cx="4042062" cy="622084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000" b="1" u="sng" dirty="0">
                <a:solidFill>
                  <a:schemeClr val="bg1"/>
                </a:solidFill>
                <a:latin typeface="Arial" panose="020B0604020202020204" pitchFamily="34" charset="0"/>
                <a:cs typeface="Arial" panose="020B0604020202020204" pitchFamily="34" charset="0"/>
              </a:rPr>
              <a:t>Benefits</a:t>
            </a:r>
            <a:endParaRPr lang="en-US" sz="2000" u="sng" dirty="0">
              <a:solidFill>
                <a:schemeClr val="bg1"/>
              </a:solidFill>
              <a:latin typeface="Arial" panose="020B0604020202020204" pitchFamily="34" charset="0"/>
              <a:cs typeface="Arial" panose="020B0604020202020204" pitchFamily="34" charset="0"/>
            </a:endParaRP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Remove chemically treated seeds from the hands of producers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Decrease soil erosion via improved plant spacing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Accommodate mid-season N application</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Urea placed below the surface reducing NH</a:t>
            </a:r>
            <a:r>
              <a:rPr lang="en-US" sz="2000" baseline="-25000" dirty="0">
                <a:solidFill>
                  <a:schemeClr val="bg1"/>
                </a:solidFill>
                <a:latin typeface="Arial" panose="020B0604020202020204" pitchFamily="34" charset="0"/>
                <a:cs typeface="Arial" panose="020B0604020202020204" pitchFamily="34" charset="0"/>
              </a:rPr>
              <a:t>3</a:t>
            </a:r>
            <a:r>
              <a:rPr lang="en-US" sz="2000" dirty="0">
                <a:solidFill>
                  <a:schemeClr val="bg1"/>
                </a:solidFill>
                <a:latin typeface="Arial" panose="020B0604020202020204" pitchFamily="34" charset="0"/>
                <a:cs typeface="Arial" panose="020B0604020202020204" pitchFamily="34" charset="0"/>
              </a:rPr>
              <a:t> loss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Increased </a:t>
            </a:r>
            <a:r>
              <a:rPr lang="en-US" sz="2000" dirty="0" smtClean="0">
                <a:solidFill>
                  <a:schemeClr val="bg1"/>
                </a:solidFill>
                <a:latin typeface="Arial" panose="020B0604020202020204" pitchFamily="34" charset="0"/>
                <a:cs typeface="Arial" panose="020B0604020202020204" pitchFamily="34" charset="0"/>
              </a:rPr>
              <a:t>production </a:t>
            </a:r>
            <a:r>
              <a:rPr lang="en-US" sz="2000" dirty="0">
                <a:solidFill>
                  <a:schemeClr val="bg1"/>
                </a:solidFill>
                <a:latin typeface="Arial" panose="020B0604020202020204" pitchFamily="34" charset="0"/>
                <a:cs typeface="Arial" panose="020B0604020202020204" pitchFamily="34" charset="0"/>
              </a:rPr>
              <a:t>and </a:t>
            </a:r>
            <a:r>
              <a:rPr lang="en-US" sz="2000" dirty="0" smtClean="0">
                <a:solidFill>
                  <a:schemeClr val="bg1"/>
                </a:solidFill>
                <a:latin typeface="Arial" panose="020B0604020202020204" pitchFamily="34" charset="0"/>
                <a:cs typeface="Arial" panose="020B0604020202020204" pitchFamily="34" charset="0"/>
              </a:rPr>
              <a:t>NUE</a:t>
            </a:r>
          </a:p>
          <a:p>
            <a:pPr>
              <a:buClr>
                <a:srgbClr val="92D050"/>
              </a:buClr>
            </a:pPr>
            <a:endParaRPr lang="en-US" sz="2000" dirty="0">
              <a:solidFill>
                <a:schemeClr val="bg1"/>
              </a:solidFill>
              <a:latin typeface="Arial" panose="020B0604020202020204" pitchFamily="34" charset="0"/>
              <a:cs typeface="Arial" panose="020B0604020202020204" pitchFamily="34" charset="0"/>
            </a:endParaRPr>
          </a:p>
          <a:p>
            <a:pPr>
              <a:buClr>
                <a:srgbClr val="92D050"/>
              </a:buClr>
            </a:pPr>
            <a:r>
              <a:rPr lang="en-US" sz="2000" b="1" u="sng" dirty="0" smtClean="0">
                <a:solidFill>
                  <a:schemeClr val="bg1"/>
                </a:solidFill>
                <a:latin typeface="Arial" panose="020B0604020202020204" pitchFamily="34" charset="0"/>
                <a:cs typeface="Arial" panose="020B0604020202020204" pitchFamily="34" charset="0"/>
              </a:rPr>
              <a:t>Potential Uses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Seed, all types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Alternative chemicals, EPA, mosquito abatement</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Food plots/hunters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Gardeners</a:t>
            </a:r>
          </a:p>
        </p:txBody>
      </p:sp>
    </p:spTree>
    <p:extLst>
      <p:ext uri="{BB962C8B-B14F-4D97-AF65-F5344CB8AC3E}">
        <p14:creationId xmlns:p14="http://schemas.microsoft.com/office/powerpoint/2010/main" val="3988219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563" y="964097"/>
            <a:ext cx="2631777" cy="1095158"/>
          </a:xfrm>
          <a:prstGeom prst="rect">
            <a:avLst/>
          </a:prstGeom>
          <a:ln>
            <a:solidFill>
              <a:srgbClr val="0080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352" y="2170504"/>
            <a:ext cx="2622528" cy="1950951"/>
          </a:xfrm>
          <a:prstGeom prst="rect">
            <a:avLst/>
          </a:prstGeom>
          <a:ln>
            <a:solidFill>
              <a:srgbClr val="008000"/>
            </a:solidFill>
          </a:ln>
        </p:spPr>
      </p:pic>
      <p:pic>
        <p:nvPicPr>
          <p:cNvPr id="6" name="Picture 5"/>
          <p:cNvPicPr>
            <a:picLocks noChangeAspect="1"/>
          </p:cNvPicPr>
          <p:nvPr/>
        </p:nvPicPr>
        <p:blipFill>
          <a:blip r:embed="rId4"/>
          <a:stretch>
            <a:fillRect/>
          </a:stretch>
        </p:blipFill>
        <p:spPr>
          <a:xfrm>
            <a:off x="5089706" y="964097"/>
            <a:ext cx="968926" cy="968926"/>
          </a:xfrm>
          <a:prstGeom prst="rect">
            <a:avLst/>
          </a:prstGeom>
        </p:spPr>
      </p:pic>
      <p:sp>
        <p:nvSpPr>
          <p:cNvPr id="8" name="Rounded Rectangle 7"/>
          <p:cNvSpPr/>
          <p:nvPr/>
        </p:nvSpPr>
        <p:spPr>
          <a:xfrm>
            <a:off x="117231" y="928928"/>
            <a:ext cx="4866968" cy="2958792"/>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solidFill>
                  <a:schemeClr val="bg1"/>
                </a:solidFill>
                <a:latin typeface="Verdana" panose="020B0604030504040204" pitchFamily="34" charset="0"/>
                <a:ea typeface="Verdana" panose="020B0604030504040204" pitchFamily="34" charset="0"/>
                <a:cs typeface="Verdana" panose="020B0604030504040204" pitchFamily="34" charset="0"/>
              </a:rPr>
              <a:t>Current Cost Estimates</a:t>
            </a:r>
          </a:p>
          <a:p>
            <a:r>
              <a:rPr lang="en-US" sz="2000" dirty="0" smtClean="0">
                <a:latin typeface="Verdana" panose="020B0604030504040204" pitchFamily="34" charset="0"/>
                <a:ea typeface="Verdana" panose="020B0604030504040204" pitchFamily="34" charset="0"/>
                <a:cs typeface="Verdana" panose="020B0604030504040204" pitchFamily="34" charset="0"/>
              </a:rPr>
              <a:t>Grand </a:t>
            </a:r>
            <a:r>
              <a:rPr lang="en-US" sz="2000" dirty="0">
                <a:latin typeface="Verdana" panose="020B0604030504040204" pitchFamily="34" charset="0"/>
                <a:ea typeface="Verdana" panose="020B0604030504040204" pitchFamily="34" charset="0"/>
                <a:cs typeface="Verdana" panose="020B0604030504040204" pitchFamily="34" charset="0"/>
              </a:rPr>
              <a:t>Victory Ltd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err="1">
                <a:latin typeface="Verdana" panose="020B0604030504040204" pitchFamily="34" charset="0"/>
                <a:ea typeface="Verdana" panose="020B0604030504040204" pitchFamily="34" charset="0"/>
                <a:cs typeface="Verdana" panose="020B0604030504040204" pitchFamily="34" charset="0"/>
              </a:rPr>
              <a:t>Tsim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Sha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Tsui</a:t>
            </a:r>
            <a:r>
              <a:rPr lang="en-US" sz="2000" dirty="0">
                <a:latin typeface="Verdana" panose="020B0604030504040204" pitchFamily="34" charset="0"/>
                <a:ea typeface="Verdana" panose="020B0604030504040204" pitchFamily="34" charset="0"/>
                <a:cs typeface="Verdana" panose="020B0604030504040204" pitchFamily="34" charset="0"/>
              </a:rPr>
              <a:t> Hong Kong</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Rm 1604 16/F Lee </a:t>
            </a:r>
            <a:r>
              <a:rPr lang="en-US" sz="2000" dirty="0" err="1">
                <a:latin typeface="Verdana" panose="020B0604030504040204" pitchFamily="34" charset="0"/>
                <a:ea typeface="Verdana" panose="020B0604030504040204" pitchFamily="34" charset="0"/>
                <a:cs typeface="Verdana" panose="020B0604030504040204" pitchFamily="34" charset="0"/>
              </a:rPr>
              <a:t>Wai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Coml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Bldg</a:t>
            </a:r>
            <a:r>
              <a:rPr lang="en-US" sz="2000" dirty="0">
                <a:latin typeface="Verdana" panose="020B0604030504040204" pitchFamily="34" charset="0"/>
                <a:ea typeface="Verdana" panose="020B0604030504040204" pitchFamily="34" charset="0"/>
                <a:cs typeface="Verdana" panose="020B0604030504040204" pitchFamily="34" charset="0"/>
              </a:rPr>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err="1">
                <a:latin typeface="Verdana" panose="020B0604030504040204" pitchFamily="34" charset="0"/>
                <a:ea typeface="Verdana" panose="020B0604030504040204" pitchFamily="34" charset="0"/>
                <a:cs typeface="Verdana" panose="020B0604030504040204" pitchFamily="34" charset="0"/>
              </a:rPr>
              <a:t>Tsim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Sha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Tsui</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1000, $</a:t>
            </a:r>
            <a:r>
              <a:rPr lang="en-US" sz="2000" dirty="0">
                <a:latin typeface="Verdana" panose="020B0604030504040204" pitchFamily="34" charset="0"/>
                <a:ea typeface="Verdana" panose="020B0604030504040204" pitchFamily="34" charset="0"/>
                <a:cs typeface="Verdana" panose="020B0604030504040204" pitchFamily="34" charset="0"/>
              </a:rPr>
              <a:t>25 </a:t>
            </a:r>
            <a:r>
              <a:rPr lang="en-US" sz="2000" dirty="0" smtClean="0">
                <a:latin typeface="Verdana" panose="020B0604030504040204" pitchFamily="34" charset="0"/>
                <a:ea typeface="Verdana" panose="020B0604030504040204" pitchFamily="34" charset="0"/>
                <a:cs typeface="Verdana" panose="020B0604030504040204" pitchFamily="34" charset="0"/>
              </a:rPr>
              <a:t>each</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Rounded Rectangle 8"/>
          <p:cNvSpPr/>
          <p:nvPr/>
        </p:nvSpPr>
        <p:spPr>
          <a:xfrm>
            <a:off x="5935371" y="3944815"/>
            <a:ext cx="1655152" cy="7151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Verdana" panose="020B0604030504040204" pitchFamily="34" charset="0"/>
                <a:ea typeface="Verdana" panose="020B0604030504040204" pitchFamily="34" charset="0"/>
                <a:cs typeface="Verdana" panose="020B0604030504040204" pitchFamily="34" charset="0"/>
              </a:rPr>
              <a:t>5000</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$49 each</a:t>
            </a:r>
          </a:p>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683" y="4485372"/>
            <a:ext cx="2957195" cy="2180931"/>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878" y="4668252"/>
            <a:ext cx="2305050" cy="1895475"/>
          </a:xfrm>
          <a:prstGeom prst="rect">
            <a:avLst/>
          </a:prstGeom>
          <a:ln>
            <a:solidFill>
              <a:schemeClr val="tx1"/>
            </a:solidFill>
          </a:ln>
        </p:spPr>
      </p:pic>
      <p:sp>
        <p:nvSpPr>
          <p:cNvPr id="12" name="Rounded Rectangle 11"/>
          <p:cNvSpPr/>
          <p:nvPr/>
        </p:nvSpPr>
        <p:spPr>
          <a:xfrm>
            <a:off x="5339963" y="5296116"/>
            <a:ext cx="2250560" cy="7151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Verdana" panose="020B0604030504040204" pitchFamily="34" charset="0"/>
                <a:ea typeface="Verdana" panose="020B0604030504040204" pitchFamily="34" charset="0"/>
                <a:cs typeface="Verdana" panose="020B0604030504040204" pitchFamily="34" charset="0"/>
              </a:rPr>
              <a:t>Usman Ali, Nigeria, Mandela Fellows</a:t>
            </a:r>
            <a:endParaRPr lang="en-US" sz="600" dirty="0"/>
          </a:p>
        </p:txBody>
      </p:sp>
    </p:spTree>
    <p:extLst>
      <p:ext uri="{BB962C8B-B14F-4D97-AF65-F5344CB8AC3E}">
        <p14:creationId xmlns:p14="http://schemas.microsoft.com/office/powerpoint/2010/main" val="30989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55" y="660450"/>
            <a:ext cx="8683628" cy="5861449"/>
          </a:xfrm>
          <a:prstGeom prst="rect">
            <a:avLst/>
          </a:prstGeom>
          <a:ln w="28575">
            <a:solidFill>
              <a:srgbClr val="006600"/>
            </a:solidFill>
          </a:ln>
          <a:scene3d>
            <a:camera prst="orthographicFront">
              <a:rot lat="21299999" lon="0" rev="0"/>
            </a:camera>
            <a:lightRig rig="threePt" dir="t"/>
          </a:scene3d>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Lst>
          </a:blip>
          <a:stretch>
            <a:fillRect/>
          </a:stretch>
        </p:blipFill>
        <p:spPr>
          <a:xfrm>
            <a:off x="5568462" y="1383330"/>
            <a:ext cx="3216518" cy="2251562"/>
          </a:xfrm>
          <a:prstGeom prst="rect">
            <a:avLst/>
          </a:prstGeom>
          <a:ln>
            <a:solidFill>
              <a:schemeClr val="tx1"/>
            </a:solidFill>
          </a:ln>
        </p:spPr>
      </p:pic>
      <p:pic>
        <p:nvPicPr>
          <p:cNvPr id="5" name="Picture 4"/>
          <p:cNvPicPr>
            <a:picLocks noChangeAspect="1"/>
          </p:cNvPicPr>
          <p:nvPr/>
        </p:nvPicPr>
        <p:blipFill>
          <a:blip r:embed="rId5"/>
          <a:stretch>
            <a:fillRect/>
          </a:stretch>
        </p:blipFill>
        <p:spPr>
          <a:xfrm>
            <a:off x="4562371" y="4243754"/>
            <a:ext cx="4222609" cy="2061768"/>
          </a:xfrm>
          <a:prstGeom prst="rect">
            <a:avLst/>
          </a:prstGeom>
          <a:ln>
            <a:solidFill>
              <a:schemeClr val="tx1"/>
            </a:solidFill>
          </a:ln>
        </p:spPr>
      </p:pic>
      <p:sp>
        <p:nvSpPr>
          <p:cNvPr id="6" name="Rounded Rectangle 5"/>
          <p:cNvSpPr/>
          <p:nvPr/>
        </p:nvSpPr>
        <p:spPr>
          <a:xfrm>
            <a:off x="375137" y="152406"/>
            <a:ext cx="5826370" cy="1406769"/>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t>Oklahoma State University</a:t>
            </a:r>
            <a:r>
              <a:rPr lang="en-US" sz="1800">
                <a:solidFill>
                  <a:schemeClr val="bg1"/>
                </a:solidFill>
                <a:latin typeface="Arial" panose="020B0604020202020204" pitchFamily="34" charset="0"/>
                <a:ea typeface="Verdana" panose="020B0604030504040204" pitchFamily="34" charset="0"/>
                <a:cs typeface="Arial" panose="020B0604020202020204" pitchFamily="34" charset="0"/>
              </a:rPr>
              <a:t>, </a:t>
            </a:r>
            <a:r>
              <a:rPr lang="en-US" sz="1800" smtClean="0">
                <a:solidFill>
                  <a:schemeClr val="bg1"/>
                </a:solidFill>
                <a:latin typeface="Arial" panose="020B0604020202020204" pitchFamily="34" charset="0"/>
                <a:ea typeface="Verdana" panose="020B0604030504040204" pitchFamily="34" charset="0"/>
                <a:cs typeface="Arial" panose="020B0604020202020204" pitchFamily="34" charset="0"/>
              </a:rPr>
              <a:t>1976-1982</a:t>
            </a:r>
            <a: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t/>
            </a:r>
            <a:b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t>University of Nebraska, 1982-1985</a:t>
            </a:r>
            <a:b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1800" dirty="0" smtClean="0">
                <a:solidFill>
                  <a:schemeClr val="bg1"/>
                </a:solidFill>
                <a:latin typeface="Arial" panose="020B0604020202020204" pitchFamily="34" charset="0"/>
                <a:ea typeface="Verdana" panose="020B0604030504040204" pitchFamily="34" charset="0"/>
                <a:cs typeface="Arial" panose="020B0604020202020204" pitchFamily="34" charset="0"/>
              </a:rPr>
              <a:t>CIMMYT, Mexico, Guatemala, </a:t>
            </a:r>
            <a: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t>1985-1991</a:t>
            </a:r>
            <a:b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br>
            <a:r>
              <a:rPr lang="en-US" sz="1800" dirty="0">
                <a:solidFill>
                  <a:schemeClr val="bg1"/>
                </a:solidFill>
                <a:latin typeface="Arial" panose="020B0604020202020204" pitchFamily="34" charset="0"/>
                <a:ea typeface="Verdana" panose="020B0604030504040204" pitchFamily="34" charset="0"/>
                <a:cs typeface="Arial" panose="020B0604020202020204" pitchFamily="34" charset="0"/>
              </a:rPr>
              <a:t>Oklahoma State University, </a:t>
            </a:r>
            <a:r>
              <a:rPr lang="en-US" sz="1800" dirty="0" smtClean="0">
                <a:solidFill>
                  <a:schemeClr val="bg1"/>
                </a:solidFill>
                <a:latin typeface="Arial" panose="020B0604020202020204" pitchFamily="34" charset="0"/>
                <a:ea typeface="Verdana" panose="020B0604030504040204" pitchFamily="34" charset="0"/>
                <a:cs typeface="Arial" panose="020B0604020202020204" pitchFamily="34" charset="0"/>
              </a:rPr>
              <a:t>1991-present</a:t>
            </a:r>
            <a:endParaRPr lang="en-US" sz="18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1026" name="Picture 2" descr="Image result for map minden nebras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03242" y="4888523"/>
            <a:ext cx="2304606" cy="1194260"/>
          </a:xfrm>
          <a:prstGeom prst="rect">
            <a:avLst/>
          </a:prstGeom>
          <a:noFill/>
          <a:ln w="28575">
            <a:solidFill>
              <a:srgbClr val="006600"/>
            </a:solidFill>
          </a:ln>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6704866" y="480646"/>
            <a:ext cx="1562100" cy="633742"/>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Verdana" panose="020B0604030504040204" pitchFamily="34" charset="0"/>
                <a:ea typeface="Verdana" panose="020B0604030504040204" pitchFamily="34" charset="0"/>
                <a:cs typeface="Verdana" panose="020B0604030504040204" pitchFamily="34" charset="0"/>
              </a:rPr>
              <a:t>CaSO</a:t>
            </a:r>
            <a:r>
              <a:rPr lang="en-US" sz="1600" baseline="-25000" dirty="0" smtClean="0">
                <a:latin typeface="Verdana" panose="020B0604030504040204" pitchFamily="34" charset="0"/>
                <a:ea typeface="Verdana" panose="020B0604030504040204" pitchFamily="34" charset="0"/>
                <a:cs typeface="Verdana" panose="020B0604030504040204" pitchFamily="34" charset="0"/>
              </a:rPr>
              <a:t>4</a:t>
            </a:r>
            <a:r>
              <a:rPr lang="en-US" sz="1600" dirty="0" smtClean="0">
                <a:latin typeface="Verdana" panose="020B0604030504040204" pitchFamily="34" charset="0"/>
                <a:ea typeface="Verdana" panose="020B0604030504040204" pitchFamily="34" charset="0"/>
                <a:cs typeface="Verdana" panose="020B0604030504040204" pitchFamily="34" charset="0"/>
              </a:rPr>
              <a:t/>
            </a:r>
            <a:br>
              <a:rPr lang="en-US" sz="1600" dirty="0" smtClean="0">
                <a:latin typeface="Verdana" panose="020B0604030504040204" pitchFamily="34" charset="0"/>
                <a:ea typeface="Verdana" panose="020B0604030504040204" pitchFamily="34" charset="0"/>
                <a:cs typeface="Verdana" panose="020B0604030504040204" pitchFamily="34" charset="0"/>
              </a:rPr>
            </a:br>
            <a:r>
              <a:rPr lang="en-US" sz="1600" dirty="0" smtClean="0">
                <a:latin typeface="Verdana" panose="020B0604030504040204" pitchFamily="34" charset="0"/>
                <a:ea typeface="Verdana" panose="020B0604030504040204" pitchFamily="34" charset="0"/>
                <a:cs typeface="Verdana" panose="020B0604030504040204" pitchFamily="34" charset="0"/>
              </a:rPr>
              <a:t>DAP, 3-17</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3" name="Rounded Rectangle 2"/>
          <p:cNvSpPr/>
          <p:nvPr/>
        </p:nvSpPr>
        <p:spPr>
          <a:xfrm>
            <a:off x="375137" y="2250831"/>
            <a:ext cx="1828801" cy="31652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Volcan</a:t>
            </a:r>
            <a:r>
              <a:rPr lang="en-US" sz="1800" dirty="0" smtClean="0"/>
              <a:t> de </a:t>
            </a:r>
            <a:r>
              <a:rPr lang="en-US" sz="1800" dirty="0" err="1" smtClean="0"/>
              <a:t>fuego</a:t>
            </a:r>
            <a:endParaRPr lang="en-US" sz="1800" dirty="0"/>
          </a:p>
        </p:txBody>
      </p:sp>
      <p:sp>
        <p:nvSpPr>
          <p:cNvPr id="7" name="Oval 6"/>
          <p:cNvSpPr/>
          <p:nvPr/>
        </p:nvSpPr>
        <p:spPr>
          <a:xfrm>
            <a:off x="3962400" y="5762625"/>
            <a:ext cx="85725" cy="762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8616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a:xfrm>
            <a:off x="4633517" y="1037733"/>
            <a:ext cx="2274277" cy="1084370"/>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anose="020B0604020202020204" pitchFamily="34" charset="0"/>
                <a:cs typeface="Arial" panose="020B0604020202020204" pitchFamily="34" charset="0"/>
              </a:rPr>
              <a:t>Minden and Kearney </a:t>
            </a:r>
            <a:r>
              <a:rPr lang="en-US" sz="1800" b="1" dirty="0" smtClean="0">
                <a:solidFill>
                  <a:schemeClr val="bg1"/>
                </a:solidFill>
                <a:latin typeface="Arial" panose="020B0604020202020204" pitchFamily="34" charset="0"/>
                <a:cs typeface="Arial" panose="020B0604020202020204" pitchFamily="34" charset="0"/>
              </a:rPr>
              <a:t>Nebraska</a:t>
            </a:r>
            <a:endParaRPr lang="en-US" sz="1800" b="1" dirty="0">
              <a:solidFill>
                <a:schemeClr val="bg1"/>
              </a:solidFill>
              <a:latin typeface="Arial" panose="020B0604020202020204" pitchFamily="34" charset="0"/>
              <a:cs typeface="Arial" panose="020B0604020202020204" pitchFamily="34" charset="0"/>
            </a:endParaRPr>
          </a:p>
        </p:txBody>
      </p:sp>
      <p:pic>
        <p:nvPicPr>
          <p:cNvPr id="5" name="Picture 4"/>
          <p:cNvPicPr/>
          <p:nvPr/>
        </p:nvPicPr>
        <p:blipFill rotWithShape="1">
          <a:blip r:embed="rId2" cstate="print">
            <a:extLst>
              <a:ext uri="{28A0092B-C50C-407E-A947-70E740481C1C}">
                <a14:useLocalDpi xmlns:a14="http://schemas.microsoft.com/office/drawing/2010/main" val="0"/>
              </a:ext>
            </a:extLst>
          </a:blip>
          <a:srcRect l="70718" t="10293"/>
          <a:stretch/>
        </p:blipFill>
        <p:spPr bwMode="auto">
          <a:xfrm>
            <a:off x="1731000" y="3190375"/>
            <a:ext cx="2409825" cy="913130"/>
          </a:xfrm>
          <a:prstGeom prst="roundRect">
            <a:avLst>
              <a:gd name="adj" fmla="val 8594"/>
            </a:avLst>
          </a:prstGeom>
          <a:solidFill>
            <a:srgbClr val="FFFFFF">
              <a:shade val="85000"/>
            </a:srgbClr>
          </a:solidFill>
          <a:ln w="19050">
            <a:solidFill>
              <a:schemeClr val="accent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7309" y="4514476"/>
            <a:ext cx="1828085" cy="1194754"/>
          </a:xfrm>
          <a:prstGeom prst="rect">
            <a:avLst/>
          </a:prstGeom>
          <a:ln w="19050">
            <a:solidFill>
              <a:schemeClr val="bg1"/>
            </a:solidFill>
          </a:ln>
        </p:spPr>
      </p:pic>
      <p:pic>
        <p:nvPicPr>
          <p:cNvPr id="4" name="Picture 3"/>
          <p:cNvPicPr>
            <a:picLocks noChangeAspect="1"/>
          </p:cNvPicPr>
          <p:nvPr/>
        </p:nvPicPr>
        <p:blipFill>
          <a:blip r:embed="rId4"/>
          <a:stretch>
            <a:fillRect/>
          </a:stretch>
        </p:blipFill>
        <p:spPr>
          <a:xfrm>
            <a:off x="7165928" y="3389501"/>
            <a:ext cx="1643900" cy="886416"/>
          </a:xfrm>
          <a:prstGeom prst="rect">
            <a:avLst/>
          </a:prstGeom>
          <a:ln w="19050">
            <a:solidFill>
              <a:schemeClr val="bg1"/>
            </a:solidFill>
          </a:ln>
        </p:spPr>
      </p:pic>
      <p:pic>
        <p:nvPicPr>
          <p:cNvPr id="7" name="Picture 6"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72262" y="4776525"/>
            <a:ext cx="1671929" cy="932705"/>
          </a:xfrm>
          <a:prstGeom prst="rect">
            <a:avLst/>
          </a:prstGeom>
          <a:noFill/>
          <a:ln>
            <a:noFill/>
          </a:ln>
        </p:spPr>
      </p:pic>
      <p:pic>
        <p:nvPicPr>
          <p:cNvPr id="9" name="Picture 8"/>
          <p:cNvPicPr>
            <a:picLocks noChangeAspect="1"/>
          </p:cNvPicPr>
          <p:nvPr/>
        </p:nvPicPr>
        <p:blipFill>
          <a:blip r:embed="rId7"/>
          <a:stretch>
            <a:fillRect/>
          </a:stretch>
        </p:blipFill>
        <p:spPr>
          <a:xfrm>
            <a:off x="7190709" y="1600658"/>
            <a:ext cx="1619119" cy="1611923"/>
          </a:xfrm>
          <a:prstGeom prst="rect">
            <a:avLst/>
          </a:prstGeom>
          <a:ln>
            <a:solidFill>
              <a:schemeClr val="bg1"/>
            </a:solidFill>
          </a:ln>
        </p:spPr>
      </p:pic>
      <p:sp>
        <p:nvSpPr>
          <p:cNvPr id="10" name="Rounded Rectangle 9"/>
          <p:cNvSpPr/>
          <p:nvPr/>
        </p:nvSpPr>
        <p:spPr>
          <a:xfrm>
            <a:off x="1863969" y="1036267"/>
            <a:ext cx="2276856" cy="1084370"/>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solidFill>
                  <a:schemeClr val="bg1"/>
                </a:solidFill>
                <a:latin typeface="Arial" panose="020B0604020202020204" pitchFamily="34" charset="0"/>
                <a:cs typeface="Arial" panose="020B0604020202020204" pitchFamily="34" charset="0"/>
              </a:rPr>
              <a:t>Value of the Experimental Method</a:t>
            </a:r>
          </a:p>
        </p:txBody>
      </p:sp>
      <p:pic>
        <p:nvPicPr>
          <p:cNvPr id="3" name="Picture 2"/>
          <p:cNvPicPr>
            <a:picLocks noChangeAspect="1"/>
          </p:cNvPicPr>
          <p:nvPr/>
        </p:nvPicPr>
        <p:blipFill>
          <a:blip r:embed="rId8"/>
          <a:stretch>
            <a:fillRect/>
          </a:stretch>
        </p:blipFill>
        <p:spPr>
          <a:xfrm>
            <a:off x="404832" y="1894766"/>
            <a:ext cx="1076324" cy="1076324"/>
          </a:xfrm>
          <a:prstGeom prst="rect">
            <a:avLst/>
          </a:prstGeom>
          <a:ln>
            <a:solidFill>
              <a:schemeClr val="tx2"/>
            </a:solidFill>
          </a:ln>
        </p:spPr>
      </p:pic>
      <p:pic>
        <p:nvPicPr>
          <p:cNvPr id="8" name="Picture 7"/>
          <p:cNvPicPr>
            <a:picLocks noChangeAspect="1"/>
          </p:cNvPicPr>
          <p:nvPr/>
        </p:nvPicPr>
        <p:blipFill>
          <a:blip r:embed="rId9"/>
          <a:stretch>
            <a:fillRect/>
          </a:stretch>
        </p:blipFill>
        <p:spPr>
          <a:xfrm>
            <a:off x="4756955" y="3321569"/>
            <a:ext cx="1998439" cy="532917"/>
          </a:xfrm>
          <a:prstGeom prst="rect">
            <a:avLst/>
          </a:prstGeom>
        </p:spPr>
      </p:pic>
    </p:spTree>
    <p:extLst>
      <p:ext uri="{BB962C8B-B14F-4D97-AF65-F5344CB8AC3E}">
        <p14:creationId xmlns:p14="http://schemas.microsoft.com/office/powerpoint/2010/main" val="1684897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07165" cy="5067337"/>
          </a:xfrm>
          <a:prstGeom prst="rect">
            <a:avLst/>
          </a:prstGeom>
          <a:ln w="19050">
            <a:solidFill>
              <a:schemeClr val="tx1"/>
            </a:solidFill>
          </a:ln>
        </p:spPr>
      </p:pic>
      <p:pic>
        <p:nvPicPr>
          <p:cNvPr id="7" name="Picture 6"/>
          <p:cNvPicPr>
            <a:picLocks noChangeAspect="1"/>
          </p:cNvPicPr>
          <p:nvPr/>
        </p:nvPicPr>
        <p:blipFill>
          <a:blip r:embed="rId3"/>
          <a:stretch>
            <a:fillRect/>
          </a:stretch>
        </p:blipFill>
        <p:spPr>
          <a:xfrm>
            <a:off x="4684919" y="3810000"/>
            <a:ext cx="4271418" cy="2848707"/>
          </a:xfrm>
          <a:prstGeom prst="rect">
            <a:avLst/>
          </a:prstGeom>
          <a:ln w="19050">
            <a:solidFill>
              <a:schemeClr val="tx1"/>
            </a:solidFill>
          </a:ln>
        </p:spPr>
      </p:pic>
      <p:sp>
        <p:nvSpPr>
          <p:cNvPr id="8" name="Rounded Rectangle 7"/>
          <p:cNvSpPr/>
          <p:nvPr/>
        </p:nvSpPr>
        <p:spPr>
          <a:xfrm>
            <a:off x="738553" y="5228492"/>
            <a:ext cx="4618893" cy="1289537"/>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Coffee </a:t>
            </a:r>
            <a:r>
              <a:rPr lang="en-US" sz="2800" i="1" dirty="0" err="1" smtClean="0"/>
              <a:t>Coffea</a:t>
            </a:r>
            <a:r>
              <a:rPr lang="en-US" sz="2800" i="1" dirty="0" smtClean="0"/>
              <a:t> </a:t>
            </a:r>
            <a:r>
              <a:rPr lang="en-US" sz="2800" i="1" dirty="0" err="1" smtClean="0"/>
              <a:t>arabica</a:t>
            </a:r>
            <a:endParaRPr lang="en-US" sz="2800" i="1" dirty="0" smtClean="0"/>
          </a:p>
          <a:p>
            <a:pPr algn="ctr"/>
            <a:r>
              <a:rPr lang="en-US" sz="2800" b="1" dirty="0" smtClean="0"/>
              <a:t>Rubber </a:t>
            </a:r>
            <a:r>
              <a:rPr lang="en-US" sz="2800" i="1" dirty="0" err="1"/>
              <a:t>Hevea</a:t>
            </a:r>
            <a:r>
              <a:rPr lang="en-US" sz="2800" i="1" dirty="0"/>
              <a:t> </a:t>
            </a:r>
            <a:r>
              <a:rPr lang="en-US" sz="2800" i="1" dirty="0" err="1" smtClean="0"/>
              <a:t>brasiliensis</a:t>
            </a:r>
            <a:r>
              <a:rPr lang="en-US" sz="2800" i="1" dirty="0" smtClean="0"/>
              <a:t>, </a:t>
            </a:r>
            <a:r>
              <a:rPr lang="en-US" sz="2000" dirty="0" smtClean="0"/>
              <a:t>1940 USDA</a:t>
            </a:r>
            <a:endParaRPr lang="en-US" sz="7200" b="1" dirty="0"/>
          </a:p>
        </p:txBody>
      </p:sp>
      <p:sp>
        <p:nvSpPr>
          <p:cNvPr id="9" name="Rounded Rectangle 8"/>
          <p:cNvSpPr/>
          <p:nvPr/>
        </p:nvSpPr>
        <p:spPr>
          <a:xfrm>
            <a:off x="6522379" y="2438399"/>
            <a:ext cx="1969571" cy="492369"/>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2500-6000 </a:t>
            </a:r>
            <a:r>
              <a:rPr lang="en-US" sz="1800" dirty="0" err="1" smtClean="0"/>
              <a:t>ft</a:t>
            </a:r>
            <a:r>
              <a:rPr lang="en-US" sz="1800" dirty="0" smtClean="0"/>
              <a:t> </a:t>
            </a:r>
            <a:r>
              <a:rPr lang="en-US" sz="1800" dirty="0" err="1" smtClean="0"/>
              <a:t>asl</a:t>
            </a:r>
            <a:endParaRPr lang="en-US" sz="1800" dirty="0"/>
          </a:p>
        </p:txBody>
      </p:sp>
      <p:sp>
        <p:nvSpPr>
          <p:cNvPr id="2" name="Rounded Rectangle 1"/>
          <p:cNvSpPr/>
          <p:nvPr/>
        </p:nvSpPr>
        <p:spPr>
          <a:xfrm>
            <a:off x="6318645" y="234461"/>
            <a:ext cx="2520555" cy="1547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smtClean="0"/>
              <a:t>Coffee Exports</a:t>
            </a:r>
            <a:br>
              <a:rPr lang="en-US" sz="1600" b="1" u="sng" dirty="0" smtClean="0"/>
            </a:br>
            <a:r>
              <a:rPr lang="en-US" sz="1600" dirty="0" smtClean="0"/>
              <a:t>Brazil, $4.6B</a:t>
            </a:r>
            <a:br>
              <a:rPr lang="en-US" sz="1600" dirty="0" smtClean="0"/>
            </a:br>
            <a:r>
              <a:rPr lang="en-US" sz="1600" dirty="0" smtClean="0"/>
              <a:t>Colombia, $2.6B</a:t>
            </a:r>
            <a:br>
              <a:rPr lang="en-US" sz="1600" dirty="0" smtClean="0"/>
            </a:br>
            <a:r>
              <a:rPr lang="en-US" sz="1600" dirty="0" smtClean="0"/>
              <a:t>Honduras, $1.2B</a:t>
            </a:r>
            <a:br>
              <a:rPr lang="en-US" sz="1600" dirty="0" smtClean="0"/>
            </a:br>
            <a:r>
              <a:rPr lang="en-US" sz="1600" dirty="0" smtClean="0"/>
              <a:t>Guatemala, $0.8B</a:t>
            </a:r>
            <a:endParaRPr lang="en-US" sz="1600" dirty="0"/>
          </a:p>
        </p:txBody>
      </p:sp>
      <p:sp>
        <p:nvSpPr>
          <p:cNvPr id="3" name="Rounded Rectangle 2"/>
          <p:cNvSpPr/>
          <p:nvPr/>
        </p:nvSpPr>
        <p:spPr>
          <a:xfrm>
            <a:off x="158262" y="216875"/>
            <a:ext cx="2567354" cy="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Hemileia</a:t>
            </a:r>
            <a:r>
              <a:rPr lang="en-US" sz="2000" dirty="0"/>
              <a:t> </a:t>
            </a:r>
            <a:r>
              <a:rPr lang="en-US" sz="2000" dirty="0" err="1" smtClean="0"/>
              <a:t>vastatrix</a:t>
            </a:r>
            <a:r>
              <a:rPr lang="en-US" sz="2000" dirty="0" smtClean="0"/>
              <a:t>, leaf rust</a:t>
            </a:r>
          </a:p>
          <a:p>
            <a:pPr algn="ctr"/>
            <a:r>
              <a:rPr lang="en-US" sz="1600" dirty="0" smtClean="0"/>
              <a:t>(more at lower altitudes)</a:t>
            </a:r>
            <a:endParaRPr lang="en-US" sz="1600" dirty="0"/>
          </a:p>
        </p:txBody>
      </p:sp>
    </p:spTree>
    <p:extLst>
      <p:ext uri="{BB962C8B-B14F-4D97-AF65-F5344CB8AC3E}">
        <p14:creationId xmlns:p14="http://schemas.microsoft.com/office/powerpoint/2010/main" val="35585436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1" y="1443326"/>
            <a:ext cx="4048124" cy="3690650"/>
          </a:xfrm>
        </p:spPr>
        <p:txBody>
          <a:bodyPr>
            <a:noAutofit/>
          </a:bodyPr>
          <a:lstStyle/>
          <a:p>
            <a:r>
              <a:rPr lang="en-US" cap="none" dirty="0">
                <a:latin typeface="Verdana" panose="020B0604030504040204" pitchFamily="34" charset="0"/>
                <a:ea typeface="Verdana" panose="020B0604030504040204" pitchFamily="34" charset="0"/>
                <a:cs typeface="Verdana" panose="020B0604030504040204" pitchFamily="34" charset="0"/>
              </a:rPr>
              <a:t>F</a:t>
            </a:r>
            <a:r>
              <a:rPr lang="en-US" cap="none" dirty="0" smtClean="0">
                <a:latin typeface="Verdana" panose="020B0604030504040204" pitchFamily="34" charset="0"/>
                <a:ea typeface="Verdana" panose="020B0604030504040204" pitchFamily="34" charset="0"/>
                <a:cs typeface="Verdana" panose="020B0604030504040204" pitchFamily="34" charset="0"/>
              </a:rPr>
              <a:t>aculty </a:t>
            </a:r>
            <a:r>
              <a:rPr lang="en-US" dirty="0" smtClean="0">
                <a:latin typeface="Verdana" panose="020B0604030504040204" pitchFamily="34" charset="0"/>
                <a:ea typeface="Verdana" panose="020B0604030504040204" pitchFamily="34" charset="0"/>
                <a:cs typeface="Verdana" panose="020B0604030504040204" pitchFamily="34" charset="0"/>
              </a:rPr>
              <a:t>belief</a:t>
            </a:r>
            <a:endParaRPr lang="en-US" cap="none" dirty="0" smtClean="0">
              <a:latin typeface="Verdana" panose="020B0604030504040204" pitchFamily="34" charset="0"/>
              <a:ea typeface="Verdana" panose="020B0604030504040204" pitchFamily="34" charset="0"/>
              <a:cs typeface="Verdana" panose="020B0604030504040204" pitchFamily="34" charset="0"/>
            </a:endParaRPr>
          </a:p>
          <a:p>
            <a:r>
              <a:rPr lang="en-US" dirty="0">
                <a:latin typeface="Verdana" panose="020B0604030504040204" pitchFamily="34" charset="0"/>
                <a:ea typeface="Verdana" panose="020B0604030504040204" pitchFamily="34" charset="0"/>
                <a:cs typeface="Verdana" panose="020B0604030504040204" pitchFamily="34" charset="0"/>
              </a:rPr>
              <a:t>M</a:t>
            </a:r>
            <a:r>
              <a:rPr lang="en-US" cap="none" dirty="0" smtClean="0">
                <a:latin typeface="Verdana" panose="020B0604030504040204" pitchFamily="34" charset="0"/>
                <a:ea typeface="Verdana" panose="020B0604030504040204" pitchFamily="34" charset="0"/>
                <a:cs typeface="Verdana" panose="020B0604030504040204" pitchFamily="34" charset="0"/>
              </a:rPr>
              <a:t>ost difficult/time consuming</a:t>
            </a:r>
          </a:p>
          <a:p>
            <a:r>
              <a:rPr lang="en-US" cap="none" dirty="0" smtClean="0">
                <a:latin typeface="Verdana" panose="020B0604030504040204" pitchFamily="34" charset="0"/>
                <a:ea typeface="Verdana" panose="020B0604030504040204" pitchFamily="34" charset="0"/>
                <a:cs typeface="Verdana" panose="020B0604030504040204" pitchFamily="34" charset="0"/>
              </a:rPr>
              <a:t>Need to stay current</a:t>
            </a:r>
          </a:p>
          <a:p>
            <a:r>
              <a:rPr lang="en-US" cap="none" dirty="0" smtClean="0">
                <a:latin typeface="Verdana" panose="020B0604030504040204" pitchFamily="34" charset="0"/>
                <a:ea typeface="Verdana" panose="020B0604030504040204" pitchFamily="34" charset="0"/>
                <a:cs typeface="Verdana" panose="020B0604030504040204" pitchFamily="34" charset="0"/>
              </a:rPr>
              <a:t>On-line instruction</a:t>
            </a:r>
          </a:p>
          <a:p>
            <a:r>
              <a:rPr lang="en-US" cap="none" dirty="0" smtClean="0">
                <a:latin typeface="Verdana" panose="020B0604030504040204" pitchFamily="34" charset="0"/>
                <a:ea typeface="Verdana" panose="020B0604030504040204" pitchFamily="34" charset="0"/>
                <a:cs typeface="Verdana" panose="020B0604030504040204" pitchFamily="34" charset="0"/>
              </a:rPr>
              <a:t>Club activity</a:t>
            </a:r>
          </a:p>
          <a:p>
            <a:r>
              <a:rPr lang="en-US" cap="none" dirty="0" smtClean="0">
                <a:latin typeface="Verdana" panose="020B0604030504040204" pitchFamily="34" charset="0"/>
                <a:ea typeface="Verdana" panose="020B0604030504040204" pitchFamily="34" charset="0"/>
                <a:cs typeface="Verdana" panose="020B0604030504040204" pitchFamily="34" charset="0"/>
              </a:rPr>
              <a:t>International relevance</a:t>
            </a:r>
          </a:p>
          <a:p>
            <a:r>
              <a:rPr lang="en-US" dirty="0" smtClean="0">
                <a:latin typeface="Verdana" panose="020B0604030504040204" pitchFamily="34" charset="0"/>
                <a:ea typeface="Verdana" panose="020B0604030504040204" pitchFamily="34" charset="0"/>
                <a:cs typeface="Verdana" panose="020B0604030504040204" pitchFamily="34" charset="0"/>
              </a:rPr>
              <a:t>Opportunity for graduate students to experience developing world agriculture (117)</a:t>
            </a:r>
            <a:endParaRPr lang="en-US" cap="none" dirty="0" smtClean="0">
              <a:latin typeface="Verdana" panose="020B0604030504040204" pitchFamily="34" charset="0"/>
              <a:ea typeface="Verdana" panose="020B0604030504040204" pitchFamily="34" charset="0"/>
              <a:cs typeface="Verdana" panose="020B0604030504040204" pitchFamily="34" charset="0"/>
            </a:endParaRPr>
          </a:p>
          <a:p>
            <a:endParaRPr lang="en-US" cap="none"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p:cNvPicPr>
            <a:picLocks noChangeAspect="1"/>
          </p:cNvPicPr>
          <p:nvPr/>
        </p:nvPicPr>
        <p:blipFill>
          <a:blip r:embed="rId3"/>
          <a:stretch>
            <a:fillRect/>
          </a:stretch>
        </p:blipFill>
        <p:spPr>
          <a:xfrm>
            <a:off x="4230910" y="977292"/>
            <a:ext cx="4463604" cy="5699733"/>
          </a:xfrm>
          <a:prstGeom prst="rect">
            <a:avLst/>
          </a:prstGeom>
          <a:solidFill>
            <a:schemeClr val="bg1"/>
          </a:solidFill>
          <a:ln w="28575">
            <a:solidFill>
              <a:schemeClr val="tx1"/>
            </a:solidFill>
          </a:ln>
        </p:spPr>
      </p:pic>
      <p:sp>
        <p:nvSpPr>
          <p:cNvPr id="5" name="Rounded Rectangle 4"/>
          <p:cNvSpPr/>
          <p:nvPr/>
        </p:nvSpPr>
        <p:spPr>
          <a:xfrm>
            <a:off x="1581150" y="5591175"/>
            <a:ext cx="1428750" cy="495300"/>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smtClean="0">
                <a:latin typeface="Verdana" panose="020B0604030504040204" pitchFamily="34" charset="0"/>
                <a:ea typeface="Verdana" panose="020B0604030504040204" pitchFamily="34" charset="0"/>
                <a:cs typeface="Verdana" panose="020B0604030504040204" pitchFamily="34" charset="0"/>
              </a:rPr>
              <a:t>Energy</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6" name="Rounded Rectangle 5"/>
          <p:cNvSpPr/>
          <p:nvPr/>
        </p:nvSpPr>
        <p:spPr>
          <a:xfrm>
            <a:off x="2638425" y="228600"/>
            <a:ext cx="3824287" cy="544185"/>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Teaching</a:t>
            </a:r>
            <a:endParaRPr lang="en-US" sz="2400" dirty="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996240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749469164"/>
              </p:ext>
            </p:extLst>
          </p:nvPr>
        </p:nvGraphicFramePr>
        <p:xfrm>
          <a:off x="3618884" y="0"/>
          <a:ext cx="5399480" cy="6988205"/>
        </p:xfrm>
        <a:graphic>
          <a:graphicData uri="http://schemas.openxmlformats.org/presentationml/2006/ole">
            <mc:AlternateContent xmlns:mc="http://schemas.openxmlformats.org/markup-compatibility/2006">
              <mc:Choice xmlns:v="urn:schemas-microsoft-com:vml" Requires="v">
                <p:oleObj spid="_x0000_s1718" name="Acrobat Document" r:id="rId3" imgW="5829243" imgH="7543697" progId="Acrobat.Document.11">
                  <p:embed/>
                </p:oleObj>
              </mc:Choice>
              <mc:Fallback>
                <p:oleObj name="Acrobat Document" r:id="rId3" imgW="5829243" imgH="7543697" progId="Acrobat.Document.11">
                  <p:embed/>
                  <p:pic>
                    <p:nvPicPr>
                      <p:cNvPr id="6" name="Object 5"/>
                      <p:cNvPicPr/>
                      <p:nvPr/>
                    </p:nvPicPr>
                    <p:blipFill>
                      <a:blip r:embed="rId4"/>
                      <a:stretch>
                        <a:fillRect/>
                      </a:stretch>
                    </p:blipFill>
                    <p:spPr>
                      <a:xfrm>
                        <a:off x="3618884" y="0"/>
                        <a:ext cx="5399480" cy="6988205"/>
                      </a:xfrm>
                      <a:prstGeom prst="rect">
                        <a:avLst/>
                      </a:prstGeom>
                      <a:ln w="28575">
                        <a:solidFill>
                          <a:schemeClr val="bg1"/>
                        </a:solidFill>
                      </a:ln>
                    </p:spPr>
                  </p:pic>
                </p:oleObj>
              </mc:Fallback>
            </mc:AlternateContent>
          </a:graphicData>
        </a:graphic>
      </p:graphicFrame>
      <p:pic>
        <p:nvPicPr>
          <p:cNvPr id="2" name="Picture 1"/>
          <p:cNvPicPr>
            <a:picLocks noChangeAspect="1"/>
          </p:cNvPicPr>
          <p:nvPr/>
        </p:nvPicPr>
        <p:blipFill>
          <a:blip r:embed="rId5"/>
          <a:stretch>
            <a:fillRect/>
          </a:stretch>
        </p:blipFill>
        <p:spPr>
          <a:xfrm>
            <a:off x="1381435" y="602848"/>
            <a:ext cx="1274174" cy="1597290"/>
          </a:xfrm>
          <a:prstGeom prst="rect">
            <a:avLst/>
          </a:prstGeom>
          <a:ln w="12700">
            <a:solidFill>
              <a:schemeClr val="tx1"/>
            </a:solidFill>
          </a:ln>
        </p:spPr>
      </p:pic>
      <p:sp>
        <p:nvSpPr>
          <p:cNvPr id="8" name="Rectangle 7"/>
          <p:cNvSpPr/>
          <p:nvPr/>
        </p:nvSpPr>
        <p:spPr>
          <a:xfrm>
            <a:off x="172665" y="2459649"/>
            <a:ext cx="3904035" cy="3046988"/>
          </a:xfrm>
          <a:prstGeom prst="rect">
            <a:avLst/>
          </a:prstGeom>
        </p:spPr>
        <p:txBody>
          <a:bodyPr wrap="square">
            <a:spAutoFit/>
          </a:bodyPr>
          <a:lstStyle/>
          <a:p>
            <a:r>
              <a:rPr lang="en-US" sz="1600" dirty="0" smtClean="0"/>
              <a:t>Data Analysis/Interpretation</a:t>
            </a:r>
            <a:r>
              <a:rPr lang="en-US" sz="1600" dirty="0"/>
              <a:t> </a:t>
            </a:r>
            <a:r>
              <a:rPr lang="en-US" sz="1600" dirty="0" smtClean="0"/>
              <a:t>(SOIL 5112)</a:t>
            </a:r>
          </a:p>
          <a:p>
            <a:r>
              <a:rPr lang="en-US" sz="1600" dirty="0" smtClean="0"/>
              <a:t>Dr</a:t>
            </a:r>
            <a:r>
              <a:rPr lang="en-US" sz="1600" dirty="0"/>
              <a:t>. Kent </a:t>
            </a:r>
            <a:r>
              <a:rPr lang="en-US" sz="1600" dirty="0" smtClean="0"/>
              <a:t>Eskridge, Prof. Robert A. Olson, </a:t>
            </a:r>
            <a:r>
              <a:rPr lang="en-US" sz="1600" dirty="0"/>
              <a:t/>
            </a:r>
            <a:br>
              <a:rPr lang="en-US" sz="1600" dirty="0"/>
            </a:br>
            <a:endParaRPr lang="en-US" sz="1600" dirty="0"/>
          </a:p>
          <a:p>
            <a:r>
              <a:rPr lang="en-US" sz="1600" dirty="0" smtClean="0"/>
              <a:t>Working for CIMMYT Plant Breeders</a:t>
            </a:r>
          </a:p>
          <a:p>
            <a:r>
              <a:rPr lang="en-US" sz="1600" dirty="0" smtClean="0"/>
              <a:t>Stability </a:t>
            </a:r>
            <a:r>
              <a:rPr lang="en-US" sz="1600" dirty="0"/>
              <a:t>analysis</a:t>
            </a:r>
          </a:p>
          <a:p>
            <a:r>
              <a:rPr lang="en-US" sz="1600" dirty="0" smtClean="0"/>
              <a:t>    Drought </a:t>
            </a:r>
            <a:r>
              <a:rPr lang="en-US" sz="1600" dirty="0"/>
              <a:t>tolerance</a:t>
            </a:r>
          </a:p>
          <a:p>
            <a:r>
              <a:rPr lang="en-US" sz="1600" dirty="0" smtClean="0"/>
              <a:t>    Stem </a:t>
            </a:r>
            <a:r>
              <a:rPr lang="en-US" sz="1600" dirty="0"/>
              <a:t>rust </a:t>
            </a:r>
          </a:p>
          <a:p>
            <a:r>
              <a:rPr lang="en-US" sz="1600" dirty="0" smtClean="0"/>
              <a:t>    Understanding </a:t>
            </a:r>
            <a:r>
              <a:rPr lang="en-US" sz="1600" dirty="0"/>
              <a:t>“environment”</a:t>
            </a:r>
          </a:p>
          <a:p>
            <a:r>
              <a:rPr lang="en-US" sz="1600" dirty="0" smtClean="0"/>
              <a:t>    Homogeneity </a:t>
            </a:r>
            <a:r>
              <a:rPr lang="en-US" sz="1600" dirty="0"/>
              <a:t>of </a:t>
            </a:r>
            <a:r>
              <a:rPr lang="en-US" sz="1600" dirty="0" smtClean="0"/>
              <a:t>error variance</a:t>
            </a:r>
            <a:endParaRPr lang="en-US" sz="1600" dirty="0"/>
          </a:p>
          <a:p>
            <a:r>
              <a:rPr lang="en-US" sz="1600" dirty="0" smtClean="0"/>
              <a:t>    Long-term trials</a:t>
            </a:r>
            <a:br>
              <a:rPr lang="en-US" sz="1600" dirty="0" smtClean="0"/>
            </a:br>
            <a:r>
              <a:rPr lang="en-US" sz="1600" b="1" dirty="0" smtClean="0"/>
              <a:t>Obligation</a:t>
            </a:r>
            <a:r>
              <a:rPr lang="en-US" sz="1600" dirty="0"/>
              <a:t>, UNL, experimental method</a:t>
            </a:r>
          </a:p>
          <a:p>
            <a:pPr>
              <a:tabLst>
                <a:tab pos="2628900" algn="l"/>
              </a:tabLst>
            </a:pPr>
            <a:r>
              <a:rPr lang="en-US" sz="1600" b="1" dirty="0"/>
              <a:t>Obligation</a:t>
            </a:r>
            <a:r>
              <a:rPr lang="en-US" sz="1600" dirty="0"/>
              <a:t>, El </a:t>
            </a:r>
            <a:r>
              <a:rPr lang="en-US" sz="1600" dirty="0" smtClean="0"/>
              <a:t>Salvador, </a:t>
            </a:r>
            <a:r>
              <a:rPr lang="en-US" sz="1600" u="sng" dirty="0" smtClean="0"/>
              <a:t>Opportunity</a:t>
            </a:r>
            <a:endParaRPr lang="en-US" sz="1600" u="sng" dirty="0"/>
          </a:p>
        </p:txBody>
      </p:sp>
      <p:pic>
        <p:nvPicPr>
          <p:cNvPr id="3" name="Picture 2"/>
          <p:cNvPicPr>
            <a:picLocks noChangeAspect="1"/>
          </p:cNvPicPr>
          <p:nvPr/>
        </p:nvPicPr>
        <p:blipFill>
          <a:blip r:embed="rId6"/>
          <a:stretch>
            <a:fillRect/>
          </a:stretch>
        </p:blipFill>
        <p:spPr>
          <a:xfrm>
            <a:off x="2971632" y="1043355"/>
            <a:ext cx="699088" cy="695225"/>
          </a:xfrm>
          <a:prstGeom prst="rect">
            <a:avLst/>
          </a:prstGeom>
        </p:spPr>
      </p:pic>
    </p:spTree>
    <p:extLst>
      <p:ext uri="{BB962C8B-B14F-4D97-AF65-F5344CB8AC3E}">
        <p14:creationId xmlns:p14="http://schemas.microsoft.com/office/powerpoint/2010/main" val="299199220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49950"/>
            <a:ext cx="7886700" cy="1325563"/>
          </a:xfrm>
        </p:spPr>
        <p:txBody>
          <a:bodyPr>
            <a:normAutofit fontScale="90000"/>
          </a:bodyPr>
          <a:lstStyle/>
          <a:p>
            <a:r>
              <a:rPr lang="en-US" dirty="0" smtClean="0"/>
              <a:t/>
            </a:r>
            <a:br>
              <a:rPr lang="en-US" dirty="0" smtClean="0"/>
            </a:br>
            <a:r>
              <a:rPr lang="en-US" b="1" dirty="0" smtClean="0"/>
              <a:t>Administrative Philosophy</a:t>
            </a:r>
            <a:br>
              <a:rPr lang="en-US" b="1" dirty="0" smtClean="0"/>
            </a:br>
            <a:r>
              <a:rPr lang="en-US" dirty="0" smtClean="0"/>
              <a:t/>
            </a:r>
            <a:br>
              <a:rPr lang="en-US" dirty="0" smtClean="0"/>
            </a:br>
            <a:r>
              <a:rPr lang="en-US" dirty="0" smtClean="0"/>
              <a:t/>
            </a:r>
            <a:br>
              <a:rPr lang="en-US" dirty="0" smtClean="0"/>
            </a:br>
            <a:r>
              <a:rPr lang="en-US" dirty="0" smtClean="0"/>
              <a:t>	Teamwork </a:t>
            </a:r>
            <a:br>
              <a:rPr lang="en-US" dirty="0" smtClean="0"/>
            </a:br>
            <a:r>
              <a:rPr lang="en-US" dirty="0" smtClean="0"/>
              <a:t/>
            </a:r>
            <a:br>
              <a:rPr lang="en-US" dirty="0" smtClean="0"/>
            </a:br>
            <a:r>
              <a:rPr lang="en-US" dirty="0" smtClean="0"/>
              <a:t>Communication</a:t>
            </a:r>
            <a:br>
              <a:rPr lang="en-US" dirty="0" smtClean="0"/>
            </a:br>
            <a:r>
              <a:rPr lang="en-US" dirty="0" smtClean="0"/>
              <a:t>Attentive awareness of opportunities</a:t>
            </a:r>
            <a:br>
              <a:rPr lang="en-US" dirty="0" smtClean="0"/>
            </a:br>
            <a:r>
              <a:rPr lang="en-US" dirty="0" smtClean="0"/>
              <a:t>Kind, considerate, thoughtful</a:t>
            </a:r>
            <a:br>
              <a:rPr lang="en-US" dirty="0" smtClean="0"/>
            </a:br>
            <a:r>
              <a:rPr lang="en-US" dirty="0" smtClean="0"/>
              <a:t>Facilitator (graduate students, letters, +) </a:t>
            </a:r>
            <a:br>
              <a:rPr lang="en-US" dirty="0" smtClean="0"/>
            </a:br>
            <a:r>
              <a:rPr lang="en-US" dirty="0" smtClean="0"/>
              <a:t>Ask 	good questions (5813, 10 papers)</a:t>
            </a:r>
            <a:br>
              <a:rPr lang="en-US" dirty="0" smtClean="0"/>
            </a:br>
            <a:endParaRPr lang="en-US" b="1" dirty="0"/>
          </a:p>
        </p:txBody>
      </p:sp>
      <p:sp>
        <p:nvSpPr>
          <p:cNvPr id="5" name="Rounded Rectangle 4"/>
          <p:cNvSpPr/>
          <p:nvPr/>
        </p:nvSpPr>
        <p:spPr>
          <a:xfrm>
            <a:off x="3649785" y="1773725"/>
            <a:ext cx="2754086" cy="55245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t>BAE, grants, writing</a:t>
            </a:r>
            <a:endParaRPr lang="en-US" sz="2400" dirty="0"/>
          </a:p>
        </p:txBody>
      </p:sp>
    </p:spTree>
    <p:extLst>
      <p:ext uri="{BB962C8B-B14F-4D97-AF65-F5344CB8AC3E}">
        <p14:creationId xmlns:p14="http://schemas.microsoft.com/office/powerpoint/2010/main" val="3956775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4646" y="141390"/>
            <a:ext cx="4700954" cy="954107"/>
          </a:xfrm>
          <a:prstGeom prst="rect">
            <a:avLst/>
          </a:prstGeom>
        </p:spPr>
        <p:txBody>
          <a:bodyPr wrap="square">
            <a:spAutoFit/>
          </a:bodyPr>
          <a:lstStyle/>
          <a:p>
            <a:pPr algn="ctr"/>
            <a:r>
              <a:rPr lang="en-US" sz="2800" b="1" dirty="0">
                <a:latin typeface="+mj-lt"/>
              </a:rPr>
              <a:t>Vision for UNL </a:t>
            </a:r>
            <a:r>
              <a:rPr lang="en-US" sz="2800" b="1" dirty="0">
                <a:latin typeface="+mj-lt"/>
                <a:ea typeface="+mj-ea"/>
                <a:cs typeface="+mj-cs"/>
              </a:rPr>
              <a:t>Agronomy</a:t>
            </a:r>
            <a:r>
              <a:rPr lang="en-US" sz="2800" b="1" dirty="0">
                <a:latin typeface="+mj-lt"/>
              </a:rPr>
              <a:t> and Horticulture Department </a:t>
            </a:r>
            <a:r>
              <a:rPr lang="en-US" sz="2800" b="1" dirty="0" smtClean="0">
                <a:latin typeface="+mj-lt"/>
              </a:rPr>
              <a:t>2025</a:t>
            </a:r>
            <a:endParaRPr lang="en-US" sz="2800" dirty="0">
              <a:latin typeface="+mj-lt"/>
            </a:endParaRPr>
          </a:p>
        </p:txBody>
      </p:sp>
      <p:sp>
        <p:nvSpPr>
          <p:cNvPr id="5" name="Rounded Rectangle 4"/>
          <p:cNvSpPr/>
          <p:nvPr/>
        </p:nvSpPr>
        <p:spPr>
          <a:xfrm>
            <a:off x="656493" y="1243587"/>
            <a:ext cx="7889630" cy="13589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Water</a:t>
            </a:r>
            <a:r>
              <a:rPr lang="en-US" sz="2000" dirty="0" smtClean="0"/>
              <a:t> should be a central focus for UNL, both in Agronomy and Horticulture.  SDI, VRI, weather ready farms, cover crops, deficit irrigation, effluent water/turf</a:t>
            </a:r>
            <a:endParaRPr lang="en-US" sz="2000" dirty="0"/>
          </a:p>
        </p:txBody>
      </p:sp>
      <p:sp>
        <p:nvSpPr>
          <p:cNvPr id="6" name="Rounded Rectangle 5"/>
          <p:cNvSpPr/>
          <p:nvPr/>
        </p:nvSpPr>
        <p:spPr>
          <a:xfrm>
            <a:off x="656493" y="3717156"/>
            <a:ext cx="7889630" cy="242574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smtClean="0"/>
              <a:t>Innovation and Creativity </a:t>
            </a:r>
            <a:r>
              <a:rPr lang="en-US" sz="2000" dirty="0" smtClean="0"/>
              <a:t>thinking differently, social media</a:t>
            </a:r>
            <a:br>
              <a:rPr lang="en-US" sz="2000" dirty="0" smtClean="0"/>
            </a:br>
            <a:r>
              <a:rPr lang="en-US" sz="2000" dirty="0" smtClean="0"/>
              <a:t>Global Yield Gap Atlas, </a:t>
            </a:r>
            <a:r>
              <a:rPr lang="en-US" sz="2000" dirty="0" err="1" smtClean="0"/>
              <a:t>Cassman</a:t>
            </a:r>
            <a:endParaRPr lang="en-US" sz="2000" dirty="0" smtClean="0"/>
          </a:p>
          <a:p>
            <a:endParaRPr lang="en-US" sz="2000" dirty="0"/>
          </a:p>
          <a:p>
            <a:r>
              <a:rPr lang="en-US" sz="2000" dirty="0" smtClean="0"/>
              <a:t>F4-F5 (units versus empirical)</a:t>
            </a:r>
          </a:p>
          <a:p>
            <a:r>
              <a:rPr lang="en-US" sz="2000" dirty="0"/>
              <a:t>U</a:t>
            </a:r>
            <a:r>
              <a:rPr lang="en-US" sz="2000" dirty="0" smtClean="0"/>
              <a:t>nique funding opportunities, NGO’s Int. Ag.</a:t>
            </a:r>
            <a:br>
              <a:rPr lang="en-US" sz="2000" dirty="0" smtClean="0"/>
            </a:br>
            <a:r>
              <a:rPr lang="en-US" sz="2000" dirty="0" smtClean="0"/>
              <a:t>Administrative support for grant writing</a:t>
            </a:r>
          </a:p>
          <a:p>
            <a:r>
              <a:rPr lang="en-US" sz="2000" dirty="0" smtClean="0"/>
              <a:t>Issues breakfast, Faculty and Students (every lunar orbit)</a:t>
            </a:r>
            <a:endParaRPr lang="en-US" sz="2000" dirty="0"/>
          </a:p>
        </p:txBody>
      </p:sp>
      <p:sp>
        <p:nvSpPr>
          <p:cNvPr id="2" name="Rounded Rectangle 1"/>
          <p:cNvSpPr/>
          <p:nvPr/>
        </p:nvSpPr>
        <p:spPr>
          <a:xfrm>
            <a:off x="1008185" y="2737339"/>
            <a:ext cx="7092461" cy="832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Weather and Climatology, forecasting, air pollution, use of live weather data</a:t>
            </a:r>
            <a:endParaRPr lang="en-US" sz="2800" dirty="0"/>
          </a:p>
        </p:txBody>
      </p:sp>
    </p:spTree>
    <p:extLst>
      <p:ext uri="{BB962C8B-B14F-4D97-AF65-F5344CB8AC3E}">
        <p14:creationId xmlns:p14="http://schemas.microsoft.com/office/powerpoint/2010/main" val="647804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1354" y="308824"/>
            <a:ext cx="5392616" cy="4587905"/>
          </a:xfrm>
        </p:spPr>
        <p:txBody>
          <a:bodyPr>
            <a:noAutofit/>
          </a:bodyPr>
          <a:lstStyle/>
          <a:p>
            <a:pPr marL="0" indent="0">
              <a:buNone/>
            </a:pPr>
            <a:endParaRPr lang="en-US" b="1" cap="none" dirty="0" smtClean="0">
              <a:latin typeface="Verdana" panose="020B0604030504040204" pitchFamily="34" charset="0"/>
              <a:ea typeface="Verdana" panose="020B0604030504040204" pitchFamily="34" charset="0"/>
              <a:cs typeface="Verdana" panose="020B0604030504040204" pitchFamily="34" charset="0"/>
            </a:endParaRPr>
          </a:p>
          <a:p>
            <a:r>
              <a:rPr lang="en-US" dirty="0" smtClean="0">
                <a:latin typeface="Verdana" panose="020B0604030504040204" pitchFamily="34" charset="0"/>
                <a:ea typeface="Verdana" panose="020B0604030504040204" pitchFamily="34" charset="0"/>
                <a:cs typeface="Verdana" panose="020B0604030504040204" pitchFamily="34" charset="0"/>
              </a:rPr>
              <a:t>Research:  </a:t>
            </a:r>
            <a:r>
              <a:rPr lang="en-US" b="1" dirty="0" smtClean="0">
                <a:latin typeface="Verdana" panose="020B0604030504040204" pitchFamily="34" charset="0"/>
                <a:ea typeface="Verdana" panose="020B0604030504040204" pitchFamily="34" charset="0"/>
                <a:cs typeface="Verdana" panose="020B0604030504040204" pitchFamily="34" charset="0"/>
              </a:rPr>
              <a:t>H-Index</a:t>
            </a:r>
            <a:r>
              <a:rPr lang="en-US" dirty="0" smtClean="0">
                <a:latin typeface="Verdana" panose="020B0604030504040204" pitchFamily="34" charset="0"/>
                <a:ea typeface="Verdana" panose="020B0604030504040204" pitchFamily="34" charset="0"/>
                <a:cs typeface="Verdana" panose="020B0604030504040204" pitchFamily="34" charset="0"/>
              </a:rPr>
              <a:t> (Jorge Hirsch, Physicist, Univ. California, 2005) “</a:t>
            </a:r>
            <a:r>
              <a:rPr lang="en-US" u="sng" dirty="0"/>
              <a:t>measure </a:t>
            </a:r>
            <a:r>
              <a:rPr lang="en-US" u="sng" dirty="0" smtClean="0"/>
              <a:t>of both </a:t>
            </a:r>
            <a:r>
              <a:rPr lang="en-US" u="sng" dirty="0"/>
              <a:t>the productivity and citation impact </a:t>
            </a:r>
            <a:r>
              <a:rPr lang="en-US" u="sng" dirty="0" smtClean="0"/>
              <a:t>”</a:t>
            </a:r>
          </a:p>
          <a:p>
            <a:endParaRPr lang="en-US" dirty="0" smtClean="0">
              <a:latin typeface="Verdana" panose="020B0604030504040204" pitchFamily="34" charset="0"/>
              <a:ea typeface="Verdana" panose="020B0604030504040204" pitchFamily="34" charset="0"/>
              <a:cs typeface="Verdana" panose="020B0604030504040204" pitchFamily="34" charset="0"/>
            </a:endParaRPr>
          </a:p>
          <a:p>
            <a:r>
              <a:rPr lang="en-US" b="1" cap="none" dirty="0" smtClean="0">
                <a:latin typeface="Verdana" panose="020B0604030504040204" pitchFamily="34" charset="0"/>
                <a:ea typeface="Verdana" panose="020B0604030504040204" pitchFamily="34" charset="0"/>
                <a:cs typeface="Verdana" panose="020B0604030504040204" pitchFamily="34" charset="0"/>
              </a:rPr>
              <a:t>Impact factor </a:t>
            </a:r>
            <a:r>
              <a:rPr lang="en-US" cap="none" dirty="0" smtClean="0">
                <a:latin typeface="Verdana" panose="020B0604030504040204" pitchFamily="34" charset="0"/>
                <a:ea typeface="Verdana" panose="020B0604030504040204" pitchFamily="34" charset="0"/>
                <a:cs typeface="Verdana" panose="020B0604030504040204" pitchFamily="34" charset="0"/>
              </a:rPr>
              <a:t>(Eugene Garfield, 1925-2017, Columbia, Penn, 1961))</a:t>
            </a:r>
          </a:p>
          <a:p>
            <a:pPr marL="0" indent="0">
              <a:buNone/>
            </a:pPr>
            <a:r>
              <a:rPr lang="en-US" dirty="0" smtClean="0">
                <a:latin typeface="Verdana" panose="020B0604030504040204" pitchFamily="34" charset="0"/>
                <a:ea typeface="Verdana" panose="020B0604030504040204" pitchFamily="34" charset="0"/>
                <a:cs typeface="Verdana" panose="020B0604030504040204" pitchFamily="34" charset="0"/>
              </a:rPr>
              <a:t>“</a:t>
            </a:r>
            <a:r>
              <a:rPr lang="en-US" u="sng" dirty="0"/>
              <a:t>measure of the frequency with which the average article in a journal has been cited in a particular </a:t>
            </a:r>
            <a:r>
              <a:rPr lang="en-US" u="sng" dirty="0" smtClean="0"/>
              <a:t>year”</a:t>
            </a:r>
            <a:endParaRPr lang="en-US" u="sng" cap="none" dirty="0" smtClean="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pPr marL="0" indent="0">
              <a:buNone/>
            </a:pPr>
            <a:endParaRPr lang="en-US" dirty="0">
              <a:latin typeface="Verdana" panose="020B0604030504040204" pitchFamily="34" charset="0"/>
              <a:ea typeface="Verdana" panose="020B0604030504040204" pitchFamily="34" charset="0"/>
              <a:cs typeface="Verdana" panose="020B0604030504040204" pitchFamily="34" charset="0"/>
            </a:endParaRPr>
          </a:p>
          <a:p>
            <a:r>
              <a:rPr lang="en-US" cap="none" dirty="0" smtClean="0">
                <a:latin typeface="Verdana" panose="020B0604030504040204" pitchFamily="34" charset="0"/>
                <a:ea typeface="Verdana" panose="020B0604030504040204" pitchFamily="34" charset="0"/>
                <a:cs typeface="Verdana" panose="020B0604030504040204" pitchFamily="34" charset="0"/>
              </a:rPr>
              <a:t>Publishing, writing-workshop</a:t>
            </a:r>
          </a:p>
          <a:p>
            <a:r>
              <a:rPr lang="en-US" cap="none" dirty="0" smtClean="0">
                <a:latin typeface="Verdana" panose="020B0604030504040204" pitchFamily="34" charset="0"/>
                <a:ea typeface="Verdana" panose="020B0604030504040204" pitchFamily="34" charset="0"/>
                <a:cs typeface="Verdana" panose="020B0604030504040204" pitchFamily="34" charset="0"/>
              </a:rPr>
              <a:t>Sensor Based Nitrogen Rate Calculator</a:t>
            </a:r>
          </a:p>
          <a:p>
            <a:r>
              <a:rPr lang="en-US" cap="none" dirty="0" smtClean="0">
                <a:latin typeface="Verdana" panose="020B0604030504040204" pitchFamily="34" charset="0"/>
                <a:ea typeface="Verdana" panose="020B0604030504040204" pitchFamily="34" charset="0"/>
                <a:cs typeface="Verdana" panose="020B0604030504040204" pitchFamily="34" charset="0"/>
              </a:rPr>
              <a:t>NUE web site</a:t>
            </a:r>
            <a:endParaRPr lang="en-US" cap="none" dirty="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a:p>
            <a:endParaRPr lang="en-US" dirty="0" smtClean="0">
              <a:latin typeface="Verdana" panose="020B0604030504040204" pitchFamily="34" charset="0"/>
              <a:ea typeface="Verdana" panose="020B0604030504040204" pitchFamily="34" charset="0"/>
              <a:cs typeface="Verdana" panose="020B0604030504040204" pitchFamily="34" charset="0"/>
            </a:endParaRPr>
          </a:p>
          <a:p>
            <a:endParaRPr lang="en-US" dirty="0">
              <a:latin typeface="Verdana" panose="020B0604030504040204" pitchFamily="34" charset="0"/>
              <a:ea typeface="Verdana" panose="020B0604030504040204" pitchFamily="34" charset="0"/>
              <a:cs typeface="Verdana" panose="020B0604030504040204" pitchFamily="34" charset="0"/>
            </a:endParaRPr>
          </a:p>
        </p:txBody>
      </p:sp>
      <p:pic>
        <p:nvPicPr>
          <p:cNvPr id="2" name="Picture 1"/>
          <p:cNvPicPr>
            <a:picLocks noChangeAspect="1"/>
          </p:cNvPicPr>
          <p:nvPr/>
        </p:nvPicPr>
        <p:blipFill>
          <a:blip r:embed="rId2"/>
          <a:stretch>
            <a:fillRect/>
          </a:stretch>
        </p:blipFill>
        <p:spPr>
          <a:xfrm>
            <a:off x="5305425" y="601136"/>
            <a:ext cx="3000375" cy="3066383"/>
          </a:xfrm>
          <a:prstGeom prst="rect">
            <a:avLst/>
          </a:prstGeom>
        </p:spPr>
      </p:pic>
      <p:sp>
        <p:nvSpPr>
          <p:cNvPr id="5" name="Rounded Rectangle 4"/>
          <p:cNvSpPr/>
          <p:nvPr/>
        </p:nvSpPr>
        <p:spPr>
          <a:xfrm>
            <a:off x="5158155" y="3717887"/>
            <a:ext cx="3575537" cy="178023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b="1">
                <a:solidFill>
                  <a:schemeClr val="bg1"/>
                </a:solidFill>
              </a:rPr>
              <a:t>JIF = Citations in 2014 for items published in 2013 + 2012 </a:t>
            </a:r>
            <a:br>
              <a:rPr lang="en-US" sz="1800" b="1">
                <a:solidFill>
                  <a:schemeClr val="bg1"/>
                </a:solidFill>
              </a:rPr>
            </a:br>
            <a:r>
              <a:rPr lang="en-US" sz="1800" b="1">
                <a:solidFill>
                  <a:schemeClr val="bg1"/>
                </a:solidFill>
              </a:rPr>
              <a:t>________________________</a:t>
            </a:r>
            <a:br>
              <a:rPr lang="en-US" sz="1800" b="1">
                <a:solidFill>
                  <a:schemeClr val="bg1"/>
                </a:solidFill>
              </a:rPr>
            </a:br>
            <a:r>
              <a:rPr lang="en-US" sz="1800" b="1">
                <a:solidFill>
                  <a:schemeClr val="bg1"/>
                </a:solidFill>
              </a:rPr>
              <a:t/>
            </a:r>
            <a:br>
              <a:rPr lang="en-US" sz="1800" b="1">
                <a:solidFill>
                  <a:schemeClr val="bg1"/>
                </a:solidFill>
              </a:rPr>
            </a:br>
            <a:r>
              <a:rPr lang="en-US" sz="1800" b="1">
                <a:solidFill>
                  <a:schemeClr val="bg1"/>
                </a:solidFill>
              </a:rPr>
              <a:t>Total No. articles published in 2013 + 2012</a:t>
            </a:r>
            <a:endParaRPr lang="en-US" sz="1800" b="1" dirty="0">
              <a:solidFill>
                <a:schemeClr val="bg1"/>
              </a:solidFill>
            </a:endParaRPr>
          </a:p>
        </p:txBody>
      </p:sp>
    </p:spTree>
    <p:extLst>
      <p:ext uri="{BB962C8B-B14F-4D97-AF65-F5344CB8AC3E}">
        <p14:creationId xmlns:p14="http://schemas.microsoft.com/office/powerpoint/2010/main" val="294934049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1390" y="536086"/>
            <a:ext cx="8419872" cy="4351338"/>
          </a:xfrm>
        </p:spPr>
        <p:txBody>
          <a:bodyPr>
            <a:noAutofit/>
          </a:bodyPr>
          <a:lstStyle/>
          <a:p>
            <a:r>
              <a:rPr lang="en-US" sz="2400" dirty="0" smtClean="0"/>
              <a:t>Awards, faculty </a:t>
            </a:r>
          </a:p>
          <a:p>
            <a:r>
              <a:rPr lang="en-US" sz="2400" dirty="0" smtClean="0"/>
              <a:t>Awards</a:t>
            </a:r>
            <a:r>
              <a:rPr lang="en-US" sz="2400" dirty="0"/>
              <a:t>, students</a:t>
            </a:r>
          </a:p>
          <a:p>
            <a:r>
              <a:rPr lang="en-US" sz="2400" dirty="0" smtClean="0"/>
              <a:t>Nominating others, x-Univ.</a:t>
            </a:r>
            <a:endParaRPr lang="en-US" sz="2400" dirty="0"/>
          </a:p>
          <a:p>
            <a:r>
              <a:rPr lang="en-US" sz="2400" dirty="0"/>
              <a:t>Student </a:t>
            </a:r>
            <a:r>
              <a:rPr lang="en-US" sz="2400" dirty="0" smtClean="0"/>
              <a:t>presence, booth, ASA</a:t>
            </a:r>
            <a:endParaRPr lang="en-US" sz="2400" dirty="0"/>
          </a:p>
          <a:p>
            <a:r>
              <a:rPr lang="en-US" sz="2400" dirty="0"/>
              <a:t>Student participation in oral competitions, </a:t>
            </a:r>
            <a:r>
              <a:rPr lang="en-US" sz="2400" dirty="0" smtClean="0"/>
              <a:t>poster </a:t>
            </a:r>
            <a:r>
              <a:rPr lang="en-US" sz="2400" dirty="0"/>
              <a:t>competitions</a:t>
            </a:r>
          </a:p>
          <a:p>
            <a:r>
              <a:rPr lang="en-US" sz="2400" dirty="0" smtClean="0"/>
              <a:t>Faculty selection</a:t>
            </a:r>
            <a:endParaRPr lang="en-US" sz="2400" dirty="0"/>
          </a:p>
          <a:p>
            <a:r>
              <a:rPr lang="en-US" sz="2400" smtClean="0"/>
              <a:t>Agronomy club</a:t>
            </a:r>
            <a:endParaRPr lang="en-US" sz="2400" dirty="0" smtClean="0"/>
          </a:p>
          <a:p>
            <a:r>
              <a:rPr lang="en-US" sz="2400" dirty="0"/>
              <a:t>UNL, one of the largest Agronomy/Horticulture </a:t>
            </a:r>
            <a:r>
              <a:rPr lang="en-US" sz="2400" dirty="0" smtClean="0"/>
              <a:t>Dep. in </a:t>
            </a:r>
            <a:r>
              <a:rPr lang="en-US" sz="2400" dirty="0"/>
              <a:t>the world</a:t>
            </a:r>
          </a:p>
          <a:p>
            <a:r>
              <a:rPr lang="en-US" sz="2400" dirty="0" smtClean="0"/>
              <a:t>Storied </a:t>
            </a:r>
            <a:r>
              <a:rPr lang="en-US" sz="2400" dirty="0"/>
              <a:t>history in International </a:t>
            </a:r>
            <a:r>
              <a:rPr lang="en-US" sz="2400" dirty="0" smtClean="0"/>
              <a:t>Agriculture</a:t>
            </a:r>
          </a:p>
          <a:p>
            <a:r>
              <a:rPr lang="en-US" sz="2400" dirty="0"/>
              <a:t>I</a:t>
            </a:r>
            <a:r>
              <a:rPr lang="en-US" sz="2400" dirty="0" smtClean="0"/>
              <a:t>ncreased </a:t>
            </a:r>
            <a:r>
              <a:rPr lang="en-US" sz="2400" dirty="0"/>
              <a:t>opportunities for students to experience </a:t>
            </a:r>
            <a:r>
              <a:rPr lang="en-US" sz="2400" dirty="0" smtClean="0"/>
              <a:t>developing world agriculture</a:t>
            </a:r>
          </a:p>
          <a:p>
            <a:r>
              <a:rPr lang="en-US" sz="2400" dirty="0" smtClean="0"/>
              <a:t>Education solves problems, opportunity for “one more” student</a:t>
            </a:r>
          </a:p>
          <a:p>
            <a:r>
              <a:rPr lang="en-US" sz="2400" dirty="0" smtClean="0"/>
              <a:t>Best students are those that work harder </a:t>
            </a:r>
            <a:endParaRPr lang="en-US" sz="2400" dirty="0"/>
          </a:p>
          <a:p>
            <a:endParaRPr lang="en-US" sz="2400" dirty="0"/>
          </a:p>
          <a:p>
            <a:endParaRPr lang="en-US" sz="2400" dirty="0"/>
          </a:p>
          <a:p>
            <a:endParaRPr lang="en-US" sz="2400" dirty="0"/>
          </a:p>
        </p:txBody>
      </p:sp>
      <p:pic>
        <p:nvPicPr>
          <p:cNvPr id="4" name="Picture 3"/>
          <p:cNvPicPr>
            <a:picLocks noChangeAspect="1"/>
          </p:cNvPicPr>
          <p:nvPr/>
        </p:nvPicPr>
        <p:blipFill>
          <a:blip r:embed="rId2"/>
          <a:stretch>
            <a:fillRect/>
          </a:stretch>
        </p:blipFill>
        <p:spPr>
          <a:xfrm>
            <a:off x="6150602" y="174889"/>
            <a:ext cx="1113107" cy="1630469"/>
          </a:xfrm>
          <a:prstGeom prst="rect">
            <a:avLst/>
          </a:prstGeom>
          <a:ln w="12700">
            <a:solidFill>
              <a:schemeClr val="tx1"/>
            </a:solidFill>
          </a:ln>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22000"/>
                    </a14:imgEffect>
                  </a14:imgLayer>
                </a14:imgProps>
              </a:ext>
            </a:extLst>
          </a:blip>
          <a:stretch>
            <a:fillRect/>
          </a:stretch>
        </p:blipFill>
        <p:spPr>
          <a:xfrm>
            <a:off x="4792439" y="153198"/>
            <a:ext cx="1201212" cy="1630469"/>
          </a:xfrm>
          <a:prstGeom prst="rect">
            <a:avLst/>
          </a:prstGeom>
        </p:spPr>
      </p:pic>
      <p:pic>
        <p:nvPicPr>
          <p:cNvPr id="2" name="Picture 1"/>
          <p:cNvPicPr>
            <a:picLocks noChangeAspect="1"/>
          </p:cNvPicPr>
          <p:nvPr/>
        </p:nvPicPr>
        <p:blipFill>
          <a:blip r:embed="rId5"/>
          <a:stretch>
            <a:fillRect/>
          </a:stretch>
        </p:blipFill>
        <p:spPr>
          <a:xfrm>
            <a:off x="7424983" y="153198"/>
            <a:ext cx="1286367" cy="1652159"/>
          </a:xfrm>
          <a:prstGeom prst="rect">
            <a:avLst/>
          </a:prstGeom>
        </p:spPr>
      </p:pic>
    </p:spTree>
    <p:extLst>
      <p:ext uri="{BB962C8B-B14F-4D97-AF65-F5344CB8AC3E}">
        <p14:creationId xmlns:p14="http://schemas.microsoft.com/office/powerpoint/2010/main" val="327265174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4762500" cy="841252"/>
          </a:xfrm>
          <a:prstGeom prst="rect">
            <a:avLst/>
          </a:prstGeom>
        </p:spPr>
      </p:pic>
      <p:sp>
        <p:nvSpPr>
          <p:cNvPr id="7" name="TextBox 6"/>
          <p:cNvSpPr txBox="1"/>
          <p:nvPr/>
        </p:nvSpPr>
        <p:spPr>
          <a:xfrm>
            <a:off x="5018209" y="175081"/>
            <a:ext cx="3373316" cy="584775"/>
          </a:xfrm>
          <a:prstGeom prst="rect">
            <a:avLst/>
          </a:prstGeom>
          <a:noFill/>
        </p:spPr>
        <p:txBody>
          <a:bodyPr wrap="square" rtlCol="0">
            <a:spAutoFit/>
          </a:bodyPr>
          <a:lstStyle/>
          <a:p>
            <a:r>
              <a:rPr lang="en-US" sz="1600" u="sng" dirty="0"/>
              <a:t>By 2050, there will be more plastic than fish in the world’s oceans</a:t>
            </a:r>
          </a:p>
        </p:txBody>
      </p:sp>
      <p:pic>
        <p:nvPicPr>
          <p:cNvPr id="8" name="Picture 7"/>
          <p:cNvPicPr>
            <a:picLocks noChangeAspect="1"/>
          </p:cNvPicPr>
          <p:nvPr/>
        </p:nvPicPr>
        <p:blipFill>
          <a:blip r:embed="rId3"/>
          <a:stretch>
            <a:fillRect/>
          </a:stretch>
        </p:blipFill>
        <p:spPr>
          <a:xfrm>
            <a:off x="1606063" y="1204547"/>
            <a:ext cx="7537938" cy="5653454"/>
          </a:xfrm>
          <a:prstGeom prst="rect">
            <a:avLst/>
          </a:prstGeom>
        </p:spPr>
      </p:pic>
      <p:sp>
        <p:nvSpPr>
          <p:cNvPr id="3" name="Content Placeholder 2"/>
          <p:cNvSpPr>
            <a:spLocks noGrp="1"/>
          </p:cNvSpPr>
          <p:nvPr>
            <p:ph idx="1"/>
          </p:nvPr>
        </p:nvSpPr>
        <p:spPr>
          <a:xfrm>
            <a:off x="217738" y="841252"/>
            <a:ext cx="7799510" cy="1878625"/>
          </a:xfrm>
          <a:solidFill>
            <a:schemeClr val="accent1">
              <a:lumMod val="20000"/>
              <a:lumOff val="80000"/>
              <a:alpha val="77000"/>
            </a:schemeClr>
          </a:solidFill>
        </p:spPr>
        <p:txBody>
          <a:bodyPr>
            <a:normAutofit fontScale="92500" lnSpcReduction="10000"/>
          </a:bodyPr>
          <a:lstStyle/>
          <a:p>
            <a:r>
              <a:rPr lang="en-US" b="1" dirty="0" smtClean="0"/>
              <a:t>300 </a:t>
            </a:r>
            <a:r>
              <a:rPr lang="en-US" b="1" dirty="0"/>
              <a:t>million tons of plastics manufactured/year</a:t>
            </a:r>
            <a:endParaRPr lang="en-US" dirty="0"/>
          </a:p>
          <a:p>
            <a:r>
              <a:rPr lang="en-US" dirty="0"/>
              <a:t>10 percent </a:t>
            </a:r>
            <a:r>
              <a:rPr lang="en-US" dirty="0" smtClean="0"/>
              <a:t>recycled</a:t>
            </a:r>
            <a:endParaRPr lang="en-US" dirty="0"/>
          </a:p>
          <a:p>
            <a:r>
              <a:rPr lang="en-US" dirty="0"/>
              <a:t>Great Pacific garbage patch</a:t>
            </a:r>
          </a:p>
          <a:p>
            <a:r>
              <a:rPr lang="en-US" dirty="0" smtClean="0"/>
              <a:t>Lignin plastics (Univ. Minnesota), adding Achilles heel to plastic manufacturing that soil microbiology can take advantage of and later degrade</a:t>
            </a:r>
            <a:endParaRPr lang="en-US" dirty="0"/>
          </a:p>
        </p:txBody>
      </p:sp>
    </p:spTree>
    <p:extLst>
      <p:ext uri="{BB962C8B-B14F-4D97-AF65-F5344CB8AC3E}">
        <p14:creationId xmlns:p14="http://schemas.microsoft.com/office/powerpoint/2010/main" val="11236362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referRelativeResize="0">
            <a:picLocks/>
          </p:cNvPicPr>
          <p:nvPr/>
        </p:nvPicPr>
        <p:blipFill>
          <a:blip r:embed="rId2"/>
          <a:stretch>
            <a:fillRect/>
          </a:stretch>
        </p:blipFill>
        <p:spPr>
          <a:xfrm>
            <a:off x="439414" y="445478"/>
            <a:ext cx="2638095" cy="1901960"/>
          </a:xfrm>
          <a:prstGeom prst="rect">
            <a:avLst/>
          </a:prstGeom>
        </p:spPr>
      </p:pic>
      <p:pic>
        <p:nvPicPr>
          <p:cNvPr id="5" name="Picture 4"/>
          <p:cNvPicPr preferRelativeResize="0">
            <a:picLocks/>
          </p:cNvPicPr>
          <p:nvPr/>
        </p:nvPicPr>
        <p:blipFill>
          <a:blip r:embed="rId3"/>
          <a:stretch>
            <a:fillRect/>
          </a:stretch>
        </p:blipFill>
        <p:spPr>
          <a:xfrm>
            <a:off x="3240119" y="468924"/>
            <a:ext cx="2642616" cy="1901952"/>
          </a:xfrm>
          <a:prstGeom prst="rect">
            <a:avLst/>
          </a:prstGeom>
        </p:spPr>
      </p:pic>
      <p:pic>
        <p:nvPicPr>
          <p:cNvPr id="7" name="Picture 6"/>
          <p:cNvPicPr preferRelativeResize="0">
            <a:picLocks/>
          </p:cNvPicPr>
          <p:nvPr/>
        </p:nvPicPr>
        <p:blipFill>
          <a:blip r:embed="rId4"/>
          <a:stretch>
            <a:fillRect/>
          </a:stretch>
        </p:blipFill>
        <p:spPr>
          <a:xfrm>
            <a:off x="6020876" y="457200"/>
            <a:ext cx="2642616" cy="1901952"/>
          </a:xfrm>
          <a:prstGeom prst="rect">
            <a:avLst/>
          </a:prstGeom>
        </p:spPr>
      </p:pic>
      <p:pic>
        <p:nvPicPr>
          <p:cNvPr id="8" name="Picture 7"/>
          <p:cNvPicPr>
            <a:picLocks noChangeAspect="1"/>
          </p:cNvPicPr>
          <p:nvPr/>
        </p:nvPicPr>
        <p:blipFill>
          <a:blip r:embed="rId5"/>
          <a:stretch>
            <a:fillRect/>
          </a:stretch>
        </p:blipFill>
        <p:spPr>
          <a:xfrm>
            <a:off x="5883647" y="4394321"/>
            <a:ext cx="2826737" cy="1851513"/>
          </a:xfrm>
          <a:prstGeom prst="rect">
            <a:avLst/>
          </a:prstGeom>
        </p:spPr>
      </p:pic>
      <p:pic>
        <p:nvPicPr>
          <p:cNvPr id="3" name="Picture 2"/>
          <p:cNvPicPr>
            <a:picLocks noChangeAspect="1"/>
          </p:cNvPicPr>
          <p:nvPr/>
        </p:nvPicPr>
        <p:blipFill>
          <a:blip r:embed="rId6">
            <a:extLst>
              <a:ext uri="{BEBA8EAE-BF5A-486C-A8C5-ECC9F3942E4B}">
                <a14:imgProps xmlns:a14="http://schemas.microsoft.com/office/drawing/2010/main">
                  <a14:imgLayer r:embed="rId7">
                    <a14:imgEffect>
                      <a14:sharpenSoften amount="43000"/>
                    </a14:imgEffect>
                    <a14:imgEffect>
                      <a14:colorTemperature colorTemp="3474"/>
                    </a14:imgEffect>
                    <a14:imgEffect>
                      <a14:saturation sat="138000"/>
                    </a14:imgEffect>
                    <a14:imgEffect>
                      <a14:brightnessContrast bright="27000"/>
                    </a14:imgEffect>
                  </a14:imgLayer>
                </a14:imgProps>
              </a:ext>
            </a:extLst>
          </a:blip>
          <a:stretch>
            <a:fillRect/>
          </a:stretch>
        </p:blipFill>
        <p:spPr>
          <a:xfrm>
            <a:off x="1916922" y="2471737"/>
            <a:ext cx="2638095" cy="4174340"/>
          </a:xfrm>
          <a:prstGeom prst="rect">
            <a:avLst/>
          </a:prstGeom>
        </p:spPr>
      </p:pic>
      <p:sp>
        <p:nvSpPr>
          <p:cNvPr id="9" name="Oval 8"/>
          <p:cNvSpPr/>
          <p:nvPr/>
        </p:nvSpPr>
        <p:spPr>
          <a:xfrm>
            <a:off x="2291860" y="2818668"/>
            <a:ext cx="199292" cy="16412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3048000" y="5146431"/>
            <a:ext cx="800182" cy="8442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426676" y="3083169"/>
            <a:ext cx="397403" cy="1664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flipV="1">
            <a:off x="3048000" y="5029676"/>
            <a:ext cx="906871" cy="9486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Right Arrow 18"/>
          <p:cNvSpPr/>
          <p:nvPr/>
        </p:nvSpPr>
        <p:spPr>
          <a:xfrm rot="10800000">
            <a:off x="211014" y="4126998"/>
            <a:ext cx="1770184" cy="234461"/>
          </a:xfrm>
          <a:prstGeom prst="right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p>
        </p:txBody>
      </p:sp>
      <p:sp>
        <p:nvSpPr>
          <p:cNvPr id="21" name="Oval 20"/>
          <p:cNvSpPr/>
          <p:nvPr/>
        </p:nvSpPr>
        <p:spPr>
          <a:xfrm>
            <a:off x="2790093" y="4830384"/>
            <a:ext cx="199292" cy="16412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3920883" y="5990729"/>
            <a:ext cx="199292" cy="164124"/>
          </a:xfrm>
          <a:prstGeom prst="ellipse">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6087463" y="6172674"/>
            <a:ext cx="2438273" cy="480646"/>
          </a:xfrm>
          <a:prstGeom prst="roundRect">
            <a:avLst/>
          </a:prstGeom>
          <a:solidFill>
            <a:schemeClr val="tx1"/>
          </a:solidFill>
          <a:ln w="3810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dirty="0" smtClean="0"/>
              <a:t>Dr. Norman E. Borlaug</a:t>
            </a:r>
            <a:endParaRPr lang="en-US" sz="1800" dirty="0"/>
          </a:p>
        </p:txBody>
      </p:sp>
      <p:sp>
        <p:nvSpPr>
          <p:cNvPr id="6" name="Rounded Rectangle 5"/>
          <p:cNvSpPr/>
          <p:nvPr/>
        </p:nvSpPr>
        <p:spPr>
          <a:xfrm>
            <a:off x="3241631" y="2857148"/>
            <a:ext cx="5418917" cy="104382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800" dirty="0" err="1" smtClean="0"/>
              <a:t>Gonjiro</a:t>
            </a:r>
            <a:r>
              <a:rPr lang="en-US" sz="1800" dirty="0" smtClean="0"/>
              <a:t> </a:t>
            </a:r>
            <a:r>
              <a:rPr lang="en-US" sz="1800" dirty="0" err="1" smtClean="0"/>
              <a:t>Inazuka</a:t>
            </a:r>
            <a:r>
              <a:rPr lang="en-US" sz="1800" dirty="0" smtClean="0"/>
              <a:t>, (2 vs 4 </a:t>
            </a:r>
            <a:r>
              <a:rPr lang="en-US" sz="1800" dirty="0" err="1" smtClean="0"/>
              <a:t>ft</a:t>
            </a:r>
            <a:r>
              <a:rPr lang="en-US" sz="1800" dirty="0" smtClean="0"/>
              <a:t> high), Cecil Salmon 1945, Japan, Orville Vogel (</a:t>
            </a:r>
            <a:r>
              <a:rPr lang="en-US" sz="1800" dirty="0" err="1" smtClean="0"/>
              <a:t>Pilger</a:t>
            </a:r>
            <a:r>
              <a:rPr lang="en-US" sz="1800" dirty="0" smtClean="0"/>
              <a:t>, NE), UNL, Washington State</a:t>
            </a:r>
          </a:p>
          <a:p>
            <a:pPr algn="r"/>
            <a:r>
              <a:rPr lang="en-US" sz="1800" dirty="0" err="1" smtClean="0"/>
              <a:t>Norin</a:t>
            </a:r>
            <a:r>
              <a:rPr lang="en-US" sz="1800" dirty="0" smtClean="0"/>
              <a:t> 10, Japan, Reyes Vega, Ignacio Narvaez</a:t>
            </a:r>
            <a:endParaRPr lang="en-US" sz="1800" dirty="0"/>
          </a:p>
        </p:txBody>
      </p:sp>
      <p:sp>
        <p:nvSpPr>
          <p:cNvPr id="24" name="TextBox 23"/>
          <p:cNvSpPr txBox="1"/>
          <p:nvPr/>
        </p:nvSpPr>
        <p:spPr>
          <a:xfrm>
            <a:off x="211014" y="3397520"/>
            <a:ext cx="1658614" cy="646331"/>
          </a:xfrm>
          <a:prstGeom prst="rect">
            <a:avLst/>
          </a:prstGeom>
          <a:noFill/>
        </p:spPr>
        <p:txBody>
          <a:bodyPr wrap="square" rtlCol="0">
            <a:spAutoFit/>
          </a:bodyPr>
          <a:lstStyle/>
          <a:p>
            <a:r>
              <a:rPr lang="en-US" sz="1800" dirty="0" smtClean="0"/>
              <a:t>India</a:t>
            </a:r>
            <a:br>
              <a:rPr lang="en-US" sz="1800" dirty="0" smtClean="0"/>
            </a:br>
            <a:r>
              <a:rPr lang="en-US" sz="1800" dirty="0" smtClean="0"/>
              <a:t>Pakistan</a:t>
            </a:r>
            <a:endParaRPr lang="en-US" sz="1800" dirty="0"/>
          </a:p>
        </p:txBody>
      </p:sp>
      <p:sp>
        <p:nvSpPr>
          <p:cNvPr id="2" name="TextBox 1"/>
          <p:cNvSpPr txBox="1"/>
          <p:nvPr/>
        </p:nvSpPr>
        <p:spPr>
          <a:xfrm>
            <a:off x="211014" y="4466492"/>
            <a:ext cx="1658614" cy="738664"/>
          </a:xfrm>
          <a:prstGeom prst="rect">
            <a:avLst/>
          </a:prstGeom>
          <a:noFill/>
        </p:spPr>
        <p:txBody>
          <a:bodyPr wrap="square" rtlCol="0">
            <a:spAutoFit/>
          </a:bodyPr>
          <a:lstStyle/>
          <a:p>
            <a:r>
              <a:rPr lang="en-US" sz="1400" dirty="0" err="1" smtClean="0"/>
              <a:t>Penjamo</a:t>
            </a:r>
            <a:r>
              <a:rPr lang="en-US" sz="1400" dirty="0" smtClean="0"/>
              <a:t> 62</a:t>
            </a:r>
            <a:br>
              <a:rPr lang="en-US" sz="1400" dirty="0" smtClean="0"/>
            </a:br>
            <a:r>
              <a:rPr lang="en-US" sz="1400" dirty="0" smtClean="0"/>
              <a:t>Sonora 64</a:t>
            </a:r>
            <a:br>
              <a:rPr lang="en-US" sz="1400" dirty="0" smtClean="0"/>
            </a:br>
            <a:r>
              <a:rPr lang="en-US" sz="1400" dirty="0" smtClean="0"/>
              <a:t>Lerma </a:t>
            </a:r>
            <a:r>
              <a:rPr lang="en-US" sz="1400" dirty="0" err="1" smtClean="0"/>
              <a:t>Rojo</a:t>
            </a:r>
            <a:r>
              <a:rPr lang="en-US" sz="1400" dirty="0" smtClean="0"/>
              <a:t> 64</a:t>
            </a:r>
            <a:endParaRPr lang="en-US" sz="1400" dirty="0"/>
          </a:p>
        </p:txBody>
      </p:sp>
    </p:spTree>
    <p:extLst>
      <p:ext uri="{BB962C8B-B14F-4D97-AF65-F5344CB8AC3E}">
        <p14:creationId xmlns:p14="http://schemas.microsoft.com/office/powerpoint/2010/main" val="17331106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2"/>
          <p:cNvPicPr>
            <a:picLocks noChangeAspect="1" noChangeArrowheads="1"/>
          </p:cNvPicPr>
          <p:nvPr/>
        </p:nvPicPr>
        <p:blipFill>
          <a:blip r:embed="rId3" cstate="print">
            <a:lum bright="14000"/>
            <a:extLst>
              <a:ext uri="{28A0092B-C50C-407E-A947-70E740481C1C}">
                <a14:useLocalDpi xmlns:a14="http://schemas.microsoft.com/office/drawing/2010/main" val="0"/>
              </a:ext>
            </a:extLst>
          </a:blip>
          <a:srcRect/>
          <a:stretch>
            <a:fillRect/>
          </a:stretch>
        </p:blipFill>
        <p:spPr bwMode="auto">
          <a:xfrm>
            <a:off x="4095750" y="1211036"/>
            <a:ext cx="1143000" cy="10205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75" name="Picture 4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5072" y="231322"/>
            <a:ext cx="2336176" cy="104321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6" name="Picture 6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69179" y="1102179"/>
            <a:ext cx="479368" cy="127170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7" name="Picture 12"/>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5471" y="0"/>
            <a:ext cx="2306411" cy="1054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078" name="Picture 10" descr="EFAW Wheat 06-07"/>
          <p:cNvPicPr>
            <a:picLocks noChangeAspect="1" noChangeArrowheads="1"/>
          </p:cNvPicPr>
          <p:nvPr/>
        </p:nvPicPr>
        <p:blipFill>
          <a:blip r:embed="rId7" cstate="print">
            <a:lum bright="50000" contrast="-50000"/>
            <a:extLst>
              <a:ext uri="{28A0092B-C50C-407E-A947-70E740481C1C}">
                <a14:useLocalDpi xmlns:a14="http://schemas.microsoft.com/office/drawing/2010/main" val="0"/>
              </a:ext>
            </a:extLst>
          </a:blip>
          <a:srcRect/>
          <a:stretch>
            <a:fillRect/>
          </a:stretch>
        </p:blipFill>
        <p:spPr bwMode="auto">
          <a:xfrm>
            <a:off x="1165679" y="1783103"/>
            <a:ext cx="6776357" cy="473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91" descr="2010.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918857" y="5089071"/>
            <a:ext cx="1742281" cy="1047750"/>
          </a:xfrm>
          <a:prstGeom prst="rect">
            <a:avLst/>
          </a:prstGeom>
          <a:noFill/>
          <a:ln w="9525">
            <a:solidFill>
              <a:srgbClr val="0070C0"/>
            </a:solidFill>
            <a:miter lim="800000"/>
            <a:headEnd/>
            <a:tailEnd/>
          </a:ln>
          <a:extLst>
            <a:ext uri="{909E8E84-426E-40DD-AFC4-6F175D3DCCD1}">
              <a14:hiddenFill xmlns:a14="http://schemas.microsoft.com/office/drawing/2010/main">
                <a:solidFill>
                  <a:srgbClr val="FFFFFF"/>
                </a:solidFill>
              </a14:hiddenFill>
            </a:ext>
          </a:extLst>
        </p:spPr>
      </p:pic>
      <p:pic>
        <p:nvPicPr>
          <p:cNvPr id="3080" name="Picture 8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3714" y="1959429"/>
            <a:ext cx="763701" cy="113619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81" name="Picture 4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3357" y="2422071"/>
            <a:ext cx="681491" cy="62422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82" name="Picture 50"/>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722562" y="3132195"/>
            <a:ext cx="733652" cy="126376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83" name="Picture 47"/>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299607" y="0"/>
            <a:ext cx="1211036" cy="105455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84" name="Picture 4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5442" y="7371"/>
            <a:ext cx="1363549" cy="10477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85" name="Picture 6" descr="Research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59549" y="284333"/>
            <a:ext cx="792333" cy="669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1" name="Picture 43"/>
          <p:cNvPicPr>
            <a:picLocks noChangeAspect="1" noChangeArrowheads="1"/>
          </p:cNvPicPr>
          <p:nvPr/>
        </p:nvPicPr>
        <p:blipFill>
          <a:blip r:embed="rId15"/>
          <a:srcRect/>
          <a:stretch>
            <a:fillRect/>
          </a:stretch>
        </p:blipFill>
        <p:spPr bwMode="auto">
          <a:xfrm>
            <a:off x="5538107" y="1319893"/>
            <a:ext cx="1061357" cy="1020536"/>
          </a:xfrm>
          <a:prstGeom prst="rect">
            <a:avLst/>
          </a:prstGeom>
          <a:noFill/>
          <a:ln w="9525">
            <a:solidFill>
              <a:schemeClr val="accent4"/>
            </a:solidFill>
            <a:miter lim="800000"/>
            <a:headEnd/>
            <a:tailEnd/>
          </a:ln>
          <a:effectLst/>
        </p:spPr>
      </p:pic>
      <p:pic>
        <p:nvPicPr>
          <p:cNvPr id="3090" name="Picture 46"/>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230880" y="3033259"/>
            <a:ext cx="802821" cy="107383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1" name="Picture 4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238250" y="1129393"/>
            <a:ext cx="1226060" cy="83003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2" name="Picture 49"/>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417978" y="4082143"/>
            <a:ext cx="1823357" cy="111578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3" name="Picture 50"/>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903583" y="5184322"/>
            <a:ext cx="1226060" cy="72287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4" name="Picture 5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694431" y="1319893"/>
            <a:ext cx="1211319" cy="102847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073" name="TextBox 54"/>
          <p:cNvSpPr txBox="1">
            <a:spLocks noChangeArrowheads="1"/>
          </p:cNvSpPr>
          <p:nvPr/>
        </p:nvSpPr>
        <p:spPr bwMode="auto">
          <a:xfrm>
            <a:off x="6687911" y="1714500"/>
            <a:ext cx="1149804" cy="444481"/>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Olga Walsh, M.S. 2007,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2009, Univ. Idaho, ID</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Brenda Tubana, Ph.D. 2007,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Louisiana State, LA</a:t>
            </a:r>
          </a:p>
        </p:txBody>
      </p:sp>
      <p:pic>
        <p:nvPicPr>
          <p:cNvPr id="3096" name="Picture 5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565605" y="4739254"/>
            <a:ext cx="584257" cy="1143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7" name="Picture 28"/>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490107" y="1129393"/>
            <a:ext cx="653993" cy="79091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098" name="Picture 47"/>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86797" y="5327480"/>
            <a:ext cx="849313" cy="1208768"/>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99" name="Picture 29"/>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1238250" y="2054679"/>
            <a:ext cx="604951" cy="91337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0" name="Picture 35"/>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3170464" y="1115786"/>
            <a:ext cx="409915" cy="6817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1" name="Picture 39"/>
          <p:cNvPicPr>
            <a:picLocks noChangeAspect="1" noChangeArrowheads="1"/>
          </p:cNvPicPr>
          <p:nvPr/>
        </p:nvPicPr>
        <p:blipFill>
          <a:blip r:embed="rId26" cstate="print">
            <a:lum bright="6000"/>
            <a:extLst>
              <a:ext uri="{28A0092B-C50C-407E-A947-70E740481C1C}">
                <a14:useLocalDpi xmlns:a14="http://schemas.microsoft.com/office/drawing/2010/main" val="0"/>
              </a:ext>
            </a:extLst>
          </a:blip>
          <a:srcRect/>
          <a:stretch>
            <a:fillRect/>
          </a:stretch>
        </p:blipFill>
        <p:spPr bwMode="auto">
          <a:xfrm>
            <a:off x="6211377" y="4796801"/>
            <a:ext cx="530679" cy="89892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2" name="Picture 42"/>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7328014" y="2381250"/>
            <a:ext cx="574618" cy="108346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3" name="Picture 54"/>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6912429" y="2095500"/>
            <a:ext cx="615440" cy="103244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4" name="Picture 55"/>
          <p:cNvPicPr>
            <a:picLocks noChangeAspect="1" noChangeArrowheads="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6327322" y="3440907"/>
            <a:ext cx="767386" cy="89977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05" name="Picture 56"/>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462259" y="2388620"/>
            <a:ext cx="695098" cy="10035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06" name="Picture 62"/>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010797" y="4592978"/>
            <a:ext cx="894953" cy="90232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07" name="Picture 63"/>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102929" y="3652951"/>
            <a:ext cx="803105" cy="102790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08" name="TextBox 35"/>
          <p:cNvSpPr txBox="1">
            <a:spLocks noChangeArrowheads="1"/>
          </p:cNvSpPr>
          <p:nvPr/>
        </p:nvSpPr>
        <p:spPr bwMode="auto">
          <a:xfrm>
            <a:off x="3783636" y="1091973"/>
            <a:ext cx="70643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00"/>
              <a:t>Kathie Wynn, </a:t>
            </a:r>
            <a:br>
              <a:rPr lang="en-US" altLang="en-US" sz="500"/>
            </a:br>
            <a:r>
              <a:rPr lang="en-US" altLang="en-US" sz="500">
                <a:solidFill>
                  <a:schemeClr val="bg1"/>
                </a:solidFill>
              </a:rPr>
              <a:t>M.S., 2001, USDA</a:t>
            </a:r>
          </a:p>
        </p:txBody>
      </p:sp>
      <p:sp>
        <p:nvSpPr>
          <p:cNvPr id="2088" name="TextBox 35"/>
          <p:cNvSpPr txBox="1">
            <a:spLocks noChangeArrowheads="1"/>
          </p:cNvSpPr>
          <p:nvPr/>
        </p:nvSpPr>
        <p:spPr bwMode="auto">
          <a:xfrm>
            <a:off x="7241835" y="5068377"/>
            <a:ext cx="816429" cy="268407"/>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Yumiko Kanke</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LSU</a:t>
            </a:r>
          </a:p>
        </p:txBody>
      </p:sp>
      <p:pic>
        <p:nvPicPr>
          <p:cNvPr id="3110" name="Picture 64"/>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905000" y="2054678"/>
            <a:ext cx="557893" cy="919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11" name="TextBox 35"/>
          <p:cNvSpPr txBox="1">
            <a:spLocks noChangeArrowheads="1"/>
          </p:cNvSpPr>
          <p:nvPr/>
        </p:nvSpPr>
        <p:spPr bwMode="auto">
          <a:xfrm>
            <a:off x="1238250" y="1537607"/>
            <a:ext cx="1877786"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chemeClr val="bg1"/>
                </a:solidFill>
              </a:rPr>
              <a:t>Fred Kanampiu, Ph.D., 1995, </a:t>
            </a:r>
            <a:br>
              <a:rPr lang="en-US" altLang="en-US" sz="572">
                <a:solidFill>
                  <a:schemeClr val="bg1"/>
                </a:solidFill>
              </a:rPr>
            </a:br>
            <a:r>
              <a:rPr lang="en-US" altLang="en-US" sz="572">
                <a:solidFill>
                  <a:schemeClr val="bg1"/>
                </a:solidFill>
              </a:rPr>
              <a:t>CIMMYT, Kenya</a:t>
            </a:r>
          </a:p>
          <a:p>
            <a:pPr eaLnBrk="1" hangingPunct="1">
              <a:spcBef>
                <a:spcPct val="0"/>
              </a:spcBef>
              <a:buFontTx/>
              <a:buNone/>
            </a:pPr>
            <a:r>
              <a:rPr lang="en-US" altLang="en-US" sz="572">
                <a:solidFill>
                  <a:schemeClr val="bg1"/>
                </a:solidFill>
              </a:rPr>
              <a:t>Edgar Ascencio, M.S.,1992, </a:t>
            </a:r>
            <a:br>
              <a:rPr lang="en-US" altLang="en-US" sz="572">
                <a:solidFill>
                  <a:schemeClr val="bg1"/>
                </a:solidFill>
              </a:rPr>
            </a:br>
            <a:r>
              <a:rPr lang="en-US" altLang="en-US" sz="572">
                <a:solidFill>
                  <a:schemeClr val="bg1"/>
                </a:solidFill>
              </a:rPr>
              <a:t>Ph.D., 1995, CARE, El Salvador</a:t>
            </a:r>
          </a:p>
        </p:txBody>
      </p:sp>
      <p:sp>
        <p:nvSpPr>
          <p:cNvPr id="2096" name="TextBox 35"/>
          <p:cNvSpPr txBox="1">
            <a:spLocks noChangeArrowheads="1"/>
          </p:cNvSpPr>
          <p:nvPr/>
        </p:nvSpPr>
        <p:spPr bwMode="auto">
          <a:xfrm>
            <a:off x="2558143" y="2680607"/>
            <a:ext cx="816429" cy="444481"/>
          </a:xfrm>
          <a:prstGeom prst="rect">
            <a:avLst/>
          </a:prstGeom>
          <a:noFill/>
          <a:ln w="9525">
            <a:noFill/>
            <a:miter lim="800000"/>
            <a:headEnd/>
            <a:tailEnd/>
          </a:ln>
        </p:spPr>
        <p:txBody>
          <a:bodyPr>
            <a:spAutoFit/>
          </a:bodyPr>
          <a:lstStyle/>
          <a:p>
            <a:pPr eaLnBrk="1" hangingPunct="1">
              <a:defRPr/>
            </a:pPr>
            <a:r>
              <a:rPr lang="en-US" sz="572" dirty="0">
                <a:effectLst>
                  <a:outerShdw blurRad="38100" dist="38100" dir="2700000" algn="tl">
                    <a:srgbClr val="000000">
                      <a:alpha val="43137"/>
                    </a:srgbClr>
                  </a:outerShdw>
                </a:effectLst>
                <a:latin typeface="Arial" charset="0"/>
              </a:rPr>
              <a:t>Kyle Freeman</a:t>
            </a:r>
            <a:br>
              <a:rPr lang="en-US" sz="572" dirty="0">
                <a:effectLst>
                  <a:outerShdw blurRad="38100" dist="38100" dir="2700000" algn="tl">
                    <a:srgbClr val="000000">
                      <a:alpha val="43137"/>
                    </a:srgbClr>
                  </a:outerShdw>
                </a:effectLst>
                <a:latin typeface="Arial" charset="0"/>
              </a:rPr>
            </a:br>
            <a:r>
              <a:rPr lang="en-US" sz="572" dirty="0">
                <a:effectLst>
                  <a:outerShdw blurRad="38100" dist="38100" dir="2700000" algn="tl">
                    <a:srgbClr val="000000">
                      <a:alpha val="43137"/>
                    </a:srgbClr>
                  </a:outerShdw>
                </a:effectLst>
                <a:latin typeface="Arial" charset="0"/>
              </a:rPr>
              <a:t>M.S., 2002, </a:t>
            </a:r>
            <a:br>
              <a:rPr lang="en-US" sz="572" dirty="0">
                <a:effectLst>
                  <a:outerShdw blurRad="38100" dist="38100" dir="2700000" algn="tl">
                    <a:srgbClr val="000000">
                      <a:alpha val="43137"/>
                    </a:srgbClr>
                  </a:outerShdw>
                </a:effectLst>
                <a:latin typeface="Arial" charset="0"/>
              </a:rPr>
            </a:br>
            <a:r>
              <a:rPr lang="en-US" sz="572" dirty="0">
                <a:effectLst>
                  <a:outerShdw blurRad="38100" dist="38100" dir="2700000" algn="tl">
                    <a:srgbClr val="000000">
                      <a:alpha val="43137"/>
                    </a:srgbClr>
                  </a:outerShdw>
                </a:effectLst>
                <a:latin typeface="Arial" charset="0"/>
              </a:rPr>
              <a:t>Ph.D. 2005,</a:t>
            </a:r>
            <a:br>
              <a:rPr lang="en-US" sz="572" dirty="0">
                <a:effectLst>
                  <a:outerShdw blurRad="38100" dist="38100" dir="2700000" algn="tl">
                    <a:srgbClr val="000000">
                      <a:alpha val="43137"/>
                    </a:srgbClr>
                  </a:outerShdw>
                </a:effectLst>
                <a:latin typeface="Arial" charset="0"/>
              </a:rPr>
            </a:br>
            <a:r>
              <a:rPr lang="en-US" sz="572" dirty="0">
                <a:effectLst>
                  <a:outerShdw blurRad="38100" dist="38100" dir="2700000" algn="tl">
                    <a:srgbClr val="000000">
                      <a:alpha val="43137"/>
                    </a:srgbClr>
                  </a:outerShdw>
                </a:effectLst>
                <a:latin typeface="Arial" charset="0"/>
              </a:rPr>
              <a:t>Mosaic, MN</a:t>
            </a:r>
          </a:p>
        </p:txBody>
      </p:sp>
      <p:sp>
        <p:nvSpPr>
          <p:cNvPr id="3113" name="TextBox 35"/>
          <p:cNvSpPr txBox="1">
            <a:spLocks noChangeArrowheads="1"/>
          </p:cNvSpPr>
          <p:nvPr/>
        </p:nvSpPr>
        <p:spPr bwMode="auto">
          <a:xfrm>
            <a:off x="2558143" y="1632857"/>
            <a:ext cx="598714"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chemeClr val="bg1"/>
                </a:solidFill>
              </a:rPr>
              <a:t>Jing Chen, </a:t>
            </a:r>
            <a:br>
              <a:rPr lang="en-US" altLang="en-US" sz="572">
                <a:solidFill>
                  <a:schemeClr val="bg1"/>
                </a:solidFill>
              </a:rPr>
            </a:br>
            <a:r>
              <a:rPr lang="en-US" altLang="en-US" sz="572">
                <a:solidFill>
                  <a:schemeClr val="bg1"/>
                </a:solidFill>
              </a:rPr>
              <a:t>M.S., 1997, </a:t>
            </a:r>
            <a:br>
              <a:rPr lang="en-US" altLang="en-US" sz="572">
                <a:solidFill>
                  <a:schemeClr val="bg1"/>
                </a:solidFill>
              </a:rPr>
            </a:br>
            <a:r>
              <a:rPr lang="en-US" altLang="en-US" sz="572">
                <a:solidFill>
                  <a:schemeClr val="bg1"/>
                </a:solidFill>
              </a:rPr>
              <a:t>Ford Motor Co.</a:t>
            </a:r>
          </a:p>
        </p:txBody>
      </p:sp>
      <p:sp>
        <p:nvSpPr>
          <p:cNvPr id="72" name="TextBox 71"/>
          <p:cNvSpPr txBox="1"/>
          <p:nvPr/>
        </p:nvSpPr>
        <p:spPr>
          <a:xfrm>
            <a:off x="5525067" y="6063967"/>
            <a:ext cx="1265464" cy="268407"/>
          </a:xfrm>
          <a:prstGeom prst="rect">
            <a:avLst/>
          </a:prstGeom>
          <a:noFill/>
        </p:spPr>
        <p:txBody>
          <a:bodyPr>
            <a:spAutoFit/>
          </a:bodyPr>
          <a:lstStyle/>
          <a:p>
            <a:pPr eaLnBrk="1" hangingPunct="1">
              <a:defRPr/>
            </a:pPr>
            <a:r>
              <a:rPr lang="en-US" sz="572" dirty="0" err="1">
                <a:solidFill>
                  <a:srgbClr val="000000"/>
                </a:solidFill>
                <a:effectLst>
                  <a:outerShdw blurRad="38100" dist="38100" dir="2700000" algn="tl">
                    <a:srgbClr val="000000">
                      <a:alpha val="43137"/>
                    </a:srgbClr>
                  </a:outerShdw>
                </a:effectLst>
                <a:latin typeface="Arial" charset="0"/>
              </a:rPr>
              <a:t>Jagadeesh</a:t>
            </a:r>
            <a:r>
              <a:rPr lang="en-US" sz="572" dirty="0">
                <a:solidFill>
                  <a:srgbClr val="000000"/>
                </a:solidFill>
                <a:effectLst>
                  <a:outerShdw blurRad="38100" dist="38100" dir="2700000" algn="tl">
                    <a:srgbClr val="000000">
                      <a:alpha val="43137"/>
                    </a:srgbClr>
                  </a:outerShdw>
                </a:effectLst>
                <a:latin typeface="Arial" charset="0"/>
              </a:rPr>
              <a:t> </a:t>
            </a:r>
            <a:r>
              <a:rPr lang="en-US" sz="572" dirty="0" err="1">
                <a:solidFill>
                  <a:srgbClr val="000000"/>
                </a:solidFill>
                <a:effectLst>
                  <a:outerShdw blurRad="38100" dist="38100" dir="2700000" algn="tl">
                    <a:srgbClr val="000000">
                      <a:alpha val="43137"/>
                    </a:srgbClr>
                  </a:outerShdw>
                </a:effectLst>
                <a:latin typeface="Arial" charset="0"/>
              </a:rPr>
              <a:t>Mosali</a:t>
            </a:r>
            <a:r>
              <a:rPr lang="en-US" sz="572" dirty="0">
                <a:solidFill>
                  <a:srgbClr val="000000"/>
                </a:solidFill>
                <a:effectLst>
                  <a:outerShdw blurRad="38100" dist="38100" dir="2700000" algn="tl">
                    <a:srgbClr val="000000">
                      <a:alpha val="43137"/>
                    </a:srgbClr>
                  </a:outerShdw>
                </a:effectLst>
                <a:latin typeface="Arial" charset="0"/>
              </a:rPr>
              <a:t>, </a:t>
            </a:r>
            <a:br>
              <a:rPr lang="en-US" sz="572" dirty="0">
                <a:solidFill>
                  <a:srgbClr val="000000"/>
                </a:solidFill>
                <a:effectLst>
                  <a:outerShdw blurRad="38100" dist="38100" dir="2700000" algn="tl">
                    <a:srgbClr val="000000">
                      <a:alpha val="43137"/>
                    </a:srgbClr>
                  </a:outerShdw>
                </a:effectLst>
                <a:latin typeface="Arial" charset="0"/>
              </a:rPr>
            </a:br>
            <a:r>
              <a:rPr lang="en-US" sz="572" dirty="0">
                <a:solidFill>
                  <a:srgbClr val="000000"/>
                </a:solidFill>
                <a:effectLst>
                  <a:outerShdw blurRad="38100" dist="38100" dir="2700000" algn="tl">
                    <a:srgbClr val="000000">
                      <a:alpha val="43137"/>
                    </a:srgbClr>
                  </a:outerShdw>
                </a:effectLst>
                <a:latin typeface="Arial" charset="0"/>
              </a:rPr>
              <a:t>Ph.D., 2004, </a:t>
            </a:r>
            <a:endParaRPr lang="en-US" sz="572" dirty="0">
              <a:solidFill>
                <a:srgbClr val="000000"/>
              </a:solidFill>
              <a:latin typeface="Arial" charset="0"/>
            </a:endParaRPr>
          </a:p>
        </p:txBody>
      </p:sp>
      <p:sp>
        <p:nvSpPr>
          <p:cNvPr id="5" name="TextBox 51"/>
          <p:cNvSpPr txBox="1">
            <a:spLocks noChangeArrowheads="1"/>
          </p:cNvSpPr>
          <p:nvPr/>
        </p:nvSpPr>
        <p:spPr bwMode="auto">
          <a:xfrm>
            <a:off x="5646964" y="2738721"/>
            <a:ext cx="979714" cy="400110"/>
          </a:xfrm>
          <a:prstGeom prst="rect">
            <a:avLst/>
          </a:prstGeom>
          <a:noFill/>
          <a:ln w="9525">
            <a:noFill/>
            <a:miter lim="800000"/>
            <a:headEnd/>
            <a:tailEnd/>
          </a:ln>
        </p:spPr>
        <p:txBody>
          <a:bodyPr>
            <a:spAutoFit/>
          </a:bodyPr>
          <a:lstStyle/>
          <a:p>
            <a:pPr eaLnBrk="1" hangingPunct="1">
              <a:defRPr/>
            </a:pPr>
            <a:r>
              <a:rPr lang="en-US" sz="500" dirty="0" err="1">
                <a:solidFill>
                  <a:srgbClr val="FFFF00"/>
                </a:solidFill>
                <a:effectLst>
                  <a:outerShdw blurRad="38100" dist="38100" dir="2700000" algn="tl">
                    <a:srgbClr val="000000">
                      <a:alpha val="43137"/>
                    </a:srgbClr>
                  </a:outerShdw>
                </a:effectLst>
                <a:latin typeface="Arial" charset="0"/>
              </a:rPr>
              <a:t>Shambel</a:t>
            </a:r>
            <a:r>
              <a:rPr lang="en-US" sz="500" dirty="0">
                <a:solidFill>
                  <a:srgbClr val="FFFF00"/>
                </a:solidFill>
                <a:effectLst>
                  <a:outerShdw blurRad="38100" dist="38100" dir="2700000" algn="tl">
                    <a:srgbClr val="000000">
                      <a:alpha val="43137"/>
                    </a:srgbClr>
                  </a:outerShdw>
                </a:effectLst>
                <a:latin typeface="Arial" charset="0"/>
              </a:rPr>
              <a:t> </a:t>
            </a:r>
            <a:r>
              <a:rPr lang="en-US" sz="500" dirty="0" err="1">
                <a:solidFill>
                  <a:srgbClr val="FFFF00"/>
                </a:solidFill>
                <a:effectLst>
                  <a:outerShdw blurRad="38100" dist="38100" dir="2700000" algn="tl">
                    <a:srgbClr val="000000">
                      <a:alpha val="43137"/>
                    </a:srgbClr>
                  </a:outerShdw>
                </a:effectLst>
                <a:latin typeface="Arial" charset="0"/>
              </a:rPr>
              <a:t>Moges</a:t>
            </a:r>
            <a:r>
              <a:rPr lang="en-US" sz="500" dirty="0">
                <a:solidFill>
                  <a:srgbClr val="FFFF00"/>
                </a:solidFill>
                <a:effectLst>
                  <a:outerShdw blurRad="38100" dist="38100" dir="2700000" algn="tl">
                    <a:srgbClr val="000000">
                      <a:alpha val="43137"/>
                    </a:srgbClr>
                  </a:outerShdw>
                </a:effectLst>
                <a:latin typeface="Arial" charset="0"/>
              </a:rPr>
              <a:t>,</a:t>
            </a:r>
            <a:br>
              <a:rPr lang="en-US" sz="500" dirty="0">
                <a:solidFill>
                  <a:srgbClr val="FFFF00"/>
                </a:solidFill>
                <a:effectLst>
                  <a:outerShdw blurRad="38100" dist="38100" dir="2700000" algn="tl">
                    <a:srgbClr val="000000">
                      <a:alpha val="43137"/>
                    </a:srgbClr>
                  </a:outerShdw>
                </a:effectLst>
                <a:latin typeface="Arial" charset="0"/>
              </a:rPr>
            </a:br>
            <a:r>
              <a:rPr lang="en-US" sz="500" dirty="0">
                <a:solidFill>
                  <a:srgbClr val="FFFF00"/>
                </a:solidFill>
                <a:effectLst>
                  <a:outerShdw blurRad="38100" dist="38100" dir="2700000" algn="tl">
                    <a:srgbClr val="000000">
                      <a:alpha val="43137"/>
                    </a:srgbClr>
                  </a:outerShdw>
                </a:effectLst>
                <a:latin typeface="Arial" charset="0"/>
              </a:rPr>
              <a:t>M.S., 2002, </a:t>
            </a:r>
            <a:br>
              <a:rPr lang="en-US" sz="500" dirty="0">
                <a:solidFill>
                  <a:srgbClr val="FFFF00"/>
                </a:solidFill>
                <a:effectLst>
                  <a:outerShdw blurRad="38100" dist="38100" dir="2700000" algn="tl">
                    <a:srgbClr val="000000">
                      <a:alpha val="43137"/>
                    </a:srgbClr>
                  </a:outerShdw>
                </a:effectLst>
                <a:latin typeface="Arial" charset="0"/>
              </a:rPr>
            </a:br>
            <a:r>
              <a:rPr lang="en-US" sz="500" dirty="0">
                <a:solidFill>
                  <a:srgbClr val="FFFF00"/>
                </a:solidFill>
                <a:effectLst>
                  <a:outerShdw blurRad="38100" dist="38100" dir="2700000" algn="tl">
                    <a:srgbClr val="000000">
                      <a:alpha val="43137"/>
                    </a:srgbClr>
                  </a:outerShdw>
                </a:effectLst>
                <a:latin typeface="Arial" charset="0"/>
              </a:rPr>
              <a:t>Ph.D., 2005</a:t>
            </a:r>
            <a:br>
              <a:rPr lang="en-US" sz="500" dirty="0">
                <a:solidFill>
                  <a:srgbClr val="FFFF00"/>
                </a:solidFill>
                <a:effectLst>
                  <a:outerShdw blurRad="38100" dist="38100" dir="2700000" algn="tl">
                    <a:srgbClr val="000000">
                      <a:alpha val="43137"/>
                    </a:srgbClr>
                  </a:outerShdw>
                </a:effectLst>
                <a:latin typeface="Arial" charset="0"/>
              </a:rPr>
            </a:br>
            <a:r>
              <a:rPr lang="en-US" sz="500" dirty="0">
                <a:solidFill>
                  <a:srgbClr val="FFFF00"/>
                </a:solidFill>
                <a:effectLst>
                  <a:outerShdw blurRad="38100" dist="38100" dir="2700000" algn="tl">
                    <a:srgbClr val="000000">
                      <a:alpha val="43137"/>
                    </a:srgbClr>
                  </a:outerShdw>
                </a:effectLst>
                <a:latin typeface="Arial" charset="0"/>
              </a:rPr>
              <a:t>Accurate Labs, OK</a:t>
            </a:r>
          </a:p>
        </p:txBody>
      </p:sp>
      <p:sp>
        <p:nvSpPr>
          <p:cNvPr id="3116" name="TextBox 35"/>
          <p:cNvSpPr txBox="1">
            <a:spLocks noChangeArrowheads="1"/>
          </p:cNvSpPr>
          <p:nvPr/>
        </p:nvSpPr>
        <p:spPr bwMode="auto">
          <a:xfrm>
            <a:off x="7143750" y="3469821"/>
            <a:ext cx="870857"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t>Clint Mack, M.S., 2007,</a:t>
            </a:r>
            <a:br>
              <a:rPr lang="en-US" altLang="en-US" sz="572"/>
            </a:br>
            <a:r>
              <a:rPr lang="en-US" altLang="en-US" sz="572"/>
              <a:t>Producer, OK</a:t>
            </a:r>
          </a:p>
        </p:txBody>
      </p:sp>
      <p:sp>
        <p:nvSpPr>
          <p:cNvPr id="2098" name="TextBox 35"/>
          <p:cNvSpPr txBox="1">
            <a:spLocks noChangeArrowheads="1"/>
          </p:cNvSpPr>
          <p:nvPr/>
        </p:nvSpPr>
        <p:spPr bwMode="auto">
          <a:xfrm>
            <a:off x="6531429" y="3102428"/>
            <a:ext cx="870857" cy="35644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Cody Daft,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2008,</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Pioneer</a:t>
            </a:r>
            <a:r>
              <a:rPr lang="en-US" sz="572">
                <a:solidFill>
                  <a:srgbClr val="FFFF00"/>
                </a:solidFill>
                <a:effectLst>
                  <a:outerShdw blurRad="38100" dist="38100" dir="2700000" algn="tl">
                    <a:srgbClr val="000000">
                      <a:alpha val="43137"/>
                    </a:srgbClr>
                  </a:outerShdw>
                </a:effectLst>
                <a:latin typeface="Arial" charset="0"/>
              </a:rPr>
              <a:t>, OK</a:t>
            </a:r>
            <a:endParaRPr lang="en-US" sz="572" dirty="0">
              <a:solidFill>
                <a:srgbClr val="FFFF00"/>
              </a:solidFill>
              <a:effectLst>
                <a:outerShdw blurRad="38100" dist="38100" dir="2700000" algn="tl">
                  <a:srgbClr val="000000">
                    <a:alpha val="43137"/>
                  </a:srgbClr>
                </a:outerShdw>
              </a:effectLst>
              <a:latin typeface="Arial" charset="0"/>
            </a:endParaRPr>
          </a:p>
        </p:txBody>
      </p:sp>
      <p:sp>
        <p:nvSpPr>
          <p:cNvPr id="2102" name="TextBox 35"/>
          <p:cNvSpPr txBox="1">
            <a:spLocks noChangeArrowheads="1"/>
          </p:cNvSpPr>
          <p:nvPr/>
        </p:nvSpPr>
        <p:spPr bwMode="auto">
          <a:xfrm>
            <a:off x="5628821" y="5031241"/>
            <a:ext cx="816429" cy="35644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Pam Turner</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2008</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DEQ, OK</a:t>
            </a:r>
          </a:p>
        </p:txBody>
      </p:sp>
      <p:sp>
        <p:nvSpPr>
          <p:cNvPr id="2103" name="TextBox 35"/>
          <p:cNvSpPr txBox="1">
            <a:spLocks noChangeArrowheads="1"/>
          </p:cNvSpPr>
          <p:nvPr/>
        </p:nvSpPr>
        <p:spPr bwMode="auto">
          <a:xfrm>
            <a:off x="2925536" y="3632257"/>
            <a:ext cx="816429" cy="444481"/>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Brian Arnall</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2004</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2008</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OSU</a:t>
            </a:r>
          </a:p>
        </p:txBody>
      </p:sp>
      <p:pic>
        <p:nvPicPr>
          <p:cNvPr id="3120" name="Picture 44"/>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3224042" y="1700893"/>
            <a:ext cx="790065" cy="103414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21" name="Picture 31"/>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3422480" y="2422072"/>
            <a:ext cx="2152196" cy="107496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106" name="TextBox 35"/>
          <p:cNvSpPr txBox="1">
            <a:spLocks noChangeArrowheads="1"/>
          </p:cNvSpPr>
          <p:nvPr/>
        </p:nvSpPr>
        <p:spPr bwMode="auto">
          <a:xfrm>
            <a:off x="6445250" y="5208984"/>
            <a:ext cx="816429" cy="268407"/>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Daniel Edmonds</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M.S., 2008</a:t>
            </a:r>
          </a:p>
        </p:txBody>
      </p:sp>
      <p:sp>
        <p:nvSpPr>
          <p:cNvPr id="3123" name="TextBox 35"/>
          <p:cNvSpPr txBox="1">
            <a:spLocks noChangeArrowheads="1"/>
          </p:cNvSpPr>
          <p:nvPr/>
        </p:nvSpPr>
        <p:spPr bwMode="auto">
          <a:xfrm>
            <a:off x="1333500" y="6210243"/>
            <a:ext cx="816429"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t>Kyle Lawles,</a:t>
            </a:r>
            <a:br>
              <a:rPr lang="en-US" altLang="en-US" sz="572"/>
            </a:br>
            <a:r>
              <a:rPr lang="en-US" altLang="en-US" sz="572"/>
              <a:t>M.S., 2007</a:t>
            </a:r>
            <a:br>
              <a:rPr lang="en-US" altLang="en-US" sz="572"/>
            </a:br>
            <a:r>
              <a:rPr lang="en-US" altLang="en-US" sz="572"/>
              <a:t>Monsanto, MO</a:t>
            </a:r>
          </a:p>
        </p:txBody>
      </p:sp>
      <p:pic>
        <p:nvPicPr>
          <p:cNvPr id="3124" name="Picture 67"/>
          <p:cNvPicPr>
            <a:picLocks noChangeAspect="1" noChangeArrowheads="1"/>
          </p:cNvPicPr>
          <p:nvPr/>
        </p:nvPicPr>
        <p:blipFill>
          <a:blip r:embed="rId36" cstate="print">
            <a:extLst>
              <a:ext uri="{28A0092B-C50C-407E-A947-70E740481C1C}">
                <a14:useLocalDpi xmlns:a14="http://schemas.microsoft.com/office/drawing/2010/main" val="0"/>
              </a:ext>
            </a:extLst>
          </a:blip>
          <a:srcRect/>
          <a:stretch>
            <a:fillRect/>
          </a:stretch>
        </p:blipFill>
        <p:spPr bwMode="auto">
          <a:xfrm>
            <a:off x="2503714" y="5360080"/>
            <a:ext cx="757464" cy="1110683"/>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111" name="TextBox 35"/>
          <p:cNvSpPr txBox="1">
            <a:spLocks noChangeArrowheads="1"/>
          </p:cNvSpPr>
          <p:nvPr/>
        </p:nvSpPr>
        <p:spPr bwMode="auto">
          <a:xfrm>
            <a:off x="2501163" y="6108473"/>
            <a:ext cx="816429" cy="444481"/>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Steve Phillips</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M.S., 1995,  </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Ph.D., 1999</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IPNI, AL</a:t>
            </a:r>
          </a:p>
        </p:txBody>
      </p:sp>
      <p:sp>
        <p:nvSpPr>
          <p:cNvPr id="4" name="TextBox 47"/>
          <p:cNvSpPr txBox="1">
            <a:spLocks noChangeArrowheads="1"/>
          </p:cNvSpPr>
          <p:nvPr/>
        </p:nvSpPr>
        <p:spPr bwMode="auto">
          <a:xfrm>
            <a:off x="4538776" y="1783103"/>
            <a:ext cx="1129393" cy="532518"/>
          </a:xfrm>
          <a:prstGeom prst="rect">
            <a:avLst/>
          </a:prstGeom>
          <a:noFill/>
          <a:ln w="9525">
            <a:noFill/>
            <a:miter lim="800000"/>
            <a:headEnd/>
            <a:tailEnd/>
          </a:ln>
        </p:spPr>
        <p:txBody>
          <a:bodyPr>
            <a:spAutoFit/>
          </a:bodyPr>
          <a:lstStyle/>
          <a:p>
            <a:pPr eaLnBrk="1" hangingPunct="1">
              <a:defRPr/>
            </a:pPr>
            <a:r>
              <a:rPr lang="en-US" sz="572" dirty="0" err="1">
                <a:solidFill>
                  <a:srgbClr val="FFFF00"/>
                </a:solidFill>
                <a:effectLst>
                  <a:outerShdw blurRad="38100" dist="38100" dir="2700000" algn="tl">
                    <a:srgbClr val="000000">
                      <a:alpha val="43137"/>
                    </a:srgbClr>
                  </a:outerShdw>
                </a:effectLst>
                <a:latin typeface="Arial" charset="0"/>
              </a:rPr>
              <a:t>Jagadeesh</a:t>
            </a:r>
            <a:r>
              <a:rPr lang="en-US" sz="572" dirty="0">
                <a:solidFill>
                  <a:srgbClr val="FFFF00"/>
                </a:solidFill>
                <a:effectLst>
                  <a:outerShdw blurRad="38100" dist="38100" dir="2700000" algn="tl">
                    <a:srgbClr val="000000">
                      <a:alpha val="43137"/>
                    </a:srgbClr>
                  </a:outerShdw>
                </a:effectLst>
                <a:latin typeface="Arial" charset="0"/>
              </a:rPr>
              <a:t> </a:t>
            </a:r>
            <a:r>
              <a:rPr lang="en-US" sz="572" dirty="0" err="1">
                <a:solidFill>
                  <a:srgbClr val="FFFF00"/>
                </a:solidFill>
                <a:effectLst>
                  <a:outerShdw blurRad="38100" dist="38100" dir="2700000" algn="tl">
                    <a:srgbClr val="000000">
                      <a:alpha val="43137"/>
                    </a:srgbClr>
                  </a:outerShdw>
                </a:effectLst>
                <a:latin typeface="Arial" charset="0"/>
              </a:rPr>
              <a:t>Mosali</a:t>
            </a:r>
            <a:r>
              <a:rPr lang="en-US" sz="572" dirty="0">
                <a:solidFill>
                  <a:srgbClr val="FFFF00"/>
                </a:solidFill>
                <a:effectLst>
                  <a:outerShdw blurRad="38100" dist="38100" dir="2700000" algn="tl">
                    <a:srgbClr val="000000">
                      <a:alpha val="43137"/>
                    </a:srgbClr>
                  </a:outerShdw>
                </a:effectLst>
                <a:latin typeface="Arial" charset="0"/>
              </a:rPr>
              <a:t>, Ph.D., 2004,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Micah Humphreys, M.S., 2003,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Northwest College, WY</a:t>
            </a:r>
          </a:p>
        </p:txBody>
      </p:sp>
      <p:pic>
        <p:nvPicPr>
          <p:cNvPr id="3127" name="Picture 71"/>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912179" y="3535306"/>
            <a:ext cx="635567" cy="152400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28" name="Picture 72"/>
          <p:cNvPicPr>
            <a:picLocks noChangeAspect="1" noChangeArrowheads="1"/>
          </p:cNvPicPr>
          <p:nvPr/>
        </p:nvPicPr>
        <p:blipFill>
          <a:blip r:embed="rId38" cstate="print">
            <a:extLst>
              <a:ext uri="{28A0092B-C50C-407E-A947-70E740481C1C}">
                <a14:useLocalDpi xmlns:a14="http://schemas.microsoft.com/office/drawing/2010/main" val="0"/>
              </a:ext>
            </a:extLst>
          </a:blip>
          <a:srcRect/>
          <a:stretch>
            <a:fillRect/>
          </a:stretch>
        </p:blipFill>
        <p:spPr bwMode="auto">
          <a:xfrm>
            <a:off x="2762250" y="4694464"/>
            <a:ext cx="571500" cy="68886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29" name="TextBox 35"/>
          <p:cNvSpPr txBox="1">
            <a:spLocks noChangeArrowheads="1"/>
          </p:cNvSpPr>
          <p:nvPr/>
        </p:nvSpPr>
        <p:spPr bwMode="auto">
          <a:xfrm>
            <a:off x="2762250" y="5116286"/>
            <a:ext cx="585107"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chemeClr val="bg1"/>
                </a:solidFill>
              </a:rPr>
              <a:t>Jeremy  Dennis</a:t>
            </a:r>
            <a:br>
              <a:rPr lang="en-US" altLang="en-US" sz="572">
                <a:solidFill>
                  <a:schemeClr val="bg1"/>
                </a:solidFill>
              </a:rPr>
            </a:br>
            <a:r>
              <a:rPr lang="en-US" altLang="en-US" sz="572">
                <a:solidFill>
                  <a:schemeClr val="bg1"/>
                </a:solidFill>
              </a:rPr>
              <a:t>M.S., 1999</a:t>
            </a:r>
            <a:br>
              <a:rPr lang="en-US" altLang="en-US" sz="572">
                <a:solidFill>
                  <a:schemeClr val="bg1"/>
                </a:solidFill>
              </a:rPr>
            </a:br>
            <a:r>
              <a:rPr lang="en-US" altLang="en-US" sz="572">
                <a:solidFill>
                  <a:schemeClr val="bg1"/>
                </a:solidFill>
              </a:rPr>
              <a:t>NRCS, OK</a:t>
            </a:r>
          </a:p>
        </p:txBody>
      </p:sp>
      <p:pic>
        <p:nvPicPr>
          <p:cNvPr id="3130" name="Picture 73"/>
          <p:cNvPicPr>
            <a:picLocks noChangeAspect="1" noChangeArrowheads="1"/>
          </p:cNvPicPr>
          <p:nvPr/>
        </p:nvPicPr>
        <p:blipFill>
          <a:blip r:embed="rId39" cstate="print">
            <a:extLst>
              <a:ext uri="{28A0092B-C50C-407E-A947-70E740481C1C}">
                <a14:useLocalDpi xmlns:a14="http://schemas.microsoft.com/office/drawing/2010/main" val="0"/>
              </a:ext>
            </a:extLst>
          </a:blip>
          <a:srcRect/>
          <a:stretch>
            <a:fillRect/>
          </a:stretch>
        </p:blipFill>
        <p:spPr bwMode="auto">
          <a:xfrm>
            <a:off x="6164036" y="1864178"/>
            <a:ext cx="421821" cy="122974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120" name="TextBox 35"/>
          <p:cNvSpPr txBox="1">
            <a:spLocks noChangeArrowheads="1"/>
          </p:cNvSpPr>
          <p:nvPr/>
        </p:nvSpPr>
        <p:spPr bwMode="auto">
          <a:xfrm>
            <a:off x="6218464" y="2136321"/>
            <a:ext cx="639536" cy="35644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Heather Lees</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1997</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Ohio</a:t>
            </a:r>
          </a:p>
        </p:txBody>
      </p:sp>
      <p:pic>
        <p:nvPicPr>
          <p:cNvPr id="3132" name="Picture 74"/>
          <p:cNvPicPr>
            <a:picLocks noChangeAspect="1" noChangeArrowheads="1"/>
          </p:cNvPicPr>
          <p:nvPr/>
        </p:nvPicPr>
        <p:blipFill>
          <a:blip r:embed="rId40" cstate="print">
            <a:extLst>
              <a:ext uri="{28A0092B-C50C-407E-A947-70E740481C1C}">
                <a14:useLocalDpi xmlns:a14="http://schemas.microsoft.com/office/drawing/2010/main" val="0"/>
              </a:ext>
            </a:extLst>
          </a:blip>
          <a:srcRect/>
          <a:stretch>
            <a:fillRect/>
          </a:stretch>
        </p:blipFill>
        <p:spPr bwMode="auto">
          <a:xfrm>
            <a:off x="2136322" y="3054237"/>
            <a:ext cx="662214" cy="10477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133" name="Picture 42" descr="C:\Pictures\People\100_2250.jpg"/>
          <p:cNvPicPr>
            <a:picLocks noChangeAspect="1" noChangeArrowheads="1"/>
          </p:cNvPicPr>
          <p:nvPr/>
        </p:nvPicPr>
        <p:blipFill>
          <a:blip r:embed="rId41" cstate="print">
            <a:extLst>
              <a:ext uri="{28A0092B-C50C-407E-A947-70E740481C1C}">
                <a14:useLocalDpi xmlns:a14="http://schemas.microsoft.com/office/drawing/2010/main" val="0"/>
              </a:ext>
            </a:extLst>
          </a:blip>
          <a:srcRect/>
          <a:stretch>
            <a:fillRect/>
          </a:stretch>
        </p:blipFill>
        <p:spPr bwMode="auto">
          <a:xfrm>
            <a:off x="5456464" y="3088822"/>
            <a:ext cx="830036" cy="1106714"/>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34" name="TextBox 37"/>
          <p:cNvSpPr txBox="1">
            <a:spLocks noChangeArrowheads="1"/>
          </p:cNvSpPr>
          <p:nvPr/>
        </p:nvSpPr>
        <p:spPr bwMode="auto">
          <a:xfrm>
            <a:off x="5723504" y="3616665"/>
            <a:ext cx="816429"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FF00"/>
                </a:solidFill>
              </a:rPr>
              <a:t>Kefyalew Desta,  </a:t>
            </a:r>
            <a:br>
              <a:rPr lang="en-US" altLang="en-US" sz="572">
                <a:solidFill>
                  <a:srgbClr val="FFFF00"/>
                </a:solidFill>
              </a:rPr>
            </a:br>
            <a:r>
              <a:rPr lang="en-US" altLang="en-US" sz="572">
                <a:solidFill>
                  <a:srgbClr val="FFFF00"/>
                </a:solidFill>
              </a:rPr>
              <a:t>Ph.D., 2004, </a:t>
            </a:r>
            <a:br>
              <a:rPr lang="en-US" altLang="en-US" sz="572">
                <a:solidFill>
                  <a:srgbClr val="FFFF00"/>
                </a:solidFill>
              </a:rPr>
            </a:br>
            <a:r>
              <a:rPr lang="en-US" altLang="en-US" sz="572">
                <a:solidFill>
                  <a:srgbClr val="FFFF00"/>
                </a:solidFill>
              </a:rPr>
              <a:t>Washington State</a:t>
            </a:r>
          </a:p>
        </p:txBody>
      </p:sp>
      <p:sp>
        <p:nvSpPr>
          <p:cNvPr id="2133" name="TextBox 43"/>
          <p:cNvSpPr txBox="1">
            <a:spLocks noChangeArrowheads="1"/>
          </p:cNvSpPr>
          <p:nvPr/>
        </p:nvSpPr>
        <p:spPr bwMode="auto">
          <a:xfrm>
            <a:off x="1470138" y="4783478"/>
            <a:ext cx="1619250" cy="356444"/>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Paul </a:t>
            </a:r>
            <a:r>
              <a:rPr lang="en-US" sz="572" dirty="0" err="1">
                <a:solidFill>
                  <a:schemeClr val="bg1"/>
                </a:solidFill>
                <a:effectLst>
                  <a:outerShdw blurRad="38100" dist="38100" dir="2700000" algn="tl">
                    <a:srgbClr val="000000">
                      <a:alpha val="43137"/>
                    </a:srgbClr>
                  </a:outerShdw>
                </a:effectLst>
                <a:latin typeface="Arial" charset="0"/>
              </a:rPr>
              <a:t>Hodgen</a:t>
            </a:r>
            <a:r>
              <a:rPr lang="en-US" sz="572" dirty="0">
                <a:solidFill>
                  <a:schemeClr val="bg1"/>
                </a:solidFill>
                <a:effectLst>
                  <a:outerShdw blurRad="38100" dist="38100" dir="2700000" algn="tl">
                    <a:srgbClr val="000000">
                      <a:alpha val="43137"/>
                    </a:srgbClr>
                  </a:outerShdw>
                </a:effectLst>
                <a:latin typeface="Arial" charset="0"/>
              </a:rPr>
              <a:t>, M.S., 2003, Monsanto, IL</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Jason Lawles, M.S., 2004, Monsanto</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Roger Teal, M.S. 2002, Ph.D., 2005, OK</a:t>
            </a:r>
          </a:p>
        </p:txBody>
      </p:sp>
      <p:pic>
        <p:nvPicPr>
          <p:cNvPr id="3136" name="Picture 30"/>
          <p:cNvPicPr>
            <a:picLocks noChangeAspect="1" noChangeArrowheads="1"/>
          </p:cNvPicPr>
          <p:nvPr/>
        </p:nvPicPr>
        <p:blipFill>
          <a:blip r:embed="rId42" cstate="print">
            <a:extLst>
              <a:ext uri="{28A0092B-C50C-407E-A947-70E740481C1C}">
                <a14:useLocalDpi xmlns:a14="http://schemas.microsoft.com/office/drawing/2010/main" val="0"/>
              </a:ext>
            </a:extLst>
          </a:blip>
          <a:srcRect/>
          <a:stretch>
            <a:fillRect/>
          </a:stretch>
        </p:blipFill>
        <p:spPr bwMode="auto">
          <a:xfrm>
            <a:off x="6259286" y="5679848"/>
            <a:ext cx="513386" cy="81784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2135" name="TextBox 35"/>
          <p:cNvSpPr txBox="1">
            <a:spLocks noChangeArrowheads="1"/>
          </p:cNvSpPr>
          <p:nvPr/>
        </p:nvSpPr>
        <p:spPr bwMode="auto">
          <a:xfrm>
            <a:off x="6302375" y="6190400"/>
            <a:ext cx="476250" cy="620554"/>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Keri Morris</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M.S., 2004</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NRCS, KS</a:t>
            </a:r>
          </a:p>
        </p:txBody>
      </p:sp>
      <p:pic>
        <p:nvPicPr>
          <p:cNvPr id="3138" name="Picture 88"/>
          <p:cNvPicPr>
            <a:picLocks noChangeAspect="1" noChangeArrowheads="1"/>
          </p:cNvPicPr>
          <p:nvPr/>
        </p:nvPicPr>
        <p:blipFill>
          <a:blip r:embed="rId43" cstate="print">
            <a:extLst>
              <a:ext uri="{28A0092B-C50C-407E-A947-70E740481C1C}">
                <a14:useLocalDpi xmlns:a14="http://schemas.microsoft.com/office/drawing/2010/main" val="0"/>
              </a:ext>
            </a:extLst>
          </a:blip>
          <a:srcRect/>
          <a:stretch>
            <a:fillRect/>
          </a:stretch>
        </p:blipFill>
        <p:spPr bwMode="auto">
          <a:xfrm>
            <a:off x="5075464" y="2857500"/>
            <a:ext cx="583690" cy="721179"/>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39" name="TextBox 35"/>
          <p:cNvSpPr txBox="1">
            <a:spLocks noChangeArrowheads="1"/>
          </p:cNvSpPr>
          <p:nvPr/>
        </p:nvSpPr>
        <p:spPr bwMode="auto">
          <a:xfrm>
            <a:off x="3224893" y="1469571"/>
            <a:ext cx="693964"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t>Dale Keahey, </a:t>
            </a:r>
            <a:br>
              <a:rPr lang="en-US" altLang="en-US" sz="572"/>
            </a:br>
            <a:r>
              <a:rPr lang="en-US" altLang="en-US" sz="572"/>
              <a:t>M.S., 1997, OK</a:t>
            </a:r>
          </a:p>
        </p:txBody>
      </p:sp>
      <p:sp>
        <p:nvSpPr>
          <p:cNvPr id="91" name="TextBox 35"/>
          <p:cNvSpPr txBox="1">
            <a:spLocks noChangeArrowheads="1"/>
          </p:cNvSpPr>
          <p:nvPr/>
        </p:nvSpPr>
        <p:spPr bwMode="auto">
          <a:xfrm>
            <a:off x="3224893" y="2136321"/>
            <a:ext cx="925286" cy="444481"/>
          </a:xfrm>
          <a:prstGeom prst="rect">
            <a:avLst/>
          </a:prstGeom>
          <a:noFill/>
          <a:ln w="9525">
            <a:noFill/>
            <a:miter lim="800000"/>
            <a:headEnd/>
            <a:tailEnd/>
          </a:ln>
        </p:spPr>
        <p:txBody>
          <a:bodyPr>
            <a:spAutoFit/>
          </a:bodyPr>
          <a:lstStyle/>
          <a:p>
            <a:pPr eaLnBrk="1" hangingPunct="1">
              <a:defRPr/>
            </a:pPr>
            <a:r>
              <a:rPr lang="en-US" sz="572" dirty="0">
                <a:effectLst>
                  <a:outerShdw blurRad="38100" dist="38100" dir="2700000" algn="tl">
                    <a:srgbClr val="000000">
                      <a:alpha val="43137"/>
                    </a:srgbClr>
                  </a:outerShdw>
                </a:effectLst>
                <a:latin typeface="Arial" charset="0"/>
              </a:rPr>
              <a:t>Robert Mullen, </a:t>
            </a:r>
            <a:br>
              <a:rPr lang="en-US" sz="572" dirty="0">
                <a:effectLst>
                  <a:outerShdw blurRad="38100" dist="38100" dir="2700000" algn="tl">
                    <a:srgbClr val="000000">
                      <a:alpha val="43137"/>
                    </a:srgbClr>
                  </a:outerShdw>
                </a:effectLst>
                <a:latin typeface="Arial" charset="0"/>
              </a:rPr>
            </a:br>
            <a:r>
              <a:rPr lang="en-US" sz="572" dirty="0">
                <a:effectLst>
                  <a:outerShdw blurRad="38100" dist="38100" dir="2700000" algn="tl">
                    <a:srgbClr val="000000">
                      <a:alpha val="43137"/>
                    </a:srgbClr>
                  </a:outerShdw>
                </a:effectLst>
                <a:latin typeface="Arial" charset="0"/>
              </a:rPr>
              <a:t>M.S., 2001, Ph.D., 2003, </a:t>
            </a:r>
            <a:br>
              <a:rPr lang="en-US" sz="572" dirty="0">
                <a:effectLst>
                  <a:outerShdw blurRad="38100" dist="38100" dir="2700000" algn="tl">
                    <a:srgbClr val="000000">
                      <a:alpha val="43137"/>
                    </a:srgbClr>
                  </a:outerShdw>
                </a:effectLst>
                <a:latin typeface="Arial" charset="0"/>
              </a:rPr>
            </a:br>
            <a:r>
              <a:rPr lang="en-US" sz="572" dirty="0">
                <a:effectLst>
                  <a:outerShdw blurRad="38100" dist="38100" dir="2700000" algn="tl">
                    <a:srgbClr val="000000">
                      <a:alpha val="43137"/>
                    </a:srgbClr>
                  </a:outerShdw>
                </a:effectLst>
                <a:latin typeface="Arial" charset="0"/>
              </a:rPr>
              <a:t>Potash Corp.</a:t>
            </a:r>
          </a:p>
        </p:txBody>
      </p:sp>
      <p:sp>
        <p:nvSpPr>
          <p:cNvPr id="2132" name="TextBox 35"/>
          <p:cNvSpPr txBox="1">
            <a:spLocks noChangeArrowheads="1"/>
          </p:cNvSpPr>
          <p:nvPr/>
        </p:nvSpPr>
        <p:spPr bwMode="auto">
          <a:xfrm>
            <a:off x="5060723" y="3284708"/>
            <a:ext cx="639536" cy="444481"/>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Brandon England</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2008</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USDA-FSA</a:t>
            </a:r>
          </a:p>
        </p:txBody>
      </p:sp>
      <p:pic>
        <p:nvPicPr>
          <p:cNvPr id="3142" name="Picture 86"/>
          <p:cNvPicPr>
            <a:picLocks noChangeAspect="1" noChangeArrowheads="1"/>
          </p:cNvPicPr>
          <p:nvPr/>
        </p:nvPicPr>
        <p:blipFill>
          <a:blip r:embed="rId44" cstate="print">
            <a:extLst>
              <a:ext uri="{28A0092B-C50C-407E-A947-70E740481C1C}">
                <a14:useLocalDpi xmlns:a14="http://schemas.microsoft.com/office/drawing/2010/main" val="0"/>
              </a:ext>
            </a:extLst>
          </a:blip>
          <a:srcRect/>
          <a:stretch>
            <a:fillRect/>
          </a:stretch>
        </p:blipFill>
        <p:spPr bwMode="auto">
          <a:xfrm>
            <a:off x="3129643" y="5592536"/>
            <a:ext cx="1401536" cy="90969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43" name="Picture 87"/>
          <p:cNvPicPr>
            <a:picLocks noChangeAspect="1" noChangeArrowheads="1"/>
          </p:cNvPicPr>
          <p:nvPr/>
        </p:nvPicPr>
        <p:blipFill>
          <a:blip r:embed="rId45" cstate="print">
            <a:extLst>
              <a:ext uri="{28A0092B-C50C-407E-A947-70E740481C1C}">
                <a14:useLocalDpi xmlns:a14="http://schemas.microsoft.com/office/drawing/2010/main" val="0"/>
              </a:ext>
            </a:extLst>
          </a:blip>
          <a:srcRect/>
          <a:stretch>
            <a:fillRect/>
          </a:stretch>
        </p:blipFill>
        <p:spPr bwMode="auto">
          <a:xfrm>
            <a:off x="3170464" y="4000500"/>
            <a:ext cx="356621" cy="55619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8" name="TextBox 41"/>
          <p:cNvSpPr txBox="1">
            <a:spLocks noChangeArrowheads="1"/>
          </p:cNvSpPr>
          <p:nvPr/>
        </p:nvSpPr>
        <p:spPr bwMode="auto">
          <a:xfrm>
            <a:off x="3129643" y="5986619"/>
            <a:ext cx="1524000" cy="62055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Jerry May, M.S., 2010, Jacob Vossenkemper, M.S. 2010, Cody Daft, M.S., 2008, Brandon England, M.S., 2008, Guilherme Torres, M.S., 2010, Yumiko Kanke, M.S., 2009, Emily </a:t>
            </a:r>
            <a:r>
              <a:rPr lang="en-US" sz="572" dirty="0" err="1">
                <a:solidFill>
                  <a:srgbClr val="FFFF00"/>
                </a:solidFill>
                <a:effectLst>
                  <a:outerShdw blurRad="38100" dist="38100" dir="2700000" algn="tl">
                    <a:srgbClr val="000000">
                      <a:alpha val="43137"/>
                    </a:srgbClr>
                  </a:outerShdw>
                </a:effectLst>
                <a:latin typeface="Arial" charset="0"/>
              </a:rPr>
              <a:t>Ruto</a:t>
            </a:r>
            <a:r>
              <a:rPr lang="en-US" sz="572" dirty="0">
                <a:solidFill>
                  <a:srgbClr val="FFFF00"/>
                </a:solidFill>
                <a:effectLst>
                  <a:outerShdw blurRad="38100" dist="38100" dir="2700000" algn="tl">
                    <a:srgbClr val="000000">
                      <a:alpha val="43137"/>
                    </a:srgbClr>
                  </a:outerShdw>
                </a:effectLst>
                <a:latin typeface="Arial" charset="0"/>
              </a:rPr>
              <a:t>, Ph.D., 2011.</a:t>
            </a:r>
          </a:p>
        </p:txBody>
      </p:sp>
      <p:sp>
        <p:nvSpPr>
          <p:cNvPr id="90" name="TextBox 35"/>
          <p:cNvSpPr txBox="1">
            <a:spLocks noChangeArrowheads="1"/>
          </p:cNvSpPr>
          <p:nvPr/>
        </p:nvSpPr>
        <p:spPr bwMode="auto">
          <a:xfrm>
            <a:off x="3156857" y="4350884"/>
            <a:ext cx="816429" cy="268407"/>
          </a:xfrm>
          <a:prstGeom prst="rect">
            <a:avLst/>
          </a:prstGeom>
          <a:noFill/>
          <a:ln w="9525">
            <a:noFill/>
            <a:miter lim="800000"/>
            <a:headEnd/>
            <a:tailEnd/>
          </a:ln>
        </p:spPr>
        <p:txBody>
          <a:bodyPr>
            <a:spAutoFit/>
          </a:bodyPr>
          <a:lstStyle/>
          <a:p>
            <a:pPr eaLnBrk="1" hangingPunct="1">
              <a:defRPr/>
            </a:pPr>
            <a:r>
              <a:rPr lang="en-US" sz="572" dirty="0" err="1">
                <a:solidFill>
                  <a:srgbClr val="FFFF00"/>
                </a:solidFill>
                <a:effectLst>
                  <a:outerShdw blurRad="38100" dist="38100" dir="2700000" algn="tl">
                    <a:srgbClr val="000000">
                      <a:alpha val="43137"/>
                    </a:srgbClr>
                  </a:outerShdw>
                </a:effectLst>
                <a:latin typeface="Arial" charset="0"/>
              </a:rPr>
              <a:t>Birhane</a:t>
            </a:r>
            <a:r>
              <a:rPr lang="en-US" sz="572" dirty="0">
                <a:solidFill>
                  <a:srgbClr val="FFFF00"/>
                </a:solidFill>
                <a:effectLst>
                  <a:outerShdw blurRad="38100" dist="38100" dir="2700000" algn="tl">
                    <a:srgbClr val="000000">
                      <a:alpha val="43137"/>
                    </a:srgbClr>
                  </a:outerShdw>
                </a:effectLst>
                <a:latin typeface="Arial" charset="0"/>
              </a:rPr>
              <a:t> Desta,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2009</a:t>
            </a:r>
          </a:p>
        </p:txBody>
      </p:sp>
      <p:sp>
        <p:nvSpPr>
          <p:cNvPr id="3146" name="TextBox 41"/>
          <p:cNvSpPr txBox="1">
            <a:spLocks noChangeArrowheads="1"/>
          </p:cNvSpPr>
          <p:nvPr/>
        </p:nvSpPr>
        <p:spPr bwMode="auto">
          <a:xfrm>
            <a:off x="4572000" y="6150429"/>
            <a:ext cx="1129393"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00"/>
              <a:t>Guilherme Torres, Kevin Waldschmidt, Emily Rutto, Jonathan Kelly, Bee Chim, Jeremiah Mullock, and Jared Crain</a:t>
            </a:r>
          </a:p>
        </p:txBody>
      </p:sp>
      <p:sp>
        <p:nvSpPr>
          <p:cNvPr id="14" name="TextBox 35"/>
          <p:cNvSpPr txBox="1">
            <a:spLocks noChangeArrowheads="1"/>
          </p:cNvSpPr>
          <p:nvPr/>
        </p:nvSpPr>
        <p:spPr bwMode="auto">
          <a:xfrm>
            <a:off x="6355103" y="3814536"/>
            <a:ext cx="870857" cy="356444"/>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Clint Dotson</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M.S., 2007,</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Pioneer, MO</a:t>
            </a:r>
          </a:p>
        </p:txBody>
      </p:sp>
      <p:sp>
        <p:nvSpPr>
          <p:cNvPr id="15" name="TextBox 35"/>
          <p:cNvSpPr txBox="1">
            <a:spLocks noChangeArrowheads="1"/>
          </p:cNvSpPr>
          <p:nvPr/>
        </p:nvSpPr>
        <p:spPr bwMode="auto">
          <a:xfrm>
            <a:off x="7252607" y="4395107"/>
            <a:ext cx="707571" cy="35644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Emily </a:t>
            </a:r>
            <a:r>
              <a:rPr lang="en-US" sz="572" dirty="0" err="1">
                <a:solidFill>
                  <a:srgbClr val="FFFF00"/>
                </a:solidFill>
                <a:effectLst>
                  <a:outerShdw blurRad="38100" dist="38100" dir="2700000" algn="tl">
                    <a:srgbClr val="000000">
                      <a:alpha val="43137"/>
                    </a:srgbClr>
                  </a:outerShdw>
                </a:effectLst>
                <a:latin typeface="Arial" charset="0"/>
              </a:rPr>
              <a:t>Ruto</a:t>
            </a:r>
            <a:r>
              <a:rPr lang="en-US" sz="572" dirty="0">
                <a:solidFill>
                  <a:srgbClr val="FFFF00"/>
                </a:solidFill>
                <a:effectLst>
                  <a:outerShdw blurRad="38100" dist="38100" dir="2700000" algn="tl">
                    <a:srgbClr val="000000">
                      <a:alpha val="43137"/>
                    </a:srgbClr>
                  </a:outerShdw>
                </a:effectLst>
                <a:latin typeface="Arial" charset="0"/>
              </a:rPr>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2011, OSU</a:t>
            </a:r>
          </a:p>
        </p:txBody>
      </p:sp>
      <p:pic>
        <p:nvPicPr>
          <p:cNvPr id="3149" name="Picture 99" descr="cossey.jpg"/>
          <p:cNvPicPr>
            <a:picLocks noChangeAspect="1"/>
          </p:cNvPicPr>
          <p:nvPr/>
        </p:nvPicPr>
        <p:blipFill>
          <a:blip r:embed="rId46" cstate="print">
            <a:extLst>
              <a:ext uri="{28A0092B-C50C-407E-A947-70E740481C1C}">
                <a14:useLocalDpi xmlns:a14="http://schemas.microsoft.com/office/drawing/2010/main" val="0"/>
              </a:ext>
            </a:extLst>
          </a:blip>
          <a:srcRect/>
          <a:stretch>
            <a:fillRect/>
          </a:stretch>
        </p:blipFill>
        <p:spPr bwMode="auto">
          <a:xfrm>
            <a:off x="1689554" y="2835672"/>
            <a:ext cx="678089" cy="703319"/>
          </a:xfrm>
          <a:prstGeom prst="rect">
            <a:avLst/>
          </a:prstGeom>
          <a:noFill/>
          <a:ln w="9525">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3150" name="TextBox 35"/>
          <p:cNvSpPr txBox="1">
            <a:spLocks noChangeArrowheads="1"/>
          </p:cNvSpPr>
          <p:nvPr/>
        </p:nvSpPr>
        <p:spPr bwMode="auto">
          <a:xfrm>
            <a:off x="1224643" y="2585357"/>
            <a:ext cx="843643" cy="444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002060"/>
                </a:solidFill>
              </a:rPr>
              <a:t>Hasil Sembiring, </a:t>
            </a:r>
            <a:br>
              <a:rPr lang="en-US" altLang="en-US" sz="572">
                <a:solidFill>
                  <a:srgbClr val="002060"/>
                </a:solidFill>
              </a:rPr>
            </a:br>
            <a:r>
              <a:rPr lang="en-US" altLang="en-US" sz="572">
                <a:solidFill>
                  <a:srgbClr val="002060"/>
                </a:solidFill>
              </a:rPr>
              <a:t>M.S.,1993, </a:t>
            </a:r>
            <a:br>
              <a:rPr lang="en-US" altLang="en-US" sz="572">
                <a:solidFill>
                  <a:srgbClr val="002060"/>
                </a:solidFill>
              </a:rPr>
            </a:br>
            <a:r>
              <a:rPr lang="en-US" altLang="en-US" sz="572">
                <a:solidFill>
                  <a:srgbClr val="002060"/>
                </a:solidFill>
              </a:rPr>
              <a:t>PhD., 1997, </a:t>
            </a:r>
            <a:br>
              <a:rPr lang="en-US" altLang="en-US" sz="572">
                <a:solidFill>
                  <a:srgbClr val="002060"/>
                </a:solidFill>
              </a:rPr>
            </a:br>
            <a:r>
              <a:rPr lang="en-US" altLang="en-US" sz="572">
                <a:solidFill>
                  <a:srgbClr val="002060"/>
                </a:solidFill>
              </a:rPr>
              <a:t>Jakarta, Indonesia</a:t>
            </a:r>
          </a:p>
        </p:txBody>
      </p:sp>
      <p:sp>
        <p:nvSpPr>
          <p:cNvPr id="18" name="TextBox 35"/>
          <p:cNvSpPr txBox="1">
            <a:spLocks noChangeArrowheads="1"/>
          </p:cNvSpPr>
          <p:nvPr/>
        </p:nvSpPr>
        <p:spPr bwMode="auto">
          <a:xfrm>
            <a:off x="1905000" y="2490107"/>
            <a:ext cx="693964" cy="356444"/>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Jeff Ball</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M.S., 1995,</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Bayer, OK</a:t>
            </a:r>
          </a:p>
        </p:txBody>
      </p:sp>
      <p:sp>
        <p:nvSpPr>
          <p:cNvPr id="3152" name="TextBox 100"/>
          <p:cNvSpPr txBox="1">
            <a:spLocks noChangeArrowheads="1"/>
          </p:cNvSpPr>
          <p:nvPr/>
        </p:nvSpPr>
        <p:spPr bwMode="auto">
          <a:xfrm>
            <a:off x="1864179" y="3306536"/>
            <a:ext cx="884464"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chemeClr val="bg1"/>
                </a:solidFill>
              </a:rPr>
              <a:t>Doug Cossey, </a:t>
            </a:r>
            <a:br>
              <a:rPr lang="en-US" altLang="en-US" sz="572">
                <a:solidFill>
                  <a:schemeClr val="bg1"/>
                </a:solidFill>
              </a:rPr>
            </a:br>
            <a:r>
              <a:rPr lang="en-US" altLang="en-US" sz="572">
                <a:solidFill>
                  <a:schemeClr val="bg1"/>
                </a:solidFill>
              </a:rPr>
              <a:t>M.S. 1999</a:t>
            </a:r>
          </a:p>
          <a:p>
            <a:pPr eaLnBrk="1" hangingPunct="1">
              <a:spcBef>
                <a:spcPct val="0"/>
              </a:spcBef>
              <a:buFontTx/>
              <a:buNone/>
            </a:pPr>
            <a:endParaRPr lang="en-US" altLang="en-US" sz="572">
              <a:solidFill>
                <a:schemeClr val="bg1"/>
              </a:solidFill>
            </a:endParaRPr>
          </a:p>
        </p:txBody>
      </p:sp>
      <p:pic>
        <p:nvPicPr>
          <p:cNvPr id="3153" name="Picture 99"/>
          <p:cNvPicPr>
            <a:picLocks noChangeAspect="1" noChangeArrowheads="1"/>
          </p:cNvPicPr>
          <p:nvPr/>
        </p:nvPicPr>
        <p:blipFill>
          <a:blip r:embed="rId47" cstate="print">
            <a:extLst>
              <a:ext uri="{28A0092B-C50C-407E-A947-70E740481C1C}">
                <a14:useLocalDpi xmlns:a14="http://schemas.microsoft.com/office/drawing/2010/main" val="0"/>
              </a:ext>
            </a:extLst>
          </a:blip>
          <a:srcRect/>
          <a:stretch>
            <a:fillRect/>
          </a:stretch>
        </p:blipFill>
        <p:spPr bwMode="auto">
          <a:xfrm>
            <a:off x="3238500" y="4653643"/>
            <a:ext cx="738471" cy="93747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54" name="TextBox 41"/>
          <p:cNvSpPr txBox="1">
            <a:spLocks noChangeArrowheads="1"/>
          </p:cNvSpPr>
          <p:nvPr/>
        </p:nvSpPr>
        <p:spPr bwMode="auto">
          <a:xfrm>
            <a:off x="6055179" y="40821"/>
            <a:ext cx="1224643" cy="5325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b="1">
                <a:solidFill>
                  <a:schemeClr val="bg1"/>
                </a:solidFill>
              </a:rPr>
              <a:t>NOT LISTED</a:t>
            </a:r>
          </a:p>
          <a:p>
            <a:pPr eaLnBrk="1" hangingPunct="1">
              <a:spcBef>
                <a:spcPct val="0"/>
              </a:spcBef>
              <a:buFontTx/>
              <a:buNone/>
            </a:pPr>
            <a:r>
              <a:rPr lang="en-US" altLang="en-US" sz="572">
                <a:solidFill>
                  <a:schemeClr val="bg1"/>
                </a:solidFill>
              </a:rPr>
              <a:t>Mick Jojola, M.S., 1994</a:t>
            </a:r>
          </a:p>
          <a:p>
            <a:pPr eaLnBrk="1" hangingPunct="1">
              <a:spcBef>
                <a:spcPct val="0"/>
              </a:spcBef>
              <a:buFontTx/>
              <a:buNone/>
            </a:pPr>
            <a:r>
              <a:rPr lang="en-US" altLang="en-US" sz="572">
                <a:solidFill>
                  <a:schemeClr val="bg1"/>
                </a:solidFill>
              </a:rPr>
              <a:t>Francisco Gavi-Reyes, Ph.D., 1995</a:t>
            </a:r>
            <a:br>
              <a:rPr lang="en-US" altLang="en-US" sz="572">
                <a:solidFill>
                  <a:schemeClr val="bg1"/>
                </a:solidFill>
              </a:rPr>
            </a:br>
            <a:r>
              <a:rPr lang="en-US" altLang="en-US" sz="572">
                <a:solidFill>
                  <a:schemeClr val="bg1"/>
                </a:solidFill>
              </a:rPr>
              <a:t>Micah DeLeon, M.S., 1999</a:t>
            </a:r>
          </a:p>
        </p:txBody>
      </p:sp>
      <p:sp>
        <p:nvSpPr>
          <p:cNvPr id="101" name="TextBox 47"/>
          <p:cNvSpPr txBox="1">
            <a:spLocks noChangeArrowheads="1"/>
          </p:cNvSpPr>
          <p:nvPr/>
        </p:nvSpPr>
        <p:spPr bwMode="auto">
          <a:xfrm>
            <a:off x="3265714" y="5361214"/>
            <a:ext cx="623094" cy="356444"/>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Jacob Bushong,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2014</a:t>
            </a:r>
          </a:p>
        </p:txBody>
      </p:sp>
      <p:pic>
        <p:nvPicPr>
          <p:cNvPr id="3156" name="Picture 11"/>
          <p:cNvPicPr>
            <a:picLocks noChangeAspect="1"/>
          </p:cNvPicPr>
          <p:nvPr/>
        </p:nvPicPr>
        <p:blipFill>
          <a:blip r:embed="rId48" cstate="print">
            <a:extLst>
              <a:ext uri="{28A0092B-C50C-407E-A947-70E740481C1C}">
                <a14:useLocalDpi xmlns:a14="http://schemas.microsoft.com/office/drawing/2010/main" val="0"/>
              </a:ext>
            </a:extLst>
          </a:blip>
          <a:srcRect/>
          <a:stretch>
            <a:fillRect/>
          </a:stretch>
        </p:blipFill>
        <p:spPr bwMode="auto">
          <a:xfrm>
            <a:off x="3184071" y="2707822"/>
            <a:ext cx="571500" cy="7931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9" name="TextBox 35"/>
          <p:cNvSpPr txBox="1">
            <a:spLocks noChangeArrowheads="1"/>
          </p:cNvSpPr>
          <p:nvPr/>
        </p:nvSpPr>
        <p:spPr bwMode="auto">
          <a:xfrm>
            <a:off x="3191725" y="3057638"/>
            <a:ext cx="816429" cy="268407"/>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Sulochana Dhital</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2013, Nepal</a:t>
            </a:r>
          </a:p>
        </p:txBody>
      </p:sp>
      <p:pic>
        <p:nvPicPr>
          <p:cNvPr id="3158" name="Picture 16"/>
          <p:cNvPicPr>
            <a:picLocks noChangeAspect="1"/>
          </p:cNvPicPr>
          <p:nvPr/>
        </p:nvPicPr>
        <p:blipFill>
          <a:blip r:embed="rId49" cstate="print">
            <a:extLst>
              <a:ext uri="{28A0092B-C50C-407E-A947-70E740481C1C}">
                <a14:useLocalDpi xmlns:a14="http://schemas.microsoft.com/office/drawing/2010/main" val="0"/>
              </a:ext>
            </a:extLst>
          </a:blip>
          <a:srcRect/>
          <a:stretch>
            <a:fillRect/>
          </a:stretch>
        </p:blipFill>
        <p:spPr bwMode="auto">
          <a:xfrm>
            <a:off x="4028565" y="1620100"/>
            <a:ext cx="597864" cy="78949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59" name="TextBox 15"/>
          <p:cNvSpPr txBox="1">
            <a:spLocks noChangeArrowheads="1"/>
          </p:cNvSpPr>
          <p:nvPr/>
        </p:nvSpPr>
        <p:spPr bwMode="auto">
          <a:xfrm>
            <a:off x="4182496" y="2181395"/>
            <a:ext cx="699067"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b="1"/>
              <a:t>Candi Candibyani</a:t>
            </a:r>
            <a:br>
              <a:rPr lang="en-US" altLang="en-US" sz="572" b="1"/>
            </a:br>
            <a:r>
              <a:rPr lang="en-US" altLang="en-US" sz="572" b="1"/>
              <a:t>BS 2013</a:t>
            </a:r>
          </a:p>
        </p:txBody>
      </p:sp>
      <p:pic>
        <p:nvPicPr>
          <p:cNvPr id="3160" name="Picture 16"/>
          <p:cNvPicPr>
            <a:picLocks noChangeAspect="1"/>
          </p:cNvPicPr>
          <p:nvPr/>
        </p:nvPicPr>
        <p:blipFill>
          <a:blip r:embed="rId50" cstate="print">
            <a:extLst>
              <a:ext uri="{28A0092B-C50C-407E-A947-70E740481C1C}">
                <a14:useLocalDpi xmlns:a14="http://schemas.microsoft.com/office/drawing/2010/main" val="0"/>
              </a:ext>
            </a:extLst>
          </a:blip>
          <a:srcRect/>
          <a:stretch>
            <a:fillRect/>
          </a:stretch>
        </p:blipFill>
        <p:spPr bwMode="auto">
          <a:xfrm>
            <a:off x="1198846" y="3764076"/>
            <a:ext cx="985100" cy="84874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61" name="TextBox 16"/>
          <p:cNvSpPr txBox="1">
            <a:spLocks noChangeArrowheads="1"/>
          </p:cNvSpPr>
          <p:nvPr/>
        </p:nvSpPr>
        <p:spPr bwMode="auto">
          <a:xfrm>
            <a:off x="1183821" y="4026013"/>
            <a:ext cx="622527"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6600"/>
                </a:solidFill>
              </a:rPr>
              <a:t>Shivkanth</a:t>
            </a:r>
            <a:br>
              <a:rPr lang="en-US" altLang="en-US" sz="572">
                <a:solidFill>
                  <a:srgbClr val="FF6600"/>
                </a:solidFill>
              </a:rPr>
            </a:br>
            <a:r>
              <a:rPr lang="en-US" altLang="en-US" sz="572">
                <a:solidFill>
                  <a:srgbClr val="FF6600"/>
                </a:solidFill>
              </a:rPr>
              <a:t>Lanka</a:t>
            </a:r>
            <a:br>
              <a:rPr lang="en-US" altLang="en-US" sz="572">
                <a:solidFill>
                  <a:srgbClr val="FF6600"/>
                </a:solidFill>
              </a:rPr>
            </a:br>
            <a:r>
              <a:rPr lang="en-US" altLang="en-US" sz="572">
                <a:solidFill>
                  <a:srgbClr val="FF6600"/>
                </a:solidFill>
              </a:rPr>
              <a:t>India</a:t>
            </a:r>
          </a:p>
        </p:txBody>
      </p:sp>
      <p:sp>
        <p:nvSpPr>
          <p:cNvPr id="3162" name="TextBox 16"/>
          <p:cNvSpPr txBox="1">
            <a:spLocks noChangeArrowheads="1"/>
          </p:cNvSpPr>
          <p:nvPr/>
        </p:nvSpPr>
        <p:spPr bwMode="auto">
          <a:xfrm>
            <a:off x="1495085" y="4137989"/>
            <a:ext cx="622527"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6600"/>
                </a:solidFill>
              </a:rPr>
              <a:t>Lawrence </a:t>
            </a:r>
            <a:br>
              <a:rPr lang="en-US" altLang="en-US" sz="572">
                <a:solidFill>
                  <a:srgbClr val="FF6600"/>
                </a:solidFill>
              </a:rPr>
            </a:br>
            <a:r>
              <a:rPr lang="en-US" altLang="en-US" sz="572">
                <a:solidFill>
                  <a:srgbClr val="FF6600"/>
                </a:solidFill>
              </a:rPr>
              <a:t>Aula MS</a:t>
            </a:r>
            <a:br>
              <a:rPr lang="en-US" altLang="en-US" sz="572">
                <a:solidFill>
                  <a:srgbClr val="FF6600"/>
                </a:solidFill>
              </a:rPr>
            </a:br>
            <a:r>
              <a:rPr lang="en-US" altLang="en-US" sz="572">
                <a:solidFill>
                  <a:srgbClr val="FF6600"/>
                </a:solidFill>
              </a:rPr>
              <a:t>2015 Uganda</a:t>
            </a:r>
          </a:p>
        </p:txBody>
      </p:sp>
      <p:sp>
        <p:nvSpPr>
          <p:cNvPr id="3163" name="TextBox 16"/>
          <p:cNvSpPr txBox="1">
            <a:spLocks noChangeArrowheads="1"/>
          </p:cNvSpPr>
          <p:nvPr/>
        </p:nvSpPr>
        <p:spPr bwMode="auto">
          <a:xfrm>
            <a:off x="1864178" y="4046708"/>
            <a:ext cx="622527"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t>Peter Omara</a:t>
            </a:r>
            <a:br>
              <a:rPr lang="en-US" altLang="en-US" sz="572"/>
            </a:br>
            <a:r>
              <a:rPr lang="en-US" altLang="en-US" sz="572"/>
              <a:t>MS 2013</a:t>
            </a:r>
            <a:br>
              <a:rPr lang="en-US" altLang="en-US" sz="572"/>
            </a:br>
            <a:r>
              <a:rPr lang="en-US" altLang="en-US" sz="572"/>
              <a:t>Uganda</a:t>
            </a:r>
          </a:p>
        </p:txBody>
      </p:sp>
      <p:sp>
        <p:nvSpPr>
          <p:cNvPr id="19" name="TextBox 35"/>
          <p:cNvSpPr txBox="1">
            <a:spLocks noChangeArrowheads="1"/>
          </p:cNvSpPr>
          <p:nvPr/>
        </p:nvSpPr>
        <p:spPr bwMode="auto">
          <a:xfrm>
            <a:off x="2245178" y="3565071"/>
            <a:ext cx="816429" cy="444481"/>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Erna </a:t>
            </a:r>
            <a:r>
              <a:rPr lang="en-US" sz="572" dirty="0" err="1">
                <a:solidFill>
                  <a:srgbClr val="FFFF00"/>
                </a:solidFill>
                <a:effectLst>
                  <a:outerShdw blurRad="38100" dist="38100" dir="2700000" algn="tl">
                    <a:srgbClr val="000000">
                      <a:alpha val="43137"/>
                    </a:srgbClr>
                  </a:outerShdw>
                </a:effectLst>
                <a:latin typeface="Arial" charset="0"/>
              </a:rPr>
              <a:t>Lukina</a:t>
            </a:r>
            <a:r>
              <a:rPr lang="en-US" sz="572" dirty="0">
                <a:solidFill>
                  <a:srgbClr val="FFFF00"/>
                </a:solidFill>
                <a:effectLst>
                  <a:outerShdw blurRad="38100" dist="38100" dir="2700000" algn="tl">
                    <a:srgbClr val="000000">
                      <a:alpha val="43137"/>
                    </a:srgbClr>
                  </a:outerShdw>
                </a:effectLst>
                <a:latin typeface="Arial" charset="0"/>
              </a:rPr>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1998,</a:t>
            </a:r>
          </a:p>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Ph.D., 2001</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Chicago, IL</a:t>
            </a:r>
          </a:p>
        </p:txBody>
      </p:sp>
      <p:sp>
        <p:nvSpPr>
          <p:cNvPr id="3165" name="TextBox 45"/>
          <p:cNvSpPr txBox="1">
            <a:spLocks noChangeArrowheads="1"/>
          </p:cNvSpPr>
          <p:nvPr/>
        </p:nvSpPr>
        <p:spPr bwMode="auto">
          <a:xfrm>
            <a:off x="1251857" y="3431268"/>
            <a:ext cx="1020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00">
                <a:solidFill>
                  <a:srgbClr val="00B0F0"/>
                </a:solidFill>
              </a:rPr>
              <a:t>Wade Thomason, </a:t>
            </a:r>
            <a:br>
              <a:rPr lang="en-US" altLang="en-US" sz="500">
                <a:solidFill>
                  <a:srgbClr val="00B0F0"/>
                </a:solidFill>
              </a:rPr>
            </a:br>
            <a:r>
              <a:rPr lang="en-US" altLang="en-US" sz="500">
                <a:solidFill>
                  <a:srgbClr val="00B0F0"/>
                </a:solidFill>
              </a:rPr>
              <a:t>M.S., 1998, </a:t>
            </a:r>
            <a:br>
              <a:rPr lang="en-US" altLang="en-US" sz="500">
                <a:solidFill>
                  <a:srgbClr val="00B0F0"/>
                </a:solidFill>
              </a:rPr>
            </a:br>
            <a:r>
              <a:rPr lang="en-US" altLang="en-US" sz="500">
                <a:solidFill>
                  <a:srgbClr val="00B0F0"/>
                </a:solidFill>
              </a:rPr>
              <a:t>Ph.D., 2001, </a:t>
            </a:r>
            <a:br>
              <a:rPr lang="en-US" altLang="en-US" sz="500">
                <a:solidFill>
                  <a:srgbClr val="00B0F0"/>
                </a:solidFill>
              </a:rPr>
            </a:br>
            <a:r>
              <a:rPr lang="en-US" altLang="en-US" sz="500">
                <a:solidFill>
                  <a:srgbClr val="00B0F0"/>
                </a:solidFill>
              </a:rPr>
              <a:t>Virginia Tech, VA</a:t>
            </a:r>
          </a:p>
        </p:txBody>
      </p:sp>
      <p:sp>
        <p:nvSpPr>
          <p:cNvPr id="2071" name="TextBox 51"/>
          <p:cNvSpPr txBox="1">
            <a:spLocks noChangeArrowheads="1"/>
          </p:cNvSpPr>
          <p:nvPr/>
        </p:nvSpPr>
        <p:spPr bwMode="auto">
          <a:xfrm>
            <a:off x="2027464" y="5170714"/>
            <a:ext cx="979714" cy="268407"/>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Kent Martin, M.S. 2005, </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Alva, OK</a:t>
            </a:r>
          </a:p>
        </p:txBody>
      </p:sp>
      <p:pic>
        <p:nvPicPr>
          <p:cNvPr id="3167" name="Picture 19"/>
          <p:cNvPicPr>
            <a:picLocks noChangeAspect="1"/>
          </p:cNvPicPr>
          <p:nvPr/>
        </p:nvPicPr>
        <p:blipFill>
          <a:blip r:embed="rId51" cstate="print">
            <a:extLst>
              <a:ext uri="{28A0092B-C50C-407E-A947-70E740481C1C}">
                <a14:useLocalDpi xmlns:a14="http://schemas.microsoft.com/office/drawing/2010/main" val="0"/>
              </a:ext>
            </a:extLst>
          </a:blip>
          <a:srcRect/>
          <a:stretch>
            <a:fillRect/>
          </a:stretch>
        </p:blipFill>
        <p:spPr bwMode="auto">
          <a:xfrm>
            <a:off x="1197428" y="5080000"/>
            <a:ext cx="831737" cy="10247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68" name="Picture 90"/>
          <p:cNvPicPr>
            <a:picLocks noChangeAspect="1" noChangeArrowheads="1"/>
          </p:cNvPicPr>
          <p:nvPr/>
        </p:nvPicPr>
        <p:blipFill>
          <a:blip r:embed="rId52" cstate="print">
            <a:extLst>
              <a:ext uri="{28A0092B-C50C-407E-A947-70E740481C1C}">
                <a14:useLocalDpi xmlns:a14="http://schemas.microsoft.com/office/drawing/2010/main" val="0"/>
              </a:ext>
            </a:extLst>
          </a:blip>
          <a:srcRect/>
          <a:stretch>
            <a:fillRect/>
          </a:stretch>
        </p:blipFill>
        <p:spPr bwMode="auto">
          <a:xfrm>
            <a:off x="1833562" y="5854757"/>
            <a:ext cx="653143" cy="67298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2" name="TextBox 35"/>
          <p:cNvSpPr txBox="1">
            <a:spLocks noChangeArrowheads="1"/>
          </p:cNvSpPr>
          <p:nvPr/>
        </p:nvSpPr>
        <p:spPr bwMode="auto">
          <a:xfrm>
            <a:off x="1211036" y="5606143"/>
            <a:ext cx="816429" cy="796628"/>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Lawrence             Bruno</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Aula              </a:t>
            </a:r>
            <a:r>
              <a:rPr lang="en-US" sz="572" dirty="0" err="1">
                <a:solidFill>
                  <a:srgbClr val="FFFF00"/>
                </a:solidFill>
                <a:effectLst>
                  <a:outerShdw blurRad="38100" dist="38100" dir="2700000" algn="tl">
                    <a:srgbClr val="000000">
                      <a:alpha val="43137"/>
                    </a:srgbClr>
                  </a:outerShdw>
                </a:effectLst>
                <a:latin typeface="Arial" charset="0"/>
              </a:rPr>
              <a:t>Figueiredo</a:t>
            </a:r>
            <a:r>
              <a:rPr lang="en-US" sz="572" dirty="0">
                <a:solidFill>
                  <a:srgbClr val="FFFF00"/>
                </a:solidFill>
                <a:effectLst>
                  <a:outerShdw blurRad="38100" dist="38100" dir="2700000" algn="tl">
                    <a:srgbClr val="000000">
                      <a:alpha val="43137"/>
                    </a:srgbClr>
                  </a:outerShdw>
                </a:effectLst>
                <a:latin typeface="Arial" charset="0"/>
              </a:rPr>
              <a:t/>
            </a:r>
            <a:br>
              <a:rPr lang="en-US" sz="572" dirty="0">
                <a:solidFill>
                  <a:srgbClr val="FFFF00"/>
                </a:solidFill>
                <a:effectLst>
                  <a:outerShdw blurRad="38100" dist="38100" dir="2700000" algn="tl">
                    <a:srgbClr val="000000">
                      <a:alpha val="43137"/>
                    </a:srgbClr>
                  </a:outerShdw>
                </a:effectLst>
                <a:latin typeface="Arial" charset="0"/>
              </a:rPr>
            </a:br>
            <a:r>
              <a:rPr lang="en-US" sz="572">
                <a:solidFill>
                  <a:srgbClr val="FFFF00"/>
                </a:solidFill>
                <a:effectLst>
                  <a:outerShdw blurRad="38100" dist="38100" dir="2700000" algn="tl">
                    <a:srgbClr val="000000">
                      <a:alpha val="43137"/>
                    </a:srgbClr>
                  </a:outerShdw>
                </a:effectLst>
                <a:latin typeface="Arial" charset="0"/>
              </a:rPr>
              <a:t>Uganda                Brazil</a:t>
            </a:r>
            <a:br>
              <a:rPr lang="en-US" sz="572">
                <a:solidFill>
                  <a:srgbClr val="FFFF00"/>
                </a:solidFill>
                <a:effectLst>
                  <a:outerShdw blurRad="38100" dist="38100" dir="2700000" algn="tl">
                    <a:srgbClr val="000000">
                      <a:alpha val="43137"/>
                    </a:srgbClr>
                  </a:outerShdw>
                </a:effectLst>
                <a:latin typeface="Arial" charset="0"/>
              </a:rPr>
            </a:br>
            <a:r>
              <a:rPr lang="en-US" sz="572">
                <a:solidFill>
                  <a:srgbClr val="FFFF00"/>
                </a:solidFill>
                <a:effectLst>
                  <a:outerShdw blurRad="38100" dist="38100" dir="2700000" algn="tl">
                    <a:srgbClr val="000000">
                      <a:alpha val="43137"/>
                    </a:srgbClr>
                  </a:outerShdw>
                </a:effectLst>
                <a:latin typeface="Arial" charset="0"/>
              </a:rPr>
              <a:t>MS </a:t>
            </a:r>
            <a:r>
              <a:rPr lang="en-US" sz="572" dirty="0">
                <a:solidFill>
                  <a:srgbClr val="FFFF00"/>
                </a:solidFill>
                <a:effectLst>
                  <a:outerShdw blurRad="38100" dist="38100" dir="2700000" algn="tl">
                    <a:srgbClr val="000000">
                      <a:alpha val="43137"/>
                    </a:srgbClr>
                  </a:outerShdw>
                </a:effectLst>
                <a:latin typeface="Arial" charset="0"/>
              </a:rPr>
              <a:t>2015          MS 2015</a:t>
            </a:r>
          </a:p>
        </p:txBody>
      </p:sp>
      <p:pic>
        <p:nvPicPr>
          <p:cNvPr id="3170" name="Picture 15"/>
          <p:cNvPicPr>
            <a:picLocks noChangeAspect="1"/>
          </p:cNvPicPr>
          <p:nvPr/>
        </p:nvPicPr>
        <p:blipFill>
          <a:blip r:embed="rId53" cstate="print">
            <a:extLst>
              <a:ext uri="{28A0092B-C50C-407E-A947-70E740481C1C}">
                <a14:useLocalDpi xmlns:a14="http://schemas.microsoft.com/office/drawing/2010/main" val="0"/>
              </a:ext>
            </a:extLst>
          </a:blip>
          <a:srcRect/>
          <a:stretch>
            <a:fillRect/>
          </a:stretch>
        </p:blipFill>
        <p:spPr bwMode="auto">
          <a:xfrm>
            <a:off x="6627246" y="5508341"/>
            <a:ext cx="1312239" cy="696516"/>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71" name="Picture 2"/>
          <p:cNvPicPr>
            <a:picLocks noChangeAspect="1"/>
          </p:cNvPicPr>
          <p:nvPr/>
        </p:nvPicPr>
        <p:blipFill>
          <a:blip r:embed="rId54" cstate="print">
            <a:extLst>
              <a:ext uri="{28A0092B-C50C-407E-A947-70E740481C1C}">
                <a14:useLocalDpi xmlns:a14="http://schemas.microsoft.com/office/drawing/2010/main" val="0"/>
              </a:ext>
            </a:extLst>
          </a:blip>
          <a:srcRect/>
          <a:stretch>
            <a:fillRect/>
          </a:stretch>
        </p:blipFill>
        <p:spPr bwMode="auto">
          <a:xfrm>
            <a:off x="3500721" y="3925094"/>
            <a:ext cx="1357596" cy="67412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2" name="TextBox 9"/>
          <p:cNvSpPr txBox="1">
            <a:spLocks noChangeArrowheads="1"/>
          </p:cNvSpPr>
          <p:nvPr/>
        </p:nvSpPr>
        <p:spPr bwMode="auto">
          <a:xfrm>
            <a:off x="3551464" y="4313464"/>
            <a:ext cx="1143000" cy="290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it-IT" altLang="en-US" sz="429">
                <a:solidFill>
                  <a:schemeClr val="bg1"/>
                </a:solidFill>
              </a:rPr>
              <a:t>Mariana Ramos Del Corso, 2016</a:t>
            </a:r>
            <a:br>
              <a:rPr lang="it-IT" altLang="en-US" sz="429">
                <a:solidFill>
                  <a:schemeClr val="bg1"/>
                </a:solidFill>
              </a:rPr>
            </a:br>
            <a:r>
              <a:rPr lang="it-IT" altLang="en-US" sz="429">
                <a:solidFill>
                  <a:schemeClr val="bg1"/>
                </a:solidFill>
              </a:rPr>
              <a:t>Daniel Aliddeki, 2016</a:t>
            </a:r>
            <a:br>
              <a:rPr lang="it-IT" altLang="en-US" sz="429">
                <a:solidFill>
                  <a:schemeClr val="bg1"/>
                </a:solidFill>
              </a:rPr>
            </a:br>
            <a:r>
              <a:rPr lang="it-IT" altLang="en-US" sz="429">
                <a:solidFill>
                  <a:schemeClr val="bg1"/>
                </a:solidFill>
              </a:rPr>
              <a:t>Melissa Golden, 2016</a:t>
            </a:r>
            <a:endParaRPr lang="en-US" altLang="en-US" sz="429">
              <a:solidFill>
                <a:schemeClr val="bg1"/>
              </a:solidFill>
            </a:endParaRPr>
          </a:p>
        </p:txBody>
      </p:sp>
      <p:sp>
        <p:nvSpPr>
          <p:cNvPr id="3173" name="TextBox 41"/>
          <p:cNvSpPr txBox="1">
            <a:spLocks noChangeArrowheads="1"/>
          </p:cNvSpPr>
          <p:nvPr/>
        </p:nvSpPr>
        <p:spPr bwMode="auto">
          <a:xfrm>
            <a:off x="3551464" y="3048000"/>
            <a:ext cx="1703161" cy="972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t>Darin Drury, B.S., 2000, TX</a:t>
            </a:r>
            <a:br>
              <a:rPr lang="en-US" altLang="en-US" sz="572"/>
            </a:br>
            <a:r>
              <a:rPr lang="en-US" altLang="en-US" sz="572"/>
              <a:t>Kyle Freeman, M.S., 2002, Ph.D. 2005, Mosaic</a:t>
            </a:r>
            <a:br>
              <a:rPr lang="en-US" altLang="en-US" sz="572"/>
            </a:br>
            <a:r>
              <a:rPr lang="en-US" altLang="en-US" sz="572"/>
              <a:t>Curt Woolfolk, M.S., 1999, Mosaic</a:t>
            </a:r>
          </a:p>
          <a:p>
            <a:pPr eaLnBrk="1" hangingPunct="1">
              <a:spcBef>
                <a:spcPct val="0"/>
              </a:spcBef>
              <a:buFontTx/>
              <a:buNone/>
            </a:pPr>
            <a:r>
              <a:rPr lang="en-US" altLang="en-US" sz="572"/>
              <a:t>Robert Mullen, M.S., 2001, Ph.D., 2003, </a:t>
            </a:r>
            <a:br>
              <a:rPr lang="en-US" altLang="en-US" sz="572"/>
            </a:br>
            <a:r>
              <a:rPr lang="en-US" altLang="en-US" sz="572"/>
              <a:t>       Potash Corp</a:t>
            </a:r>
            <a:br>
              <a:rPr lang="en-US" altLang="en-US" sz="572"/>
            </a:br>
            <a:r>
              <a:rPr lang="en-US" altLang="en-US" sz="572"/>
              <a:t>Joanne LaRuffa, M.S. 1999, AL</a:t>
            </a:r>
            <a:br>
              <a:rPr lang="en-US" altLang="en-US" sz="572"/>
            </a:br>
            <a:r>
              <a:rPr lang="en-US" altLang="en-US" sz="572"/>
              <a:t>Roger Teal, M.S. 2002, Ph.D., 2005, OK</a:t>
            </a:r>
            <a:br>
              <a:rPr lang="en-US" altLang="en-US" sz="572"/>
            </a:br>
            <a:r>
              <a:rPr lang="en-US" altLang="en-US" sz="572"/>
              <a:t>Shawn Norton, B.S. 2000, Noble Fnd. OK</a:t>
            </a:r>
            <a:br>
              <a:rPr lang="en-US" altLang="en-US" sz="572"/>
            </a:br>
            <a:r>
              <a:rPr lang="en-US" altLang="en-US" sz="572"/>
              <a:t>Wade Thomason, M.S., 1998, Ph.D., 2001, </a:t>
            </a:r>
            <a:br>
              <a:rPr lang="en-US" altLang="en-US" sz="572"/>
            </a:br>
            <a:r>
              <a:rPr lang="en-US" altLang="en-US" sz="572"/>
              <a:t>       Virginia Tech, VA</a:t>
            </a:r>
          </a:p>
        </p:txBody>
      </p:sp>
      <p:sp>
        <p:nvSpPr>
          <p:cNvPr id="11" name="TextBox 35"/>
          <p:cNvSpPr txBox="1">
            <a:spLocks noChangeArrowheads="1"/>
          </p:cNvSpPr>
          <p:nvPr/>
        </p:nvSpPr>
        <p:spPr bwMode="auto">
          <a:xfrm>
            <a:off x="4930038" y="3885690"/>
            <a:ext cx="639536" cy="532518"/>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Shannon Osborne</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1996</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USDA-ARS, SD</a:t>
            </a:r>
          </a:p>
        </p:txBody>
      </p:sp>
      <p:sp>
        <p:nvSpPr>
          <p:cNvPr id="3175" name="TextBox 9"/>
          <p:cNvSpPr txBox="1">
            <a:spLocks noChangeArrowheads="1"/>
          </p:cNvSpPr>
          <p:nvPr/>
        </p:nvSpPr>
        <p:spPr bwMode="auto">
          <a:xfrm>
            <a:off x="6789965" y="6204857"/>
            <a:ext cx="1279071"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it-IT" altLang="en-US" sz="500"/>
              <a:t>Nicole Remondet, 2016</a:t>
            </a:r>
          </a:p>
          <a:p>
            <a:pPr eaLnBrk="1" hangingPunct="1">
              <a:spcBef>
                <a:spcPct val="0"/>
              </a:spcBef>
              <a:buFontTx/>
              <a:buNone/>
            </a:pPr>
            <a:r>
              <a:rPr lang="it-IT" altLang="en-US" sz="500"/>
              <a:t>Jagmandeep Singh Dhillon, 2015</a:t>
            </a:r>
          </a:p>
          <a:p>
            <a:pPr eaLnBrk="1" hangingPunct="1">
              <a:spcBef>
                <a:spcPct val="0"/>
              </a:spcBef>
              <a:buFontTx/>
              <a:buNone/>
            </a:pPr>
            <a:r>
              <a:rPr lang="it-IT" altLang="en-US" sz="500"/>
              <a:t>Mariana Ramos Del Corso, 2016</a:t>
            </a:r>
          </a:p>
          <a:p>
            <a:pPr eaLnBrk="1" hangingPunct="1">
              <a:spcBef>
                <a:spcPct val="0"/>
              </a:spcBef>
              <a:buFontTx/>
              <a:buNone/>
            </a:pPr>
            <a:r>
              <a:rPr lang="it-IT" altLang="en-US" sz="500"/>
              <a:t>Tyler Lynch, MS, 2018</a:t>
            </a:r>
          </a:p>
          <a:p>
            <a:pPr eaLnBrk="1" hangingPunct="1">
              <a:spcBef>
                <a:spcPct val="0"/>
              </a:spcBef>
              <a:buFontTx/>
              <a:buNone/>
            </a:pPr>
            <a:endParaRPr lang="en-US" altLang="en-US" sz="500"/>
          </a:p>
        </p:txBody>
      </p:sp>
      <p:pic>
        <p:nvPicPr>
          <p:cNvPr id="3176" name="Picture 100"/>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4836772" y="4186465"/>
            <a:ext cx="646339" cy="82861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3" name="TextBox 35"/>
          <p:cNvSpPr txBox="1">
            <a:spLocks noChangeArrowheads="1"/>
          </p:cNvSpPr>
          <p:nvPr/>
        </p:nvSpPr>
        <p:spPr bwMode="auto">
          <a:xfrm>
            <a:off x="5061857" y="4816929"/>
            <a:ext cx="844210" cy="268407"/>
          </a:xfrm>
          <a:prstGeom prst="rect">
            <a:avLst/>
          </a:prstGeom>
          <a:noFill/>
          <a:ln w="9525">
            <a:noFill/>
            <a:miter lim="800000"/>
            <a:headEnd/>
            <a:tailEnd/>
          </a:ln>
        </p:spPr>
        <p:txBody>
          <a:bodyPr>
            <a:spAutoFit/>
          </a:bodyPr>
          <a:lstStyle/>
          <a:p>
            <a:pPr eaLnBrk="1" hangingPunct="1">
              <a:defRPr/>
            </a:pPr>
            <a:r>
              <a:rPr lang="en-US" sz="572" dirty="0">
                <a:solidFill>
                  <a:schemeClr val="bg1"/>
                </a:solidFill>
                <a:effectLst>
                  <a:outerShdw blurRad="38100" dist="38100" dir="2700000" algn="tl">
                    <a:srgbClr val="000000">
                      <a:alpha val="43137"/>
                    </a:srgbClr>
                  </a:outerShdw>
                </a:effectLst>
                <a:latin typeface="Arial" charset="0"/>
              </a:rPr>
              <a:t>Eric Miller</a:t>
            </a:r>
            <a:br>
              <a:rPr lang="en-US" sz="572" dirty="0">
                <a:solidFill>
                  <a:schemeClr val="bg1"/>
                </a:solidFill>
                <a:effectLst>
                  <a:outerShdw blurRad="38100" dist="38100" dir="2700000" algn="tl">
                    <a:srgbClr val="000000">
                      <a:alpha val="43137"/>
                    </a:srgbClr>
                  </a:outerShdw>
                </a:effectLst>
                <a:latin typeface="Arial" charset="0"/>
              </a:rPr>
            </a:br>
            <a:r>
              <a:rPr lang="en-US" sz="572" dirty="0">
                <a:solidFill>
                  <a:schemeClr val="bg1"/>
                </a:solidFill>
                <a:effectLst>
                  <a:outerShdw blurRad="38100" dist="38100" dir="2700000" algn="tl">
                    <a:srgbClr val="000000">
                      <a:alpha val="43137"/>
                    </a:srgbClr>
                  </a:outerShdw>
                </a:effectLst>
                <a:latin typeface="Arial" charset="0"/>
              </a:rPr>
              <a:t>Ph.D. 2014</a:t>
            </a:r>
          </a:p>
        </p:txBody>
      </p:sp>
      <p:pic>
        <p:nvPicPr>
          <p:cNvPr id="3178" name="Picture 1"/>
          <p:cNvPicPr>
            <a:picLocks noChangeAspect="1"/>
          </p:cNvPicPr>
          <p:nvPr/>
        </p:nvPicPr>
        <p:blipFill>
          <a:blip r:embed="rId56" cstate="print">
            <a:extLst>
              <a:ext uri="{28A0092B-C50C-407E-A947-70E740481C1C}">
                <a14:useLocalDpi xmlns:a14="http://schemas.microsoft.com/office/drawing/2010/main" val="0"/>
              </a:ext>
            </a:extLst>
          </a:blip>
          <a:srcRect/>
          <a:stretch>
            <a:fillRect/>
          </a:stretch>
        </p:blipFill>
        <p:spPr bwMode="auto">
          <a:xfrm>
            <a:off x="5319826" y="4170589"/>
            <a:ext cx="1476942" cy="64435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179" name="TextBox 35"/>
          <p:cNvSpPr txBox="1">
            <a:spLocks noChangeArrowheads="1"/>
          </p:cNvSpPr>
          <p:nvPr/>
        </p:nvSpPr>
        <p:spPr bwMode="auto">
          <a:xfrm>
            <a:off x="5521665" y="4588726"/>
            <a:ext cx="1069578" cy="356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C000"/>
                </a:solidFill>
              </a:rPr>
              <a:t>Eva Nambi, Gwen Wehmeyer, Ethan Driver, Ryan Schlolbohm</a:t>
            </a:r>
          </a:p>
        </p:txBody>
      </p:sp>
      <p:pic>
        <p:nvPicPr>
          <p:cNvPr id="3181" name="Picture 5"/>
          <p:cNvPicPr>
            <a:picLocks noChangeAspect="1"/>
          </p:cNvPicPr>
          <p:nvPr/>
        </p:nvPicPr>
        <p:blipFill>
          <a:blip r:embed="rId57" cstate="print">
            <a:extLst>
              <a:ext uri="{28A0092B-C50C-407E-A947-70E740481C1C}">
                <a14:useLocalDpi xmlns:a14="http://schemas.microsoft.com/office/drawing/2010/main" val="0"/>
              </a:ext>
            </a:extLst>
          </a:blip>
          <a:srcRect/>
          <a:stretch>
            <a:fillRect/>
          </a:stretch>
        </p:blipFill>
        <p:spPr bwMode="auto">
          <a:xfrm>
            <a:off x="4906226" y="1960563"/>
            <a:ext cx="971493" cy="62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82" name="Picture 5"/>
          <p:cNvPicPr>
            <a:picLocks noChangeAspect="1"/>
          </p:cNvPicPr>
          <p:nvPr/>
        </p:nvPicPr>
        <p:blipFill>
          <a:blip r:embed="rId58" cstate="print">
            <a:extLst>
              <a:ext uri="{28A0092B-C50C-407E-A947-70E740481C1C}">
                <a14:useLocalDpi xmlns:a14="http://schemas.microsoft.com/office/drawing/2010/main" val="0"/>
              </a:ext>
            </a:extLst>
          </a:blip>
          <a:srcRect/>
          <a:stretch>
            <a:fillRect/>
          </a:stretch>
        </p:blipFill>
        <p:spPr bwMode="auto">
          <a:xfrm>
            <a:off x="3687536" y="4517572"/>
            <a:ext cx="1351359" cy="66164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183" name="Picture 95" descr="natasha.jpg"/>
          <p:cNvPicPr>
            <a:picLocks noChangeAspect="1"/>
          </p:cNvPicPr>
          <p:nvPr/>
        </p:nvPicPr>
        <p:blipFill>
          <a:blip r:embed="rId59" cstate="print">
            <a:extLst>
              <a:ext uri="{28A0092B-C50C-407E-A947-70E740481C1C}">
                <a14:useLocalDpi xmlns:a14="http://schemas.microsoft.com/office/drawing/2010/main" val="0"/>
              </a:ext>
            </a:extLst>
          </a:blip>
          <a:srcRect/>
          <a:stretch>
            <a:fillRect/>
          </a:stretch>
        </p:blipFill>
        <p:spPr bwMode="auto">
          <a:xfrm>
            <a:off x="6663815" y="3957411"/>
            <a:ext cx="544286" cy="1012031"/>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97" name="TextBox 35"/>
          <p:cNvSpPr txBox="1">
            <a:spLocks noChangeArrowheads="1"/>
          </p:cNvSpPr>
          <p:nvPr/>
        </p:nvSpPr>
        <p:spPr bwMode="auto">
          <a:xfrm>
            <a:off x="6687911" y="4268958"/>
            <a:ext cx="707571" cy="444481"/>
          </a:xfrm>
          <a:prstGeom prst="rect">
            <a:avLst/>
          </a:prstGeom>
          <a:noFill/>
          <a:ln w="9525">
            <a:noFill/>
            <a:miter lim="800000"/>
            <a:headEnd/>
            <a:tailEnd/>
          </a:ln>
        </p:spPr>
        <p:txBody>
          <a:bodyPr>
            <a:spAutoFit/>
          </a:bodyPr>
          <a:lstStyle/>
          <a:p>
            <a:pPr eaLnBrk="1" hangingPunct="1">
              <a:defRPr/>
            </a:pPr>
            <a:r>
              <a:rPr lang="en-US" sz="572" dirty="0">
                <a:solidFill>
                  <a:srgbClr val="FFFF00"/>
                </a:solidFill>
                <a:effectLst>
                  <a:outerShdw blurRad="38100" dist="38100" dir="2700000" algn="tl">
                    <a:srgbClr val="000000">
                      <a:alpha val="43137"/>
                    </a:srgbClr>
                  </a:outerShdw>
                </a:effectLst>
                <a:latin typeface="Arial" charset="0"/>
              </a:rPr>
              <a:t>Natasha Macnack</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M.S. 2012</a:t>
            </a:r>
            <a:br>
              <a:rPr lang="en-US" sz="572" dirty="0">
                <a:solidFill>
                  <a:srgbClr val="FFFF00"/>
                </a:solidFill>
                <a:effectLst>
                  <a:outerShdw blurRad="38100" dist="38100" dir="2700000" algn="tl">
                    <a:srgbClr val="000000">
                      <a:alpha val="43137"/>
                    </a:srgbClr>
                  </a:outerShdw>
                </a:effectLst>
                <a:latin typeface="Arial" charset="0"/>
              </a:rPr>
            </a:br>
            <a:r>
              <a:rPr lang="en-US" sz="572" dirty="0">
                <a:solidFill>
                  <a:srgbClr val="FFFF00"/>
                </a:solidFill>
                <a:effectLst>
                  <a:outerShdw blurRad="38100" dist="38100" dir="2700000" algn="tl">
                    <a:srgbClr val="000000">
                      <a:alpha val="43137"/>
                    </a:srgbClr>
                  </a:outerShdw>
                </a:effectLst>
                <a:latin typeface="Arial" charset="0"/>
              </a:rPr>
              <a:t>PhD, 2014</a:t>
            </a:r>
          </a:p>
        </p:txBody>
      </p:sp>
      <p:sp>
        <p:nvSpPr>
          <p:cNvPr id="3185" name="TextBox 37"/>
          <p:cNvSpPr txBox="1">
            <a:spLocks noChangeArrowheads="1"/>
          </p:cNvSpPr>
          <p:nvPr/>
        </p:nvSpPr>
        <p:spPr bwMode="auto">
          <a:xfrm>
            <a:off x="5004310" y="2337594"/>
            <a:ext cx="1225210" cy="26840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FF00"/>
                </a:solidFill>
              </a:rPr>
              <a:t>Alimamy Fornah, Fikayo Oyebiyi, Robert Lemings</a:t>
            </a:r>
          </a:p>
        </p:txBody>
      </p:sp>
      <p:sp>
        <p:nvSpPr>
          <p:cNvPr id="3186" name="TextBox 39"/>
          <p:cNvSpPr txBox="1">
            <a:spLocks noChangeArrowheads="1"/>
          </p:cNvSpPr>
          <p:nvPr/>
        </p:nvSpPr>
        <p:spPr bwMode="auto">
          <a:xfrm>
            <a:off x="5911595" y="1047750"/>
            <a:ext cx="1926120" cy="268407"/>
          </a:xfrm>
          <a:prstGeom prst="rect">
            <a:avLst/>
          </a:prstGeom>
          <a:solidFill>
            <a:srgbClr val="008000"/>
          </a:solidFill>
          <a:ln>
            <a:noFill/>
          </a:ln>
          <a:extLst/>
        </p:spPr>
        <p:txBody>
          <a:bodyPr wrap="square">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dirty="0" err="1">
                <a:solidFill>
                  <a:schemeClr val="bg1"/>
                </a:solidFill>
              </a:rPr>
              <a:t>Byungkyun</a:t>
            </a:r>
            <a:r>
              <a:rPr lang="en-US" altLang="en-US" sz="572" dirty="0">
                <a:solidFill>
                  <a:schemeClr val="bg1"/>
                </a:solidFill>
              </a:rPr>
              <a:t>, Chung, Ph.D.,2007, McNeese State , LA</a:t>
            </a:r>
            <a:br>
              <a:rPr lang="en-US" altLang="en-US" sz="572" dirty="0">
                <a:solidFill>
                  <a:schemeClr val="bg1"/>
                </a:solidFill>
              </a:rPr>
            </a:br>
            <a:r>
              <a:rPr lang="en-US" altLang="en-US" sz="572" dirty="0">
                <a:solidFill>
                  <a:schemeClr val="bg1"/>
                </a:solidFill>
              </a:rPr>
              <a:t>Starr Holtz, M.S., 2007, Monsanto, NE</a:t>
            </a:r>
          </a:p>
        </p:txBody>
      </p:sp>
      <p:pic>
        <p:nvPicPr>
          <p:cNvPr id="3187" name="Picture 6"/>
          <p:cNvPicPr>
            <a:picLocks noChangeAspect="1"/>
          </p:cNvPicPr>
          <p:nvPr/>
        </p:nvPicPr>
        <p:blipFill>
          <a:blip r:embed="rId60" cstate="print">
            <a:extLst>
              <a:ext uri="{28A0092B-C50C-407E-A947-70E740481C1C}">
                <a14:useLocalDpi xmlns:a14="http://schemas.microsoft.com/office/drawing/2010/main" val="0"/>
              </a:ext>
            </a:extLst>
          </a:blip>
          <a:srcRect/>
          <a:stretch>
            <a:fillRect/>
          </a:stretch>
        </p:blipFill>
        <p:spPr bwMode="auto">
          <a:xfrm>
            <a:off x="5061857" y="312964"/>
            <a:ext cx="986234" cy="680357"/>
          </a:xfrm>
          <a:prstGeom prst="rect">
            <a:avLst/>
          </a:prstGeom>
          <a:noFill/>
          <a:ln w="19050">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3188" name="TextBox 16"/>
          <p:cNvSpPr txBox="1">
            <a:spLocks noChangeArrowheads="1"/>
          </p:cNvSpPr>
          <p:nvPr/>
        </p:nvSpPr>
        <p:spPr bwMode="auto">
          <a:xfrm>
            <a:off x="5021036" y="1047750"/>
            <a:ext cx="979714" cy="268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16500">
                <a:solidFill>
                  <a:schemeClr val="tx1"/>
                </a:solidFill>
                <a:latin typeface="Arial" panose="020B0604020202020204" pitchFamily="34" charset="0"/>
              </a:defRPr>
            </a:lvl1pPr>
            <a:lvl2pPr marL="742950" indent="-285750">
              <a:spcBef>
                <a:spcPct val="20000"/>
              </a:spcBef>
              <a:buChar char="–"/>
              <a:defRPr sz="14400">
                <a:solidFill>
                  <a:schemeClr val="tx1"/>
                </a:solidFill>
                <a:latin typeface="Arial" panose="020B0604020202020204" pitchFamily="34" charset="0"/>
              </a:defRPr>
            </a:lvl2pPr>
            <a:lvl3pPr marL="1143000" indent="-228600">
              <a:spcBef>
                <a:spcPct val="20000"/>
              </a:spcBef>
              <a:buChar char="•"/>
              <a:defRPr sz="12300">
                <a:solidFill>
                  <a:schemeClr val="tx1"/>
                </a:solidFill>
                <a:latin typeface="Arial" panose="020B0604020202020204" pitchFamily="34" charset="0"/>
              </a:defRPr>
            </a:lvl3pPr>
            <a:lvl4pPr marL="1600200" indent="-228600">
              <a:spcBef>
                <a:spcPct val="20000"/>
              </a:spcBef>
              <a:buChar char="–"/>
              <a:defRPr sz="10300">
                <a:solidFill>
                  <a:schemeClr val="tx1"/>
                </a:solidFill>
                <a:latin typeface="Arial" panose="020B0604020202020204" pitchFamily="34" charset="0"/>
              </a:defRPr>
            </a:lvl4pPr>
            <a:lvl5pPr marL="2057400" indent="-228600">
              <a:spcBef>
                <a:spcPct val="20000"/>
              </a:spcBef>
              <a:buChar char="»"/>
              <a:defRPr sz="103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0300">
                <a:solidFill>
                  <a:schemeClr val="tx1"/>
                </a:solidFill>
                <a:latin typeface="Arial" panose="020B0604020202020204" pitchFamily="34" charset="0"/>
              </a:defRPr>
            </a:lvl9pPr>
          </a:lstStyle>
          <a:p>
            <a:pPr eaLnBrk="1" hangingPunct="1">
              <a:spcBef>
                <a:spcPct val="0"/>
              </a:spcBef>
              <a:buFontTx/>
              <a:buNone/>
            </a:pPr>
            <a:r>
              <a:rPr lang="en-US" altLang="en-US" sz="572">
                <a:solidFill>
                  <a:srgbClr val="FFFF66"/>
                </a:solidFill>
              </a:rPr>
              <a:t>Eva Nambi, MS, 2017</a:t>
            </a:r>
            <a:br>
              <a:rPr lang="en-US" altLang="en-US" sz="572">
                <a:solidFill>
                  <a:srgbClr val="FFFF66"/>
                </a:solidFill>
              </a:rPr>
            </a:br>
            <a:r>
              <a:rPr lang="en-US" altLang="en-US" sz="572">
                <a:solidFill>
                  <a:srgbClr val="FFFF66"/>
                </a:solidFill>
              </a:rPr>
              <a:t>Liz Eickhoff, MS, 2018</a:t>
            </a:r>
          </a:p>
        </p:txBody>
      </p:sp>
      <p:sp>
        <p:nvSpPr>
          <p:cNvPr id="3086" name="Text Box 8"/>
          <p:cNvSpPr txBox="1">
            <a:spLocks noChangeArrowheads="1"/>
          </p:cNvSpPr>
          <p:nvPr/>
        </p:nvSpPr>
        <p:spPr bwMode="auto">
          <a:xfrm rot="10800000">
            <a:off x="893251" y="1047750"/>
            <a:ext cx="440249" cy="57830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defTabSz="4702175">
              <a:spcBef>
                <a:spcPct val="20000"/>
              </a:spcBef>
              <a:buChar char="•"/>
              <a:defRPr sz="16500">
                <a:solidFill>
                  <a:schemeClr val="tx1"/>
                </a:solidFill>
                <a:latin typeface="Arial" panose="020B0604020202020204" pitchFamily="34" charset="0"/>
              </a:defRPr>
            </a:lvl1pPr>
            <a:lvl2pPr marL="742950" indent="-285750" defTabSz="4702175">
              <a:spcBef>
                <a:spcPct val="20000"/>
              </a:spcBef>
              <a:buChar char="–"/>
              <a:defRPr sz="14400">
                <a:solidFill>
                  <a:schemeClr val="tx1"/>
                </a:solidFill>
                <a:latin typeface="Arial" panose="020B0604020202020204" pitchFamily="34" charset="0"/>
              </a:defRPr>
            </a:lvl2pPr>
            <a:lvl3pPr marL="1143000" indent="-228600" defTabSz="4702175">
              <a:spcBef>
                <a:spcPct val="20000"/>
              </a:spcBef>
              <a:buChar char="•"/>
              <a:defRPr sz="12300">
                <a:solidFill>
                  <a:schemeClr val="tx1"/>
                </a:solidFill>
                <a:latin typeface="Arial" panose="020B0604020202020204" pitchFamily="34" charset="0"/>
              </a:defRPr>
            </a:lvl3pPr>
            <a:lvl4pPr marL="1600200" indent="-228600" defTabSz="4702175">
              <a:spcBef>
                <a:spcPct val="20000"/>
              </a:spcBef>
              <a:buChar char="–"/>
              <a:defRPr sz="10300">
                <a:solidFill>
                  <a:schemeClr val="tx1"/>
                </a:solidFill>
                <a:latin typeface="Arial" panose="020B0604020202020204" pitchFamily="34" charset="0"/>
              </a:defRPr>
            </a:lvl4pPr>
            <a:lvl5pPr marL="2057400" indent="-228600" defTabSz="4702175">
              <a:spcBef>
                <a:spcPct val="20000"/>
              </a:spcBef>
              <a:buChar char="»"/>
              <a:defRPr sz="10300">
                <a:solidFill>
                  <a:schemeClr val="tx1"/>
                </a:solidFill>
                <a:latin typeface="Arial" panose="020B0604020202020204" pitchFamily="34" charset="0"/>
              </a:defRPr>
            </a:lvl5pPr>
            <a:lvl6pPr marL="25146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9pPr>
          </a:lstStyle>
          <a:p>
            <a:pPr algn="ctr" eaLnBrk="1" hangingPunct="1">
              <a:spcBef>
                <a:spcPct val="50000"/>
              </a:spcBef>
              <a:buFontTx/>
              <a:buNone/>
            </a:pPr>
            <a:r>
              <a:rPr lang="en-US" altLang="en-US" sz="1661" dirty="0">
                <a:solidFill>
                  <a:schemeClr val="bg1"/>
                </a:solidFill>
              </a:rPr>
              <a:t>O K L A H O M A     S T A T E     U N I V E R S I T Y</a:t>
            </a:r>
          </a:p>
        </p:txBody>
      </p:sp>
      <p:sp>
        <p:nvSpPr>
          <p:cNvPr id="3087" name="Text Box 9"/>
          <p:cNvSpPr txBox="1">
            <a:spLocks noChangeArrowheads="1"/>
          </p:cNvSpPr>
          <p:nvPr/>
        </p:nvSpPr>
        <p:spPr bwMode="auto">
          <a:xfrm>
            <a:off x="7811633" y="1047750"/>
            <a:ext cx="440249" cy="578303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defTabSz="4702175">
              <a:spcBef>
                <a:spcPct val="20000"/>
              </a:spcBef>
              <a:buChar char="•"/>
              <a:defRPr sz="16500">
                <a:solidFill>
                  <a:schemeClr val="tx1"/>
                </a:solidFill>
                <a:latin typeface="Arial" panose="020B0604020202020204" pitchFamily="34" charset="0"/>
              </a:defRPr>
            </a:lvl1pPr>
            <a:lvl2pPr marL="742950" indent="-285750" defTabSz="4702175">
              <a:spcBef>
                <a:spcPct val="20000"/>
              </a:spcBef>
              <a:buChar char="–"/>
              <a:defRPr sz="14400">
                <a:solidFill>
                  <a:schemeClr val="tx1"/>
                </a:solidFill>
                <a:latin typeface="Arial" panose="020B0604020202020204" pitchFamily="34" charset="0"/>
              </a:defRPr>
            </a:lvl2pPr>
            <a:lvl3pPr marL="1143000" indent="-228600" defTabSz="4702175">
              <a:spcBef>
                <a:spcPct val="20000"/>
              </a:spcBef>
              <a:buChar char="•"/>
              <a:defRPr sz="12300">
                <a:solidFill>
                  <a:schemeClr val="tx1"/>
                </a:solidFill>
                <a:latin typeface="Arial" panose="020B0604020202020204" pitchFamily="34" charset="0"/>
              </a:defRPr>
            </a:lvl3pPr>
            <a:lvl4pPr marL="1600200" indent="-228600" defTabSz="4702175">
              <a:spcBef>
                <a:spcPct val="20000"/>
              </a:spcBef>
              <a:buChar char="–"/>
              <a:defRPr sz="10300">
                <a:solidFill>
                  <a:schemeClr val="tx1"/>
                </a:solidFill>
                <a:latin typeface="Arial" panose="020B0604020202020204" pitchFamily="34" charset="0"/>
              </a:defRPr>
            </a:lvl4pPr>
            <a:lvl5pPr marL="2057400" indent="-228600" defTabSz="4702175">
              <a:spcBef>
                <a:spcPct val="20000"/>
              </a:spcBef>
              <a:buChar char="»"/>
              <a:defRPr sz="10300">
                <a:solidFill>
                  <a:schemeClr val="tx1"/>
                </a:solidFill>
                <a:latin typeface="Arial" panose="020B0604020202020204" pitchFamily="34" charset="0"/>
              </a:defRPr>
            </a:lvl5pPr>
            <a:lvl6pPr marL="25146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9pPr>
          </a:lstStyle>
          <a:p>
            <a:pPr algn="ctr" eaLnBrk="1" hangingPunct="1">
              <a:spcBef>
                <a:spcPct val="50000"/>
              </a:spcBef>
              <a:buFontTx/>
              <a:buNone/>
            </a:pPr>
            <a:r>
              <a:rPr lang="en-US" altLang="en-US" sz="1661" dirty="0">
                <a:solidFill>
                  <a:schemeClr val="bg1"/>
                </a:solidFill>
              </a:rPr>
              <a:t>P L A N T     &amp;     S O I L    S C I E N C E S</a:t>
            </a:r>
          </a:p>
        </p:txBody>
      </p:sp>
      <p:sp>
        <p:nvSpPr>
          <p:cNvPr id="2" name="Rounded Rectangle 1"/>
          <p:cNvSpPr/>
          <p:nvPr/>
        </p:nvSpPr>
        <p:spPr>
          <a:xfrm>
            <a:off x="3333750" y="-10424"/>
            <a:ext cx="1670560" cy="43245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1991 - 2018</a:t>
            </a:r>
            <a:endParaRPr lang="en-US" sz="2000" b="1" dirty="0"/>
          </a:p>
        </p:txBody>
      </p:sp>
      <p:sp>
        <p:nvSpPr>
          <p:cNvPr id="3088" name="Text Box 18"/>
          <p:cNvSpPr txBox="1">
            <a:spLocks noChangeArrowheads="1"/>
          </p:cNvSpPr>
          <p:nvPr/>
        </p:nvSpPr>
        <p:spPr bwMode="auto">
          <a:xfrm rot="16200000">
            <a:off x="4429550" y="3226029"/>
            <a:ext cx="440249" cy="6817179"/>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defTabSz="4702175">
              <a:spcBef>
                <a:spcPct val="20000"/>
              </a:spcBef>
              <a:buChar char="•"/>
              <a:defRPr sz="16500">
                <a:solidFill>
                  <a:schemeClr val="tx1"/>
                </a:solidFill>
                <a:latin typeface="Arial" panose="020B0604020202020204" pitchFamily="34" charset="0"/>
              </a:defRPr>
            </a:lvl1pPr>
            <a:lvl2pPr marL="742950" indent="-285750" defTabSz="4702175">
              <a:spcBef>
                <a:spcPct val="20000"/>
              </a:spcBef>
              <a:buChar char="–"/>
              <a:defRPr sz="14400">
                <a:solidFill>
                  <a:schemeClr val="tx1"/>
                </a:solidFill>
                <a:latin typeface="Arial" panose="020B0604020202020204" pitchFamily="34" charset="0"/>
              </a:defRPr>
            </a:lvl2pPr>
            <a:lvl3pPr marL="1143000" indent="-228600" defTabSz="4702175">
              <a:spcBef>
                <a:spcPct val="20000"/>
              </a:spcBef>
              <a:buChar char="•"/>
              <a:defRPr sz="12300">
                <a:solidFill>
                  <a:schemeClr val="tx1"/>
                </a:solidFill>
                <a:latin typeface="Arial" panose="020B0604020202020204" pitchFamily="34" charset="0"/>
              </a:defRPr>
            </a:lvl3pPr>
            <a:lvl4pPr marL="1600200" indent="-228600" defTabSz="4702175">
              <a:spcBef>
                <a:spcPct val="20000"/>
              </a:spcBef>
              <a:buChar char="–"/>
              <a:defRPr sz="10300">
                <a:solidFill>
                  <a:schemeClr val="tx1"/>
                </a:solidFill>
                <a:latin typeface="Arial" panose="020B0604020202020204" pitchFamily="34" charset="0"/>
              </a:defRPr>
            </a:lvl4pPr>
            <a:lvl5pPr marL="2057400" indent="-228600" defTabSz="4702175">
              <a:spcBef>
                <a:spcPct val="20000"/>
              </a:spcBef>
              <a:buChar char="»"/>
              <a:defRPr sz="10300">
                <a:solidFill>
                  <a:schemeClr val="tx1"/>
                </a:solidFill>
                <a:latin typeface="Arial" panose="020B0604020202020204" pitchFamily="34" charset="0"/>
              </a:defRPr>
            </a:lvl5pPr>
            <a:lvl6pPr marL="25146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6pPr>
            <a:lvl7pPr marL="29718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7pPr>
            <a:lvl8pPr marL="34290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8pPr>
            <a:lvl9pPr marL="3886200" indent="-228600" defTabSz="4702175" eaLnBrk="0" fontAlgn="base" hangingPunct="0">
              <a:spcBef>
                <a:spcPct val="20000"/>
              </a:spcBef>
              <a:spcAft>
                <a:spcPct val="0"/>
              </a:spcAft>
              <a:buChar char="»"/>
              <a:defRPr sz="10300">
                <a:solidFill>
                  <a:schemeClr val="tx1"/>
                </a:solidFill>
                <a:latin typeface="Arial" panose="020B0604020202020204" pitchFamily="34" charset="0"/>
              </a:defRPr>
            </a:lvl9pPr>
          </a:lstStyle>
          <a:p>
            <a:pPr algn="ctr" eaLnBrk="1" hangingPunct="1">
              <a:spcBef>
                <a:spcPct val="50000"/>
              </a:spcBef>
              <a:buFontTx/>
              <a:buNone/>
            </a:pPr>
            <a:r>
              <a:rPr lang="en-US" altLang="en-US" sz="1661" dirty="0">
                <a:solidFill>
                  <a:schemeClr val="bg1"/>
                </a:solidFill>
              </a:rPr>
              <a:t>S O I L    N U T R I E N T    M A N A G E M E N T</a:t>
            </a:r>
          </a:p>
        </p:txBody>
      </p:sp>
    </p:spTree>
    <p:extLst>
      <p:ext uri="{BB962C8B-B14F-4D97-AF65-F5344CB8AC3E}">
        <p14:creationId xmlns:p14="http://schemas.microsoft.com/office/powerpoint/2010/main" val="253181355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125072" y="1679660"/>
            <a:ext cx="1196985" cy="2218223"/>
          </a:xfrm>
          <a:prstGeom prst="rect">
            <a:avLst/>
          </a:prstGeom>
        </p:spPr>
      </p:pic>
      <p:pic>
        <p:nvPicPr>
          <p:cNvPr id="15" name="Picture 14"/>
          <p:cNvPicPr>
            <a:picLocks noChangeAspect="1"/>
          </p:cNvPicPr>
          <p:nvPr/>
        </p:nvPicPr>
        <p:blipFill>
          <a:blip r:embed="rId4"/>
          <a:stretch>
            <a:fillRect/>
          </a:stretch>
        </p:blipFill>
        <p:spPr>
          <a:xfrm>
            <a:off x="6791353" y="3028912"/>
            <a:ext cx="2199389" cy="2928690"/>
          </a:xfrm>
          <a:prstGeom prst="rect">
            <a:avLst/>
          </a:prstGeom>
        </p:spPr>
      </p:pic>
      <p:pic>
        <p:nvPicPr>
          <p:cNvPr id="24" name="Picture 23"/>
          <p:cNvPicPr>
            <a:picLocks noChangeAspect="1"/>
          </p:cNvPicPr>
          <p:nvPr/>
        </p:nvPicPr>
        <p:blipFill>
          <a:blip r:embed="rId5"/>
          <a:stretch>
            <a:fillRect/>
          </a:stretch>
        </p:blipFill>
        <p:spPr>
          <a:xfrm flipH="1">
            <a:off x="6034271" y="4730169"/>
            <a:ext cx="2967985" cy="2011926"/>
          </a:xfrm>
          <a:prstGeom prst="rect">
            <a:avLst/>
          </a:prstGeom>
        </p:spPr>
      </p:pic>
      <p:pic>
        <p:nvPicPr>
          <p:cNvPr id="6" name="Picture 5"/>
          <p:cNvPicPr>
            <a:picLocks noChangeAspect="1"/>
          </p:cNvPicPr>
          <p:nvPr/>
        </p:nvPicPr>
        <p:blipFill>
          <a:blip r:embed="rId6"/>
          <a:stretch>
            <a:fillRect/>
          </a:stretch>
        </p:blipFill>
        <p:spPr>
          <a:xfrm>
            <a:off x="6818533" y="114551"/>
            <a:ext cx="2166836" cy="1969461"/>
          </a:xfrm>
          <a:prstGeom prst="rect">
            <a:avLst/>
          </a:prstGeom>
          <a:ln>
            <a:solidFill>
              <a:schemeClr val="tx1"/>
            </a:solidFill>
          </a:ln>
        </p:spPr>
      </p:pic>
      <p:sp>
        <p:nvSpPr>
          <p:cNvPr id="7" name="Rounded Rectangle 6"/>
          <p:cNvSpPr/>
          <p:nvPr/>
        </p:nvSpPr>
        <p:spPr>
          <a:xfrm>
            <a:off x="250378" y="419350"/>
            <a:ext cx="3473897" cy="869833"/>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Arial" panose="020B0604020202020204" pitchFamily="34" charset="0"/>
                <a:ea typeface="Verdana" panose="020B0604030504040204" pitchFamily="34" charset="0"/>
                <a:cs typeface="Arial" panose="020B0604020202020204" pitchFamily="34" charset="0"/>
              </a:rPr>
              <a:t>Graduates in Leadership Positions</a:t>
            </a:r>
            <a:endParaRPr lang="en-US" sz="24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8" name="Picture 7"/>
          <p:cNvPicPr>
            <a:picLocks noChangeAspect="1"/>
          </p:cNvPicPr>
          <p:nvPr/>
        </p:nvPicPr>
        <p:blipFill>
          <a:blip r:embed="rId7"/>
          <a:stretch>
            <a:fillRect/>
          </a:stretch>
        </p:blipFill>
        <p:spPr>
          <a:xfrm>
            <a:off x="250378" y="1679660"/>
            <a:ext cx="1749952" cy="2559929"/>
          </a:xfrm>
          <a:prstGeom prst="rect">
            <a:avLst/>
          </a:prstGeom>
        </p:spPr>
      </p:pic>
      <p:pic>
        <p:nvPicPr>
          <p:cNvPr id="10" name="Picture 9"/>
          <p:cNvPicPr>
            <a:picLocks noChangeAspect="1"/>
          </p:cNvPicPr>
          <p:nvPr/>
        </p:nvPicPr>
        <p:blipFill>
          <a:blip r:embed="rId8"/>
          <a:stretch>
            <a:fillRect/>
          </a:stretch>
        </p:blipFill>
        <p:spPr>
          <a:xfrm>
            <a:off x="250378" y="4690541"/>
            <a:ext cx="2417285" cy="2051554"/>
          </a:xfrm>
          <a:prstGeom prst="rect">
            <a:avLst/>
          </a:prstGeom>
        </p:spPr>
      </p:pic>
      <p:pic>
        <p:nvPicPr>
          <p:cNvPr id="11" name="Picture 10"/>
          <p:cNvPicPr>
            <a:picLocks noChangeAspect="1"/>
          </p:cNvPicPr>
          <p:nvPr/>
        </p:nvPicPr>
        <p:blipFill>
          <a:blip r:embed="rId9"/>
          <a:stretch>
            <a:fillRect/>
          </a:stretch>
        </p:blipFill>
        <p:spPr>
          <a:xfrm>
            <a:off x="2458124" y="4595205"/>
            <a:ext cx="2233587" cy="2146890"/>
          </a:xfrm>
          <a:prstGeom prst="rect">
            <a:avLst/>
          </a:prstGeom>
        </p:spPr>
      </p:pic>
      <p:pic>
        <p:nvPicPr>
          <p:cNvPr id="13" name="Picture 12"/>
          <p:cNvPicPr>
            <a:picLocks noChangeAspect="1"/>
          </p:cNvPicPr>
          <p:nvPr/>
        </p:nvPicPr>
        <p:blipFill>
          <a:blip r:embed="rId10"/>
          <a:stretch>
            <a:fillRect/>
          </a:stretch>
        </p:blipFill>
        <p:spPr>
          <a:xfrm>
            <a:off x="1735873" y="3028912"/>
            <a:ext cx="1413340" cy="1808035"/>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3380" y="3426353"/>
            <a:ext cx="1174404" cy="648842"/>
          </a:xfrm>
          <a:prstGeom prst="rect">
            <a:avLst/>
          </a:prstGeom>
          <a:ln>
            <a:solidFill>
              <a:schemeClr val="tx1"/>
            </a:solidFill>
          </a:ln>
        </p:spPr>
      </p:pic>
      <p:pic>
        <p:nvPicPr>
          <p:cNvPr id="21" name="Picture 20"/>
          <p:cNvPicPr>
            <a:picLocks noChangeAspect="1"/>
          </p:cNvPicPr>
          <p:nvPr/>
        </p:nvPicPr>
        <p:blipFill>
          <a:blip r:embed="rId12"/>
          <a:stretch>
            <a:fillRect/>
          </a:stretch>
        </p:blipFill>
        <p:spPr>
          <a:xfrm>
            <a:off x="348280" y="5845950"/>
            <a:ext cx="628581" cy="696456"/>
          </a:xfrm>
          <a:prstGeom prst="rect">
            <a:avLst/>
          </a:prstGeom>
          <a:ln>
            <a:solidFill>
              <a:schemeClr val="tx1"/>
            </a:solidFill>
          </a:ln>
        </p:spPr>
      </p:pic>
      <p:pic>
        <p:nvPicPr>
          <p:cNvPr id="23" name="Picture 22"/>
          <p:cNvPicPr>
            <a:picLocks noChangeAspect="1"/>
          </p:cNvPicPr>
          <p:nvPr/>
        </p:nvPicPr>
        <p:blipFill>
          <a:blip r:embed="rId13"/>
          <a:stretch>
            <a:fillRect/>
          </a:stretch>
        </p:blipFill>
        <p:spPr>
          <a:xfrm>
            <a:off x="2667663" y="2679500"/>
            <a:ext cx="753237" cy="626455"/>
          </a:xfrm>
          <a:prstGeom prst="rect">
            <a:avLst/>
          </a:prstGeom>
          <a:ln>
            <a:solidFill>
              <a:schemeClr val="tx1"/>
            </a:solidFill>
          </a:ln>
        </p:spPr>
      </p:pic>
      <p:pic>
        <p:nvPicPr>
          <p:cNvPr id="25" name="Picture 24"/>
          <p:cNvPicPr>
            <a:picLocks noChangeAspect="1"/>
          </p:cNvPicPr>
          <p:nvPr/>
        </p:nvPicPr>
        <p:blipFill>
          <a:blip r:embed="rId14"/>
          <a:stretch>
            <a:fillRect/>
          </a:stretch>
        </p:blipFill>
        <p:spPr>
          <a:xfrm>
            <a:off x="6473068" y="2016606"/>
            <a:ext cx="963417" cy="1582091"/>
          </a:xfrm>
          <a:prstGeom prst="rect">
            <a:avLst/>
          </a:prstGeom>
        </p:spPr>
      </p:pic>
      <p:pic>
        <p:nvPicPr>
          <p:cNvPr id="30" name="Picture 29"/>
          <p:cNvPicPr>
            <a:picLocks noChangeAspect="1"/>
          </p:cNvPicPr>
          <p:nvPr/>
        </p:nvPicPr>
        <p:blipFill>
          <a:blip r:embed="rId15"/>
          <a:stretch>
            <a:fillRect/>
          </a:stretch>
        </p:blipFill>
        <p:spPr>
          <a:xfrm>
            <a:off x="3480113" y="1679660"/>
            <a:ext cx="2796775" cy="2094882"/>
          </a:xfrm>
          <a:prstGeom prst="rect">
            <a:avLst/>
          </a:prstGeom>
          <a:ln>
            <a:solidFill>
              <a:schemeClr val="tx1"/>
            </a:solidFill>
          </a:ln>
        </p:spPr>
      </p:pic>
      <p:pic>
        <p:nvPicPr>
          <p:cNvPr id="31" name="Picture 30"/>
          <p:cNvPicPr>
            <a:picLocks noChangeAspect="1"/>
          </p:cNvPicPr>
          <p:nvPr/>
        </p:nvPicPr>
        <p:blipFill>
          <a:blip r:embed="rId16"/>
          <a:stretch>
            <a:fillRect/>
          </a:stretch>
        </p:blipFill>
        <p:spPr>
          <a:xfrm>
            <a:off x="2554928" y="5583277"/>
            <a:ext cx="1581150" cy="352425"/>
          </a:xfrm>
          <a:prstGeom prst="rect">
            <a:avLst/>
          </a:prstGeom>
          <a:ln>
            <a:solidFill>
              <a:schemeClr val="tx1"/>
            </a:solidFill>
          </a:ln>
        </p:spPr>
      </p:pic>
      <p:pic>
        <p:nvPicPr>
          <p:cNvPr id="32" name="Picture 31"/>
          <p:cNvPicPr>
            <a:picLocks noChangeAspect="1"/>
          </p:cNvPicPr>
          <p:nvPr/>
        </p:nvPicPr>
        <p:blipFill>
          <a:blip r:embed="rId17"/>
          <a:stretch>
            <a:fillRect/>
          </a:stretch>
        </p:blipFill>
        <p:spPr>
          <a:xfrm>
            <a:off x="5794133" y="556114"/>
            <a:ext cx="876300" cy="590550"/>
          </a:xfrm>
          <a:prstGeom prst="rect">
            <a:avLst/>
          </a:prstGeom>
          <a:ln>
            <a:solidFill>
              <a:schemeClr val="tx1"/>
            </a:solidFill>
          </a:ln>
        </p:spPr>
      </p:pic>
      <p:pic>
        <p:nvPicPr>
          <p:cNvPr id="4" name="Picture 3"/>
          <p:cNvPicPr>
            <a:picLocks noChangeAspect="1"/>
          </p:cNvPicPr>
          <p:nvPr/>
        </p:nvPicPr>
        <p:blipFill>
          <a:blip r:embed="rId18">
            <a:extLst>
              <a:ext uri="{BEBA8EAE-BF5A-486C-A8C5-ECC9F3942E4B}">
                <a14:imgProps xmlns:a14="http://schemas.microsoft.com/office/drawing/2010/main">
                  <a14:imgLayer r:embed="rId19">
                    <a14:imgEffect>
                      <a14:sharpenSoften amount="50000"/>
                    </a14:imgEffect>
                  </a14:imgLayer>
                </a14:imgProps>
              </a:ext>
            </a:extLst>
          </a:blip>
          <a:stretch>
            <a:fillRect/>
          </a:stretch>
        </p:blipFill>
        <p:spPr>
          <a:xfrm>
            <a:off x="4290648" y="4362310"/>
            <a:ext cx="2379785" cy="2379785"/>
          </a:xfrm>
          <a:prstGeom prst="rect">
            <a:avLst/>
          </a:prstGeom>
        </p:spPr>
      </p:pic>
      <p:pic>
        <p:nvPicPr>
          <p:cNvPr id="27" name="Picture 26"/>
          <p:cNvPicPr>
            <a:picLocks noChangeAspect="1"/>
          </p:cNvPicPr>
          <p:nvPr/>
        </p:nvPicPr>
        <p:blipFill>
          <a:blip r:embed="rId20"/>
          <a:stretch>
            <a:fillRect/>
          </a:stretch>
        </p:blipFill>
        <p:spPr>
          <a:xfrm>
            <a:off x="3576378" y="4239589"/>
            <a:ext cx="1742441" cy="464651"/>
          </a:xfrm>
          <a:prstGeom prst="rect">
            <a:avLst/>
          </a:prstGeom>
          <a:ln w="19050">
            <a:solidFill>
              <a:schemeClr val="accent1"/>
            </a:solidFill>
          </a:ln>
        </p:spPr>
      </p:pic>
      <p:pic>
        <p:nvPicPr>
          <p:cNvPr id="29" name="Picture 28"/>
          <p:cNvPicPr>
            <a:picLocks noChangeAspect="1"/>
          </p:cNvPicPr>
          <p:nvPr/>
        </p:nvPicPr>
        <p:blipFill>
          <a:blip r:embed="rId21"/>
          <a:stretch>
            <a:fillRect/>
          </a:stretch>
        </p:blipFill>
        <p:spPr>
          <a:xfrm>
            <a:off x="6000198" y="1289184"/>
            <a:ext cx="1764689" cy="719582"/>
          </a:xfrm>
          <a:prstGeom prst="rect">
            <a:avLst/>
          </a:prstGeom>
          <a:ln>
            <a:solidFill>
              <a:schemeClr val="tx1"/>
            </a:solidFill>
          </a:ln>
        </p:spPr>
      </p:pic>
      <p:pic>
        <p:nvPicPr>
          <p:cNvPr id="33" name="Picture 32"/>
          <p:cNvPicPr>
            <a:picLocks noChangeAspect="1"/>
          </p:cNvPicPr>
          <p:nvPr/>
        </p:nvPicPr>
        <p:blipFill>
          <a:blip r:embed="rId22"/>
          <a:stretch>
            <a:fillRect/>
          </a:stretch>
        </p:blipFill>
        <p:spPr>
          <a:xfrm>
            <a:off x="7572029" y="5839161"/>
            <a:ext cx="1332824" cy="577207"/>
          </a:xfrm>
          <a:prstGeom prst="rect">
            <a:avLst/>
          </a:prstGeom>
          <a:ln>
            <a:solidFill>
              <a:schemeClr val="tx1"/>
            </a:solidFill>
          </a:ln>
        </p:spPr>
      </p:pic>
      <p:pic>
        <p:nvPicPr>
          <p:cNvPr id="14" name="Picture 13"/>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4024483" y="3247515"/>
            <a:ext cx="846231" cy="874252"/>
          </a:xfrm>
          <a:prstGeom prst="rect">
            <a:avLst/>
          </a:prstGeom>
          <a:ln>
            <a:solidFill>
              <a:schemeClr val="tx1"/>
            </a:solidFill>
          </a:ln>
        </p:spPr>
      </p:pic>
      <p:pic>
        <p:nvPicPr>
          <p:cNvPr id="34" name="Picture 33"/>
          <p:cNvPicPr>
            <a:picLocks noChangeAspect="1"/>
          </p:cNvPicPr>
          <p:nvPr/>
        </p:nvPicPr>
        <p:blipFill>
          <a:blip r:embed="rId24"/>
          <a:stretch>
            <a:fillRect/>
          </a:stretch>
        </p:blipFill>
        <p:spPr>
          <a:xfrm>
            <a:off x="5498943" y="3812567"/>
            <a:ext cx="1319590" cy="618755"/>
          </a:xfrm>
          <a:prstGeom prst="rect">
            <a:avLst/>
          </a:prstGeom>
          <a:ln>
            <a:solidFill>
              <a:schemeClr val="tx1"/>
            </a:solidFill>
          </a:ln>
        </p:spPr>
      </p:pic>
      <p:pic>
        <p:nvPicPr>
          <p:cNvPr id="35" name="Picture 34"/>
          <p:cNvPicPr>
            <a:picLocks noChangeAspect="1"/>
          </p:cNvPicPr>
          <p:nvPr/>
        </p:nvPicPr>
        <p:blipFill>
          <a:blip r:embed="rId25"/>
          <a:stretch>
            <a:fillRect/>
          </a:stretch>
        </p:blipFill>
        <p:spPr>
          <a:xfrm>
            <a:off x="6140814" y="3087750"/>
            <a:ext cx="2114550" cy="590550"/>
          </a:xfrm>
          <a:prstGeom prst="rect">
            <a:avLst/>
          </a:prstGeom>
          <a:ln>
            <a:solidFill>
              <a:schemeClr val="tx1"/>
            </a:solidFill>
          </a:ln>
        </p:spPr>
      </p:pic>
      <p:pic>
        <p:nvPicPr>
          <p:cNvPr id="16" name="Picture 1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536071" y="1732132"/>
            <a:ext cx="504571" cy="381000"/>
          </a:xfrm>
          <a:prstGeom prst="rect">
            <a:avLst/>
          </a:prstGeom>
        </p:spPr>
      </p:pic>
      <p:pic>
        <p:nvPicPr>
          <p:cNvPr id="5" name="Picture 4"/>
          <p:cNvPicPr>
            <a:picLocks noChangeAspect="1"/>
          </p:cNvPicPr>
          <p:nvPr/>
        </p:nvPicPr>
        <p:blipFill>
          <a:blip r:embed="rId27"/>
          <a:stretch>
            <a:fillRect/>
          </a:stretch>
        </p:blipFill>
        <p:spPr>
          <a:xfrm>
            <a:off x="6142777" y="5755790"/>
            <a:ext cx="1055312" cy="667230"/>
          </a:xfrm>
          <a:prstGeom prst="rect">
            <a:avLst/>
          </a:prstGeom>
          <a:ln>
            <a:solidFill>
              <a:schemeClr val="tx1"/>
            </a:solidFill>
          </a:ln>
        </p:spPr>
      </p:pic>
      <p:pic>
        <p:nvPicPr>
          <p:cNvPr id="26" name="Picture 25"/>
          <p:cNvPicPr>
            <a:picLocks noChangeAspect="1"/>
          </p:cNvPicPr>
          <p:nvPr/>
        </p:nvPicPr>
        <p:blipFill>
          <a:blip r:embed="rId28"/>
          <a:stretch>
            <a:fillRect/>
          </a:stretch>
        </p:blipFill>
        <p:spPr>
          <a:xfrm>
            <a:off x="8314714" y="3376779"/>
            <a:ext cx="670655" cy="670655"/>
          </a:xfrm>
          <a:prstGeom prst="rect">
            <a:avLst/>
          </a:prstGeom>
          <a:ln>
            <a:solidFill>
              <a:schemeClr val="tx1"/>
            </a:solidFill>
          </a:ln>
        </p:spPr>
      </p:pic>
      <p:pic>
        <p:nvPicPr>
          <p:cNvPr id="2" name="Picture 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36822" y="4239589"/>
            <a:ext cx="1727015" cy="642610"/>
          </a:xfrm>
          <a:prstGeom prst="rect">
            <a:avLst/>
          </a:prstGeom>
          <a:ln>
            <a:solidFill>
              <a:schemeClr val="tx1"/>
            </a:solidFill>
          </a:ln>
        </p:spPr>
      </p:pic>
      <p:pic>
        <p:nvPicPr>
          <p:cNvPr id="36" name="Picture 35"/>
          <p:cNvPicPr/>
          <p:nvPr/>
        </p:nvPicPr>
        <p:blipFill rotWithShape="1">
          <a:blip r:embed="rId30" cstate="print">
            <a:extLst>
              <a:ext uri="{28A0092B-C50C-407E-A947-70E740481C1C}">
                <a14:useLocalDpi xmlns:a14="http://schemas.microsoft.com/office/drawing/2010/main" val="0"/>
              </a:ext>
            </a:extLst>
          </a:blip>
          <a:srcRect l="70718" t="10293"/>
          <a:stretch/>
        </p:blipFill>
        <p:spPr bwMode="auto">
          <a:xfrm>
            <a:off x="3943028" y="556114"/>
            <a:ext cx="1611879"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pic>
        <p:nvPicPr>
          <p:cNvPr id="3" name="Picture 2"/>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7962349" y="1699658"/>
            <a:ext cx="776499" cy="1204366"/>
          </a:xfrm>
          <a:prstGeom prst="rect">
            <a:avLst/>
          </a:prstGeom>
          <a:ln>
            <a:solidFill>
              <a:schemeClr val="tx1"/>
            </a:solidFill>
          </a:ln>
        </p:spPr>
      </p:pic>
      <p:pic>
        <p:nvPicPr>
          <p:cNvPr id="18" name="Picture 17"/>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567511" y="5698414"/>
            <a:ext cx="1081180" cy="589001"/>
          </a:xfrm>
          <a:prstGeom prst="rect">
            <a:avLst/>
          </a:prstGeom>
          <a:ln>
            <a:solidFill>
              <a:schemeClr val="tx1"/>
            </a:solidFill>
          </a:ln>
        </p:spPr>
      </p:pic>
      <p:pic>
        <p:nvPicPr>
          <p:cNvPr id="17" name="Picture 16"/>
          <p:cNvPicPr>
            <a:picLocks noChangeAspect="1"/>
          </p:cNvPicPr>
          <p:nvPr/>
        </p:nvPicPr>
        <p:blipFill>
          <a:blip r:embed="rId33"/>
          <a:stretch>
            <a:fillRect/>
          </a:stretch>
        </p:blipFill>
        <p:spPr>
          <a:xfrm>
            <a:off x="4179055" y="1428821"/>
            <a:ext cx="1689051" cy="465945"/>
          </a:xfrm>
          <a:prstGeom prst="rect">
            <a:avLst/>
          </a:prstGeom>
        </p:spPr>
      </p:pic>
    </p:spTree>
    <p:extLst>
      <p:ext uri="{BB962C8B-B14F-4D97-AF65-F5344CB8AC3E}">
        <p14:creationId xmlns:p14="http://schemas.microsoft.com/office/powerpoint/2010/main" val="7321784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0227" y="3656948"/>
            <a:ext cx="4246993" cy="2834020"/>
          </a:xfrm>
          <a:prstGeom prst="rect">
            <a:avLst/>
          </a:prstGeom>
        </p:spPr>
      </p:pic>
      <p:pic>
        <p:nvPicPr>
          <p:cNvPr id="4" name="Picture 3"/>
          <p:cNvPicPr>
            <a:picLocks noChangeAspect="1"/>
          </p:cNvPicPr>
          <p:nvPr/>
        </p:nvPicPr>
        <p:blipFill>
          <a:blip r:embed="rId3"/>
          <a:stretch>
            <a:fillRect/>
          </a:stretch>
        </p:blipFill>
        <p:spPr>
          <a:xfrm>
            <a:off x="6002215" y="767860"/>
            <a:ext cx="2815005" cy="2502227"/>
          </a:xfrm>
          <a:prstGeom prst="rect">
            <a:avLst/>
          </a:prstGeom>
        </p:spPr>
      </p:pic>
      <p:sp>
        <p:nvSpPr>
          <p:cNvPr id="5" name="Rounded Rectangle 4"/>
          <p:cNvSpPr/>
          <p:nvPr/>
        </p:nvSpPr>
        <p:spPr>
          <a:xfrm>
            <a:off x="703384" y="1301768"/>
            <a:ext cx="5005754" cy="1524000"/>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In 1892, John </a:t>
            </a:r>
            <a:r>
              <a:rPr lang="en-US" sz="2400" dirty="0" err="1"/>
              <a:t>Froelich</a:t>
            </a:r>
            <a:r>
              <a:rPr lang="en-US" sz="2400" dirty="0"/>
              <a:t> invented and built the </a:t>
            </a:r>
            <a:r>
              <a:rPr lang="en-US" sz="2400" b="1" dirty="0" smtClean="0"/>
              <a:t>first </a:t>
            </a:r>
            <a:r>
              <a:rPr lang="en-US" sz="2400" dirty="0" smtClean="0"/>
              <a:t>gasoline/petrol-powered</a:t>
            </a:r>
            <a:r>
              <a:rPr lang="en-US" sz="2400" dirty="0"/>
              <a:t> </a:t>
            </a:r>
            <a:r>
              <a:rPr lang="en-US" sz="2400" b="1" dirty="0"/>
              <a:t>tractor</a:t>
            </a:r>
            <a:r>
              <a:rPr lang="en-US" sz="2400" dirty="0"/>
              <a:t> in Clayton County, </a:t>
            </a:r>
            <a:r>
              <a:rPr lang="en-US" sz="2400" dirty="0" smtClean="0"/>
              <a:t>Iowa</a:t>
            </a:r>
            <a:endParaRPr lang="en-US" sz="2400" dirty="0"/>
          </a:p>
        </p:txBody>
      </p:sp>
      <p:pic>
        <p:nvPicPr>
          <p:cNvPr id="6" name="Picture 5"/>
          <p:cNvPicPr>
            <a:picLocks noChangeAspect="1"/>
          </p:cNvPicPr>
          <p:nvPr/>
        </p:nvPicPr>
        <p:blipFill>
          <a:blip r:embed="rId4"/>
          <a:stretch>
            <a:fillRect/>
          </a:stretch>
        </p:blipFill>
        <p:spPr>
          <a:xfrm>
            <a:off x="8111989" y="421525"/>
            <a:ext cx="828929" cy="891966"/>
          </a:xfrm>
          <a:prstGeom prst="rect">
            <a:avLst/>
          </a:prstGeom>
          <a:ln w="12700">
            <a:solidFill>
              <a:schemeClr val="tx1"/>
            </a:solidFill>
          </a:ln>
        </p:spPr>
      </p:pic>
      <p:sp>
        <p:nvSpPr>
          <p:cNvPr id="7" name="Rounded Rectangle 6"/>
          <p:cNvSpPr/>
          <p:nvPr/>
        </p:nvSpPr>
        <p:spPr>
          <a:xfrm>
            <a:off x="304800" y="3270087"/>
            <a:ext cx="4091354" cy="2286000"/>
          </a:xfrm>
          <a:prstGeom prst="roundRect">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smtClean="0"/>
              <a:t>In 1908, George Harrison Shull, published “The composition of a field of maize”, that marked the beginning of </a:t>
            </a:r>
            <a:r>
              <a:rPr lang="en-US" sz="2200" dirty="0" err="1" smtClean="0"/>
              <a:t>heterosis</a:t>
            </a:r>
            <a:r>
              <a:rPr lang="en-US" sz="2200" dirty="0" smtClean="0"/>
              <a:t> (hybridization) in plant breeding</a:t>
            </a:r>
            <a:endParaRPr lang="en-US" sz="2200" dirty="0"/>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6545" y="3422486"/>
            <a:ext cx="1590675" cy="714375"/>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0057" y="5346089"/>
            <a:ext cx="2257425" cy="714375"/>
          </a:xfrm>
          <a:prstGeom prst="rect">
            <a:avLst/>
          </a:prstGeom>
          <a:ln w="12700">
            <a:solidFill>
              <a:schemeClr val="tx1"/>
            </a:solidFill>
          </a:ln>
        </p:spPr>
      </p:pic>
    </p:spTree>
    <p:extLst>
      <p:ext uri="{BB962C8B-B14F-4D97-AF65-F5344CB8AC3E}">
        <p14:creationId xmlns:p14="http://schemas.microsoft.com/office/powerpoint/2010/main" val="8317494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846" y="183387"/>
            <a:ext cx="8733692" cy="4195481"/>
          </a:xfrm>
        </p:spPr>
        <p:txBody>
          <a:bodyPr>
            <a:noAutofit/>
          </a:bodyPr>
          <a:lstStyle/>
          <a:p>
            <a:r>
              <a:rPr lang="en-US" sz="1600" dirty="0" smtClean="0">
                <a:latin typeface="Verdana" panose="020B0604030504040204" pitchFamily="34" charset="0"/>
                <a:ea typeface="Verdana" panose="020B0604030504040204" pitchFamily="34" charset="0"/>
                <a:cs typeface="Verdana" panose="020B0604030504040204" pitchFamily="34" charset="0"/>
              </a:rPr>
              <a:t>13.3 </a:t>
            </a:r>
            <a:r>
              <a:rPr lang="en-US" sz="1600" dirty="0">
                <a:latin typeface="Verdana" panose="020B0604030504040204" pitchFamily="34" charset="0"/>
                <a:ea typeface="Verdana" panose="020B0604030504040204" pitchFamily="34" charset="0"/>
                <a:cs typeface="Verdana" panose="020B0604030504040204" pitchFamily="34" charset="0"/>
              </a:rPr>
              <a:t>million acres of corn IA</a:t>
            </a:r>
          </a:p>
          <a:p>
            <a:r>
              <a:rPr lang="en-US" sz="1600" cap="none" dirty="0" smtClean="0">
                <a:latin typeface="Verdana" panose="020B0604030504040204" pitchFamily="34" charset="0"/>
                <a:ea typeface="Verdana" panose="020B0604030504040204" pitchFamily="34" charset="0"/>
                <a:cs typeface="Verdana" panose="020B0604030504040204" pitchFamily="34" charset="0"/>
              </a:rPr>
              <a:t>9.5 million acres of corn NE (200 </a:t>
            </a:r>
            <a:r>
              <a:rPr lang="en-US" sz="1600" cap="none" dirty="0" err="1" smtClean="0">
                <a:latin typeface="Verdana" panose="020B0604030504040204" pitchFamily="34" charset="0"/>
                <a:ea typeface="Verdana" panose="020B0604030504040204" pitchFamily="34" charset="0"/>
                <a:cs typeface="Verdana" panose="020B0604030504040204" pitchFamily="34" charset="0"/>
              </a:rPr>
              <a:t>bu</a:t>
            </a:r>
            <a:r>
              <a:rPr lang="en-US" sz="1600" cap="none" dirty="0" smtClean="0">
                <a:latin typeface="Verdana" panose="020B0604030504040204" pitchFamily="34" charset="0"/>
                <a:ea typeface="Verdana" panose="020B0604030504040204" pitchFamily="34" charset="0"/>
                <a:cs typeface="Verdana" panose="020B0604030504040204" pitchFamily="34" charset="0"/>
              </a:rPr>
              <a:t>/ac irrigated, 147 </a:t>
            </a:r>
            <a:r>
              <a:rPr lang="en-US" sz="1600" cap="none" dirty="0" err="1" smtClean="0">
                <a:latin typeface="Verdana" panose="020B0604030504040204" pitchFamily="34" charset="0"/>
                <a:ea typeface="Verdana" panose="020B0604030504040204" pitchFamily="34" charset="0"/>
                <a:cs typeface="Verdana" panose="020B0604030504040204" pitchFamily="34" charset="0"/>
              </a:rPr>
              <a:t>bu</a:t>
            </a:r>
            <a:r>
              <a:rPr lang="en-US" sz="1600" cap="none" dirty="0" smtClean="0">
                <a:latin typeface="Verdana" panose="020B0604030504040204" pitchFamily="34" charset="0"/>
                <a:ea typeface="Verdana" panose="020B0604030504040204" pitchFamily="34" charset="0"/>
                <a:cs typeface="Verdana" panose="020B0604030504040204" pitchFamily="34" charset="0"/>
              </a:rPr>
              <a:t>/ac dryland)</a:t>
            </a:r>
          </a:p>
          <a:p>
            <a:pPr marL="0" indent="0">
              <a:buNone/>
            </a:pPr>
            <a:endParaRPr lang="en-US" sz="1600" dirty="0" smtClean="0">
              <a:latin typeface="Verdana" panose="020B0604030504040204" pitchFamily="34" charset="0"/>
              <a:ea typeface="Verdana" panose="020B0604030504040204" pitchFamily="34" charset="0"/>
              <a:cs typeface="Verdana" panose="020B0604030504040204" pitchFamily="34" charset="0"/>
            </a:endParaRPr>
          </a:p>
          <a:p>
            <a:r>
              <a:rPr lang="en-US" sz="1600" dirty="0" smtClean="0">
                <a:latin typeface="Verdana" panose="020B0604030504040204" pitchFamily="34" charset="0"/>
                <a:ea typeface="Verdana" panose="020B0604030504040204" pitchFamily="34" charset="0"/>
                <a:cs typeface="Verdana" panose="020B0604030504040204" pitchFamily="34" charset="0"/>
              </a:rPr>
              <a:t>7.6 </a:t>
            </a:r>
            <a:r>
              <a:rPr lang="en-US" sz="1600" dirty="0">
                <a:latin typeface="Verdana" panose="020B0604030504040204" pitchFamily="34" charset="0"/>
                <a:ea typeface="Verdana" panose="020B0604030504040204" pitchFamily="34" charset="0"/>
                <a:cs typeface="Verdana" panose="020B0604030504040204" pitchFamily="34" charset="0"/>
              </a:rPr>
              <a:t>million acres of wheat, KS (48 </a:t>
            </a:r>
            <a:r>
              <a:rPr lang="en-US" sz="1600" dirty="0" err="1">
                <a:latin typeface="Verdana" panose="020B0604030504040204" pitchFamily="34" charset="0"/>
                <a:ea typeface="Verdana" panose="020B0604030504040204" pitchFamily="34" charset="0"/>
                <a:cs typeface="Verdana" panose="020B0604030504040204" pitchFamily="34" charset="0"/>
              </a:rPr>
              <a:t>bu</a:t>
            </a:r>
            <a:r>
              <a:rPr lang="en-US" sz="1600" dirty="0">
                <a:latin typeface="Verdana" panose="020B0604030504040204" pitchFamily="34" charset="0"/>
                <a:ea typeface="Verdana" panose="020B0604030504040204" pitchFamily="34" charset="0"/>
                <a:cs typeface="Verdana" panose="020B0604030504040204" pitchFamily="34" charset="0"/>
              </a:rPr>
              <a:t>/ac) </a:t>
            </a:r>
            <a:r>
              <a:rPr lang="en-US" sz="1600" dirty="0" smtClean="0">
                <a:latin typeface="Verdana" panose="020B0604030504040204" pitchFamily="34" charset="0"/>
                <a:ea typeface="Verdana" panose="020B0604030504040204" pitchFamily="34" charset="0"/>
                <a:cs typeface="Verdana" panose="020B0604030504040204" pitchFamily="34" charset="0"/>
              </a:rPr>
              <a:t>2017</a:t>
            </a:r>
            <a:endParaRPr lang="en-US" sz="1600" cap="none" dirty="0" smtClean="0">
              <a:latin typeface="Verdana" panose="020B0604030504040204" pitchFamily="34" charset="0"/>
              <a:ea typeface="Verdana" panose="020B0604030504040204" pitchFamily="34" charset="0"/>
              <a:cs typeface="Verdana" panose="020B0604030504040204" pitchFamily="34" charset="0"/>
            </a:endParaRPr>
          </a:p>
          <a:p>
            <a:r>
              <a:rPr lang="en-US" sz="1600" cap="none" dirty="0" smtClean="0">
                <a:latin typeface="Verdana" panose="020B0604030504040204" pitchFamily="34" charset="0"/>
                <a:ea typeface="Verdana" panose="020B0604030504040204" pitchFamily="34" charset="0"/>
                <a:cs typeface="Verdana" panose="020B0604030504040204" pitchFamily="34" charset="0"/>
              </a:rPr>
              <a:t>5.3 million acres of wheat, OK (39 </a:t>
            </a:r>
            <a:r>
              <a:rPr lang="en-US" sz="1600" cap="none" dirty="0" err="1" smtClean="0">
                <a:latin typeface="Verdana" panose="020B0604030504040204" pitchFamily="34" charset="0"/>
                <a:ea typeface="Verdana" panose="020B0604030504040204" pitchFamily="34" charset="0"/>
                <a:cs typeface="Verdana" panose="020B0604030504040204" pitchFamily="34" charset="0"/>
              </a:rPr>
              <a:t>bu</a:t>
            </a:r>
            <a:r>
              <a:rPr lang="en-US" sz="1600" cap="none" dirty="0" smtClean="0">
                <a:latin typeface="Verdana" panose="020B0604030504040204" pitchFamily="34" charset="0"/>
                <a:ea typeface="Verdana" panose="020B0604030504040204" pitchFamily="34" charset="0"/>
                <a:cs typeface="Verdana" panose="020B0604030504040204" pitchFamily="34" charset="0"/>
              </a:rPr>
              <a:t>/ac) 2015</a:t>
            </a:r>
          </a:p>
          <a:p>
            <a:r>
              <a:rPr lang="en-US" sz="1600" dirty="0" smtClean="0">
                <a:latin typeface="Verdana" panose="020B0604030504040204" pitchFamily="34" charset="0"/>
                <a:ea typeface="Verdana" panose="020B0604030504040204" pitchFamily="34" charset="0"/>
                <a:cs typeface="Verdana" panose="020B0604030504040204" pitchFamily="34" charset="0"/>
              </a:rPr>
              <a:t>1.0 million acres of wheat, NE, (46 </a:t>
            </a:r>
            <a:r>
              <a:rPr lang="en-US" sz="1600" dirty="0" err="1" smtClean="0">
                <a:latin typeface="Verdana" panose="020B0604030504040204" pitchFamily="34" charset="0"/>
                <a:ea typeface="Verdana" panose="020B0604030504040204" pitchFamily="34" charset="0"/>
                <a:cs typeface="Verdana" panose="020B0604030504040204" pitchFamily="34" charset="0"/>
              </a:rPr>
              <a:t>bu</a:t>
            </a:r>
            <a:r>
              <a:rPr lang="en-US" sz="1600" dirty="0" smtClean="0">
                <a:latin typeface="Verdana" panose="020B0604030504040204" pitchFamily="34" charset="0"/>
                <a:ea typeface="Verdana" panose="020B0604030504040204" pitchFamily="34" charset="0"/>
                <a:cs typeface="Verdana" panose="020B0604030504040204" pitchFamily="34" charset="0"/>
              </a:rPr>
              <a:t>/ac) 2017</a:t>
            </a:r>
          </a:p>
          <a:p>
            <a:endParaRPr lang="en-US" sz="1600" cap="none" dirty="0" smtClean="0">
              <a:latin typeface="Verdana" panose="020B0604030504040204" pitchFamily="34" charset="0"/>
              <a:ea typeface="Verdana" panose="020B0604030504040204" pitchFamily="34" charset="0"/>
              <a:cs typeface="Verdana" panose="020B0604030504040204" pitchFamily="34" charset="0"/>
            </a:endParaRPr>
          </a:p>
          <a:p>
            <a:r>
              <a:rPr lang="en-US" sz="1600" cap="none" dirty="0" smtClean="0">
                <a:latin typeface="Verdana" panose="020B0604030504040204" pitchFamily="34" charset="0"/>
                <a:ea typeface="Verdana" panose="020B0604030504040204" pitchFamily="34" charset="0"/>
                <a:cs typeface="Verdana" panose="020B0604030504040204" pitchFamily="34" charset="0"/>
              </a:rPr>
              <a:t>5.7 million acres of soybeans, NE (58 </a:t>
            </a:r>
            <a:r>
              <a:rPr lang="en-US" sz="1600" cap="none" dirty="0" err="1" smtClean="0">
                <a:latin typeface="Verdana" panose="020B0604030504040204" pitchFamily="34" charset="0"/>
                <a:ea typeface="Verdana" panose="020B0604030504040204" pitchFamily="34" charset="0"/>
                <a:cs typeface="Verdana" panose="020B0604030504040204" pitchFamily="34" charset="0"/>
              </a:rPr>
              <a:t>bu</a:t>
            </a:r>
            <a:r>
              <a:rPr lang="en-US" sz="1600" cap="none" dirty="0" smtClean="0">
                <a:latin typeface="Verdana" panose="020B0604030504040204" pitchFamily="34" charset="0"/>
                <a:ea typeface="Verdana" panose="020B0604030504040204" pitchFamily="34" charset="0"/>
                <a:cs typeface="Verdana" panose="020B0604030504040204" pitchFamily="34" charset="0"/>
              </a:rPr>
              <a:t>/ac) 2017</a:t>
            </a:r>
          </a:p>
          <a:p>
            <a:endParaRPr lang="en-US" sz="1600" dirty="0" smtClean="0">
              <a:latin typeface="Verdana" panose="020B0604030504040204" pitchFamily="34" charset="0"/>
              <a:ea typeface="Verdana" panose="020B0604030504040204" pitchFamily="34" charset="0"/>
              <a:cs typeface="Verdana" panose="020B0604030504040204" pitchFamily="34" charset="0"/>
            </a:endParaRPr>
          </a:p>
          <a:p>
            <a:r>
              <a:rPr lang="en-US" sz="1600" dirty="0" smtClean="0">
                <a:latin typeface="Verdana" panose="020B0604030504040204" pitchFamily="34" charset="0"/>
                <a:ea typeface="Verdana" panose="020B0604030504040204" pitchFamily="34" charset="0"/>
                <a:cs typeface="Verdana" panose="020B0604030504040204" pitchFamily="34" charset="0"/>
              </a:rPr>
              <a:t>12.6 </a:t>
            </a:r>
            <a:r>
              <a:rPr lang="en-US" sz="1600" dirty="0">
                <a:latin typeface="Verdana" panose="020B0604030504040204" pitchFamily="34" charset="0"/>
                <a:ea typeface="Verdana" panose="020B0604030504040204" pitchFamily="34" charset="0"/>
                <a:cs typeface="Verdana" panose="020B0604030504040204" pitchFamily="34" charset="0"/>
              </a:rPr>
              <a:t>million cattle (cows + CAFO’s Texas)</a:t>
            </a:r>
          </a:p>
          <a:p>
            <a:r>
              <a:rPr lang="en-US" sz="1600" cap="none" dirty="0" smtClean="0">
                <a:latin typeface="Verdana" panose="020B0604030504040204" pitchFamily="34" charset="0"/>
                <a:ea typeface="Verdana" panose="020B0604030504040204" pitchFamily="34" charset="0"/>
                <a:cs typeface="Verdana" panose="020B0604030504040204" pitchFamily="34" charset="0"/>
              </a:rPr>
              <a:t>6.6 million cattle (cows + CAFO’s Nebraska)</a:t>
            </a:r>
          </a:p>
          <a:p>
            <a:r>
              <a:rPr lang="en-US" sz="1600" dirty="0">
                <a:latin typeface="Verdana" panose="020B0604030504040204" pitchFamily="34" charset="0"/>
                <a:ea typeface="Verdana" panose="020B0604030504040204" pitchFamily="34" charset="0"/>
                <a:cs typeface="Verdana" panose="020B0604030504040204" pitchFamily="34" charset="0"/>
              </a:rPr>
              <a:t>5.1 million cattle (cows + CAFO’s Oklahoma)</a:t>
            </a:r>
          </a:p>
          <a:p>
            <a:endParaRPr lang="en-US" sz="1600" cap="none" dirty="0" smtClean="0">
              <a:latin typeface="Verdana" panose="020B0604030504040204" pitchFamily="34" charset="0"/>
              <a:ea typeface="Verdana" panose="020B0604030504040204" pitchFamily="34" charset="0"/>
              <a:cs typeface="Verdana" panose="020B0604030504040204" pitchFamily="34" charset="0"/>
            </a:endParaRPr>
          </a:p>
          <a:p>
            <a:r>
              <a:rPr lang="en-US" sz="1600" cap="none" dirty="0" smtClean="0">
                <a:latin typeface="Verdana" panose="020B0604030504040204" pitchFamily="34" charset="0"/>
                <a:ea typeface="Verdana" panose="020B0604030504040204" pitchFamily="34" charset="0"/>
                <a:cs typeface="Verdana" panose="020B0604030504040204" pitchFamily="34" charset="0"/>
              </a:rPr>
              <a:t>John Deere invented the steel plow in 1837, Barbed wire 1874, extensive tillage/first tractor, </a:t>
            </a:r>
            <a:r>
              <a:rPr lang="en-US" sz="1600" cap="none" dirty="0">
                <a:latin typeface="Verdana" panose="020B0604030504040204" pitchFamily="34" charset="0"/>
                <a:ea typeface="Verdana" panose="020B0604030504040204" pitchFamily="34" charset="0"/>
                <a:cs typeface="Verdana" panose="020B0604030504040204" pitchFamily="34" charset="0"/>
              </a:rPr>
              <a:t>1892 (John </a:t>
            </a:r>
            <a:r>
              <a:rPr lang="en-US" sz="1600" cap="none" dirty="0" err="1" smtClean="0">
                <a:latin typeface="Verdana" panose="020B0604030504040204" pitchFamily="34" charset="0"/>
                <a:ea typeface="Verdana" panose="020B0604030504040204" pitchFamily="34" charset="0"/>
                <a:cs typeface="Verdana" panose="020B0604030504040204" pitchFamily="34" charset="0"/>
              </a:rPr>
              <a:t>Froelich</a:t>
            </a:r>
            <a:r>
              <a:rPr lang="en-US" sz="1600" cap="none" dirty="0" smtClean="0">
                <a:latin typeface="Verdana" panose="020B0604030504040204" pitchFamily="34" charset="0"/>
                <a:ea typeface="Verdana" panose="020B0604030504040204" pitchFamily="34" charset="0"/>
                <a:cs typeface="Verdana" panose="020B0604030504040204" pitchFamily="34" charset="0"/>
              </a:rPr>
              <a:t>, Clayton County IA)</a:t>
            </a:r>
            <a:br>
              <a:rPr lang="en-US" sz="1600" cap="none" dirty="0" smtClean="0">
                <a:latin typeface="Verdana" panose="020B0604030504040204" pitchFamily="34" charset="0"/>
                <a:ea typeface="Verdana" panose="020B0604030504040204" pitchFamily="34" charset="0"/>
                <a:cs typeface="Verdana" panose="020B0604030504040204" pitchFamily="34" charset="0"/>
              </a:rPr>
            </a:br>
            <a:r>
              <a:rPr lang="en-US" sz="1600" cap="none" dirty="0" smtClean="0">
                <a:latin typeface="Verdana" panose="020B0604030504040204" pitchFamily="34" charset="0"/>
                <a:ea typeface="Verdana" panose="020B0604030504040204" pitchFamily="34" charset="0"/>
                <a:cs typeface="Verdana" panose="020B0604030504040204" pitchFamily="34" charset="0"/>
              </a:rPr>
              <a:t/>
            </a:r>
            <a:br>
              <a:rPr lang="en-US" sz="1600" cap="none" dirty="0" smtClean="0">
                <a:latin typeface="Verdana" panose="020B0604030504040204" pitchFamily="34" charset="0"/>
                <a:ea typeface="Verdana" panose="020B0604030504040204" pitchFamily="34" charset="0"/>
                <a:cs typeface="Verdana" panose="020B0604030504040204" pitchFamily="34" charset="0"/>
              </a:rPr>
            </a:br>
            <a:r>
              <a:rPr lang="en-US" sz="1600" cap="none" dirty="0" smtClean="0">
                <a:latin typeface="Verdana" panose="020B0604030504040204" pitchFamily="34" charset="0"/>
                <a:ea typeface="Verdana" panose="020B0604030504040204" pitchFamily="34" charset="0"/>
                <a:cs typeface="Verdana" panose="020B0604030504040204" pitchFamily="34" charset="0"/>
              </a:rPr>
              <a:t>Atmospheric CO2, 1880 (290 ppm)</a:t>
            </a:r>
            <a:br>
              <a:rPr lang="en-US" sz="1600" cap="none" dirty="0" smtClean="0">
                <a:latin typeface="Verdana" panose="020B0604030504040204" pitchFamily="34" charset="0"/>
                <a:ea typeface="Verdana" panose="020B0604030504040204" pitchFamily="34" charset="0"/>
                <a:cs typeface="Verdana" panose="020B0604030504040204" pitchFamily="34" charset="0"/>
              </a:rPr>
            </a:br>
            <a:r>
              <a:rPr lang="en-US" sz="1600" cap="none" dirty="0" smtClean="0">
                <a:latin typeface="Verdana" panose="020B0604030504040204" pitchFamily="34" charset="0"/>
                <a:ea typeface="Verdana" panose="020B0604030504040204" pitchFamily="34" charset="0"/>
                <a:cs typeface="Verdana" panose="020B0604030504040204" pitchFamily="34" charset="0"/>
              </a:rPr>
              <a:t>Atmospheric CO2, 2018 (408 ppm)</a:t>
            </a:r>
          </a:p>
          <a:p>
            <a:r>
              <a:rPr lang="en-US" sz="1600" cap="none" dirty="0" smtClean="0">
                <a:latin typeface="Verdana" panose="020B0604030504040204" pitchFamily="34" charset="0"/>
                <a:ea typeface="Verdana" panose="020B0604030504040204" pitchFamily="34" charset="0"/>
                <a:cs typeface="Verdana" panose="020B0604030504040204" pitchFamily="34" charset="0"/>
              </a:rPr>
              <a:t>Animal agriculture accounts for 18% of all GHG emissions (CO</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2</a:t>
            </a:r>
            <a:r>
              <a:rPr lang="en-US" sz="1600" cap="none" dirty="0" smtClean="0">
                <a:latin typeface="Verdana" panose="020B0604030504040204" pitchFamily="34" charset="0"/>
                <a:ea typeface="Verdana" panose="020B0604030504040204" pitchFamily="34" charset="0"/>
                <a:cs typeface="Verdana" panose="020B0604030504040204" pitchFamily="34" charset="0"/>
              </a:rPr>
              <a:t> equivalent, CH</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4</a:t>
            </a:r>
            <a:r>
              <a:rPr lang="en-US" sz="1600" cap="none" dirty="0" smtClean="0">
                <a:latin typeface="Verdana" panose="020B0604030504040204" pitchFamily="34" charset="0"/>
                <a:ea typeface="Verdana" panose="020B0604030504040204" pitchFamily="34" charset="0"/>
                <a:cs typeface="Verdana" panose="020B0604030504040204" pitchFamily="34" charset="0"/>
              </a:rPr>
              <a:t>=20x that of CO</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2</a:t>
            </a:r>
            <a:r>
              <a:rPr lang="en-US" sz="1600" cap="none" dirty="0" smtClean="0">
                <a:latin typeface="Verdana" panose="020B0604030504040204" pitchFamily="34" charset="0"/>
                <a:ea typeface="Verdana" panose="020B0604030504040204" pitchFamily="34" charset="0"/>
                <a:cs typeface="Verdana" panose="020B0604030504040204" pitchFamily="34" charset="0"/>
              </a:rPr>
              <a:t>, N</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2</a:t>
            </a:r>
            <a:r>
              <a:rPr lang="en-US" sz="1600" cap="none" dirty="0" smtClean="0">
                <a:latin typeface="Verdana" panose="020B0604030504040204" pitchFamily="34" charset="0"/>
                <a:ea typeface="Verdana" panose="020B0604030504040204" pitchFamily="34" charset="0"/>
                <a:cs typeface="Verdana" panose="020B0604030504040204" pitchFamily="34" charset="0"/>
              </a:rPr>
              <a:t>O=300x that of CO</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2</a:t>
            </a:r>
            <a:r>
              <a:rPr lang="en-US" sz="1600" cap="none" dirty="0" smtClean="0">
                <a:latin typeface="Verdana" panose="020B0604030504040204" pitchFamily="34" charset="0"/>
                <a:ea typeface="Verdana" panose="020B0604030504040204" pitchFamily="34" charset="0"/>
                <a:cs typeface="Verdana" panose="020B0604030504040204" pitchFamily="34" charset="0"/>
              </a:rPr>
              <a:t>)</a:t>
            </a:r>
          </a:p>
          <a:p>
            <a:r>
              <a:rPr lang="en-US" sz="1600" cap="none" dirty="0" smtClean="0">
                <a:latin typeface="Verdana" panose="020B0604030504040204" pitchFamily="34" charset="0"/>
                <a:ea typeface="Verdana" panose="020B0604030504040204" pitchFamily="34" charset="0"/>
                <a:cs typeface="Verdana" panose="020B0604030504040204" pitchFamily="34" charset="0"/>
              </a:rPr>
              <a:t>Tillage 1890 forward, responsible for 25% of the CO</a:t>
            </a:r>
            <a:r>
              <a:rPr lang="en-US" sz="1600" cap="none" baseline="-25000" dirty="0" smtClean="0">
                <a:latin typeface="Verdana" panose="020B0604030504040204" pitchFamily="34" charset="0"/>
                <a:ea typeface="Verdana" panose="020B0604030504040204" pitchFamily="34" charset="0"/>
                <a:cs typeface="Verdana" panose="020B0604030504040204" pitchFamily="34" charset="0"/>
              </a:rPr>
              <a:t>2</a:t>
            </a:r>
            <a:r>
              <a:rPr lang="en-US" sz="1600" cap="none" dirty="0" smtClean="0">
                <a:latin typeface="Verdana" panose="020B0604030504040204" pitchFamily="34" charset="0"/>
                <a:ea typeface="Verdana" panose="020B0604030504040204" pitchFamily="34" charset="0"/>
                <a:cs typeface="Verdana" panose="020B0604030504040204" pitchFamily="34" charset="0"/>
              </a:rPr>
              <a:t> increase</a:t>
            </a:r>
            <a:endParaRPr lang="en-US" sz="1600" cap="none" dirty="0">
              <a:latin typeface="Verdana" panose="020B0604030504040204" pitchFamily="34" charset="0"/>
              <a:ea typeface="Verdana" panose="020B0604030504040204" pitchFamily="34" charset="0"/>
              <a:cs typeface="Verdana" panose="020B0604030504040204" pitchFamily="34" charset="0"/>
            </a:endParaRPr>
          </a:p>
          <a:p>
            <a:endParaRPr lang="en-US" sz="1600" cap="none" dirty="0" smtClean="0">
              <a:latin typeface="Verdana" panose="020B0604030504040204" pitchFamily="34" charset="0"/>
              <a:ea typeface="Verdana" panose="020B0604030504040204" pitchFamily="34" charset="0"/>
              <a:cs typeface="Verdana" panose="020B0604030504040204" pitchFamily="34" charset="0"/>
            </a:endParaRPr>
          </a:p>
          <a:p>
            <a:endParaRPr lang="en-US" sz="1600" dirty="0" smtClean="0">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a typeface="Verdana" panose="020B0604030504040204" pitchFamily="34" charset="0"/>
              <a:cs typeface="Verdana" panose="020B0604030504040204" pitchFamily="34" charset="0"/>
            </a:endParaRPr>
          </a:p>
          <a:p>
            <a:endParaRPr lang="en-US" sz="1600" dirty="0" smtClean="0">
              <a:latin typeface="Verdana" panose="020B0604030504040204" pitchFamily="34" charset="0"/>
              <a:ea typeface="Verdana" panose="020B0604030504040204" pitchFamily="34" charset="0"/>
              <a:cs typeface="Verdana" panose="020B0604030504040204" pitchFamily="34" charset="0"/>
            </a:endParaRPr>
          </a:p>
          <a:p>
            <a:endParaRPr lang="en-US" sz="1600" dirty="0">
              <a:latin typeface="Verdana" panose="020B0604030504040204" pitchFamily="34" charset="0"/>
              <a:ea typeface="Verdana" panose="020B0604030504040204" pitchFamily="34" charset="0"/>
              <a:cs typeface="Verdana" panose="020B0604030504040204" pitchFamily="34" charset="0"/>
            </a:endParaRPr>
          </a:p>
        </p:txBody>
      </p:sp>
      <p:sp>
        <p:nvSpPr>
          <p:cNvPr id="2" name="Rounded Rectangle 1"/>
          <p:cNvSpPr/>
          <p:nvPr/>
        </p:nvSpPr>
        <p:spPr>
          <a:xfrm>
            <a:off x="6154616" y="1524000"/>
            <a:ext cx="2567353" cy="20984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b="1" u="sng" dirty="0" smtClean="0"/>
              <a:t>Population</a:t>
            </a:r>
            <a:br>
              <a:rPr lang="en-US" sz="2000" b="1" u="sng" dirty="0" smtClean="0"/>
            </a:br>
            <a:r>
              <a:rPr lang="en-US" sz="2000" dirty="0" smtClean="0"/>
              <a:t>Nebraska 1.92</a:t>
            </a:r>
          </a:p>
          <a:p>
            <a:r>
              <a:rPr lang="en-US" sz="2000" dirty="0"/>
              <a:t>Kansas 2.78</a:t>
            </a:r>
          </a:p>
          <a:p>
            <a:r>
              <a:rPr lang="en-US" sz="2000" dirty="0" smtClean="0"/>
              <a:t>Iowa 3.03</a:t>
            </a:r>
          </a:p>
          <a:p>
            <a:r>
              <a:rPr lang="en-US" sz="2000" dirty="0" smtClean="0"/>
              <a:t>Oklahoma  3.93</a:t>
            </a:r>
            <a:endParaRPr lang="en-US" sz="2000" dirty="0"/>
          </a:p>
        </p:txBody>
      </p:sp>
    </p:spTree>
    <p:extLst>
      <p:ext uri="{BB962C8B-B14F-4D97-AF65-F5344CB8AC3E}">
        <p14:creationId xmlns:p14="http://schemas.microsoft.com/office/powerpoint/2010/main" val="181109294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 y="-1"/>
            <a:ext cx="3518263" cy="3767029"/>
          </a:xfrm>
        </p:spPr>
      </p:pic>
      <p:pic>
        <p:nvPicPr>
          <p:cNvPr id="4" name="Picture 2" descr="http://nue.okstate.edu/Hand_Planter/drums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3405049" y="0"/>
            <a:ext cx="2052208" cy="4354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23292"/>
            <a:ext cx="3489496" cy="32347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1838" y="-3336"/>
            <a:ext cx="3692162" cy="20868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6744" y="2091403"/>
            <a:ext cx="2473234" cy="476659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0069" y="3897663"/>
            <a:ext cx="2048232" cy="2968200"/>
          </a:xfrm>
          <a:prstGeom prst="rect">
            <a:avLst/>
          </a:prstGeom>
        </p:spPr>
      </p:pic>
      <p:sp>
        <p:nvSpPr>
          <p:cNvPr id="10" name="TextBox 9"/>
          <p:cNvSpPr txBox="1"/>
          <p:nvPr/>
        </p:nvSpPr>
        <p:spPr>
          <a:xfrm>
            <a:off x="2036679" y="5240645"/>
            <a:ext cx="3141692" cy="1443365"/>
          </a:xfrm>
          <a:prstGeom prst="rect">
            <a:avLst/>
          </a:prstGeom>
          <a:solidFill>
            <a:schemeClr val="bg1">
              <a:lumMod val="50000"/>
            </a:schemeClr>
          </a:solidFill>
          <a:ln>
            <a:solidFill>
              <a:schemeClr val="tx1"/>
            </a:solidFill>
          </a:ln>
        </p:spPr>
        <p:txBody>
          <a:bodyPr vert="horz" lIns="91440" tIns="45720" rIns="91440" bIns="45720" rtlCol="0" anchor="t">
            <a:noAutofit/>
          </a:bodyPr>
          <a:lstStyle>
            <a:lvl1pPr defTabSz="457200" eaLnBrk="1" latinLnBrk="0" hangingPunct="1">
              <a:buNone/>
              <a:defRPr sz="32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600" dirty="0">
                <a:solidFill>
                  <a:schemeClr val="bg1"/>
                </a:solidFill>
              </a:rPr>
              <a:t>Internal </a:t>
            </a:r>
            <a:r>
              <a:rPr lang="en-US" sz="1600" dirty="0" smtClean="0">
                <a:solidFill>
                  <a:schemeClr val="bg1"/>
                </a:solidFill>
              </a:rPr>
              <a:t>Brush/Strength</a:t>
            </a:r>
            <a:endParaRPr lang="en-US" sz="1600" dirty="0">
              <a:solidFill>
                <a:schemeClr val="bg1"/>
              </a:solidFill>
            </a:endParaRPr>
          </a:p>
          <a:p>
            <a:r>
              <a:rPr lang="en-US" sz="1600" dirty="0">
                <a:solidFill>
                  <a:schemeClr val="bg1"/>
                </a:solidFill>
              </a:rPr>
              <a:t>Drum size/material</a:t>
            </a:r>
          </a:p>
          <a:p>
            <a:r>
              <a:rPr lang="en-US" sz="1600" dirty="0">
                <a:solidFill>
                  <a:schemeClr val="bg1"/>
                </a:solidFill>
              </a:rPr>
              <a:t>Cavity size/angle</a:t>
            </a:r>
          </a:p>
          <a:p>
            <a:r>
              <a:rPr lang="en-US" sz="1600" dirty="0">
                <a:solidFill>
                  <a:schemeClr val="bg1"/>
                </a:solidFill>
              </a:rPr>
              <a:t>Tip size/design/material</a:t>
            </a:r>
          </a:p>
          <a:p>
            <a:r>
              <a:rPr lang="en-US" sz="1600" dirty="0" smtClean="0">
                <a:solidFill>
                  <a:schemeClr val="bg1"/>
                </a:solidFill>
              </a:rPr>
              <a:t>Internal/Ext. spring/tension</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1748263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12644" y="104774"/>
            <a:ext cx="3021806" cy="4029075"/>
          </a:xfrm>
          <a:prstGeom prst="rect">
            <a:avLst/>
          </a:prstGeom>
          <a:ln w="28575">
            <a:solidFill>
              <a:schemeClr val="bg1"/>
            </a:solidFill>
          </a:ln>
        </p:spPr>
      </p:pic>
      <p:pic>
        <p:nvPicPr>
          <p:cNvPr id="4" name="Picture 3"/>
          <p:cNvPicPr>
            <a:picLocks noChangeAspect="1"/>
          </p:cNvPicPr>
          <p:nvPr/>
        </p:nvPicPr>
        <p:blipFill>
          <a:blip r:embed="rId3"/>
          <a:stretch>
            <a:fillRect/>
          </a:stretch>
        </p:blipFill>
        <p:spPr>
          <a:xfrm>
            <a:off x="2660650" y="2305050"/>
            <a:ext cx="4140200" cy="3105150"/>
          </a:xfrm>
          <a:prstGeom prst="rect">
            <a:avLst/>
          </a:prstGeom>
          <a:ln w="28575">
            <a:solidFill>
              <a:schemeClr val="bg1"/>
            </a:solidFill>
          </a:ln>
        </p:spPr>
      </p:pic>
      <p:pic>
        <p:nvPicPr>
          <p:cNvPr id="5" name="Picture 4"/>
          <p:cNvPicPr>
            <a:picLocks noChangeAspect="1"/>
          </p:cNvPicPr>
          <p:nvPr/>
        </p:nvPicPr>
        <p:blipFill>
          <a:blip r:embed="rId4"/>
          <a:stretch>
            <a:fillRect/>
          </a:stretch>
        </p:blipFill>
        <p:spPr>
          <a:xfrm>
            <a:off x="600075" y="152406"/>
            <a:ext cx="3733800" cy="2800350"/>
          </a:xfrm>
          <a:prstGeom prst="rect">
            <a:avLst/>
          </a:prstGeom>
          <a:ln w="28575">
            <a:solidFill>
              <a:schemeClr val="bg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51" y="3819525"/>
            <a:ext cx="2113827" cy="2400306"/>
          </a:xfrm>
          <a:prstGeom prst="rect">
            <a:avLst/>
          </a:prstGeom>
          <a:ln w="28575">
            <a:solidFill>
              <a:schemeClr val="bg1"/>
            </a:solidFill>
          </a:ln>
        </p:spPr>
      </p:pic>
      <p:pic>
        <p:nvPicPr>
          <p:cNvPr id="10" name="Picture 9"/>
          <p:cNvPicPr>
            <a:picLocks noChangeAspect="1"/>
          </p:cNvPicPr>
          <p:nvPr/>
        </p:nvPicPr>
        <p:blipFill>
          <a:blip r:embed="rId6"/>
          <a:stretch>
            <a:fillRect/>
          </a:stretch>
        </p:blipFill>
        <p:spPr>
          <a:xfrm>
            <a:off x="365125" y="2762256"/>
            <a:ext cx="2543175" cy="3810000"/>
          </a:xfrm>
          <a:prstGeom prst="rect">
            <a:avLst/>
          </a:prstGeom>
          <a:ln w="28575">
            <a:solidFill>
              <a:schemeClr val="bg1"/>
            </a:solidFill>
          </a:ln>
        </p:spPr>
      </p:pic>
      <p:sp>
        <p:nvSpPr>
          <p:cNvPr id="3" name="Rounded Rectangle 2"/>
          <p:cNvSpPr/>
          <p:nvPr/>
        </p:nvSpPr>
        <p:spPr>
          <a:xfrm>
            <a:off x="3844751" y="757237"/>
            <a:ext cx="2476500" cy="84772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Verdana" panose="020B0604030504040204" pitchFamily="34" charset="0"/>
                <a:ea typeface="Verdana" panose="020B0604030504040204" pitchFamily="34" charset="0"/>
                <a:cs typeface="Verdana" panose="020B0604030504040204" pitchFamily="34" charset="0"/>
              </a:rPr>
              <a:t>Alternative Designs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32625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27538" y="808892"/>
            <a:ext cx="8077200" cy="4909036"/>
          </a:xfrm>
          <a:prstGeom prst="rect">
            <a:avLst/>
          </a:prstGeom>
          <a:solidFill>
            <a:srgbClr val="008000"/>
          </a:solidFill>
        </p:spPr>
        <p:txBody>
          <a:bodyPr wrap="square" rtlCol="0">
            <a:spAutoFit/>
          </a:bodyPr>
          <a:lstStyle/>
          <a:p>
            <a:r>
              <a:rPr lang="en-US" sz="1600" dirty="0">
                <a:solidFill>
                  <a:schemeClr val="bg1"/>
                </a:solidFill>
              </a:rPr>
              <a:t>Similar comments concerning resistance to change in the American Society of Animal Science were made by </a:t>
            </a:r>
            <a:r>
              <a:rPr lang="en-US" sz="1600" dirty="0" err="1">
                <a:solidFill>
                  <a:schemeClr val="bg1"/>
                </a:solidFill>
              </a:rPr>
              <a:t>Oltjen</a:t>
            </a:r>
            <a:r>
              <a:rPr lang="en-US" sz="1600" dirty="0">
                <a:solidFill>
                  <a:schemeClr val="bg1"/>
                </a:solidFill>
              </a:rPr>
              <a:t> (1983), citing an anonymous source, </a:t>
            </a:r>
          </a:p>
          <a:p>
            <a:endParaRPr lang="en-US" sz="1600" dirty="0" smtClean="0">
              <a:solidFill>
                <a:schemeClr val="bg1"/>
              </a:solidFill>
            </a:endParaRPr>
          </a:p>
          <a:p>
            <a:r>
              <a:rPr lang="en-US" sz="1600" dirty="0" smtClean="0">
                <a:solidFill>
                  <a:schemeClr val="bg1"/>
                </a:solidFill>
              </a:rPr>
              <a:t>“</a:t>
            </a:r>
            <a:r>
              <a:rPr lang="en-US" sz="1600" dirty="0">
                <a:solidFill>
                  <a:schemeClr val="bg1"/>
                </a:solidFill>
              </a:rPr>
              <a:t>One can stand still in a flowing stream, but not in a world of men.” </a:t>
            </a:r>
          </a:p>
          <a:p>
            <a:endParaRPr lang="en-US" sz="1600" dirty="0" smtClean="0">
              <a:solidFill>
                <a:schemeClr val="bg1"/>
              </a:solidFill>
            </a:endParaRPr>
          </a:p>
          <a:p>
            <a:r>
              <a:rPr lang="en-US" sz="1600" dirty="0" smtClean="0">
                <a:solidFill>
                  <a:schemeClr val="bg1"/>
                </a:solidFill>
              </a:rPr>
              <a:t>Restructuring </a:t>
            </a:r>
            <a:r>
              <a:rPr lang="en-US" sz="1600" dirty="0">
                <a:solidFill>
                  <a:schemeClr val="bg1"/>
                </a:solidFill>
              </a:rPr>
              <a:t>and name changes within departments should be viewed as evolutionary and not as an abrupt step or change (G.H. </a:t>
            </a:r>
            <a:r>
              <a:rPr lang="en-US" sz="1600" dirty="0" err="1">
                <a:solidFill>
                  <a:schemeClr val="bg1"/>
                </a:solidFill>
              </a:rPr>
              <a:t>Heichel</a:t>
            </a:r>
            <a:r>
              <a:rPr lang="en-US" sz="1600" dirty="0">
                <a:solidFill>
                  <a:schemeClr val="bg1"/>
                </a:solidFill>
              </a:rPr>
              <a:t>, 1998, personal communication). </a:t>
            </a:r>
          </a:p>
          <a:p>
            <a:endParaRPr lang="en-US" sz="1600" dirty="0" smtClean="0">
              <a:solidFill>
                <a:schemeClr val="bg1"/>
              </a:solidFill>
            </a:endParaRPr>
          </a:p>
          <a:p>
            <a:r>
              <a:rPr lang="en-US" sz="1600" dirty="0" smtClean="0">
                <a:solidFill>
                  <a:schemeClr val="bg1"/>
                </a:solidFill>
              </a:rPr>
              <a:t>Agronomy </a:t>
            </a:r>
            <a:r>
              <a:rPr lang="en-US" sz="1600" dirty="0">
                <a:solidFill>
                  <a:schemeClr val="bg1"/>
                </a:solidFill>
              </a:rPr>
              <a:t>as a department name has become less common over the past 20 yr. Restructuring, image, visibility, communication, popularity, and increased specialization are some of the factors that have been considered to be important for department and society name changes</a:t>
            </a:r>
          </a:p>
          <a:p>
            <a:endParaRPr lang="en-US" sz="1600" dirty="0" smtClean="0">
              <a:solidFill>
                <a:schemeClr val="bg1"/>
              </a:solidFill>
            </a:endParaRPr>
          </a:p>
          <a:p>
            <a:r>
              <a:rPr lang="en-US" sz="1600" dirty="0" err="1">
                <a:solidFill>
                  <a:schemeClr val="bg1"/>
                </a:solidFill>
              </a:rPr>
              <a:t>Oltjen</a:t>
            </a:r>
            <a:r>
              <a:rPr lang="en-US" sz="1600" dirty="0">
                <a:solidFill>
                  <a:schemeClr val="bg1"/>
                </a:solidFill>
              </a:rPr>
              <a:t>, R.R. 1983. Significant milestones in the 75 year history of the</a:t>
            </a:r>
          </a:p>
          <a:p>
            <a:r>
              <a:rPr lang="en-US" sz="1600" dirty="0">
                <a:solidFill>
                  <a:schemeClr val="bg1"/>
                </a:solidFill>
              </a:rPr>
              <a:t>American society of animal science. J. Anim. Sci. 57:2–15.</a:t>
            </a:r>
          </a:p>
          <a:p>
            <a:endParaRPr lang="en-US" sz="900" dirty="0">
              <a:solidFill>
                <a:schemeClr val="bg1"/>
              </a:solidFill>
            </a:endParaRPr>
          </a:p>
          <a:p>
            <a:r>
              <a:rPr lang="en-US" sz="1600" dirty="0" smtClean="0">
                <a:solidFill>
                  <a:schemeClr val="bg1"/>
                </a:solidFill>
              </a:rPr>
              <a:t>Raun</a:t>
            </a:r>
            <a:r>
              <a:rPr lang="en-US" sz="1600" dirty="0">
                <a:solidFill>
                  <a:schemeClr val="bg1"/>
                </a:solidFill>
              </a:rPr>
              <a:t>, W.R., N.T. </a:t>
            </a:r>
            <a:r>
              <a:rPr lang="en-US" sz="1600" dirty="0" err="1">
                <a:solidFill>
                  <a:schemeClr val="bg1"/>
                </a:solidFill>
              </a:rPr>
              <a:t>Basta</a:t>
            </a:r>
            <a:r>
              <a:rPr lang="en-US" sz="1600" dirty="0">
                <a:solidFill>
                  <a:schemeClr val="bg1"/>
                </a:solidFill>
              </a:rPr>
              <a:t>, J.A. </a:t>
            </a:r>
            <a:r>
              <a:rPr lang="en-US" sz="1600" dirty="0" err="1">
                <a:solidFill>
                  <a:schemeClr val="bg1"/>
                </a:solidFill>
              </a:rPr>
              <a:t>Hattey</a:t>
            </a:r>
            <a:r>
              <a:rPr lang="en-US" sz="1600" dirty="0">
                <a:solidFill>
                  <a:schemeClr val="bg1"/>
                </a:solidFill>
              </a:rPr>
              <a:t>, H. Zhang, and G.V. Johnson. 1998.  Changing departmental names from agronomy to plant, crop and soil sciences. J. Nat. </a:t>
            </a:r>
            <a:r>
              <a:rPr lang="en-US" sz="1600" dirty="0" err="1">
                <a:solidFill>
                  <a:schemeClr val="bg1"/>
                </a:solidFill>
              </a:rPr>
              <a:t>Resour</a:t>
            </a:r>
            <a:r>
              <a:rPr lang="en-US" sz="1600" dirty="0">
                <a:solidFill>
                  <a:schemeClr val="bg1"/>
                </a:solidFill>
              </a:rPr>
              <a:t>. Life Sci. Educ. 27:113-116.</a:t>
            </a:r>
          </a:p>
          <a:p>
            <a:endParaRPr lang="en-US" sz="1600" dirty="0">
              <a:solidFill>
                <a:schemeClr val="bg1"/>
              </a:solidFill>
            </a:endParaRPr>
          </a:p>
        </p:txBody>
      </p:sp>
    </p:spTree>
    <p:extLst>
      <p:ext uri="{BB962C8B-B14F-4D97-AF65-F5344CB8AC3E}">
        <p14:creationId xmlns:p14="http://schemas.microsoft.com/office/powerpoint/2010/main" val="102553523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85750" y="152400"/>
            <a:ext cx="8610600" cy="6324600"/>
          </a:xfrm>
          <a:solidFill>
            <a:schemeClr val="bg1">
              <a:lumMod val="50000"/>
            </a:schemeClr>
          </a:solidFill>
          <a:ln w="12700">
            <a:solidFill>
              <a:schemeClr val="tx1"/>
            </a:solidFill>
          </a:ln>
        </p:spPr>
        <p:txBody>
          <a:bodyPr vert="horz" lIns="91440" tIns="45720" rIns="91440" bIns="45720" rtlCol="0">
            <a:noAutofit/>
          </a:bodyPr>
          <a:lstStyle/>
          <a:p>
            <a:pPr marL="0" indent="0">
              <a:buNone/>
            </a:pPr>
            <a:r>
              <a:rPr lang="en-US" sz="1800" cap="none" dirty="0" smtClean="0">
                <a:solidFill>
                  <a:schemeClr val="bg1"/>
                </a:solidFill>
                <a:latin typeface="Verdana" panose="020B0604030504040204" pitchFamily="34" charset="0"/>
              </a:rPr>
              <a:t>September 28, 2017</a:t>
            </a:r>
            <a:endParaRPr lang="en-US" sz="1800" cap="none" dirty="0">
              <a:solidFill>
                <a:schemeClr val="bg1"/>
              </a:solidFill>
              <a:latin typeface="Verdana" panose="020B0604030504040204" pitchFamily="34" charset="0"/>
            </a:endParaRPr>
          </a:p>
          <a:p>
            <a:pPr marL="0" indent="0">
              <a:buNone/>
            </a:pPr>
            <a:r>
              <a:rPr lang="en-US" sz="1800" cap="none" dirty="0">
                <a:solidFill>
                  <a:schemeClr val="bg1"/>
                </a:solidFill>
                <a:latin typeface="Verdana" panose="020B0604030504040204" pitchFamily="34" charset="0"/>
              </a:rPr>
              <a:t>There is absolutely no doubt in my mind that the planter is working. As an example which I first wanted to put complete details together but will now share, a farmer supported with one HP in </a:t>
            </a:r>
            <a:r>
              <a:rPr lang="en-US" sz="1800" cap="none" dirty="0" err="1">
                <a:solidFill>
                  <a:schemeClr val="bg1"/>
                </a:solidFill>
                <a:latin typeface="Verdana" panose="020B0604030504040204" pitchFamily="34" charset="0"/>
              </a:rPr>
              <a:t>Oyam</a:t>
            </a:r>
            <a:r>
              <a:rPr lang="en-US" sz="1800" cap="none" dirty="0">
                <a:solidFill>
                  <a:schemeClr val="bg1"/>
                </a:solidFill>
                <a:latin typeface="Verdana" panose="020B0604030504040204" pitchFamily="34" charset="0"/>
              </a:rPr>
              <a:t> District reported a slightly higher yield advantage of HP (about 720 kg corn /ac) over conventional hand hoe (about 600kg corn /ac). I gave him the planting tips as well as benefits of Green Seeder &amp; he deliberately said "I'll compare the planter you're praising with the one that I assume your parents used to send you to school".</a:t>
            </a:r>
          </a:p>
          <a:p>
            <a:pPr marL="0" indent="0">
              <a:buNone/>
            </a:pPr>
            <a:r>
              <a:rPr lang="en-US" sz="1800" cap="none" dirty="0">
                <a:solidFill>
                  <a:schemeClr val="bg1"/>
                </a:solidFill>
                <a:latin typeface="Verdana" panose="020B0604030504040204" pitchFamily="34" charset="0"/>
              </a:rPr>
              <a:t>I visited the field after planting &amp; emergence, and saw a clear deficiency of phosphorus and no N was added plus fall armyworm infestation and I assumed that the yields could have been much higher</a:t>
            </a:r>
            <a:r>
              <a:rPr lang="en-US" sz="1800" cap="none" dirty="0" smtClean="0">
                <a:solidFill>
                  <a:schemeClr val="bg1"/>
                </a:solidFill>
                <a:latin typeface="Verdana" panose="020B0604030504040204" pitchFamily="34" charset="0"/>
              </a:rPr>
              <a:t>.</a:t>
            </a:r>
            <a:endParaRPr lang="en-US" sz="1800" cap="none" dirty="0">
              <a:solidFill>
                <a:schemeClr val="bg1"/>
              </a:solidFill>
              <a:latin typeface="Verdana" panose="020B0604030504040204" pitchFamily="34" charset="0"/>
            </a:endParaRPr>
          </a:p>
          <a:p>
            <a:pPr marL="0" indent="0">
              <a:buNone/>
            </a:pPr>
            <a:r>
              <a:rPr lang="en-US" sz="1800" cap="none" dirty="0">
                <a:solidFill>
                  <a:schemeClr val="bg1"/>
                </a:solidFill>
                <a:latin typeface="Verdana" panose="020B0604030504040204" pitchFamily="34" charset="0"/>
              </a:rPr>
              <a:t>Smallholder producers in Uganda who are the majority may still need a subsidy to acquire the planter perhaps through NGOs.  </a:t>
            </a:r>
          </a:p>
          <a:p>
            <a:pPr marL="0" indent="0">
              <a:buNone/>
            </a:pPr>
            <a:r>
              <a:rPr lang="en-US" sz="1800" cap="none" dirty="0">
                <a:solidFill>
                  <a:schemeClr val="bg1"/>
                </a:solidFill>
                <a:latin typeface="Verdana" panose="020B0604030504040204" pitchFamily="34" charset="0"/>
              </a:rPr>
              <a:t>Thanks,</a:t>
            </a:r>
          </a:p>
          <a:p>
            <a:pPr marL="0" indent="0">
              <a:buNone/>
            </a:pPr>
            <a:r>
              <a:rPr lang="en-US" sz="1800" cap="none" dirty="0">
                <a:solidFill>
                  <a:schemeClr val="bg1"/>
                </a:solidFill>
                <a:latin typeface="Verdana" panose="020B0604030504040204" pitchFamily="34" charset="0"/>
              </a:rPr>
              <a:t>Lawrence Aula</a:t>
            </a:r>
          </a:p>
          <a:p>
            <a:pPr marL="0" indent="0">
              <a:buNone/>
            </a:pPr>
            <a:endParaRPr lang="en-US" dirty="0">
              <a:solidFill>
                <a:schemeClr val="bg1"/>
              </a:solidFill>
            </a:endParaRPr>
          </a:p>
        </p:txBody>
      </p:sp>
      <p:sp>
        <p:nvSpPr>
          <p:cNvPr id="2" name="TextBox 1"/>
          <p:cNvSpPr txBox="1"/>
          <p:nvPr/>
        </p:nvSpPr>
        <p:spPr>
          <a:xfrm>
            <a:off x="-2813539" y="949569"/>
            <a:ext cx="2426677" cy="2554545"/>
          </a:xfrm>
          <a:prstGeom prst="rect">
            <a:avLst/>
          </a:prstGeom>
          <a:noFill/>
        </p:spPr>
        <p:txBody>
          <a:bodyPr wrap="square" rtlCol="0">
            <a:spAutoFit/>
          </a:bodyPr>
          <a:lstStyle/>
          <a:p>
            <a:r>
              <a:rPr lang="en-US" sz="1600" dirty="0" smtClean="0"/>
              <a:t>“The </a:t>
            </a:r>
            <a:r>
              <a:rPr lang="en-US" sz="1600" dirty="0"/>
              <a:t>hand planter has saved me from daily struggle to get my husband to support me in </a:t>
            </a:r>
            <a:r>
              <a:rPr lang="en-US" sz="1600" dirty="0" smtClean="0"/>
              <a:t>planting </a:t>
            </a:r>
            <a:r>
              <a:rPr lang="en-US" sz="1600" dirty="0"/>
              <a:t>crops. I don't really need him at planting stage since I can do it alone," Mama </a:t>
            </a:r>
            <a:r>
              <a:rPr lang="en-US" sz="1600" dirty="0" smtClean="0"/>
              <a:t>Brenda, Uganda</a:t>
            </a:r>
            <a:endParaRPr lang="en-US" sz="1600" dirty="0"/>
          </a:p>
          <a:p>
            <a:endParaRPr lang="en-US" sz="1600" dirty="0"/>
          </a:p>
        </p:txBody>
      </p:sp>
    </p:spTree>
    <p:extLst>
      <p:ext uri="{BB962C8B-B14F-4D97-AF65-F5344CB8AC3E}">
        <p14:creationId xmlns:p14="http://schemas.microsoft.com/office/powerpoint/2010/main" val="297065117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BEBA8EAE-BF5A-486C-A8C5-ECC9F3942E4B}">
                <a14:imgProps xmlns:a14="http://schemas.microsoft.com/office/drawing/2010/main">
                  <a14:imgLayer r:embed="rId3">
                    <a14:imgEffect>
                      <a14:colorTemperature colorTemp="6504"/>
                    </a14:imgEffect>
                    <a14:imgEffect>
                      <a14:saturation sat="97000"/>
                    </a14:imgEffect>
                    <a14:imgEffect>
                      <a14:brightnessContrast bright="6000" contrast="-6000"/>
                    </a14:imgEffect>
                  </a14:imgLayer>
                </a14:imgProps>
              </a:ext>
              <a:ext uri="{28A0092B-C50C-407E-A947-70E740481C1C}">
                <a14:useLocalDpi xmlns:a14="http://schemas.microsoft.com/office/drawing/2010/main" val="0"/>
              </a:ext>
            </a:extLst>
          </a:blip>
          <a:stretch>
            <a:fillRect/>
          </a:stretch>
        </p:blipFill>
        <p:spPr>
          <a:xfrm>
            <a:off x="204857" y="1062990"/>
            <a:ext cx="8836775" cy="5406389"/>
          </a:xfrm>
          <a:ln w="38100">
            <a:solidFill>
              <a:srgbClr val="006600"/>
            </a:solidFill>
          </a:ln>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95526" y="283633"/>
            <a:ext cx="2190750" cy="533400"/>
          </a:xfrm>
          <a:prstGeom prst="rect">
            <a:avLst/>
          </a:prstGeom>
        </p:spPr>
      </p:pic>
      <p:sp>
        <p:nvSpPr>
          <p:cNvPr id="5" name="TextBox 4"/>
          <p:cNvSpPr txBox="1"/>
          <p:nvPr/>
        </p:nvSpPr>
        <p:spPr>
          <a:xfrm>
            <a:off x="5335360" y="550333"/>
            <a:ext cx="2283388" cy="307777"/>
          </a:xfrm>
          <a:prstGeom prst="rect">
            <a:avLst/>
          </a:prstGeom>
          <a:noFill/>
        </p:spPr>
        <p:txBody>
          <a:bodyPr wrap="square" rtlCol="0">
            <a:spAutoFit/>
          </a:bodyPr>
          <a:lstStyle/>
          <a:p>
            <a:r>
              <a:rPr lang="en-US" sz="1400" dirty="0" smtClean="0">
                <a:latin typeface="+mn-lt"/>
                <a:ea typeface="+mj-ea"/>
                <a:cs typeface="+mj-cs"/>
              </a:rPr>
              <a:t>March</a:t>
            </a:r>
            <a:r>
              <a:rPr lang="en-US" sz="1400" dirty="0" smtClean="0">
                <a:latin typeface="+mn-lt"/>
              </a:rPr>
              <a:t> 2016</a:t>
            </a:r>
            <a:endParaRPr lang="en-US" sz="1400" dirty="0">
              <a:latin typeface="+mn-lt"/>
            </a:endParaRPr>
          </a:p>
        </p:txBody>
      </p:sp>
      <p:sp>
        <p:nvSpPr>
          <p:cNvPr id="6" name="TextBox 5"/>
          <p:cNvSpPr txBox="1"/>
          <p:nvPr/>
        </p:nvSpPr>
        <p:spPr>
          <a:xfrm>
            <a:off x="661851" y="6381207"/>
            <a:ext cx="2002972" cy="215444"/>
          </a:xfrm>
          <a:prstGeom prst="rect">
            <a:avLst/>
          </a:prstGeom>
          <a:noFill/>
        </p:spPr>
        <p:txBody>
          <a:bodyPr wrap="square" rtlCol="0">
            <a:spAutoFit/>
          </a:bodyPr>
          <a:lstStyle/>
          <a:p>
            <a:r>
              <a:rPr lang="en-US" dirty="0" smtClean="0"/>
              <a:t>Membership, 11,000, views 10,000</a:t>
            </a:r>
            <a:endParaRPr lang="en-US" dirty="0"/>
          </a:p>
        </p:txBody>
      </p:sp>
      <p:pic>
        <p:nvPicPr>
          <p:cNvPr id="7" name="Picture 6"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1851" y="5886211"/>
            <a:ext cx="961210" cy="475403"/>
          </a:xfrm>
          <a:prstGeom prst="rect">
            <a:avLst/>
          </a:prstGeom>
          <a:noFill/>
          <a:ln>
            <a:noFill/>
          </a:ln>
        </p:spPr>
      </p:pic>
    </p:spTree>
    <p:extLst>
      <p:ext uri="{BB962C8B-B14F-4D97-AF65-F5344CB8AC3E}">
        <p14:creationId xmlns:p14="http://schemas.microsoft.com/office/powerpoint/2010/main" val="23078820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6" name="Rounded Rectangle 5"/>
          <p:cNvSpPr/>
          <p:nvPr/>
        </p:nvSpPr>
        <p:spPr>
          <a:xfrm>
            <a:off x="550986" y="133396"/>
            <a:ext cx="3634153"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MAIZE (FAOSTAT.COM)</a:t>
            </a:r>
            <a:endParaRPr lang="en-US" sz="22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96254" y="1251284"/>
            <a:ext cx="8932244" cy="4985887"/>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Clr>
                <a:srgbClr val="92D050"/>
              </a:buClr>
              <a:buNone/>
              <a:tabLst>
                <a:tab pos="2686050" algn="r"/>
                <a:tab pos="4914900" algn="r"/>
                <a:tab pos="5486400" algn="l"/>
                <a:tab pos="8229600" algn="r"/>
              </a:tabLst>
            </a:pP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u="sng" dirty="0">
                <a:solidFill>
                  <a:schemeClr val="bg1"/>
                </a:solidFill>
                <a:latin typeface="Verdana" panose="020B0604030504040204" pitchFamily="34" charset="0"/>
                <a:ea typeface="Verdana" panose="020B0604030504040204" pitchFamily="34" charset="0"/>
                <a:cs typeface="Verdana" panose="020B0604030504040204" pitchFamily="34" charset="0"/>
              </a:rPr>
              <a:t>Area, ha   	 Production, Mt	Avg. Mg/ha</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World	183,319,737 	1,038,281,035	5.7	(90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USA	</a:t>
            </a:r>
            <a:r>
              <a:rPr lang="en-US" sz="1800" u="sng" dirty="0">
                <a:solidFill>
                  <a:schemeClr val="bg1"/>
                </a:solidFill>
                <a:latin typeface="Verdana" panose="020B0604030504040204" pitchFamily="34" charset="0"/>
                <a:ea typeface="Verdana" panose="020B0604030504040204" pitchFamily="34" charset="0"/>
                <a:cs typeface="Verdana" panose="020B0604030504040204" pitchFamily="34" charset="0"/>
              </a:rPr>
              <a:t>33,644,310</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361,091,140	10.9	(174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China	35,981,005	215,812,100	6.2	(98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Brazil	15,450,180	80,516,571	5.2	(83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Low income Food Deficit Countries</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49,356,985	117,590,512	2.4	(38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Developing </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world maize planted by hand (60% of total) </a:t>
            </a:r>
            <a:b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29,400,000 ha’s (72,618,000 ac)</a:t>
            </a:r>
            <a:r>
              <a:rPr lang="en-US" sz="1800" dirty="0">
                <a:latin typeface="Verdana" panose="020B0604030504040204" pitchFamily="34" charset="0"/>
                <a:ea typeface="Verdana" panose="020B0604030504040204" pitchFamily="34" charset="0"/>
                <a:cs typeface="Verdana" panose="020B0604030504040204" pitchFamily="34" charset="0"/>
              </a:rPr>
              <a:t/>
            </a:r>
            <a:br>
              <a:rPr lang="en-US" sz="1800" dirty="0">
                <a:latin typeface="Verdana" panose="020B0604030504040204" pitchFamily="34" charset="0"/>
                <a:ea typeface="Verdana" panose="020B0604030504040204" pitchFamily="34" charset="0"/>
                <a:cs typeface="Verdana" panose="020B0604030504040204" pitchFamily="34" charset="0"/>
              </a:rPr>
            </a:b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25% increase on world hand planted maize </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avg</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2 Mg/ha *0.25 = 0.5 Mg/ha)</a:t>
            </a:r>
            <a:r>
              <a:rPr lang="en-US" sz="180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80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800" smtClean="0">
                <a:solidFill>
                  <a:schemeClr val="bg1"/>
                </a:solidFill>
                <a:latin typeface="Verdana" panose="020B0604030504040204" pitchFamily="34" charset="0"/>
                <a:ea typeface="Verdana" panose="020B0604030504040204" pitchFamily="34" charset="0"/>
                <a:cs typeface="Verdana" panose="020B0604030504040204" pitchFamily="34" charset="0"/>
              </a:rPr>
              <a:t>29,400,000</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*(2000kg/ha*0.25%)*$0.23/kg (or $6.00/</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 </a:t>
            </a:r>
            <a:r>
              <a:rPr lang="en-US" sz="1800" b="1" dirty="0">
                <a:solidFill>
                  <a:srgbClr val="99FF33"/>
                </a:solidFill>
                <a:latin typeface="Verdana" panose="020B0604030504040204" pitchFamily="34" charset="0"/>
                <a:ea typeface="Verdana" panose="020B0604030504040204" pitchFamily="34" charset="0"/>
                <a:cs typeface="Verdana" panose="020B0604030504040204" pitchFamily="34" charset="0"/>
              </a:rPr>
              <a:t>$3,381,000,000</a:t>
            </a:r>
          </a:p>
          <a:p>
            <a:pPr marL="0" indent="0">
              <a:buClr>
                <a:srgbClr val="FF6600"/>
              </a:buClr>
              <a:buNone/>
              <a:tabLst>
                <a:tab pos="2971800" algn="r"/>
                <a:tab pos="5257800" algn="r"/>
                <a:tab pos="7086600" algn="r"/>
              </a:tabLst>
            </a:pPr>
            <a:endParaRPr lang="en-US" sz="1600" b="1" u="sng" dirty="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05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91662" y="578642"/>
            <a:ext cx="3118337"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400" b="1" dirty="0">
                <a:solidFill>
                  <a:schemeClr val="bg1"/>
                </a:solidFill>
                <a:latin typeface="Arial" panose="020B0604020202020204" pitchFamily="34" charset="0"/>
                <a:cs typeface="Arial" panose="020B0604020202020204" pitchFamily="34" charset="0"/>
              </a:rPr>
              <a:t> </a:t>
            </a:r>
            <a:r>
              <a:rPr lang="en-US" sz="2400" b="1" dirty="0" smtClean="0">
                <a:solidFill>
                  <a:schemeClr val="bg1"/>
                </a:solidFill>
                <a:latin typeface="Arial" panose="020B0604020202020204" pitchFamily="34" charset="0"/>
                <a:cs typeface="Arial" panose="020B0604020202020204" pitchFamily="34" charset="0"/>
              </a:rPr>
              <a:t>Time, $, Products</a:t>
            </a:r>
            <a:endParaRPr lang="en-US" sz="2400" dirty="0">
              <a:solidFill>
                <a:schemeClr val="bg1"/>
              </a:solidFill>
              <a:latin typeface="Arial" panose="020B0604020202020204" pitchFamily="34" charset="0"/>
              <a:cs typeface="Arial" panose="020B0604020202020204" pitchFamily="34" charset="0"/>
            </a:endParaRPr>
          </a:p>
        </p:txBody>
      </p:sp>
      <p:sp>
        <p:nvSpPr>
          <p:cNvPr id="2" name="Rounded Rectangle 1"/>
          <p:cNvSpPr/>
          <p:nvPr/>
        </p:nvSpPr>
        <p:spPr>
          <a:xfrm>
            <a:off x="4038600" y="723019"/>
            <a:ext cx="3300779" cy="28875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post PhD, 1985-present, 33 years</a:t>
            </a:r>
            <a:endParaRPr lang="en-US" sz="1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3" name="Rounded Rectangle 2"/>
          <p:cNvSpPr/>
          <p:nvPr/>
        </p:nvSpPr>
        <p:spPr>
          <a:xfrm>
            <a:off x="3224463" y="1654142"/>
            <a:ext cx="5553777" cy="1579946"/>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err="1">
                <a:solidFill>
                  <a:schemeClr val="bg1"/>
                </a:solidFill>
                <a:latin typeface="Verdana" panose="020B0604030504040204" pitchFamily="34" charset="0"/>
                <a:ea typeface="Verdana" panose="020B0604030504040204" pitchFamily="34" charset="0"/>
                <a:cs typeface="Verdana" panose="020B0604030504040204" pitchFamily="34" charset="0"/>
              </a:rPr>
              <a:t>Greenseeker</a:t>
            </a: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Years: 1991–2001,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11 years, $4.7M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     Delivery, 2002-present </a:t>
            </a:r>
          </a:p>
          <a:p>
            <a:r>
              <a:rPr lang="en-US" sz="2000" dirty="0">
                <a:solidFill>
                  <a:schemeClr val="bg1"/>
                </a:solidFill>
                <a:latin typeface="Verdana" panose="020B0604030504040204" pitchFamily="34" charset="0"/>
                <a:ea typeface="Verdana" panose="020B0604030504040204" pitchFamily="34" charset="0"/>
                <a:cs typeface="Verdana" panose="020B0604030504040204" pitchFamily="34" charset="0"/>
              </a:rPr>
              <a:t>Stone, Solie, students</a:t>
            </a:r>
            <a:endParaRPr lang="en-US" sz="2000" b="1" u="sng"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 name="Rounded Rectangle 3"/>
          <p:cNvSpPr/>
          <p:nvPr/>
        </p:nvSpPr>
        <p:spPr>
          <a:xfrm>
            <a:off x="2261937" y="3686476"/>
            <a:ext cx="6516303" cy="2213810"/>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latin typeface="Verdana" panose="020B0604030504040204" pitchFamily="34" charset="0"/>
                <a:ea typeface="Verdana" panose="020B0604030504040204" pitchFamily="34" charset="0"/>
                <a:cs typeface="Verdana" panose="020B0604030504040204" pitchFamily="34" charset="0"/>
              </a:rPr>
              <a:t>OSU Hand Planter (</a:t>
            </a:r>
            <a:r>
              <a:rPr lang="en-US" sz="2000" u="sng" dirty="0" err="1">
                <a:latin typeface="Verdana" panose="020B0604030504040204" pitchFamily="34" charset="0"/>
                <a:ea typeface="Verdana" panose="020B0604030504040204" pitchFamily="34" charset="0"/>
                <a:cs typeface="Verdana" panose="020B0604030504040204" pitchFamily="34" charset="0"/>
              </a:rPr>
              <a:t>Greenseeder</a:t>
            </a:r>
            <a:r>
              <a:rPr lang="en-US" sz="2000" u="sng" dirty="0">
                <a:latin typeface="Verdana" panose="020B0604030504040204" pitchFamily="34" charset="0"/>
                <a:ea typeface="Verdana" panose="020B0604030504040204" pitchFamily="34" charset="0"/>
                <a:cs typeface="Verdana" panose="020B0604030504040204" pitchFamily="34" charset="0"/>
              </a:rPr>
              <a:t>)</a:t>
            </a:r>
          </a:p>
          <a:p>
            <a:r>
              <a:rPr lang="en-US" sz="2000" dirty="0">
                <a:latin typeface="Verdana" panose="020B0604030504040204" pitchFamily="34" charset="0"/>
                <a:ea typeface="Verdana" panose="020B0604030504040204" pitchFamily="34" charset="0"/>
                <a:cs typeface="Verdana" panose="020B0604030504040204" pitchFamily="34" charset="0"/>
              </a:rPr>
              <a:t>Years: 1987-2017, </a:t>
            </a:r>
            <a:r>
              <a:rPr lang="en-US" sz="2000" b="1" dirty="0">
                <a:solidFill>
                  <a:schemeClr val="bg1"/>
                </a:solidFill>
                <a:latin typeface="Verdana" panose="020B0604030504040204" pitchFamily="34" charset="0"/>
                <a:ea typeface="Verdana" panose="020B0604030504040204" pitchFamily="34" charset="0"/>
                <a:cs typeface="Verdana" panose="020B0604030504040204" pitchFamily="34" charset="0"/>
              </a:rPr>
              <a:t>30 years, $175K</a:t>
            </a:r>
          </a:p>
          <a:p>
            <a:r>
              <a:rPr lang="en-US" sz="2000" dirty="0">
                <a:latin typeface="Verdana" panose="020B0604030504040204" pitchFamily="34" charset="0"/>
                <a:ea typeface="Verdana" panose="020B0604030504040204" pitchFamily="34" charset="0"/>
                <a:cs typeface="Verdana" panose="020B0604030504040204" pitchFamily="34" charset="0"/>
              </a:rPr>
              <a:t>Taylor, Koller, many students, </a:t>
            </a:r>
          </a:p>
          <a:p>
            <a:pPr lvl="1"/>
            <a:r>
              <a:rPr lang="en-US" sz="2000" dirty="0">
                <a:latin typeface="Verdana" panose="020B0604030504040204" pitchFamily="34" charset="0"/>
                <a:ea typeface="Verdana" panose="020B0604030504040204" pitchFamily="34" charset="0"/>
                <a:cs typeface="Verdana" panose="020B0604030504040204" pitchFamily="34" charset="0"/>
              </a:rPr>
              <a:t>Delivery, &gt;350, plans for more</a:t>
            </a:r>
          </a:p>
          <a:p>
            <a:r>
              <a:rPr lang="en-US" sz="2000" dirty="0">
                <a:latin typeface="Verdana" panose="020B0604030504040204" pitchFamily="34" charset="0"/>
                <a:ea typeface="Verdana" panose="020B0604030504040204" pitchFamily="34" charset="0"/>
                <a:cs typeface="Verdana" panose="020B0604030504040204" pitchFamily="34" charset="0"/>
              </a:rPr>
              <a:t>OSU graduates, Kenya, Uganda, El Salvador, Mexico, Dr. Joshua Ringer, Dr. Craig Edwards, Mandela Washington Fellows </a:t>
            </a:r>
          </a:p>
        </p:txBody>
      </p:sp>
    </p:spTree>
    <p:extLst>
      <p:ext uri="{BB962C8B-B14F-4D97-AF65-F5344CB8AC3E}">
        <p14:creationId xmlns:p14="http://schemas.microsoft.com/office/powerpoint/2010/main" val="276760310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6960"/>
            <a:ext cx="2642821" cy="3533887"/>
          </a:xfrm>
          <a:prstGeom prst="rect">
            <a:avLst/>
          </a:prstGeom>
          <a:ln w="12700">
            <a:solidFill>
              <a:schemeClr val="tx1"/>
            </a:solidFill>
          </a:ln>
        </p:spPr>
      </p:pic>
      <p:pic>
        <p:nvPicPr>
          <p:cNvPr id="5" name="Picture 4"/>
          <p:cNvPicPr>
            <a:picLocks noChangeAspect="1"/>
          </p:cNvPicPr>
          <p:nvPr/>
        </p:nvPicPr>
        <p:blipFill>
          <a:blip r:embed="rId3"/>
          <a:stretch>
            <a:fillRect/>
          </a:stretch>
        </p:blipFill>
        <p:spPr>
          <a:xfrm>
            <a:off x="4674577" y="288314"/>
            <a:ext cx="3524250" cy="3419475"/>
          </a:xfrm>
          <a:prstGeom prst="rect">
            <a:avLst/>
          </a:prstGeom>
        </p:spPr>
      </p:pic>
      <p:pic>
        <p:nvPicPr>
          <p:cNvPr id="6" name="Picture 5"/>
          <p:cNvPicPr>
            <a:picLocks noChangeAspect="1"/>
          </p:cNvPicPr>
          <p:nvPr/>
        </p:nvPicPr>
        <p:blipFill>
          <a:blip r:embed="rId4"/>
          <a:stretch>
            <a:fillRect/>
          </a:stretch>
        </p:blipFill>
        <p:spPr>
          <a:xfrm>
            <a:off x="7327" y="3347671"/>
            <a:ext cx="3257550" cy="3524250"/>
          </a:xfrm>
          <a:prstGeom prst="rect">
            <a:avLst/>
          </a:prstGeom>
          <a:ln w="12700">
            <a:solidFill>
              <a:schemeClr val="tx1"/>
            </a:solidFill>
          </a:ln>
        </p:spPr>
      </p:pic>
      <p:pic>
        <p:nvPicPr>
          <p:cNvPr id="8" name="Picture 7"/>
          <p:cNvPicPr>
            <a:picLocks noChangeAspect="1"/>
          </p:cNvPicPr>
          <p:nvPr/>
        </p:nvPicPr>
        <p:blipFill>
          <a:blip r:embed="rId5"/>
          <a:stretch>
            <a:fillRect/>
          </a:stretch>
        </p:blipFill>
        <p:spPr>
          <a:xfrm>
            <a:off x="2493352" y="0"/>
            <a:ext cx="6650648" cy="4818185"/>
          </a:xfrm>
          <a:prstGeom prst="rect">
            <a:avLst/>
          </a:prstGeom>
          <a:ln w="12700">
            <a:solidFill>
              <a:schemeClr val="tx1"/>
            </a:solidFill>
          </a:ln>
        </p:spPr>
      </p:pic>
      <p:pic>
        <p:nvPicPr>
          <p:cNvPr id="9" name="Picture 8"/>
          <p:cNvPicPr>
            <a:picLocks noChangeAspect="1"/>
          </p:cNvPicPr>
          <p:nvPr/>
        </p:nvPicPr>
        <p:blipFill>
          <a:blip r:embed="rId6"/>
          <a:stretch>
            <a:fillRect/>
          </a:stretch>
        </p:blipFill>
        <p:spPr>
          <a:xfrm>
            <a:off x="2650148" y="3563817"/>
            <a:ext cx="2938663" cy="3294183"/>
          </a:xfrm>
          <a:prstGeom prst="rect">
            <a:avLst/>
          </a:prstGeom>
          <a:ln w="12700">
            <a:solidFill>
              <a:schemeClr val="tx1"/>
            </a:solidFill>
          </a:ln>
        </p:spPr>
      </p:pic>
      <p:pic>
        <p:nvPicPr>
          <p:cNvPr id="7" name="Picture 6"/>
          <p:cNvPicPr>
            <a:picLocks noChangeAspect="1"/>
          </p:cNvPicPr>
          <p:nvPr/>
        </p:nvPicPr>
        <p:blipFill>
          <a:blip r:embed="rId7"/>
          <a:stretch>
            <a:fillRect/>
          </a:stretch>
        </p:blipFill>
        <p:spPr>
          <a:xfrm>
            <a:off x="6137509" y="3165963"/>
            <a:ext cx="3006491" cy="3692037"/>
          </a:xfrm>
          <a:prstGeom prst="rect">
            <a:avLst/>
          </a:prstGeom>
          <a:ln w="12700">
            <a:solidFill>
              <a:schemeClr val="tx1"/>
            </a:solidFill>
          </a:ln>
        </p:spPr>
      </p:pic>
      <p:pic>
        <p:nvPicPr>
          <p:cNvPr id="10" name="Picture 9"/>
          <p:cNvPicPr>
            <a:picLocks noChangeAspect="1"/>
          </p:cNvPicPr>
          <p:nvPr/>
        </p:nvPicPr>
        <p:blipFill>
          <a:blip r:embed="rId8"/>
          <a:stretch>
            <a:fillRect/>
          </a:stretch>
        </p:blipFill>
        <p:spPr>
          <a:xfrm>
            <a:off x="4572567" y="4722662"/>
            <a:ext cx="2548304" cy="2135338"/>
          </a:xfrm>
          <a:prstGeom prst="rect">
            <a:avLst/>
          </a:prstGeom>
          <a:ln w="12700">
            <a:solidFill>
              <a:schemeClr val="tx1"/>
            </a:solidFill>
          </a:ln>
        </p:spPr>
      </p:pic>
      <p:pic>
        <p:nvPicPr>
          <p:cNvPr id="3" name="Picture 2"/>
          <p:cNvPicPr>
            <a:picLocks noChangeAspect="1"/>
          </p:cNvPicPr>
          <p:nvPr/>
        </p:nvPicPr>
        <p:blipFill>
          <a:blip r:embed="rId9"/>
          <a:stretch>
            <a:fillRect/>
          </a:stretch>
        </p:blipFill>
        <p:spPr>
          <a:xfrm>
            <a:off x="-3719074" y="1883263"/>
            <a:ext cx="2002998" cy="2126640"/>
          </a:xfrm>
          <a:prstGeom prst="rect">
            <a:avLst/>
          </a:prstGeom>
          <a:ln w="12700">
            <a:solidFill>
              <a:schemeClr val="tx1"/>
            </a:solidFill>
          </a:ln>
        </p:spPr>
      </p:pic>
      <p:sp>
        <p:nvSpPr>
          <p:cNvPr id="11" name="Rounded Rectangle 10"/>
          <p:cNvSpPr/>
          <p:nvPr/>
        </p:nvSpPr>
        <p:spPr>
          <a:xfrm>
            <a:off x="1505246" y="61981"/>
            <a:ext cx="4777406" cy="1373118"/>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a:solidFill>
                  <a:schemeClr val="bg1"/>
                </a:solidFill>
              </a:rPr>
              <a:t>Dr. </a:t>
            </a:r>
            <a:r>
              <a:rPr lang="en-US" sz="2800" dirty="0" smtClean="0">
                <a:solidFill>
                  <a:schemeClr val="bg1"/>
                </a:solidFill>
              </a:rPr>
              <a:t>Marvin </a:t>
            </a:r>
            <a:r>
              <a:rPr lang="en-US" sz="2800" dirty="0">
                <a:solidFill>
                  <a:schemeClr val="bg1"/>
                </a:solidFill>
              </a:rPr>
              <a:t>Stone, 1950-2015</a:t>
            </a:r>
            <a:br>
              <a:rPr lang="en-US" sz="2800" dirty="0">
                <a:solidFill>
                  <a:schemeClr val="bg1"/>
                </a:solidFill>
              </a:rPr>
            </a:br>
            <a:r>
              <a:rPr lang="en-US" sz="2800" dirty="0">
                <a:solidFill>
                  <a:schemeClr val="bg1"/>
                </a:solidFill>
              </a:rPr>
              <a:t>Dr. John Solie</a:t>
            </a:r>
            <a:br>
              <a:rPr lang="en-US" sz="2800" dirty="0">
                <a:solidFill>
                  <a:schemeClr val="bg1"/>
                </a:solidFill>
              </a:rPr>
            </a:br>
            <a:r>
              <a:rPr lang="en-US" sz="2800" dirty="0">
                <a:solidFill>
                  <a:schemeClr val="bg1"/>
                </a:solidFill>
              </a:rPr>
              <a:t>Dr. Randy Taylor</a:t>
            </a:r>
          </a:p>
        </p:txBody>
      </p:sp>
      <p:sp>
        <p:nvSpPr>
          <p:cNvPr id="2" name="Rounded Rectangle 1"/>
          <p:cNvSpPr/>
          <p:nvPr/>
        </p:nvSpPr>
        <p:spPr>
          <a:xfrm>
            <a:off x="1998052" y="2820132"/>
            <a:ext cx="3324225" cy="691662"/>
          </a:xfrm>
          <a:prstGeom prst="roundRect">
            <a:avLst/>
          </a:prstGeom>
          <a:solidFill>
            <a:schemeClr val="bg1"/>
          </a:solidFill>
          <a:ln w="28575">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rgbClr val="008000"/>
                </a:solidFill>
              </a:rPr>
              <a:t>Biosystems</a:t>
            </a:r>
            <a:r>
              <a:rPr lang="en-US" sz="2000" b="1" dirty="0" smtClean="0">
                <a:solidFill>
                  <a:srgbClr val="008000"/>
                </a:solidFill>
              </a:rPr>
              <a:t> and Agricultural Engineering</a:t>
            </a:r>
            <a:endParaRPr lang="en-US" sz="2000" b="1" dirty="0">
              <a:solidFill>
                <a:srgbClr val="008000"/>
              </a:solidFill>
            </a:endParaRPr>
          </a:p>
        </p:txBody>
      </p:sp>
    </p:spTree>
    <p:extLst>
      <p:ext uri="{BB962C8B-B14F-4D97-AF65-F5344CB8AC3E}">
        <p14:creationId xmlns:p14="http://schemas.microsoft.com/office/powerpoint/2010/main" val="76246889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7" y="314324"/>
            <a:ext cx="2327252" cy="4074157"/>
          </a:xfrm>
          <a:prstGeom prst="rect">
            <a:avLst/>
          </a:prstGeom>
          <a:ln w="38100">
            <a:solidFill>
              <a:schemeClr val="bg1">
                <a:lumMod val="50000"/>
              </a:schemeClr>
            </a:solidFill>
          </a:ln>
        </p:spPr>
      </p:pic>
      <p:sp>
        <p:nvSpPr>
          <p:cNvPr id="2" name="TextBox 1"/>
          <p:cNvSpPr txBox="1"/>
          <p:nvPr/>
        </p:nvSpPr>
        <p:spPr>
          <a:xfrm>
            <a:off x="412749" y="4778138"/>
            <a:ext cx="8157029" cy="1815882"/>
          </a:xfrm>
          <a:prstGeom prst="rect">
            <a:avLst/>
          </a:prstGeom>
          <a:solidFill>
            <a:schemeClr val="accent6">
              <a:lumMod val="20000"/>
              <a:lumOff val="80000"/>
            </a:schemeClr>
          </a:solidFill>
        </p:spPr>
        <p:txBody>
          <a:bodyPr wrap="square" rtlCol="0">
            <a:spAutoFit/>
          </a:bodyPr>
          <a:lstStyle/>
          <a:p>
            <a:pPr lvl="0"/>
            <a:r>
              <a:rPr lang="en-US" sz="1000" dirty="0" err="1"/>
              <a:t>Chim</a:t>
            </a:r>
            <a:r>
              <a:rPr lang="en-US" sz="1000" dirty="0"/>
              <a:t>, Bee </a:t>
            </a:r>
            <a:r>
              <a:rPr lang="en-US" sz="1000" dirty="0" err="1"/>
              <a:t>Khim</a:t>
            </a:r>
            <a:r>
              <a:rPr lang="en-US" sz="1000" dirty="0"/>
              <a:t>, Peter Omara, Jeremiah Mullock, Sulochana Dhital, Natasha Macnack, and William Raun. 2014. Effect of seed distribution and population on maize (</a:t>
            </a:r>
            <a:r>
              <a:rPr lang="en-US" sz="1000" dirty="0" err="1"/>
              <a:t>Zea</a:t>
            </a:r>
            <a:r>
              <a:rPr lang="en-US" sz="1000" dirty="0"/>
              <a:t> mays L.) grain yield. Int. J. Agronomy. V2014. .  http://dx.doi.org/10.1155/2014/125258</a:t>
            </a:r>
            <a:r>
              <a:rPr lang="en-US" sz="1000" dirty="0" smtClean="0"/>
              <a:t>.</a:t>
            </a:r>
            <a:endParaRPr lang="en-US" sz="1000" dirty="0"/>
          </a:p>
          <a:p>
            <a:pPr lvl="0"/>
            <a:r>
              <a:rPr lang="en-US" sz="1000" dirty="0" smtClean="0"/>
              <a:t/>
            </a:r>
            <a:br>
              <a:rPr lang="en-US" sz="1000" dirty="0" smtClean="0"/>
            </a:br>
            <a:r>
              <a:rPr lang="en-US" sz="1000" dirty="0" smtClean="0"/>
              <a:t>Omara</a:t>
            </a:r>
            <a:r>
              <a:rPr lang="en-US" sz="1000" dirty="0"/>
              <a:t>, Peter, Lawrence, Aula, Bill Raun, Randy Taylor, Adrian Koller, Eric Lam, Joshua Ringer, Jeremiah Mullock, Sulochana Dhital and Natasha Macnack.  2015. Hand planter for maize (</a:t>
            </a:r>
            <a:r>
              <a:rPr lang="en-US" sz="1000" dirty="0" err="1"/>
              <a:t>Zea</a:t>
            </a:r>
            <a:r>
              <a:rPr lang="en-US" sz="1000" dirty="0"/>
              <a:t> mays L.) in the developing world.  J. Plant </a:t>
            </a:r>
            <a:r>
              <a:rPr lang="en-US" sz="1000" dirty="0" err="1"/>
              <a:t>Nutr</a:t>
            </a:r>
            <a:r>
              <a:rPr lang="en-US" sz="1000" dirty="0"/>
              <a:t>.  </a:t>
            </a:r>
            <a:r>
              <a:rPr lang="en-US" sz="1000" dirty="0" smtClean="0"/>
              <a:t>DOI:10.1080/01904167.2015.1022186</a:t>
            </a:r>
          </a:p>
          <a:p>
            <a:pPr lvl="0"/>
            <a:endParaRPr lang="en-US" sz="1000" dirty="0"/>
          </a:p>
          <a:p>
            <a:pPr lvl="0"/>
            <a:r>
              <a:rPr lang="en-US" sz="1000" dirty="0"/>
              <a:t>Dhillon, J.S., B. Figueiredo, L. Aula, T. Lynch, R.K. Taylor, and W.R. Raun. 2017. Evaluation of drum cavity size and planter tip on </a:t>
            </a:r>
            <a:r>
              <a:rPr lang="en-US" sz="1000" dirty="0" err="1"/>
              <a:t>singulation</a:t>
            </a:r>
            <a:r>
              <a:rPr lang="en-US" sz="1000" dirty="0"/>
              <a:t> and plant emergence in maize (</a:t>
            </a:r>
            <a:r>
              <a:rPr lang="en-US" sz="1000" dirty="0" err="1"/>
              <a:t>Zea</a:t>
            </a:r>
            <a:r>
              <a:rPr lang="en-US" sz="1000" dirty="0"/>
              <a:t> mays L.).  J. Plant </a:t>
            </a:r>
            <a:r>
              <a:rPr lang="en-US" sz="1000" dirty="0" err="1"/>
              <a:t>Nutr</a:t>
            </a:r>
            <a:r>
              <a:rPr lang="en-US" sz="1000" dirty="0"/>
              <a:t>. DOI:10.1080/01904167.2017.1382532.</a:t>
            </a:r>
          </a:p>
          <a:p>
            <a:r>
              <a:rPr lang="en-US" dirty="0"/>
              <a:t> </a:t>
            </a:r>
          </a:p>
          <a:p>
            <a:r>
              <a:rPr lang="en-US" sz="1200" i="1" dirty="0" smtClean="0">
                <a:latin typeface="+mj-lt"/>
              </a:rPr>
              <a:t>Planting </a:t>
            </a:r>
            <a:r>
              <a:rPr lang="en-US" sz="1200" i="1" dirty="0">
                <a:latin typeface="+mj-lt"/>
              </a:rPr>
              <a:t>1 seed, every 0.16m increased yields by an average of 1.15 Mg ha</a:t>
            </a:r>
            <a:r>
              <a:rPr lang="en-US" sz="1200" i="1" baseline="30000" dirty="0">
                <a:latin typeface="+mj-lt"/>
              </a:rPr>
              <a:t>-1</a:t>
            </a:r>
            <a:r>
              <a:rPr lang="en-US" sz="1200" i="1" dirty="0">
                <a:latin typeface="+mj-lt"/>
              </a:rPr>
              <a:t> (range, 0.33 to 2.46 Mg ha</a:t>
            </a:r>
            <a:r>
              <a:rPr lang="en-US" sz="1200" i="1" baseline="30000" dirty="0">
                <a:latin typeface="+mj-lt"/>
              </a:rPr>
              <a:t>-1</a:t>
            </a:r>
            <a:r>
              <a:rPr lang="en-US" sz="1200" i="1" dirty="0">
                <a:latin typeface="+mj-lt"/>
              </a:rPr>
              <a:t>)</a:t>
            </a:r>
            <a:r>
              <a:rPr lang="en-US" sz="1200" i="1" baseline="30000" dirty="0">
                <a:latin typeface="+mj-lt"/>
              </a:rPr>
              <a:t> </a:t>
            </a:r>
            <a:r>
              <a:rPr lang="en-US" sz="1200" i="1" dirty="0">
                <a:latin typeface="+mj-lt"/>
              </a:rPr>
              <a:t>when compared to the farmer practice of placing 2 to 3 seeds per hill, every 0.48 cm</a:t>
            </a:r>
            <a:r>
              <a:rPr lang="en-US" sz="1200" i="1" dirty="0" smtClean="0">
                <a:latin typeface="+mj-lt"/>
              </a:rPr>
              <a:t>.</a:t>
            </a:r>
            <a:endParaRPr lang="en-US" sz="1200" i="1" dirty="0">
              <a:latin typeface="+mj-lt"/>
            </a:endParaRPr>
          </a:p>
        </p:txBody>
      </p:sp>
      <p:sp>
        <p:nvSpPr>
          <p:cNvPr id="3" name="Rounded Rectangle 2"/>
          <p:cNvSpPr/>
          <p:nvPr/>
        </p:nvSpPr>
        <p:spPr>
          <a:xfrm>
            <a:off x="2391509" y="926123"/>
            <a:ext cx="6646984" cy="2590800"/>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u="sng" dirty="0">
                <a:solidFill>
                  <a:schemeClr val="bg1"/>
                </a:solidFill>
                <a:latin typeface="Arial" panose="020B0604020202020204" pitchFamily="34" charset="0"/>
                <a:cs typeface="Arial" panose="020B0604020202020204" pitchFamily="34" charset="0"/>
              </a:rPr>
              <a:t>Benefits</a:t>
            </a:r>
            <a:endParaRPr lang="en-US" sz="2200" u="sng" dirty="0">
              <a:solidFill>
                <a:schemeClr val="bg1"/>
              </a:solidFill>
              <a:latin typeface="Arial" panose="020B0604020202020204" pitchFamily="34" charset="0"/>
              <a:cs typeface="Arial" panose="020B0604020202020204" pitchFamily="34" charset="0"/>
            </a:endParaRPr>
          </a:p>
          <a:p>
            <a:pPr>
              <a:buClr>
                <a:srgbClr val="92D050"/>
              </a:buClr>
            </a:pPr>
            <a:r>
              <a:rPr lang="en-US" sz="2200" dirty="0">
                <a:solidFill>
                  <a:schemeClr val="bg1"/>
                </a:solidFill>
                <a:latin typeface="Arial" panose="020B0604020202020204" pitchFamily="34" charset="0"/>
                <a:cs typeface="Arial" panose="020B0604020202020204" pitchFamily="34" charset="0"/>
              </a:rPr>
              <a:t>Remove chemically treated seeds from the hands of producers </a:t>
            </a:r>
          </a:p>
          <a:p>
            <a:pPr>
              <a:buClr>
                <a:srgbClr val="92D050"/>
              </a:buClr>
            </a:pPr>
            <a:r>
              <a:rPr lang="en-US" sz="2200" dirty="0">
                <a:solidFill>
                  <a:schemeClr val="bg1"/>
                </a:solidFill>
                <a:latin typeface="Arial" panose="020B0604020202020204" pitchFamily="34" charset="0"/>
                <a:cs typeface="Arial" panose="020B0604020202020204" pitchFamily="34" charset="0"/>
              </a:rPr>
              <a:t>Decrease soil erosion via improved plant spacing </a:t>
            </a:r>
          </a:p>
          <a:p>
            <a:pPr>
              <a:buClr>
                <a:srgbClr val="92D050"/>
              </a:buClr>
            </a:pPr>
            <a:r>
              <a:rPr lang="en-US" sz="2200" dirty="0">
                <a:solidFill>
                  <a:schemeClr val="bg1"/>
                </a:solidFill>
                <a:latin typeface="Arial" panose="020B0604020202020204" pitchFamily="34" charset="0"/>
                <a:cs typeface="Arial" panose="020B0604020202020204" pitchFamily="34" charset="0"/>
              </a:rPr>
              <a:t>Accommodate mid-season </a:t>
            </a:r>
            <a:r>
              <a:rPr lang="en-US" sz="2200" dirty="0" smtClean="0">
                <a:solidFill>
                  <a:schemeClr val="bg1"/>
                </a:solidFill>
                <a:latin typeface="Arial" panose="020B0604020202020204" pitchFamily="34" charset="0"/>
                <a:cs typeface="Arial" panose="020B0604020202020204" pitchFamily="34" charset="0"/>
              </a:rPr>
              <a:t>N application</a:t>
            </a:r>
            <a:endParaRPr lang="en-US" sz="2200" dirty="0">
              <a:solidFill>
                <a:schemeClr val="bg1"/>
              </a:solidFill>
              <a:latin typeface="Arial" panose="020B0604020202020204" pitchFamily="34" charset="0"/>
              <a:cs typeface="Arial" panose="020B0604020202020204" pitchFamily="34" charset="0"/>
            </a:endParaRPr>
          </a:p>
          <a:p>
            <a:pPr>
              <a:buClr>
                <a:srgbClr val="92D050"/>
              </a:buClr>
            </a:pPr>
            <a:r>
              <a:rPr lang="en-US" sz="2200" dirty="0">
                <a:solidFill>
                  <a:schemeClr val="bg1"/>
                </a:solidFill>
                <a:latin typeface="Arial" panose="020B0604020202020204" pitchFamily="34" charset="0"/>
                <a:cs typeface="Arial" panose="020B0604020202020204" pitchFamily="34" charset="0"/>
              </a:rPr>
              <a:t>U</a:t>
            </a:r>
            <a:r>
              <a:rPr lang="en-US" sz="2200" dirty="0" smtClean="0">
                <a:solidFill>
                  <a:schemeClr val="bg1"/>
                </a:solidFill>
                <a:latin typeface="Arial" panose="020B0604020202020204" pitchFamily="34" charset="0"/>
                <a:cs typeface="Arial" panose="020B0604020202020204" pitchFamily="34" charset="0"/>
              </a:rPr>
              <a:t>rea placed below </a:t>
            </a:r>
            <a:r>
              <a:rPr lang="en-US" sz="2200" dirty="0">
                <a:solidFill>
                  <a:schemeClr val="bg1"/>
                </a:solidFill>
                <a:latin typeface="Arial" panose="020B0604020202020204" pitchFamily="34" charset="0"/>
                <a:cs typeface="Arial" panose="020B0604020202020204" pitchFamily="34" charset="0"/>
              </a:rPr>
              <a:t>the surface reducing NH</a:t>
            </a:r>
            <a:r>
              <a:rPr lang="en-US" sz="2200" baseline="-25000" dirty="0">
                <a:solidFill>
                  <a:schemeClr val="bg1"/>
                </a:solidFill>
                <a:latin typeface="Arial" panose="020B0604020202020204" pitchFamily="34" charset="0"/>
                <a:cs typeface="Arial" panose="020B0604020202020204" pitchFamily="34" charset="0"/>
              </a:rPr>
              <a:t>3</a:t>
            </a:r>
            <a:r>
              <a:rPr lang="en-US" sz="2200" dirty="0">
                <a:solidFill>
                  <a:schemeClr val="bg1"/>
                </a:solidFill>
                <a:latin typeface="Arial" panose="020B0604020202020204" pitchFamily="34" charset="0"/>
                <a:cs typeface="Arial" panose="020B0604020202020204" pitchFamily="34" charset="0"/>
              </a:rPr>
              <a:t> loss </a:t>
            </a:r>
          </a:p>
          <a:p>
            <a:pPr>
              <a:buClr>
                <a:srgbClr val="92D050"/>
              </a:buClr>
            </a:pPr>
            <a:r>
              <a:rPr lang="en-US" sz="2200" dirty="0" smtClean="0">
                <a:solidFill>
                  <a:schemeClr val="bg1"/>
                </a:solidFill>
                <a:latin typeface="Arial" panose="020B0604020202020204" pitchFamily="34" charset="0"/>
                <a:cs typeface="Arial" panose="020B0604020202020204" pitchFamily="34" charset="0"/>
              </a:rPr>
              <a:t>Increased </a:t>
            </a:r>
            <a:r>
              <a:rPr lang="en-US" sz="2200" dirty="0">
                <a:solidFill>
                  <a:schemeClr val="bg1"/>
                </a:solidFill>
                <a:latin typeface="Arial" panose="020B0604020202020204" pitchFamily="34" charset="0"/>
                <a:cs typeface="Arial" panose="020B0604020202020204" pitchFamily="34" charset="0"/>
              </a:rPr>
              <a:t>maize production and NUE</a:t>
            </a:r>
          </a:p>
        </p:txBody>
      </p:sp>
    </p:spTree>
    <p:extLst>
      <p:ext uri="{BB962C8B-B14F-4D97-AF65-F5344CB8AC3E}">
        <p14:creationId xmlns:p14="http://schemas.microsoft.com/office/powerpoint/2010/main" val="2214956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178" y="199292"/>
            <a:ext cx="5771213" cy="6858000"/>
          </a:xfrm>
          <a:prstGeom prst="rect">
            <a:avLst/>
          </a:prstGeom>
        </p:spPr>
      </p:pic>
      <p:pic>
        <p:nvPicPr>
          <p:cNvPr id="5" name="Picture 4"/>
          <p:cNvPicPr>
            <a:picLocks noChangeAspect="1"/>
          </p:cNvPicPr>
          <p:nvPr/>
        </p:nvPicPr>
        <p:blipFill>
          <a:blip r:embed="rId3"/>
          <a:stretch>
            <a:fillRect/>
          </a:stretch>
        </p:blipFill>
        <p:spPr>
          <a:xfrm>
            <a:off x="6447326" y="375026"/>
            <a:ext cx="2216028" cy="1598226"/>
          </a:xfrm>
          <a:prstGeom prst="rect">
            <a:avLst/>
          </a:prstGeom>
        </p:spPr>
      </p:pic>
      <p:sp>
        <p:nvSpPr>
          <p:cNvPr id="2" name="Rounded Rectangle 1"/>
          <p:cNvSpPr/>
          <p:nvPr/>
        </p:nvSpPr>
        <p:spPr>
          <a:xfrm>
            <a:off x="5523298" y="2766646"/>
            <a:ext cx="3515193" cy="1547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33  Current algorithms, mid-season Sensor Based N recommendations, </a:t>
            </a:r>
            <a:br>
              <a:rPr lang="en-US" sz="2000" dirty="0" smtClean="0"/>
            </a:br>
            <a:r>
              <a:rPr lang="en-US" sz="2000" dirty="0" smtClean="0"/>
              <a:t>Wheat, Corn, Sorghum, Rice, Cotton</a:t>
            </a:r>
            <a:endParaRPr lang="en-US" sz="2000" dirty="0"/>
          </a:p>
        </p:txBody>
      </p:sp>
      <p:pic>
        <p:nvPicPr>
          <p:cNvPr id="3" name="Picture 2"/>
          <p:cNvPicPr>
            <a:picLocks noChangeAspect="1"/>
          </p:cNvPicPr>
          <p:nvPr/>
        </p:nvPicPr>
        <p:blipFill>
          <a:blip r:embed="rId4"/>
          <a:stretch>
            <a:fillRect/>
          </a:stretch>
        </p:blipFill>
        <p:spPr>
          <a:xfrm>
            <a:off x="6276243" y="4500562"/>
            <a:ext cx="2609850" cy="600075"/>
          </a:xfrm>
          <a:prstGeom prst="rect">
            <a:avLst/>
          </a:prstGeom>
        </p:spPr>
      </p:pic>
      <p:sp>
        <p:nvSpPr>
          <p:cNvPr id="6" name="Rounded Rectangle 5"/>
          <p:cNvSpPr/>
          <p:nvPr/>
        </p:nvSpPr>
        <p:spPr>
          <a:xfrm>
            <a:off x="5884984" y="5251938"/>
            <a:ext cx="3153507" cy="123092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120 automated weather stations, 77 counties</a:t>
            </a:r>
          </a:p>
          <a:p>
            <a:pPr algn="ctr"/>
            <a:r>
              <a:rPr lang="en-US" sz="1800" dirty="0" smtClean="0"/>
              <a:t>OK algorithms tied to live </a:t>
            </a:r>
            <a:r>
              <a:rPr lang="en-US" sz="1800" dirty="0" err="1" smtClean="0"/>
              <a:t>sumGDD</a:t>
            </a:r>
            <a:r>
              <a:rPr lang="en-US" sz="1800" dirty="0" smtClean="0"/>
              <a:t>, soil moisture</a:t>
            </a:r>
            <a:endParaRPr lang="en-US" sz="1800" dirty="0"/>
          </a:p>
        </p:txBody>
      </p:sp>
    </p:spTree>
    <p:extLst>
      <p:ext uri="{BB962C8B-B14F-4D97-AF65-F5344CB8AC3E}">
        <p14:creationId xmlns:p14="http://schemas.microsoft.com/office/powerpoint/2010/main" val="37216332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40"/>
            <a:ext cx="9144000" cy="5415919"/>
          </a:xfrm>
          <a:prstGeom prst="rect">
            <a:avLst/>
          </a:prstGeom>
        </p:spPr>
      </p:pic>
    </p:spTree>
    <p:extLst>
      <p:ext uri="{BB962C8B-B14F-4D97-AF65-F5344CB8AC3E}">
        <p14:creationId xmlns:p14="http://schemas.microsoft.com/office/powerpoint/2010/main" val="3686801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81026" y="1793553"/>
            <a:ext cx="7934324" cy="3690650"/>
          </a:xfrm>
        </p:spPr>
        <p:txBody>
          <a:bodyPr>
            <a:noAutofit/>
          </a:bodyPr>
          <a:lstStyle/>
          <a:p>
            <a:r>
              <a:rPr lang="en-US" sz="2400" cap="none" dirty="0" smtClean="0">
                <a:latin typeface="Verdana" panose="020B0604030504040204" pitchFamily="34" charset="0"/>
                <a:ea typeface="Verdana" panose="020B0604030504040204" pitchFamily="34" charset="0"/>
                <a:cs typeface="Verdana" panose="020B0604030504040204" pitchFamily="34" charset="0"/>
              </a:rPr>
              <a:t>Agronomy/Engineering partnership</a:t>
            </a:r>
            <a:endParaRPr lang="en-US" sz="2400" cap="none" dirty="0">
              <a:latin typeface="Verdana" panose="020B0604030504040204" pitchFamily="34" charset="0"/>
              <a:ea typeface="Verdana" panose="020B0604030504040204" pitchFamily="34" charset="0"/>
              <a:cs typeface="Verdana" panose="020B0604030504040204" pitchFamily="34" charset="0"/>
            </a:endParaRPr>
          </a:p>
          <a:p>
            <a:r>
              <a:rPr lang="en-US" sz="2400" cap="none" dirty="0" smtClean="0">
                <a:latin typeface="Verdana" panose="020B0604030504040204" pitchFamily="34" charset="0"/>
                <a:ea typeface="Verdana" panose="020B0604030504040204" pitchFamily="34" charset="0"/>
                <a:cs typeface="Verdana" panose="020B0604030504040204" pitchFamily="34" charset="0"/>
              </a:rPr>
              <a:t>Hand Planter progress</a:t>
            </a:r>
            <a:r>
              <a:rPr lang="en-US" sz="2400" dirty="0" smtClean="0">
                <a:latin typeface="Verdana" panose="020B0604030504040204" pitchFamily="34" charset="0"/>
                <a:ea typeface="Verdana" panose="020B0604030504040204" pitchFamily="34" charset="0"/>
                <a:cs typeface="Verdana" panose="020B0604030504040204" pitchFamily="34" charset="0"/>
              </a:rPr>
              <a:t> comes f</a:t>
            </a:r>
            <a:r>
              <a:rPr lang="en-US" sz="2400" cap="none" dirty="0" smtClean="0">
                <a:latin typeface="Verdana" panose="020B0604030504040204" pitchFamily="34" charset="0"/>
                <a:ea typeface="Verdana" panose="020B0604030504040204" pitchFamily="34" charset="0"/>
                <a:cs typeface="Verdana" panose="020B0604030504040204" pitchFamily="34" charset="0"/>
              </a:rPr>
              <a:t>rom the </a:t>
            </a:r>
            <a:r>
              <a:rPr lang="en-US" sz="2400" cap="none" dirty="0" err="1" smtClean="0">
                <a:latin typeface="Verdana" panose="020B0604030504040204" pitchFamily="34" charset="0"/>
                <a:ea typeface="Verdana" panose="020B0604030504040204" pitchFamily="34" charset="0"/>
                <a:cs typeface="Verdana" panose="020B0604030504040204" pitchFamily="34" charset="0"/>
              </a:rPr>
              <a:t>Greenseeker</a:t>
            </a:r>
            <a:r>
              <a:rPr lang="en-US" sz="2400" cap="none" dirty="0" smtClean="0">
                <a:latin typeface="Verdana" panose="020B0604030504040204" pitchFamily="34" charset="0"/>
                <a:ea typeface="Verdana" panose="020B0604030504040204" pitchFamily="34" charset="0"/>
                <a:cs typeface="Verdana" panose="020B0604030504040204" pitchFamily="34" charset="0"/>
              </a:rPr>
              <a:t> Project.  Trust came from splitting duties (engineering, agronomy, grants)</a:t>
            </a:r>
          </a:p>
          <a:p>
            <a:r>
              <a:rPr lang="en-US" sz="2400" cap="none" dirty="0" smtClean="0">
                <a:latin typeface="Verdana" panose="020B0604030504040204" pitchFamily="34" charset="0"/>
                <a:ea typeface="Verdana" panose="020B0604030504040204" pitchFamily="34" charset="0"/>
                <a:cs typeface="Verdana" panose="020B0604030504040204" pitchFamily="34" charset="0"/>
              </a:rPr>
              <a:t>Allowed direct access to engineering graduate students, Wayne Kiner (Machine shop manager)</a:t>
            </a:r>
          </a:p>
          <a:p>
            <a:r>
              <a:rPr lang="en-US" sz="2400" cap="none" dirty="0" smtClean="0">
                <a:latin typeface="Verdana" panose="020B0604030504040204" pitchFamily="34" charset="0"/>
                <a:ea typeface="Verdana" panose="020B0604030504040204" pitchFamily="34" charset="0"/>
                <a:cs typeface="Verdana" panose="020B0604030504040204" pitchFamily="34" charset="0"/>
              </a:rPr>
              <a:t>Contract on all new hand planters with BAE</a:t>
            </a:r>
          </a:p>
          <a:p>
            <a:r>
              <a:rPr lang="en-US" sz="2400" cap="none" dirty="0" smtClean="0">
                <a:latin typeface="Verdana" panose="020B0604030504040204" pitchFamily="34" charset="0"/>
                <a:ea typeface="Verdana" panose="020B0604030504040204" pitchFamily="34" charset="0"/>
                <a:cs typeface="Verdana" panose="020B0604030504040204" pitchFamily="34" charset="0"/>
              </a:rPr>
              <a:t>Problems are more complex</a:t>
            </a:r>
          </a:p>
          <a:p>
            <a:r>
              <a:rPr lang="en-US" sz="2400" cap="none" dirty="0" smtClean="0">
                <a:latin typeface="Verdana" panose="020B0604030504040204" pitchFamily="34" charset="0"/>
                <a:ea typeface="Verdana" panose="020B0604030504040204" pitchFamily="34" charset="0"/>
                <a:cs typeface="Verdana" panose="020B0604030504040204" pitchFamily="34" charset="0"/>
              </a:rPr>
              <a:t>More time committed to </a:t>
            </a:r>
            <a:r>
              <a:rPr lang="en-US" sz="2400" dirty="0" smtClean="0">
                <a:latin typeface="Verdana" panose="020B0604030504040204" pitchFamily="34" charset="0"/>
                <a:ea typeface="Verdana" panose="020B0604030504040204" pitchFamily="34" charset="0"/>
                <a:cs typeface="Verdana" panose="020B0604030504040204" pitchFamily="34" charset="0"/>
              </a:rPr>
              <a:t>thinking/processing</a:t>
            </a:r>
          </a:p>
          <a:p>
            <a:r>
              <a:rPr lang="en-US" sz="2400" dirty="0" smtClean="0">
                <a:latin typeface="Verdana" panose="020B0604030504040204" pitchFamily="34" charset="0"/>
                <a:ea typeface="Verdana" panose="020B0604030504040204" pitchFamily="34" charset="0"/>
                <a:cs typeface="Verdana" panose="020B0604030504040204" pitchFamily="34" charset="0"/>
              </a:rPr>
              <a:t>Ask </a:t>
            </a:r>
            <a:r>
              <a:rPr lang="en-US" sz="2400" dirty="0">
                <a:latin typeface="Verdana" panose="020B0604030504040204" pitchFamily="34" charset="0"/>
                <a:ea typeface="Verdana" panose="020B0604030504040204" pitchFamily="34" charset="0"/>
                <a:cs typeface="Verdana" panose="020B0604030504040204" pitchFamily="34" charset="0"/>
              </a:rPr>
              <a:t>the right questions</a:t>
            </a:r>
          </a:p>
          <a:p>
            <a:endParaRPr lang="en-US" sz="2400" cap="none" dirty="0">
              <a:latin typeface="Verdana" panose="020B0604030504040204" pitchFamily="34" charset="0"/>
              <a:ea typeface="Verdana" panose="020B0604030504040204" pitchFamily="34" charset="0"/>
              <a:cs typeface="Verdana" panose="020B0604030504040204" pitchFamily="34" charset="0"/>
            </a:endParaRPr>
          </a:p>
        </p:txBody>
      </p:sp>
      <p:sp>
        <p:nvSpPr>
          <p:cNvPr id="4" name="Rounded Rectangle 3"/>
          <p:cNvSpPr/>
          <p:nvPr/>
        </p:nvSpPr>
        <p:spPr>
          <a:xfrm>
            <a:off x="2641599" y="495300"/>
            <a:ext cx="3802743" cy="762000"/>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latin typeface="Verdana" panose="020B0604030504040204" pitchFamily="34" charset="0"/>
                <a:ea typeface="Verdana" panose="020B0604030504040204" pitchFamily="34" charset="0"/>
                <a:cs typeface="Verdana" panose="020B0604030504040204" pitchFamily="34" charset="0"/>
              </a:rPr>
              <a:t>Research</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8970433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4743451" cy="3557588"/>
          </a:xfrm>
          <a:prstGeom prst="rect">
            <a:avLst/>
          </a:prstGeom>
          <a:ln w="12700">
            <a:solidFill>
              <a:schemeClr val="tx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3760" y="3068667"/>
            <a:ext cx="5730240" cy="3831112"/>
          </a:xfrm>
          <a:prstGeom prst="rect">
            <a:avLst/>
          </a:prstGeom>
          <a:ln w="12700">
            <a:solidFill>
              <a:schemeClr val="tx1"/>
            </a:solid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394204"/>
            <a:ext cx="3938954" cy="2607784"/>
          </a:xfrm>
          <a:prstGeom prst="rect">
            <a:avLst/>
          </a:prstGeom>
          <a:ln w="12700">
            <a:solidFill>
              <a:schemeClr val="tx1"/>
            </a:solidFill>
          </a:ln>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0" y="0"/>
            <a:ext cx="1581150" cy="2498608"/>
          </a:xfrm>
          <a:prstGeom prst="rect">
            <a:avLst/>
          </a:prstGeom>
          <a:ln w="12700">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38954" y="0"/>
            <a:ext cx="5205046" cy="3903785"/>
          </a:xfrm>
          <a:prstGeom prst="rect">
            <a:avLst/>
          </a:prstGeom>
          <a:ln w="12700">
            <a:solidFill>
              <a:schemeClr val="tx1"/>
            </a:solidFill>
          </a:ln>
        </p:spPr>
      </p:pic>
      <p:pic>
        <p:nvPicPr>
          <p:cNvPr id="7" name="Picture 6"/>
          <p:cNvPicPr>
            <a:picLocks noChangeAspect="1"/>
          </p:cNvPicPr>
          <p:nvPr/>
        </p:nvPicPr>
        <p:blipFill>
          <a:blip r:embed="rId8"/>
          <a:stretch>
            <a:fillRect/>
          </a:stretch>
        </p:blipFill>
        <p:spPr>
          <a:xfrm>
            <a:off x="12193" y="4303776"/>
            <a:ext cx="3407068" cy="2554224"/>
          </a:xfrm>
          <a:prstGeom prst="rect">
            <a:avLst/>
          </a:prstGeom>
          <a:ln w="12700">
            <a:solidFill>
              <a:schemeClr val="tx1"/>
            </a:solidFill>
          </a:ln>
        </p:spPr>
      </p:pic>
      <p:sp>
        <p:nvSpPr>
          <p:cNvPr id="10" name="Rounded Rectangle 9"/>
          <p:cNvSpPr/>
          <p:nvPr/>
        </p:nvSpPr>
        <p:spPr>
          <a:xfrm>
            <a:off x="4837235" y="199581"/>
            <a:ext cx="3326492" cy="57358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smtClean="0"/>
              <a:t>Sustained focus and effort</a:t>
            </a:r>
            <a:endParaRPr lang="en-US" sz="2000" dirty="0"/>
          </a:p>
        </p:txBody>
      </p:sp>
    </p:spTree>
    <p:extLst>
      <p:ext uri="{BB962C8B-B14F-4D97-AF65-F5344CB8AC3E}">
        <p14:creationId xmlns:p14="http://schemas.microsoft.com/office/powerpoint/2010/main" val="3893323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6675"/>
            <a:ext cx="5503680" cy="3584448"/>
          </a:xfrm>
          <a:prstGeom prst="rect">
            <a:avLst/>
          </a:prstGeom>
        </p:spPr>
      </p:pic>
      <p:pic>
        <p:nvPicPr>
          <p:cNvPr id="6" name="Picture 5"/>
          <p:cNvPicPr>
            <a:picLocks noChangeAspect="1"/>
          </p:cNvPicPr>
          <p:nvPr/>
        </p:nvPicPr>
        <p:blipFill>
          <a:blip r:embed="rId3"/>
          <a:stretch>
            <a:fillRect/>
          </a:stretch>
        </p:blipFill>
        <p:spPr>
          <a:xfrm>
            <a:off x="4507056" y="-72570"/>
            <a:ext cx="4636943" cy="3286125"/>
          </a:xfrm>
          <a:prstGeom prst="rect">
            <a:avLst/>
          </a:prstGeom>
        </p:spPr>
      </p:pic>
      <p:pic>
        <p:nvPicPr>
          <p:cNvPr id="9" name="Picture 8"/>
          <p:cNvPicPr>
            <a:picLocks noChangeAspect="1"/>
          </p:cNvPicPr>
          <p:nvPr/>
        </p:nvPicPr>
        <p:blipFill>
          <a:blip r:embed="rId4"/>
          <a:stretch>
            <a:fillRect/>
          </a:stretch>
        </p:blipFill>
        <p:spPr>
          <a:xfrm>
            <a:off x="0" y="3209924"/>
            <a:ext cx="5407545" cy="3648075"/>
          </a:xfrm>
          <a:prstGeom prst="rect">
            <a:avLst/>
          </a:prstGeom>
        </p:spPr>
      </p:pic>
      <p:pic>
        <p:nvPicPr>
          <p:cNvPr id="8" name="Picture 7"/>
          <p:cNvPicPr>
            <a:picLocks noChangeAspect="1"/>
          </p:cNvPicPr>
          <p:nvPr/>
        </p:nvPicPr>
        <p:blipFill>
          <a:blip r:embed="rId5"/>
          <a:stretch>
            <a:fillRect/>
          </a:stretch>
        </p:blipFill>
        <p:spPr>
          <a:xfrm>
            <a:off x="4507056" y="3209925"/>
            <a:ext cx="4636942" cy="3648075"/>
          </a:xfrm>
          <a:prstGeom prst="rect">
            <a:avLst/>
          </a:prstGeom>
        </p:spPr>
      </p:pic>
      <p:sp>
        <p:nvSpPr>
          <p:cNvPr id="2" name="Rounded Rectangle 1"/>
          <p:cNvSpPr/>
          <p:nvPr/>
        </p:nvSpPr>
        <p:spPr>
          <a:xfrm>
            <a:off x="2800350" y="2832163"/>
            <a:ext cx="3571875" cy="907923"/>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smtClean="0"/>
              <a:t>Spatial Scale</a:t>
            </a:r>
            <a:endParaRPr lang="en-US" sz="3600" dirty="0"/>
          </a:p>
        </p:txBody>
      </p:sp>
      <p:sp>
        <p:nvSpPr>
          <p:cNvPr id="3" name="Rounded Rectangle 2"/>
          <p:cNvSpPr/>
          <p:nvPr/>
        </p:nvSpPr>
        <p:spPr>
          <a:xfrm>
            <a:off x="986971" y="5994400"/>
            <a:ext cx="4862286" cy="696686"/>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1400"/>
              <a:t>Solie, J.B., W.R. Raun and M.L. Stone. 1999. Submeter spatial variability of selected soil and bermudagrass production variables. Soil Sci. Soc. Am. J. 63:1724-1733.</a:t>
            </a:r>
          </a:p>
        </p:txBody>
      </p:sp>
    </p:spTree>
    <p:extLst>
      <p:ext uri="{BB962C8B-B14F-4D97-AF65-F5344CB8AC3E}">
        <p14:creationId xmlns:p14="http://schemas.microsoft.com/office/powerpoint/2010/main" val="263841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233713" y="94073"/>
            <a:ext cx="6836229" cy="57358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000" dirty="0"/>
              <a:t>Plant-to-Plant Variability in </a:t>
            </a:r>
            <a:r>
              <a:rPr lang="en-US" sz="2000" dirty="0" smtClean="0"/>
              <a:t>Maize </a:t>
            </a:r>
            <a:r>
              <a:rPr lang="en-US" sz="2000" dirty="0"/>
              <a:t>Production. 2005. </a:t>
            </a:r>
            <a:r>
              <a:rPr lang="en-US" sz="2000" dirty="0" smtClean="0"/>
              <a:t/>
            </a:r>
            <a:br>
              <a:rPr lang="en-US" sz="2000" dirty="0" smtClean="0"/>
            </a:br>
            <a:r>
              <a:rPr lang="en-US" sz="2000" dirty="0" err="1" smtClean="0"/>
              <a:t>Agron</a:t>
            </a:r>
            <a:r>
              <a:rPr lang="en-US" sz="2000" dirty="0"/>
              <a:t>. J. 97:1603-1611. </a:t>
            </a:r>
          </a:p>
        </p:txBody>
      </p:sp>
      <p:pic>
        <p:nvPicPr>
          <p:cNvPr id="4" name="Picture 3"/>
          <p:cNvPicPr>
            <a:picLocks noChangeAspect="1"/>
          </p:cNvPicPr>
          <p:nvPr/>
        </p:nvPicPr>
        <p:blipFill>
          <a:blip r:embed="rId2"/>
          <a:stretch>
            <a:fillRect/>
          </a:stretch>
        </p:blipFill>
        <p:spPr>
          <a:xfrm>
            <a:off x="217277" y="830777"/>
            <a:ext cx="8692261" cy="4460103"/>
          </a:xfrm>
          <a:prstGeom prst="rect">
            <a:avLst/>
          </a:prstGeom>
        </p:spPr>
      </p:pic>
      <p:pic>
        <p:nvPicPr>
          <p:cNvPr id="2" name="Picture 1"/>
          <p:cNvPicPr>
            <a:picLocks noChangeAspect="1"/>
          </p:cNvPicPr>
          <p:nvPr/>
        </p:nvPicPr>
        <p:blipFill>
          <a:blip r:embed="rId3"/>
          <a:stretch>
            <a:fillRect/>
          </a:stretch>
        </p:blipFill>
        <p:spPr>
          <a:xfrm>
            <a:off x="5097660" y="3923323"/>
            <a:ext cx="3940832" cy="2794000"/>
          </a:xfrm>
          <a:prstGeom prst="rect">
            <a:avLst/>
          </a:prstGeom>
          <a:ln>
            <a:solidFill>
              <a:schemeClr val="tx1"/>
            </a:solidFill>
          </a:ln>
        </p:spPr>
      </p:pic>
    </p:spTree>
    <p:extLst>
      <p:ext uri="{BB962C8B-B14F-4D97-AF65-F5344CB8AC3E}">
        <p14:creationId xmlns:p14="http://schemas.microsoft.com/office/powerpoint/2010/main" val="161692592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110885</TotalTime>
  <Words>2109</Words>
  <Application>Microsoft Office PowerPoint</Application>
  <PresentationFormat>Letter Paper (8.5x11 in)</PresentationFormat>
  <Paragraphs>425</Paragraphs>
  <Slides>52</Slides>
  <Notes>5</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62" baseType="lpstr">
      <vt:lpstr>ＭＳ Ｐゴシック</vt:lpstr>
      <vt:lpstr>Arial</vt:lpstr>
      <vt:lpstr>Calibri</vt:lpstr>
      <vt:lpstr>Calibri Light</vt:lpstr>
      <vt:lpstr>Tahoma</vt:lpstr>
      <vt:lpstr>Times</vt:lpstr>
      <vt:lpstr>Times New Roman</vt:lpstr>
      <vt:lpstr>Verdana</vt:lpstr>
      <vt:lpstr>Office Theme</vt:lpstr>
      <vt:lpstr>Acrobat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Independence of Yield potential and Nitrogen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Administrative Philosophy    Teamwork   Communication Attentive awareness of opportunities Kind, considerate, thoughtful Facilitator (graduate students, letters, +)  Ask  good questions (5813, 10 papers)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1233</cp:revision>
  <cp:lastPrinted>1999-04-28T13:51:21Z</cp:lastPrinted>
  <dcterms:created xsi:type="dcterms:W3CDTF">1998-02-02T17:19:48Z</dcterms:created>
  <dcterms:modified xsi:type="dcterms:W3CDTF">2018-06-22T15:13:11Z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