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1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3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45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210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2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289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20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0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0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2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5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77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5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5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1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2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78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07" y="1562986"/>
            <a:ext cx="8312888" cy="4763386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2400" dirty="0" smtClean="0">
                <a:solidFill>
                  <a:schemeClr val="tx1"/>
                </a:solidFill>
              </a:rPr>
              <a:t>Undergraduate </a:t>
            </a:r>
            <a:r>
              <a:rPr lang="en-US" sz="2400" dirty="0">
                <a:solidFill>
                  <a:schemeClr val="tx1"/>
                </a:solidFill>
              </a:rPr>
              <a:t>degree requirements, course offering concerns, degree options in soils (Abit)</a:t>
            </a:r>
          </a:p>
          <a:p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2400" dirty="0" smtClean="0">
                <a:solidFill>
                  <a:schemeClr val="tx1"/>
                </a:solidFill>
              </a:rPr>
              <a:t>(corrections </a:t>
            </a:r>
            <a:r>
              <a:rPr lang="en-US" sz="2400" dirty="0">
                <a:solidFill>
                  <a:schemeClr val="tx1"/>
                </a:solidFill>
              </a:rPr>
              <a:t>to our web page) (Deng)</a:t>
            </a:r>
          </a:p>
          <a:p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2400" dirty="0" smtClean="0">
                <a:solidFill>
                  <a:schemeClr val="tx1"/>
                </a:solidFill>
              </a:rPr>
              <a:t>Plan </a:t>
            </a:r>
            <a:r>
              <a:rPr lang="en-US" sz="2400" dirty="0">
                <a:solidFill>
                  <a:schemeClr val="tx1"/>
                </a:solidFill>
              </a:rPr>
              <a:t>for the future, curriculum requirements.  </a:t>
            </a:r>
          </a:p>
          <a:p>
            <a:r>
              <a:rPr lang="en-US" sz="2400" dirty="0">
                <a:solidFill>
                  <a:schemeClr val="tx1"/>
                </a:solidFill>
              </a:rPr>
              <a:t>4. </a:t>
            </a:r>
            <a:r>
              <a:rPr lang="en-US" sz="2400" dirty="0" smtClean="0">
                <a:solidFill>
                  <a:schemeClr val="tx1"/>
                </a:solidFill>
              </a:rPr>
              <a:t>Faculty </a:t>
            </a:r>
            <a:r>
              <a:rPr lang="en-US" sz="2400" dirty="0">
                <a:solidFill>
                  <a:schemeClr val="tx1"/>
                </a:solidFill>
              </a:rPr>
              <a:t>inventory/disciplines and curriculum to meet the needs of our </a:t>
            </a:r>
            <a:r>
              <a:rPr lang="en-US" sz="2400" u="sng" dirty="0">
                <a:solidFill>
                  <a:schemeClr val="tx1"/>
                </a:solidFill>
              </a:rPr>
              <a:t>soil science</a:t>
            </a:r>
            <a:r>
              <a:rPr lang="en-US" sz="2400" dirty="0">
                <a:solidFill>
                  <a:schemeClr val="tx1"/>
                </a:solidFill>
              </a:rPr>
              <a:t> degree programs </a:t>
            </a:r>
          </a:p>
          <a:p>
            <a:r>
              <a:rPr lang="en-US" sz="2400" dirty="0">
                <a:solidFill>
                  <a:schemeClr val="tx1"/>
                </a:solidFill>
              </a:rPr>
              <a:t>5. </a:t>
            </a:r>
            <a:r>
              <a:rPr lang="en-US" sz="2400" dirty="0" smtClean="0">
                <a:solidFill>
                  <a:schemeClr val="tx1"/>
                </a:solidFill>
              </a:rPr>
              <a:t>Personnel </a:t>
            </a:r>
            <a:r>
              <a:rPr lang="en-US" sz="2400" dirty="0">
                <a:solidFill>
                  <a:schemeClr val="tx1"/>
                </a:solidFill>
              </a:rPr>
              <a:t>that could potentially fill voids in soil chemistry, soil morphology, soil genesis (permanent/temporary) 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0308" y="244548"/>
            <a:ext cx="4710222" cy="954107"/>
          </a:xfrm>
          <a:prstGeom prst="rect">
            <a:avLst/>
          </a:prstGeom>
          <a:solidFill>
            <a:srgbClr val="3366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Soils Faculty</a:t>
            </a:r>
            <a:br>
              <a:rPr lang="en-US" sz="2800" b="1" dirty="0" smtClean="0"/>
            </a:br>
            <a:r>
              <a:rPr lang="en-US" sz="2800" b="1" dirty="0" smtClean="0"/>
              <a:t>August 7, 2018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6375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if you want to go fast go alone if you want to go far go togeth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423144"/>
          </a:xfrm>
          <a:prstGeom prst="rect">
            <a:avLst/>
          </a:prstGeom>
          <a:noFill/>
          <a:ln w="28575">
            <a:solidFill>
              <a:schemeClr val="bg2">
                <a:lumMod val="60000"/>
                <a:lumOff val="4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797441" y="5465135"/>
            <a:ext cx="7899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“If you want to go fast, go alone.  If you want to go far, go together”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9609" y="159488"/>
            <a:ext cx="332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August 6, 2018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7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852" y="5007935"/>
            <a:ext cx="8376684" cy="990599"/>
          </a:xfrm>
        </p:spPr>
        <p:txBody>
          <a:bodyPr>
            <a:normAutofit fontScale="90000"/>
          </a:bodyPr>
          <a:lstStyle/>
          <a:p>
            <a:r>
              <a:rPr lang="en-US" sz="2800" cap="none" dirty="0" smtClean="0"/>
              <a:t>SBNRC, winter wheat OK, winter wheat KS, corn, great plains</a:t>
            </a:r>
            <a:br>
              <a:rPr lang="en-US" sz="2800" cap="none" dirty="0" smtClean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cap="none" dirty="0" smtClean="0"/>
              <a:t>Submitted KUE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>SURVEY: World Use Efficiency</a:t>
            </a:r>
            <a:br>
              <a:rPr lang="en-US" sz="28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cap="none" dirty="0" smtClean="0"/>
              <a:t/>
            </a:r>
            <a:br>
              <a:rPr lang="en-US" sz="2800" cap="none" dirty="0" smtClean="0"/>
            </a:br>
            <a:endParaRPr lang="en-US" sz="28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503" y="182526"/>
            <a:ext cx="8429846" cy="3767670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dirty="0">
                <a:solidFill>
                  <a:schemeClr val="bg1"/>
                </a:solidFill>
              </a:rPr>
              <a:t>PUBLISHED </a:t>
            </a:r>
          </a:p>
          <a:p>
            <a:r>
              <a:rPr lang="en-US" sz="2900" b="1" dirty="0">
                <a:solidFill>
                  <a:schemeClr val="bg1"/>
                </a:solidFill>
              </a:rPr>
              <a:t>Hand Planter for the Developing World, Factor Testing and Refinement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Dhillon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Jagmandeep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Omara, Peter; Oklahoma State University, 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Nambi, Eva; Oklahoma State University, 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Eickhoff</a:t>
            </a:r>
            <a:r>
              <a:rPr lang="en-US" dirty="0">
                <a:solidFill>
                  <a:schemeClr val="bg1"/>
                </a:solidFill>
              </a:rPr>
              <a:t>, Elizabeth; Oklahoma State University, 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Oyebiyi, Fikayo; Oklahoma State University, 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Fornah, Alimamy; Oklahoma State University, 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Ascencio, Edgar; Consultant</a:t>
            </a:r>
          </a:p>
          <a:p>
            <a:r>
              <a:rPr lang="en-US" dirty="0">
                <a:solidFill>
                  <a:schemeClr val="bg1"/>
                </a:solidFill>
              </a:rPr>
              <a:t>Figueiredo, Bruno; Oklahoma State University, 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Lynch, Tyler; Oklahoma State University, Plant and Soil </a:t>
            </a:r>
            <a:r>
              <a:rPr lang="en-US" dirty="0" smtClean="0">
                <a:solidFill>
                  <a:schemeClr val="bg1"/>
                </a:solidFill>
              </a:rPr>
              <a:t>Sciences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Ringer, Joshua; </a:t>
            </a:r>
            <a:r>
              <a:rPr lang="en-US" dirty="0" smtClean="0">
                <a:solidFill>
                  <a:schemeClr val="bg1"/>
                </a:solidFill>
              </a:rPr>
              <a:t>Horticulture </a:t>
            </a:r>
            <a:r>
              <a:rPr lang="en-US" dirty="0">
                <a:solidFill>
                  <a:schemeClr val="bg1"/>
                </a:solidFill>
              </a:rPr>
              <a:t>and </a:t>
            </a:r>
            <a:r>
              <a:rPr lang="en-US" dirty="0" smtClean="0">
                <a:solidFill>
                  <a:schemeClr val="bg1"/>
                </a:solidFill>
              </a:rPr>
              <a:t>Landscape Architecture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Taylor, Randy; </a:t>
            </a:r>
            <a:r>
              <a:rPr lang="en-US" dirty="0" smtClean="0">
                <a:solidFill>
                  <a:schemeClr val="bg1"/>
                </a:solidFill>
              </a:rPr>
              <a:t>Engineering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Raun, William; </a:t>
            </a:r>
            <a:r>
              <a:rPr lang="en-US" dirty="0" smtClean="0">
                <a:solidFill>
                  <a:schemeClr val="bg1"/>
                </a:solidFill>
              </a:rPr>
              <a:t>Plant </a:t>
            </a:r>
            <a:r>
              <a:rPr lang="en-US" dirty="0">
                <a:solidFill>
                  <a:schemeClr val="bg1"/>
                </a:solidFill>
              </a:rPr>
              <a:t>and Soil </a:t>
            </a:r>
            <a:r>
              <a:rPr lang="en-US" dirty="0" smtClean="0">
                <a:solidFill>
                  <a:schemeClr val="bg1"/>
                </a:solidFill>
              </a:rPr>
              <a:t>Sciences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5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40242" y="436329"/>
            <a:ext cx="8591107" cy="5273355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/>
              <a:t>Graduate School:  </a:t>
            </a:r>
          </a:p>
          <a:p>
            <a:r>
              <a:rPr lang="en-US" sz="2800" dirty="0"/>
              <a:t>You will never have another opportunity be in graduate school again</a:t>
            </a:r>
          </a:p>
          <a:p>
            <a:r>
              <a:rPr lang="en-US" sz="2800" dirty="0"/>
              <a:t>You will never have another opportunity to excel and put yourself to the test like this ever again</a:t>
            </a:r>
          </a:p>
          <a:p>
            <a:r>
              <a:rPr lang="en-US" sz="2800" dirty="0"/>
              <a:t>Have to take advantage of the opportunities we are given</a:t>
            </a:r>
          </a:p>
          <a:p>
            <a:r>
              <a:rPr lang="en-US" sz="2800" dirty="0"/>
              <a:t>Must work together</a:t>
            </a:r>
          </a:p>
          <a:p>
            <a:r>
              <a:rPr lang="en-US" sz="2800" dirty="0"/>
              <a:t>Only one chance to work cooperatively </a:t>
            </a:r>
            <a:r>
              <a:rPr lang="en-US" sz="2800" dirty="0" smtClean="0"/>
              <a:t>together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336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76447"/>
            <a:ext cx="8376684" cy="440187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sz="2000" dirty="0">
                <a:solidFill>
                  <a:schemeClr val="bg1"/>
                </a:solidFill>
              </a:rPr>
              <a:t>Alimamy, Quick Fill system for the Hand Planter (1 liter coke bottles modified</a:t>
            </a:r>
            <a:r>
              <a:rPr lang="en-US" sz="2000" dirty="0" smtClean="0">
                <a:solidFill>
                  <a:schemeClr val="bg1"/>
                </a:solidFill>
              </a:rPr>
              <a:t>)?  VIDEO</a:t>
            </a:r>
            <a:endParaRPr lang="en-US" sz="2000" dirty="0">
              <a:solidFill>
                <a:schemeClr val="bg1"/>
              </a:solidFill>
            </a:endParaRP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Eva/Peter</a:t>
            </a:r>
            <a:r>
              <a:rPr lang="en-US" sz="2000" dirty="0">
                <a:solidFill>
                  <a:schemeClr val="bg1"/>
                </a:solidFill>
              </a:rPr>
              <a:t>, Flat versus Round, same number of seeds per kg?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Peter/Alimamy</a:t>
            </a:r>
            <a:r>
              <a:rPr lang="en-US" sz="2000" dirty="0">
                <a:solidFill>
                  <a:schemeClr val="bg1"/>
                </a:solidFill>
              </a:rPr>
              <a:t>, Did his results get better over time (singulation)?</a:t>
            </a: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Fikayo/Peter/Eva/Alimamy</a:t>
            </a:r>
            <a:r>
              <a:rPr lang="en-US" sz="2000" dirty="0">
                <a:solidFill>
                  <a:schemeClr val="bg1"/>
                </a:solidFill>
              </a:rPr>
              <a:t>, What are the consequence of misses?  2 to 3 per hole versus 5, 10, and 20% misses, Please set up this treatment </a:t>
            </a:r>
            <a:r>
              <a:rPr lang="en-US" sz="2000" dirty="0" smtClean="0">
                <a:solidFill>
                  <a:schemeClr val="bg1"/>
                </a:solidFill>
              </a:rPr>
              <a:t>structure.  Where does this trial stand?</a:t>
            </a:r>
            <a:endParaRPr lang="en-US" sz="2000" dirty="0">
              <a:solidFill>
                <a:schemeClr val="bg1"/>
              </a:solidFill>
            </a:endParaRPr>
          </a:p>
          <a:p>
            <a:pPr lvl="0"/>
            <a:r>
              <a:rPr lang="en-US" sz="2000" dirty="0" smtClean="0">
                <a:solidFill>
                  <a:schemeClr val="bg1"/>
                </a:solidFill>
              </a:rPr>
              <a:t>Tyler/Michael/Bruno</a:t>
            </a:r>
            <a:r>
              <a:rPr lang="en-US" sz="2000" dirty="0">
                <a:solidFill>
                  <a:schemeClr val="bg1"/>
                </a:solidFill>
              </a:rPr>
              <a:t>, Early Season NDVI (two sites, where are these graphs)</a:t>
            </a:r>
          </a:p>
          <a:p>
            <a:pPr lvl="0"/>
            <a:r>
              <a:rPr lang="en-US" sz="2000" dirty="0">
                <a:solidFill>
                  <a:schemeClr val="bg1"/>
                </a:solidFill>
              </a:rPr>
              <a:t>Everett, as a part of sending him as an undergraduate to Mexico, he was supposed to put together a picture log?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2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76447"/>
            <a:ext cx="8376684" cy="440187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bg1"/>
                </a:solidFill>
              </a:rPr>
              <a:t>Data/results/that have not been completely analyzed and written up</a:t>
            </a:r>
            <a:endParaRPr lang="en-US" b="1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Experiment 601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Perkins N&amp;P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Regional Wheat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Regional Corn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World NUE over time (5813)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Board example N uptake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Early season NDVI (updated graphs)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Work with Lollato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8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76447"/>
            <a:ext cx="8376684" cy="440187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499508"/>
              </p:ext>
            </p:extLst>
          </p:nvPr>
        </p:nvGraphicFramePr>
        <p:xfrm>
          <a:off x="978195" y="660978"/>
          <a:ext cx="7240771" cy="16799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8391">
                  <a:extLst>
                    <a:ext uri="{9D8B030D-6E8A-4147-A177-3AD203B41FA5}">
                      <a16:colId xmlns:a16="http://schemas.microsoft.com/office/drawing/2014/main" val="2518113355"/>
                    </a:ext>
                  </a:extLst>
                </a:gridCol>
                <a:gridCol w="1112380">
                  <a:extLst>
                    <a:ext uri="{9D8B030D-6E8A-4147-A177-3AD203B41FA5}">
                      <a16:colId xmlns:a16="http://schemas.microsoft.com/office/drawing/2014/main" val="1105441382"/>
                    </a:ext>
                  </a:extLst>
                </a:gridCol>
              </a:tblGrid>
              <a:tr h="48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Green Use Efficiency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GRUE Factor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218192220"/>
                  </a:ext>
                </a:extLst>
              </a:tr>
              <a:tr h="40653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558237985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What is your main mode of transportation? (select one)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4071386547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*reduce your carbon footprint by 1 lb for every mile you do not drive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459732827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4 door compact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08167677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4 door car sedan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60621724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2 door truck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0883102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4 door truck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429003785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motorcyle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424619519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bicycle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74452163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electric vehicle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62980502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public transportation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52442594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81335790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carpool?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51171426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*for each gallon of gas saved your carbon footprint is reduced by 20 lbs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71606223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85667832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45685493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71445123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use renewable sources of energy to power your home?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33980690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solar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92471522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geothermal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77098607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none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54806679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69910562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use reusable shopping bags at the grocery store?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74485325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*buying a set of bags and using them evertime could elimate the waste of 20,000 plastic bags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60266285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06034941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15042559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84648701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recycle?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48909859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everything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31506997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plastics, tin cans, glass, cardboard, engine oil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567266785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plastics, tin cans, glass, cardboard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70026472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99190590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30847811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conserve water/energy? (select all that apply)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19589224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turn of tap water while brushing teeth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76536140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only running a dishwasher when it is full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12520875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washing clothes only when needed and air dry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708904130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water the lawn in early morning or late evening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80951524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93832832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turn off lights and other electronics when not using them?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69619585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97122253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17455182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680083215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smoke?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04807254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*one tree is destroyed for every 300 cigarettes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19462304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422830754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9707976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83832989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often drink alcohol?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15129013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6832130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85581146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78340795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use energy efficient appliances in your home?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54946276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034130100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23581299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94424389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use effiencient lighting in your home such as LEDs or CFLs?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525416837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653471875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408773537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95537350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garden or produce some food of your own?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11345387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860386747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5924467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12510750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take home or donate leftovers from your order at a restaurant?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86462156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62315564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03171173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86227751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How much food do you waste daily? (i.e. throwing out leftovers ect.)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40069737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*around one third of food produces in the worldwide for human use is wasted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579728980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one pound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54520273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two pounds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37016543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 lot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610192834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none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82234751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98808679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create a compost pile at home from leftovers?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76310017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361957040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06794501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72008318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often use paper or plastic cups, plates, and silverware instead of reusable materials?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94744162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756912050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756480100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14958085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often sign up for paperless billing or the use of digital paper?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400745613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* to print a Sunday edition of the New York Times requires 75,000 trees!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968132357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29683904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077408568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16559694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use natural cleaning and/or cosmetic supplies?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014581506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Yes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892652930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-2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2671926872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872882453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587383035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Do you use cloth towels or paper towels for cleaning?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3226854617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Cloth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555851279"/>
                  </a:ext>
                </a:extLst>
              </a:tr>
              <a:tr h="387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Paper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-2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6" marR="1936" marT="1936" marB="0" anchor="b"/>
                </a:tc>
                <a:extLst>
                  <a:ext uri="{0D108BD9-81ED-4DB2-BD59-A6C34878D82A}">
                    <a16:rowId xmlns:a16="http://schemas.microsoft.com/office/drawing/2014/main" val="128450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7797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827</Words>
  <Application>Microsoft Office PowerPoint</Application>
  <PresentationFormat>On-screen Show (4:3)</PresentationFormat>
  <Paragraphs>173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3</vt:lpstr>
      <vt:lpstr>Slice</vt:lpstr>
      <vt:lpstr>PowerPoint Presentation</vt:lpstr>
      <vt:lpstr>PowerPoint Presentation</vt:lpstr>
      <vt:lpstr>SBNRC, winter wheat OK, winter wheat KS, corn, great plains  Submitted KUE  SURVEY: World Use Efficiency   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raun</dc:creator>
  <cp:lastModifiedBy>william raun</cp:lastModifiedBy>
  <cp:revision>10</cp:revision>
  <dcterms:created xsi:type="dcterms:W3CDTF">2018-08-06T12:17:30Z</dcterms:created>
  <dcterms:modified xsi:type="dcterms:W3CDTF">2018-08-07T13:01:38Z</dcterms:modified>
</cp:coreProperties>
</file>