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9" r:id="rId1"/>
  </p:sldMasterIdLst>
  <p:notesMasterIdLst>
    <p:notesMasterId r:id="rId32"/>
  </p:notesMasterIdLst>
  <p:handoutMasterIdLst>
    <p:handoutMasterId r:id="rId33"/>
  </p:handoutMasterIdLst>
  <p:sldIdLst>
    <p:sldId id="420" r:id="rId2"/>
    <p:sldId id="483" r:id="rId3"/>
    <p:sldId id="421" r:id="rId4"/>
    <p:sldId id="497" r:id="rId5"/>
    <p:sldId id="499" r:id="rId6"/>
    <p:sldId id="488" r:id="rId7"/>
    <p:sldId id="501" r:id="rId8"/>
    <p:sldId id="500" r:id="rId9"/>
    <p:sldId id="435" r:id="rId10"/>
    <p:sldId id="487" r:id="rId11"/>
    <p:sldId id="369" r:id="rId12"/>
    <p:sldId id="484" r:id="rId13"/>
    <p:sldId id="485" r:id="rId14"/>
    <p:sldId id="486" r:id="rId15"/>
    <p:sldId id="431" r:id="rId16"/>
    <p:sldId id="424" r:id="rId17"/>
    <p:sldId id="345" r:id="rId18"/>
    <p:sldId id="356" r:id="rId19"/>
    <p:sldId id="362" r:id="rId20"/>
    <p:sldId id="489" r:id="rId21"/>
    <p:sldId id="361" r:id="rId22"/>
    <p:sldId id="375" r:id="rId23"/>
    <p:sldId id="433" r:id="rId24"/>
    <p:sldId id="358" r:id="rId25"/>
    <p:sldId id="401" r:id="rId26"/>
    <p:sldId id="428" r:id="rId27"/>
    <p:sldId id="492" r:id="rId28"/>
    <p:sldId id="458" r:id="rId29"/>
    <p:sldId id="376" r:id="rId30"/>
    <p:sldId id="370" r:id="rId31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83926"/>
    <a:srgbClr val="006600"/>
    <a:srgbClr val="00CC00"/>
    <a:srgbClr val="99FF33"/>
    <a:srgbClr val="0099FF"/>
    <a:srgbClr val="33CCFF"/>
    <a:srgbClr val="FF9933"/>
    <a:srgbClr val="0080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5479" autoAdjust="0"/>
  </p:normalViewPr>
  <p:slideViewPr>
    <p:cSldViewPr snapToGrid="0" snapToObjects="1">
      <p:cViewPr varScale="1">
        <p:scale>
          <a:sx n="106" d="100"/>
          <a:sy n="106" d="100"/>
        </p:scale>
        <p:origin x="339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56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5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1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1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9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7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lumMod val="50000"/>
              </a:schemeClr>
            </a:gs>
            <a:gs pos="50000">
              <a:schemeClr val="accent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2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4.wdp"/><Relationship Id="rId7" Type="http://schemas.openxmlformats.org/officeDocument/2006/relationships/image" Target="../media/image2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Index_Publications/age-1-1-180002.pdf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216977"/>
            <a:ext cx="8113208" cy="433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Hand Planter Project for Nigeria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Rotary International,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Nebraska, </a:t>
            </a:r>
            <a:r>
              <a:rPr lang="en-US" sz="2000" b="1" dirty="0" smtClean="0">
                <a:solidFill>
                  <a:schemeClr val="tx1"/>
                </a:solidFill>
              </a:rPr>
              <a:t>January 14, 2021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Fikayo Oyebiyi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746" y="4864717"/>
            <a:ext cx="3304464" cy="6231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nue.okstate.edu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418" y="2011633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418" y="1027986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Nitrogen Use Efficiency, Nitrogen Fertilizers,nitrogen algorithms, NUE, Nitrogen and the Environ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916415"/>
            <a:ext cx="92392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-19049"/>
            <a:ext cx="1092200" cy="68770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47839" y="2918395"/>
            <a:ext cx="586419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909" y="6206378"/>
            <a:ext cx="413609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8" y="6248400"/>
            <a:ext cx="551103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4291343"/>
            <a:ext cx="655486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Hand Planter for the Developing World: Factor Testing and Refinement.  </a:t>
            </a:r>
            <a:r>
              <a:rPr lang="en-US" sz="1600" dirty="0" err="1">
                <a:hlinkClick r:id="rId3"/>
              </a:rPr>
              <a:t>Agrosystems</a:t>
            </a:r>
            <a:r>
              <a:rPr lang="en-US" sz="1600" dirty="0">
                <a:hlinkClick r:id="rId3"/>
              </a:rPr>
              <a:t> Geosciences &amp; Environment.  </a:t>
            </a:r>
            <a:r>
              <a:rPr lang="en-US" sz="1600" dirty="0" err="1">
                <a:hlinkClick r:id="rId3"/>
              </a:rPr>
              <a:t>Agrosyst</a:t>
            </a:r>
            <a:r>
              <a:rPr lang="en-US" sz="1600" dirty="0">
                <a:hlinkClick r:id="rId3"/>
              </a:rPr>
              <a:t>. </a:t>
            </a:r>
            <a:r>
              <a:rPr lang="en-US" sz="1600" dirty="0" err="1">
                <a:hlinkClick r:id="rId3"/>
              </a:rPr>
              <a:t>Geosci</a:t>
            </a:r>
            <a:r>
              <a:rPr lang="en-US" sz="1600" dirty="0">
                <a:hlinkClick r:id="rId3"/>
              </a:rPr>
              <a:t>. Environ. 1:180002 (2018) doi:10.2134/age2018.03.0002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" y="690704"/>
            <a:ext cx="8811657" cy="5861449"/>
          </a:xfrm>
          <a:prstGeom prst="rect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sp>
        <p:nvSpPr>
          <p:cNvPr id="6" name="Rounded Rectangle 5"/>
          <p:cNvSpPr/>
          <p:nvPr/>
        </p:nvSpPr>
        <p:spPr>
          <a:xfrm>
            <a:off x="177360" y="152412"/>
            <a:ext cx="4861060" cy="204852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Minden, Nebraska, 1957-1959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Mexico City, Mexico, 1960-1963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Bogota, Colombia, 1964-1967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Cali, Colombia, 1968-1974</a:t>
            </a:r>
          </a:p>
          <a:p>
            <a:pPr algn="ctr"/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1975-1982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600" dirty="0">
              <a:solidFill>
                <a:srgbClr val="99FF3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573774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98953"/>
              </p:ext>
            </p:extLst>
          </p:nvPr>
        </p:nvGraphicFramePr>
        <p:xfrm>
          <a:off x="887237" y="3821896"/>
          <a:ext cx="7514377" cy="2617470"/>
        </p:xfrm>
        <a:graphic>
          <a:graphicData uri="http://schemas.openxmlformats.org/drawingml/2006/table">
            <a:tbl>
              <a:tblPr/>
              <a:tblGrid>
                <a:gridCol w="2230636">
                  <a:extLst>
                    <a:ext uri="{9D8B030D-6E8A-4147-A177-3AD203B41FA5}">
                      <a16:colId xmlns:a16="http://schemas.microsoft.com/office/drawing/2014/main" val="1295201903"/>
                    </a:ext>
                  </a:extLst>
                </a:gridCol>
                <a:gridCol w="1827709">
                  <a:extLst>
                    <a:ext uri="{9D8B030D-6E8A-4147-A177-3AD203B41FA5}">
                      <a16:colId xmlns:a16="http://schemas.microsoft.com/office/drawing/2014/main" val="3892695641"/>
                    </a:ext>
                  </a:extLst>
                </a:gridCol>
                <a:gridCol w="3456032">
                  <a:extLst>
                    <a:ext uri="{9D8B030D-6E8A-4147-A177-3AD203B41FA5}">
                      <a16:colId xmlns:a16="http://schemas.microsoft.com/office/drawing/2014/main" val="2078314145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Population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Maize Production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2144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endParaRPr lang="en-US" sz="2800" b="0" i="0" u="sng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Million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5778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Nigeria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15521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345,000,000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01379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Nebraska 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45,281,880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448479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Oklahoma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1,217,664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3926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3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7403" y="4852658"/>
            <a:ext cx="37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 DONE YET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20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40" y="1093469"/>
            <a:ext cx="4038600" cy="302895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1093469"/>
            <a:ext cx="3590925" cy="42576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40037" y="269512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485" y="1599593"/>
            <a:ext cx="1638300" cy="40011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Opportunity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6" y="269512"/>
            <a:ext cx="1266099" cy="6633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225" y="3130899"/>
            <a:ext cx="2619375" cy="35718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763678" y="5849776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 R.A. Olson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62" y="4915242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0" y="0"/>
            <a:ext cx="7272885" cy="6777783"/>
          </a:xfrm>
        </p:spPr>
      </p:pic>
    </p:spTree>
    <p:extLst>
      <p:ext uri="{BB962C8B-B14F-4D97-AF65-F5344CB8AC3E}">
        <p14:creationId xmlns:p14="http://schemas.microsoft.com/office/powerpoint/2010/main" val="353953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114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4829175" y="216875"/>
            <a:ext cx="4171171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u="sng" dirty="0"/>
              <a:t>Coffee Imports to the US (</a:t>
            </a:r>
            <a:r>
              <a:rPr lang="en-US" sz="1700" u="sng" dirty="0" smtClean="0"/>
              <a:t>2019)</a:t>
            </a:r>
            <a:endParaRPr lang="en-US" sz="1700" u="sng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Colombia	$1.14 B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Brazil	$1.03 </a:t>
            </a:r>
            <a:r>
              <a:rPr lang="en-US" sz="17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Vietnam	$300 </a:t>
            </a:r>
            <a:r>
              <a:rPr lang="en-US" sz="17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Guatemala	$320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Indonesia	$280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Honduras	$297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Nicaragua	$295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Costa Rica	$140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Mexico</a:t>
            </a:r>
            <a:r>
              <a:rPr lang="en-US" sz="1700" smtClean="0"/>
              <a:t>	$160 </a:t>
            </a:r>
            <a:r>
              <a:rPr lang="en-US" sz="1700" dirty="0" smtClean="0"/>
              <a:t>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2304233"/>
            <a:ext cx="8733692" cy="419548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800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2010 (407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2016 (411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2021 (415 ppm)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42185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92" y="94584"/>
            <a:ext cx="6960676" cy="341632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Planter Chronology  (35 years)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- Hand Planter work</a:t>
            </a:r>
          </a:p>
          <a:p>
            <a:r>
              <a:rPr lang="en-US" sz="2400" dirty="0" smtClean="0"/>
              <a:t>2000, Design/construction started</a:t>
            </a:r>
          </a:p>
          <a:p>
            <a:r>
              <a:rPr lang="en-US" sz="2400" dirty="0" smtClean="0"/>
              <a:t>2013, OSU-MS,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  <a:p>
            <a:r>
              <a:rPr lang="en-US" sz="2400" dirty="0" smtClean="0"/>
              <a:t>2021, VTT, Abuja, Nigeria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(NE, OK, Italy, Nigeria)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34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8738" y="1654142"/>
            <a:ext cx="5553777" cy="157994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1987-2020,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&gt;450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76" y="4475987"/>
            <a:ext cx="3021330" cy="22659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7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2800"/>
            <a:ext cx="9144000" cy="61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1987 (33)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04714" cy="6858000"/>
          </a:xfrm>
          <a:prstGeom prst="rect">
            <a:avLst/>
          </a:prstGeom>
        </p:spPr>
      </p:pic>
      <p:pic>
        <p:nvPicPr>
          <p:cNvPr id="12" name="Picture 11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41" y="5887181"/>
            <a:ext cx="1068701" cy="57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55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126258</TotalTime>
  <Words>554</Words>
  <Application>Microsoft Office PowerPoint</Application>
  <PresentationFormat>Letter Paper (8.5x11 in)</PresentationFormat>
  <Paragraphs>177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Tahoma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Raun, Bill</cp:lastModifiedBy>
  <cp:revision>1593</cp:revision>
  <cp:lastPrinted>1999-04-28T13:51:21Z</cp:lastPrinted>
  <dcterms:created xsi:type="dcterms:W3CDTF">1998-02-02T17:19:48Z</dcterms:created>
  <dcterms:modified xsi:type="dcterms:W3CDTF">2021-02-08T14:45:39Z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