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5"/>
  </p:handoutMasterIdLst>
  <p:sldIdLst>
    <p:sldId id="256" r:id="rId2"/>
    <p:sldId id="287" r:id="rId3"/>
    <p:sldId id="259" r:id="rId4"/>
    <p:sldId id="264" r:id="rId5"/>
    <p:sldId id="260" r:id="rId6"/>
    <p:sldId id="265" r:id="rId7"/>
    <p:sldId id="266" r:id="rId8"/>
    <p:sldId id="271" r:id="rId9"/>
    <p:sldId id="268" r:id="rId10"/>
    <p:sldId id="270" r:id="rId11"/>
    <p:sldId id="273" r:id="rId12"/>
    <p:sldId id="275" r:id="rId13"/>
    <p:sldId id="276" r:id="rId14"/>
    <p:sldId id="288" r:id="rId15"/>
    <p:sldId id="278" r:id="rId16"/>
    <p:sldId id="280" r:id="rId17"/>
    <p:sldId id="281" r:id="rId18"/>
    <p:sldId id="282" r:id="rId19"/>
    <p:sldId id="277" r:id="rId20"/>
    <p:sldId id="291" r:id="rId21"/>
    <p:sldId id="283" r:id="rId22"/>
    <p:sldId id="286" r:id="rId23"/>
    <p:sldId id="290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4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7F90F-E13B-401A-8760-C0FD31FACE39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A67A8-E8A5-4DA1-AE43-7795DF8EA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A003-171B-4DA6-B24D-CDD285A25BE1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6844-E79B-48BA-A4A1-4CE6A4112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33E6A-9C4F-4591-AD0C-A6F3A53428D5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0801-1C26-4A1C-84A4-39C4AA052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6C3BE-C26D-40C4-AC3E-822AE4E60B55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B9BC-2BBA-43D6-AEFB-DDA3E3C66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6BEA-F8AE-4DC6-9A01-9B028D9D877A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2D76-B540-4A30-BDD1-0F5554D6C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CC1B-9DE7-4F5B-BE12-98F76263D55A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6D43-7FDB-44FB-837F-31CEC5F48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11D73-AB2E-4A2B-8873-E1ED29B070E7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1E33-3988-4CDA-B8C8-F1D59DD39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8279-FE7F-4740-A223-4BE5C8C2FEA7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583F6-CE66-4533-AC20-BB0FB9185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FE8CC-25BF-42ED-855E-5EB80E9860AC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06BBF-B4CF-49DD-AA7E-B6E895154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0D86-D870-4BD9-90EC-5EEA1E98D1B5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D812-CABE-4DD8-88C5-AD780AA49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220F-7BE6-4863-825B-A3450EB43F4C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B8AC-800E-43A7-949D-2CE138800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1034D-C50C-47B4-AEE0-BDC2BDC23472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B4E63-84F6-4D24-9B31-D67C61A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E81F2C-EE53-4D72-A069-792CE069A64C}" type="datetimeFigureOut">
              <a:rPr lang="en-US"/>
              <a:pPr>
                <a:defRPr/>
              </a:pPr>
              <a:t>1/9/2020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6A30086-8605-4091-B9C3-4FBF4BCB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29" r:id="rId5"/>
    <p:sldLayoutId id="2147483728" r:id="rId6"/>
    <p:sldLayoutId id="2147483734" r:id="rId7"/>
    <p:sldLayoutId id="2147483727" r:id="rId8"/>
    <p:sldLayoutId id="2147483735" r:id="rId9"/>
    <p:sldLayoutId id="2147483726" r:id="rId10"/>
    <p:sldLayoutId id="21474837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47532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9pPr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E7BC2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D092A7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4"/>
          <p:cNvSpPr>
            <a:spLocks noGrp="1"/>
          </p:cNvSpPr>
          <p:nvPr>
            <p:ph type="ctrTitle"/>
          </p:nvPr>
        </p:nvSpPr>
        <p:spPr bwMode="auto">
          <a:xfrm>
            <a:off x="1828800" y="228600"/>
            <a:ext cx="8077200" cy="3124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defTabSz="4702175"/>
            <a:r>
              <a:rPr lang="en-US" sz="3600" b="1" dirty="0" smtClean="0">
                <a:solidFill>
                  <a:schemeClr val="tx1"/>
                </a:solidFill>
                <a:effectLst/>
              </a:rPr>
              <a:t>Corn (</a:t>
            </a:r>
            <a:r>
              <a:rPr lang="en-US" sz="3600" b="1" dirty="0" err="1" smtClean="0">
                <a:solidFill>
                  <a:schemeClr val="tx1"/>
                </a:solidFill>
                <a:effectLst/>
              </a:rPr>
              <a:t>Zea</a:t>
            </a:r>
            <a:r>
              <a:rPr lang="en-US" sz="36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/>
              </a:rPr>
              <a:t>mays</a:t>
            </a:r>
            <a:r>
              <a:rPr lang="en-US" sz="3600" b="1" dirty="0" smtClean="0">
                <a:solidFill>
                  <a:schemeClr val="tx1"/>
                </a:solidFill>
                <a:effectLst/>
              </a:rPr>
              <a:t> L.) Leaf Angle, Emergence, Light Interception     and Yield as Affected by Seed Orientation at Planting.</a:t>
            </a:r>
            <a:endParaRPr lang="en-US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Subtitle 5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7696200" cy="1752600"/>
          </a:xfrm>
        </p:spPr>
        <p:txBody>
          <a:bodyPr/>
          <a:lstStyle/>
          <a:p>
            <a:pPr marL="26988"/>
            <a:r>
              <a:rPr lang="en-US" sz="1400" dirty="0" err="1" smtClean="0">
                <a:solidFill>
                  <a:schemeClr val="tx1"/>
                </a:solidFill>
              </a:rPr>
              <a:t>Guilherme</a:t>
            </a:r>
            <a:r>
              <a:rPr lang="en-US" sz="1400" dirty="0" smtClean="0">
                <a:solidFill>
                  <a:schemeClr val="tx1"/>
                </a:solidFill>
              </a:rPr>
              <a:t> Torres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Department of Plant and Soil Sciences 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Oklahoma State University</a:t>
            </a:r>
          </a:p>
          <a:p>
            <a:pPr marL="26988"/>
            <a:endParaRPr lang="en-US" sz="1400" dirty="0" smtClean="0">
              <a:solidFill>
                <a:schemeClr val="tx1"/>
              </a:solidFill>
            </a:endParaRPr>
          </a:p>
          <a:p>
            <a:pPr marL="26988"/>
            <a:endParaRPr lang="en-US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 bwMode="auto">
          <a:xfrm>
            <a:off x="1435608" y="0"/>
            <a:ext cx="749808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Experiment #3 (E3)</a:t>
            </a:r>
          </a:p>
        </p:txBody>
      </p:sp>
      <p:sp>
        <p:nvSpPr>
          <p:cNvPr id="24578" name="Text Placeholder 5"/>
          <p:cNvSpPr>
            <a:spLocks noGrp="1"/>
          </p:cNvSpPr>
          <p:nvPr>
            <p:ph type="body" idx="4294967295"/>
          </p:nvPr>
        </p:nvSpPr>
        <p:spPr>
          <a:xfrm>
            <a:off x="1295400" y="1143000"/>
            <a:ext cx="3008313" cy="39624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5 </a:t>
            </a:r>
            <a:r>
              <a:rPr lang="en-US" sz="2000" dirty="0" err="1" smtClean="0"/>
              <a:t>Dekalb</a:t>
            </a:r>
            <a:r>
              <a:rPr lang="en-US" sz="2000" dirty="0" smtClean="0"/>
              <a:t> hybrids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DKC6122RR2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DKC6172RR2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DKC6346RR2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DKC6342VT3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DKC6169VT3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8 treatments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4 leaf stage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400 seeds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90600"/>
            <a:ext cx="4343400" cy="563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1417320" y="0"/>
            <a:ext cx="749808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Results (E1)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029200"/>
            <a:ext cx="7924800" cy="1450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81200" y="1322388"/>
          <a:ext cx="6248400" cy="3478910"/>
        </p:xfrm>
        <a:graphic>
          <a:graphicData uri="http://schemas.openxmlformats.org/drawingml/2006/table">
            <a:tbl>
              <a:tblPr/>
              <a:tblGrid>
                <a:gridCol w="623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9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11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36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Variation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313.58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88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57.0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28.2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4.3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67.8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67.2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16.9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92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7.92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92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5717" name="Group 19"/>
          <p:cNvGrpSpPr>
            <a:grpSpLocks noChangeAspect="1"/>
          </p:cNvGrpSpPr>
          <p:nvPr/>
        </p:nvGrpSpPr>
        <p:grpSpPr bwMode="auto">
          <a:xfrm>
            <a:off x="2727325" y="2833688"/>
            <a:ext cx="320675" cy="1562100"/>
            <a:chOff x="686113" y="2605088"/>
            <a:chExt cx="422268" cy="2230072"/>
          </a:xfrm>
        </p:grpSpPr>
        <p:pic>
          <p:nvPicPr>
            <p:cNvPr id="25718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42522" y="334287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19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024" y="372263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0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89057" y="2605088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1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92121" y="2985780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2" name="Picture 8" descr="C:\Users\Soil Fertility\Desktop\Guilherme\Research\Seed Orientation\seed orientation\seed pics\DSC00490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6113" y="4137071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3" name="Picture 9" descr="C:\Users\Soil Fertility\Desktop\Guilherme\Research\Seed Orientation\seed orientation\seed pics\DSC00489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6113" y="4517763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Oval 11"/>
          <p:cNvSpPr/>
          <p:nvPr/>
        </p:nvSpPr>
        <p:spPr>
          <a:xfrm>
            <a:off x="7467600" y="33528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3810000"/>
            <a:ext cx="609600" cy="590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2400" y="1676400"/>
            <a:ext cx="4572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57800" y="1676400"/>
            <a:ext cx="4572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7912"/>
            <a:ext cx="3202305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Results (E2)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38400" y="914400"/>
          <a:ext cx="5430507" cy="5487254"/>
        </p:xfrm>
        <a:graphic>
          <a:graphicData uri="http://schemas.openxmlformats.org/drawingml/2006/table">
            <a:tbl>
              <a:tblPr/>
              <a:tblGrid>
                <a:gridCol w="59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12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Variation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413.65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78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3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51.0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44.4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65.6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16.8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6.7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47.4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7.3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27.8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6.3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29.0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13.0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31.5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17.3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45.6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23.1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48.0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23.7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77.8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68.9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57.0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19.7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55.6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54.8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RANDOM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54.9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21.8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9.09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grpSp>
        <p:nvGrpSpPr>
          <p:cNvPr id="27854" name="Group 16"/>
          <p:cNvGrpSpPr>
            <a:grpSpLocks noChangeAspect="1"/>
          </p:cNvGrpSpPr>
          <p:nvPr/>
        </p:nvGrpSpPr>
        <p:grpSpPr bwMode="auto">
          <a:xfrm>
            <a:off x="3173921" y="2578608"/>
            <a:ext cx="319087" cy="3276600"/>
            <a:chOff x="2616170" y="1168181"/>
            <a:chExt cx="762236" cy="7785593"/>
          </a:xfrm>
        </p:grpSpPr>
        <p:pic>
          <p:nvPicPr>
            <p:cNvPr id="27855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2733773" y="2334594"/>
              <a:ext cx="457201" cy="54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6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325" y="2953512"/>
              <a:ext cx="441961" cy="590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7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616170" y="1168181"/>
              <a:ext cx="636385" cy="44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8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637436" y="1791254"/>
              <a:ext cx="636385" cy="44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9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783724" y="8342379"/>
              <a:ext cx="407598" cy="61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0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2793425" y="7616253"/>
              <a:ext cx="407598" cy="61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1" name="Picture 7" descr="C:\Users\Soil Fertility\Desktop\Guilherme\Research\Seed Orientation\seed orientation\seed pics\DSC00493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61977" y="6929496"/>
              <a:ext cx="457203" cy="60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2" name="Picture 8" descr="C:\Users\Soil Fertility\Desktop\Guilherme\Research\Seed Orientation\seed orientation\seed pics\DSC00493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>
              <a:off x="2787514" y="6239374"/>
              <a:ext cx="425303" cy="60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3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 flipH="1">
              <a:off x="2797557" y="5538203"/>
              <a:ext cx="436711" cy="65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4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 flipH="1">
              <a:off x="2768489" y="4923295"/>
              <a:ext cx="436711" cy="65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5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-5400000">
              <a:off x="2757737" y="4233790"/>
              <a:ext cx="443081" cy="708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6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2802622" y="3528936"/>
              <a:ext cx="443081" cy="708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Oval 18"/>
          <p:cNvSpPr/>
          <p:nvPr/>
        </p:nvSpPr>
        <p:spPr>
          <a:xfrm>
            <a:off x="7220712" y="3105913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08520" y="4739640"/>
            <a:ext cx="504825" cy="533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06824" y="1085088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40680" y="1085088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67056"/>
            <a:ext cx="2895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Results (E3)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400" y="1213621"/>
          <a:ext cx="7666956" cy="5150664"/>
        </p:xfrm>
        <a:graphic>
          <a:graphicData uri="http://schemas.openxmlformats.org/drawingml/2006/table">
            <a:tbl>
              <a:tblPr/>
              <a:tblGrid>
                <a:gridCol w="55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6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75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Source 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of 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Variation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df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Leaf Angle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Emergence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Frequency distribution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Replication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NS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NS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Treatment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Hybrid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plants with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leaf angle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between 0° and 30° degrees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plants with 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leaf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angle between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60° and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90° degrees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MSE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309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311.77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0.26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Calibri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45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Treatment means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Degrees </a:t>
                      </a: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62.6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17.2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1.05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72.0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5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45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51.4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18.4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8.3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1.11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22.2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60.0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64.7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15.4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6.1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0.68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76.0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38.8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17.0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1.10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46.9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20.4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47.8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18.1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7.0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0.55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32.0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38.0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66.3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14.17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0.75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86.0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51.4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20.8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0.72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32.0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RANDOM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48.8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17.8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7.0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0.99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28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48.0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SED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7.89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0.23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Calibri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C.V.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Calibri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8836" name="Group 5"/>
          <p:cNvGrpSpPr>
            <a:grpSpLocks noChangeAspect="1"/>
          </p:cNvGrpSpPr>
          <p:nvPr/>
        </p:nvGrpSpPr>
        <p:grpSpPr bwMode="auto">
          <a:xfrm>
            <a:off x="2022921" y="3142488"/>
            <a:ext cx="857510" cy="2548388"/>
            <a:chOff x="-1176632" y="1209676"/>
            <a:chExt cx="2322033" cy="6807971"/>
          </a:xfrm>
        </p:grpSpPr>
        <p:pic>
          <p:nvPicPr>
            <p:cNvPr id="28837" name="Picture 3" descr="C:\Users\Soil Fertility\Desktop\Guilherme\Research\Seed Orientation\seed orientation\seed pics\DSC0048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-347837" y="2835670"/>
              <a:ext cx="619506" cy="81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38" name="Picture 2" descr="C:\Users\Soil Fertility\Desktop\Guilherme\Research\Seed Orientation\seed orientation\seed pics\DSC004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16160" y="1989679"/>
              <a:ext cx="619506" cy="81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39" name="Picture 4" descr="C:\Users\Soil Fertility\Desktop\Guilherme\Research\Seed Orientation\seed orientation\seed pics\DSC0049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-67209" y="1209676"/>
              <a:ext cx="1114238" cy="68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0" name="Picture 5" descr="C:\Users\Soil Fertility\Desktop\Guilherme\Research\Seed Orientation\seed orientation\seed pics\DSC0049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-1176632" y="1209676"/>
              <a:ext cx="1114238" cy="686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1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-4153" y="7089118"/>
              <a:ext cx="619021" cy="928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2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-624268" y="7013993"/>
              <a:ext cx="619021" cy="928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3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139" y="6032752"/>
              <a:ext cx="619021" cy="8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4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-654076" y="6061711"/>
              <a:ext cx="619021" cy="8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5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 flipH="1">
              <a:off x="171706" y="4828245"/>
              <a:ext cx="732841" cy="1099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6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 flipH="1">
              <a:off x="-918957" y="4814500"/>
              <a:ext cx="732841" cy="1099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7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239867" y="3712537"/>
              <a:ext cx="696829" cy="111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8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-874371" y="3676525"/>
              <a:ext cx="696829" cy="111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Oval 16"/>
          <p:cNvSpPr/>
          <p:nvPr/>
        </p:nvSpPr>
        <p:spPr>
          <a:xfrm>
            <a:off x="8202168" y="5038344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93024" y="3858768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14800" y="13716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54624" y="1380744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 bwMode="auto">
          <a:xfrm>
            <a:off x="1492250" y="457200"/>
            <a:ext cx="30797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Discussion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7499350" cy="4800600"/>
          </a:xfrm>
        </p:spPr>
        <p:txBody>
          <a:bodyPr/>
          <a:lstStyle/>
          <a:p>
            <a:pPr>
              <a:buClr>
                <a:srgbClr val="00B050"/>
              </a:buClr>
            </a:pPr>
            <a:endParaRPr lang="en-US" sz="2000" dirty="0" smtClean="0"/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en-US" sz="2000" dirty="0" smtClean="0"/>
              <a:t>Fortin and Pierce (1996)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Found that random orientation of seed resulted in random ear leaf azimuths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en-US" sz="2000" dirty="0" smtClean="0"/>
              <a:t>Bowers and Hayden (1972)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Flat orientation (</a:t>
            </a:r>
            <a:r>
              <a:rPr lang="en-US" sz="1800" dirty="0" err="1" smtClean="0"/>
              <a:t>hypocotyl</a:t>
            </a:r>
            <a:r>
              <a:rPr lang="en-US" sz="1800" dirty="0" smtClean="0"/>
              <a:t> up) consistently had better emergence (beans)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en-US" sz="2000" dirty="0" smtClean="0"/>
              <a:t>Patten and Van </a:t>
            </a:r>
            <a:r>
              <a:rPr lang="en-US" sz="2000" dirty="0" err="1" smtClean="0"/>
              <a:t>Doren</a:t>
            </a:r>
            <a:r>
              <a:rPr lang="en-US" sz="2000" dirty="0" smtClean="0"/>
              <a:t> Jr. (1970)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Proximal end of the seed down resulted in earlier more complete emergence with more seedling growth</a:t>
            </a:r>
          </a:p>
          <a:p>
            <a:pPr>
              <a:buClr>
                <a:srgbClr val="00B050"/>
              </a:buClr>
              <a:buNone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7638"/>
            <a:ext cx="4038600" cy="22169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-76200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Field Trial – Materials and Methods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15568"/>
            <a:ext cx="3657600" cy="2542032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RCBD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Row Orientation: North-South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Row spacing: 75 cm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Light interception, at V10 and R1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(LI-1400)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Grain yield at harvest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800" dirty="0" smtClean="0"/>
          </a:p>
        </p:txBody>
      </p:sp>
      <p:sp>
        <p:nvSpPr>
          <p:cNvPr id="3072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099693"/>
            <a:ext cx="4343400" cy="5453507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Corn Hybrids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Prostate leaf pattern - P0902HR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Erect leaf pattern - P1173HR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None/>
            </a:pPr>
            <a:r>
              <a:rPr lang="en-US" sz="1800" dirty="0" smtClean="0"/>
              <a:t>	(within incomplete factorial arrangement)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Seed Orientation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Upright, caryopsis pointed down, parallel to the 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Laying flat, embryo up, caryopsis pointed perpendicular to the 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Random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Plant Population (in thousands of plants/ha)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00000"/>
              <a:buFont typeface="Courier New" pitchFamily="49" charset="0"/>
              <a:buChar char="o"/>
            </a:pPr>
            <a:r>
              <a:rPr lang="en-US" sz="1800" dirty="0" smtClean="0"/>
              <a:t>49.4 , 74.1 and 98.8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800" dirty="0" smtClean="0"/>
          </a:p>
        </p:txBody>
      </p:sp>
      <p:pic>
        <p:nvPicPr>
          <p:cNvPr id="6" name="Picture 4" descr="C:\Users\Soil Fertility\Desktop\DSC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47184" y="4300917"/>
            <a:ext cx="1494823" cy="97019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Users\Soil Fertility\Desktop\DSC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87577" y="4300918"/>
            <a:ext cx="1494823" cy="9701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Soil Fertility\Desktop\DSC00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735" y="4038600"/>
            <a:ext cx="1101635" cy="14948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Left-Right Arrow 8"/>
          <p:cNvSpPr/>
          <p:nvPr/>
        </p:nvSpPr>
        <p:spPr>
          <a:xfrm>
            <a:off x="1219200" y="5746968"/>
            <a:ext cx="3505200" cy="21354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9943" y="5982700"/>
            <a:ext cx="2432180" cy="3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Row orientation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4191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Upright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4191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Flat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2088" y="41752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Flat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3733800"/>
            <a:ext cx="38100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oil Fertility\Desktop\IMG_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481450"/>
            <a:ext cx="245745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C:\Users\Soil Fertility\Desktop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C:\Users\Soil Fertility\Desktop\IMG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27632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13221"/>
            <a:ext cx="4343400" cy="44017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Soil Fertility\Desktop\IMG_1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00400"/>
            <a:ext cx="3962400" cy="297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95400" y="152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n-lt"/>
              </a:rPr>
              <a:t>Results (Field Trial)</a:t>
            </a:r>
            <a:endParaRPr lang="en-US" sz="3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l="14815" t="1111" r="14815" b="1111"/>
          <a:stretch>
            <a:fillRect/>
          </a:stretch>
        </p:blipFill>
        <p:spPr bwMode="auto">
          <a:xfrm rot="16200000">
            <a:off x="4360172" y="2412484"/>
            <a:ext cx="1408176" cy="656845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66700"/>
            <a:ext cx="66214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449" y="1104900"/>
            <a:ext cx="66214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50" y="152400"/>
            <a:ext cx="7499350" cy="1143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Increasing Yield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480060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Plant population (Cox 2001).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r>
              <a:rPr lang="en-US" sz="1800" dirty="0" smtClean="0"/>
              <a:t>80,000 and 116,000 plants/ha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Reducing row spacing (Lutz et al. 1971).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r>
              <a:rPr lang="en-US" sz="1800" dirty="0" smtClean="0"/>
              <a:t>40, 30, and 15 inches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Homogenous corn plant stands and even emergence (Martin et al. 2005) </a:t>
            </a:r>
          </a:p>
          <a:p>
            <a:pPr lvl="2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400" dirty="0" smtClean="0"/>
              <a:t>May decrease plant-to-plant variation and could lead to increased grain yields.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Leaf architectures of modern corn hybrids (Stewart et al. 2003).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37" y="228600"/>
            <a:ext cx="66214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222" t="7407" b="11111"/>
          <a:stretch>
            <a:fillRect/>
          </a:stretch>
        </p:blipFill>
        <p:spPr bwMode="auto">
          <a:xfrm>
            <a:off x="1780032" y="4983480"/>
            <a:ext cx="6583680" cy="16459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/>
          <p:cNvSpPr>
            <a:spLocks noGrp="1"/>
          </p:cNvSpPr>
          <p:nvPr>
            <p:ph type="title"/>
          </p:nvPr>
        </p:nvSpPr>
        <p:spPr bwMode="auto">
          <a:xfrm>
            <a:off x="3657600" y="0"/>
            <a:ext cx="5353050" cy="1066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Discussion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3505200" cy="6853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7" name="Content Placeholder 12"/>
          <p:cNvSpPr>
            <a:spLocks noGrp="1"/>
          </p:cNvSpPr>
          <p:nvPr>
            <p:ph idx="1"/>
          </p:nvPr>
        </p:nvSpPr>
        <p:spPr>
          <a:xfrm>
            <a:off x="3581400" y="914400"/>
            <a:ext cx="5353050" cy="57150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15000"/>
              <a:buFont typeface="Arial" pitchFamily="34" charset="0"/>
              <a:buChar char="•"/>
            </a:pPr>
            <a:r>
              <a:rPr lang="en-US" sz="1800" dirty="0" err="1" smtClean="0"/>
              <a:t>Pendlenton</a:t>
            </a:r>
            <a:r>
              <a:rPr lang="en-US" sz="1800" dirty="0" smtClean="0"/>
              <a:t> et al. (1967)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r>
              <a:rPr lang="en-US" sz="1800" dirty="0" smtClean="0"/>
              <a:t>35 % yield increase in corn when aluminum reflectors were used to provide additional light to the middle and lower leaves.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Toler et al. (1999)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3000"/>
              <a:buFont typeface="Courier New" pitchFamily="49" charset="0"/>
              <a:buChar char="o"/>
            </a:pPr>
            <a:r>
              <a:rPr lang="en-US" sz="1800" dirty="0" smtClean="0"/>
              <a:t>Differences in light interception between leaf orientations decrease with maturity.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3000"/>
              <a:buFont typeface="Courier New" pitchFamily="49" charset="0"/>
              <a:buChar char="o"/>
            </a:pPr>
            <a:r>
              <a:rPr lang="en-US" sz="1800" dirty="0" smtClean="0"/>
              <a:t>No differences were found in plant population.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3000"/>
              <a:buFont typeface="Courier New" pitchFamily="49" charset="0"/>
              <a:buChar char="o"/>
            </a:pPr>
            <a:r>
              <a:rPr lang="en-US" sz="1800" dirty="0" smtClean="0"/>
              <a:t>Across row: 10% higher corn yields than the random leaf orientation.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10000"/>
              <a:buFont typeface="Arial" pitchFamily="34" charset="0"/>
              <a:buChar char="•"/>
            </a:pPr>
            <a:r>
              <a:rPr lang="en-US" sz="1800" dirty="0" err="1" smtClean="0"/>
              <a:t>Sujatha</a:t>
            </a:r>
            <a:r>
              <a:rPr lang="en-US" sz="1800" dirty="0" smtClean="0"/>
              <a:t> et al. (2004)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2000"/>
              <a:buFont typeface="Courier New" pitchFamily="49" charset="0"/>
              <a:buChar char="o"/>
            </a:pPr>
            <a:r>
              <a:rPr lang="en-US" sz="1800" dirty="0" smtClean="0"/>
              <a:t>50% less light reached the ground between rows of horizontal leaf hybrid compared with upright leaf in both years.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9850" y="-76200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Conclusions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5050" y="457200"/>
            <a:ext cx="8032750" cy="6553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SzPct val="100000"/>
              <a:buFont typeface="Wingdings 2" pitchFamily="18" charset="2"/>
              <a:buNone/>
            </a:pPr>
            <a:endParaRPr lang="en-US" sz="1750" dirty="0" smtClean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Placement and arrangement of corn seed can influence rate of emergence and leaf orientation.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At  V10 fixed seed planting intercept more light than random seed planting. 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Difference in light interception decreases with maturity.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Effect of seed orientation on light interception was independent of plant population and hybrid.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When seeds were planted in an upright or flat position (versus random placement); 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There was </a:t>
            </a:r>
            <a:r>
              <a:rPr lang="en-US" sz="1750" dirty="0" smtClean="0">
                <a:solidFill>
                  <a:srgbClr val="FF0000"/>
                </a:solidFill>
              </a:rPr>
              <a:t>12.5% </a:t>
            </a:r>
            <a:r>
              <a:rPr lang="en-US" sz="1750" dirty="0" smtClean="0"/>
              <a:t>yield increase for the flat but no benefits were realized for upright at the  high population (</a:t>
            </a:r>
            <a:r>
              <a:rPr lang="en-US" sz="1750" u="sng" dirty="0" smtClean="0"/>
              <a:t>98,000</a:t>
            </a:r>
            <a:r>
              <a:rPr lang="en-US" sz="1750" dirty="0" smtClean="0"/>
              <a:t> plants/ha). 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Seeds planted upright or flat resulted in increased yields up to </a:t>
            </a:r>
            <a:r>
              <a:rPr lang="en-US" sz="1750" dirty="0" smtClean="0">
                <a:solidFill>
                  <a:srgbClr val="FF0000"/>
                </a:solidFill>
              </a:rPr>
              <a:t>17.4%           </a:t>
            </a:r>
            <a:r>
              <a:rPr lang="en-US" sz="1750" dirty="0" smtClean="0"/>
              <a:t>(pop </a:t>
            </a:r>
            <a:r>
              <a:rPr lang="en-US" sz="1750" u="sng" dirty="0" smtClean="0"/>
              <a:t>49,400</a:t>
            </a:r>
            <a:r>
              <a:rPr lang="en-US" sz="1750" dirty="0" smtClean="0"/>
              <a:t> plants/ha).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Yield increase up to </a:t>
            </a:r>
            <a:r>
              <a:rPr lang="en-US" sz="1750" dirty="0" smtClean="0">
                <a:solidFill>
                  <a:srgbClr val="FF0000"/>
                </a:solidFill>
              </a:rPr>
              <a:t>27.1%</a:t>
            </a:r>
            <a:r>
              <a:rPr lang="en-US" sz="1750" dirty="0" smtClean="0"/>
              <a:t>  and </a:t>
            </a:r>
            <a:r>
              <a:rPr lang="en-US" sz="1750" dirty="0" smtClean="0">
                <a:solidFill>
                  <a:srgbClr val="FF0000"/>
                </a:solidFill>
              </a:rPr>
              <a:t>30.6%</a:t>
            </a:r>
            <a:r>
              <a:rPr lang="en-US" sz="1750" dirty="0" smtClean="0"/>
              <a:t> (prostrate and erect hybrids respectively at pop </a:t>
            </a:r>
            <a:r>
              <a:rPr lang="en-US" sz="1750" u="sng" dirty="0" smtClean="0"/>
              <a:t>74,100</a:t>
            </a:r>
            <a:r>
              <a:rPr lang="en-US" sz="1750" dirty="0" smtClean="0"/>
              <a:t> plants/ha) when compared to random placement.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  <a:buFont typeface="Wingdings 2" pitchFamily="18" charset="2"/>
              <a:buNone/>
            </a:pPr>
            <a:endParaRPr lang="en-US" sz="175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17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oil Fertility\Desktop\left_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33400"/>
            <a:ext cx="4572000" cy="601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2312" y="2286000"/>
            <a:ext cx="3200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 smtClean="0">
                <a:solidFill>
                  <a:schemeClr val="tx1"/>
                </a:solidFill>
                <a:effectLst/>
              </a:rPr>
              <a:t>Thank You!</a:t>
            </a:r>
            <a:br>
              <a:rPr lang="pt-BR" sz="4000" dirty="0" smtClean="0">
                <a:solidFill>
                  <a:schemeClr val="tx1"/>
                </a:solidFill>
                <a:effectLst/>
              </a:rPr>
            </a:br>
            <a:r>
              <a:rPr lang="pt-BR" sz="4000" dirty="0" smtClean="0">
                <a:solidFill>
                  <a:schemeClr val="tx1"/>
                </a:solidFill>
                <a:effectLst/>
              </a:rPr>
              <a:t/>
            </a:r>
            <a:br>
              <a:rPr lang="pt-BR" sz="4000" dirty="0" smtClean="0">
                <a:solidFill>
                  <a:schemeClr val="tx1"/>
                </a:solidFill>
                <a:effectLst/>
              </a:rPr>
            </a:br>
            <a:r>
              <a:rPr lang="pt-BR" sz="4000" dirty="0" smtClean="0">
                <a:solidFill>
                  <a:schemeClr val="tx1"/>
                </a:solidFill>
                <a:effectLst/>
              </a:rPr>
              <a:t>Questions?</a:t>
            </a:r>
            <a:endParaRPr lang="pt-BR" sz="4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Rationale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435100" y="1066800"/>
            <a:ext cx="7499350" cy="5638800"/>
          </a:xfrm>
        </p:spPr>
        <p:txBody>
          <a:bodyPr/>
          <a:lstStyle/>
          <a:p>
            <a:pPr>
              <a:buClr>
                <a:srgbClr val="00B050"/>
              </a:buClr>
            </a:pPr>
            <a:r>
              <a:rPr lang="en-US" sz="1800" dirty="0" smtClean="0"/>
              <a:t>Stinson and Moss (1960)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When soil moisture and nutrients are satisfactory light can be the primary ecological factor limiting grain yields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marL="365125" lvl="1" indent="-282575">
              <a:spcBef>
                <a:spcPts val="600"/>
              </a:spcBef>
              <a:buClr>
                <a:srgbClr val="00B050"/>
              </a:buClr>
              <a:buSzPct val="80000"/>
              <a:buFont typeface="Wingdings 2" pitchFamily="18" charset="2"/>
              <a:buChar char=""/>
            </a:pPr>
            <a:r>
              <a:rPr lang="en-US" sz="1800" dirty="0" smtClean="0"/>
              <a:t>Peters (1961)</a:t>
            </a:r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Systematic orientation of corn leaves using seed planting techniques provides means for capturing more sunlight and more efficient soil shading.</a:t>
            </a:r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1800" dirty="0" smtClean="0"/>
              <a:t>Donald (1963)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Leaf geometry and its effects on light distribution with crop and levels of photosynthesis offer potential strategies for improving production efficiency.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1800" dirty="0" smtClean="0"/>
              <a:t>Stewart et al. (2003)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Leaf architecture of modern corn hybrids can optimize light interception to increase grain yield.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</a:pPr>
            <a:endParaRPr lang="en-US" sz="1800" dirty="0" smtClean="0"/>
          </a:p>
          <a:p>
            <a:pPr lvl="1">
              <a:buClr>
                <a:srgbClr val="00B050"/>
              </a:buClr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Verdana" pitchFamily="34" charset="0"/>
              <a:buNone/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Verdana" pitchFamily="34" charset="0"/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1416050" y="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en-US" sz="4000" dirty="0" smtClean="0">
                <a:solidFill>
                  <a:schemeClr val="tx1"/>
                </a:solidFill>
                <a:effectLst/>
              </a:rPr>
              <a:t>Rationale cont.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35100" y="1219200"/>
            <a:ext cx="7499350" cy="4800600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en-US" sz="1800" dirty="0" smtClean="0"/>
              <a:t>More homogenous corn stands have…</a:t>
            </a:r>
          </a:p>
          <a:p>
            <a:pPr algn="just">
              <a:buFont typeface="Wingdings 2" pitchFamily="18" charset="2"/>
              <a:buNone/>
            </a:pPr>
            <a:endParaRPr lang="en-US" sz="1800" dirty="0" smtClean="0"/>
          </a:p>
          <a:p>
            <a:pPr algn="just">
              <a:buClr>
                <a:srgbClr val="00B050"/>
              </a:buClr>
            </a:pPr>
            <a:r>
              <a:rPr lang="en-US" sz="1800" dirty="0" smtClean="0"/>
              <a:t>Less interplant competition, increased light interception, reduced weed pressure, (quicker canopy closure).</a:t>
            </a:r>
          </a:p>
          <a:p>
            <a:pPr algn="just">
              <a:buClr>
                <a:srgbClr val="00B050"/>
              </a:buClr>
            </a:pPr>
            <a:endParaRPr lang="en-US" sz="1800" dirty="0" smtClean="0"/>
          </a:p>
          <a:p>
            <a:pPr algn="just">
              <a:buClr>
                <a:srgbClr val="00B050"/>
              </a:buClr>
            </a:pPr>
            <a:r>
              <a:rPr lang="en-US" sz="1800" dirty="0" smtClean="0"/>
              <a:t>Ability to potentially increase seeding rates while substantially increasing corn grain yields.</a:t>
            </a:r>
          </a:p>
          <a:p>
            <a:pPr algn="just">
              <a:buClr>
                <a:srgbClr val="00B050"/>
              </a:buClr>
            </a:pPr>
            <a:endParaRPr lang="en-US" sz="1800" dirty="0" smtClean="0"/>
          </a:p>
          <a:p>
            <a:pPr algn="just">
              <a:buClr>
                <a:srgbClr val="00B050"/>
              </a:buClr>
            </a:pPr>
            <a:r>
              <a:rPr lang="en-US" sz="1800" dirty="0" smtClean="0"/>
              <a:t>Reduce seeding rates and maintain grain yields.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xfrm>
            <a:off x="1219200" y="-152400"/>
            <a:ext cx="77152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Emergence, Light Interception and Yield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8153400" cy="640080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400"/>
              </a:spcAft>
              <a:buClr>
                <a:srgbClr val="00B050"/>
              </a:buClr>
              <a:buSzPct val="85000"/>
            </a:pPr>
            <a:r>
              <a:rPr lang="en-US" sz="1800" dirty="0" smtClean="0"/>
              <a:t>Reichert et al. (1958) and Stinson and Moss (1960)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800" dirty="0" smtClean="0"/>
              <a:t>Reductions in grain yield when artificial shading was used to reduce available light.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endParaRPr lang="en-US" sz="1800" dirty="0" smtClean="0"/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</a:pPr>
            <a:r>
              <a:rPr lang="en-US" sz="1800" dirty="0" err="1" smtClean="0"/>
              <a:t>Hodgen</a:t>
            </a:r>
            <a:r>
              <a:rPr lang="en-US" sz="1800" dirty="0" smtClean="0"/>
              <a:t> et al. (2007)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800" dirty="0" smtClean="0"/>
              <a:t>Found that if corn plants are delayed by as little as four days, the yield depression of that individual delayed plant was as much as 15 percent.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endParaRPr lang="en-US" sz="1800" dirty="0" smtClean="0"/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5000"/>
            </a:pPr>
            <a:r>
              <a:rPr lang="en-US" sz="1800" dirty="0" err="1" smtClean="0"/>
              <a:t>Sujatha</a:t>
            </a:r>
            <a:r>
              <a:rPr lang="en-US" sz="1800" dirty="0" smtClean="0"/>
              <a:t> et al. (2004)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800" dirty="0" smtClean="0"/>
              <a:t>Found that in irrigated production systems, prostate leaf architectures from the corn hybrids could assist in integrated weed management with the potential to decrease herbicide rates. </a:t>
            </a:r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 bwMode="auto">
          <a:xfrm>
            <a:off x="1295400" y="-152400"/>
            <a:ext cx="76390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Research Questions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7867650" cy="2743200"/>
          </a:xfrm>
        </p:spPr>
        <p:txBody>
          <a:bodyPr/>
          <a:lstStyle/>
          <a:p>
            <a:pPr defTabSz="4702175">
              <a:spcAft>
                <a:spcPts val="600"/>
              </a:spcAft>
              <a:buClr>
                <a:srgbClr val="0099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Can corn leaf orientation be manipulated by controlling seed position at planting?</a:t>
            </a:r>
          </a:p>
          <a:p>
            <a:pPr defTabSz="4702175">
              <a:spcAft>
                <a:spcPts val="600"/>
              </a:spcAft>
              <a:buClr>
                <a:srgbClr val="0099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Which seed position can result in across-row leaf orientation and what is the effect on emergence?</a:t>
            </a:r>
          </a:p>
          <a:p>
            <a:pPr defTabSz="4702175">
              <a:lnSpc>
                <a:spcPct val="150000"/>
              </a:lnSpc>
              <a:spcAft>
                <a:spcPts val="600"/>
              </a:spcAft>
              <a:buClr>
                <a:srgbClr val="0099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What is the effect of leaf orientation on light interception and grain yield ?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</p:txBody>
      </p:sp>
      <p:grpSp>
        <p:nvGrpSpPr>
          <p:cNvPr id="122" name="Group 121"/>
          <p:cNvGrpSpPr/>
          <p:nvPr/>
        </p:nvGrpSpPr>
        <p:grpSpPr>
          <a:xfrm>
            <a:off x="2057400" y="2971800"/>
            <a:ext cx="5943600" cy="3505200"/>
            <a:chOff x="1676400" y="2514600"/>
            <a:chExt cx="6248400" cy="3810000"/>
          </a:xfrm>
        </p:grpSpPr>
        <p:sp>
          <p:nvSpPr>
            <p:cNvPr id="121" name="Rectangle 120"/>
            <p:cNvSpPr/>
            <p:nvPr/>
          </p:nvSpPr>
          <p:spPr>
            <a:xfrm>
              <a:off x="1676400" y="2514600"/>
              <a:ext cx="6248400" cy="3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828800" y="2590800"/>
              <a:ext cx="5999024" cy="3648217"/>
              <a:chOff x="496379" y="227305"/>
              <a:chExt cx="8346769" cy="5782295"/>
            </a:xfrm>
          </p:grpSpPr>
          <p:grpSp>
            <p:nvGrpSpPr>
              <p:cNvPr id="64" name="Group 63"/>
              <p:cNvGrpSpPr>
                <a:grpSpLocks/>
              </p:cNvGrpSpPr>
              <p:nvPr/>
            </p:nvGrpSpPr>
            <p:grpSpPr bwMode="auto">
              <a:xfrm>
                <a:off x="496379" y="227305"/>
                <a:ext cx="3465390" cy="5782295"/>
                <a:chOff x="496378" y="303503"/>
                <a:chExt cx="3465396" cy="5792497"/>
              </a:xfrm>
            </p:grpSpPr>
            <p:grpSp>
              <p:nvGrpSpPr>
                <p:cNvPr id="102" name="Group 62"/>
                <p:cNvGrpSpPr>
                  <a:grpSpLocks/>
                </p:cNvGrpSpPr>
                <p:nvPr/>
              </p:nvGrpSpPr>
              <p:grpSpPr bwMode="auto">
                <a:xfrm>
                  <a:off x="3200401" y="303503"/>
                  <a:ext cx="761373" cy="5792497"/>
                  <a:chOff x="3200401" y="303503"/>
                  <a:chExt cx="761373" cy="5792497"/>
                </a:xfrm>
              </p:grpSpPr>
              <p:grpSp>
                <p:nvGrpSpPr>
                  <p:cNvPr id="104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3518566" y="303503"/>
                    <a:ext cx="443208" cy="5716297"/>
                    <a:chOff x="3518566" y="303503"/>
                    <a:chExt cx="443208" cy="5716297"/>
                  </a:xfrm>
                </p:grpSpPr>
                <p:grpSp>
                  <p:nvGrpSpPr>
                    <p:cNvPr id="106" name="Group 7"/>
                    <p:cNvGrpSpPr>
                      <a:grpSpLocks/>
                    </p:cNvGrpSpPr>
                    <p:nvPr/>
                  </p:nvGrpSpPr>
                  <p:grpSpPr bwMode="auto">
                    <a:xfrm rot="417863">
                      <a:off x="3552284" y="303503"/>
                      <a:ext cx="305135" cy="1752928"/>
                      <a:chOff x="3615339" y="555484"/>
                      <a:chExt cx="529666" cy="3212503"/>
                    </a:xfrm>
                  </p:grpSpPr>
                  <p:sp>
                    <p:nvSpPr>
                      <p:cNvPr id="119" name="Freeform 1"/>
                      <p:cNvSpPr/>
                      <p:nvPr/>
                    </p:nvSpPr>
                    <p:spPr>
                      <a:xfrm>
                        <a:off x="3615339" y="555484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20" name="Freeform 4"/>
                      <p:cNvSpPr/>
                      <p:nvPr/>
                    </p:nvSpPr>
                    <p:spPr>
                      <a:xfrm>
                        <a:off x="3861173" y="1972928"/>
                        <a:ext cx="283832" cy="1795059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7" name="Group 8"/>
                    <p:cNvGrpSpPr>
                      <a:grpSpLocks/>
                    </p:cNvGrpSpPr>
                    <p:nvPr/>
                  </p:nvGrpSpPr>
                  <p:grpSpPr bwMode="auto">
                    <a:xfrm rot="-10470684">
                      <a:off x="3518566" y="1216295"/>
                      <a:ext cx="305915" cy="1755364"/>
                      <a:chOff x="3618462" y="557755"/>
                      <a:chExt cx="531020" cy="3216969"/>
                    </a:xfrm>
                  </p:grpSpPr>
                  <p:sp>
                    <p:nvSpPr>
                      <p:cNvPr id="117" name="Freeform 9"/>
                      <p:cNvSpPr/>
                      <p:nvPr/>
                    </p:nvSpPr>
                    <p:spPr>
                      <a:xfrm>
                        <a:off x="3618462" y="557755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8" name="Freeform 10"/>
                      <p:cNvSpPr/>
                      <p:nvPr/>
                    </p:nvSpPr>
                    <p:spPr>
                      <a:xfrm>
                        <a:off x="3865648" y="1979667"/>
                        <a:ext cx="283834" cy="1795057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8" name="Group 11"/>
                    <p:cNvGrpSpPr>
                      <a:grpSpLocks/>
                    </p:cNvGrpSpPr>
                    <p:nvPr/>
                  </p:nvGrpSpPr>
                  <p:grpSpPr bwMode="auto">
                    <a:xfrm rot="290526">
                      <a:off x="3627746" y="3200358"/>
                      <a:ext cx="305569" cy="1751199"/>
                      <a:chOff x="3518742" y="550541"/>
                      <a:chExt cx="530417" cy="3209333"/>
                    </a:xfrm>
                  </p:grpSpPr>
                  <p:sp>
                    <p:nvSpPr>
                      <p:cNvPr id="115" name="Freeform 12"/>
                      <p:cNvSpPr/>
                      <p:nvPr/>
                    </p:nvSpPr>
                    <p:spPr>
                      <a:xfrm>
                        <a:off x="3518742" y="550541"/>
                        <a:ext cx="336189" cy="1576857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6" name="Freeform 13"/>
                      <p:cNvSpPr/>
                      <p:nvPr/>
                    </p:nvSpPr>
                    <p:spPr>
                      <a:xfrm>
                        <a:off x="3765326" y="1964818"/>
                        <a:ext cx="283833" cy="1795056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9" name="Group 14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617916" y="4265613"/>
                      <a:ext cx="306391" cy="1754187"/>
                      <a:chOff x="3814319" y="557841"/>
                      <a:chExt cx="531849" cy="3214811"/>
                    </a:xfrm>
                  </p:grpSpPr>
                  <p:sp>
                    <p:nvSpPr>
                      <p:cNvPr id="113" name="Freeform 15"/>
                      <p:cNvSpPr/>
                      <p:nvPr/>
                    </p:nvSpPr>
                    <p:spPr>
                      <a:xfrm>
                        <a:off x="3814319" y="557841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4" name="Freeform 113"/>
                      <p:cNvSpPr/>
                      <p:nvPr/>
                    </p:nvSpPr>
                    <p:spPr>
                      <a:xfrm>
                        <a:off x="4062333" y="1977595"/>
                        <a:ext cx="283835" cy="1795057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10" name="Group 17"/>
                    <p:cNvGrpSpPr>
                      <a:grpSpLocks/>
                    </p:cNvGrpSpPr>
                    <p:nvPr/>
                  </p:nvGrpSpPr>
                  <p:grpSpPr bwMode="auto">
                    <a:xfrm rot="-10476991">
                      <a:off x="3655811" y="2348121"/>
                      <a:ext cx="305963" cy="1755449"/>
                      <a:chOff x="3617345" y="559075"/>
                      <a:chExt cx="531104" cy="3217123"/>
                    </a:xfrm>
                  </p:grpSpPr>
                  <p:sp>
                    <p:nvSpPr>
                      <p:cNvPr id="111" name="Freeform 110"/>
                      <p:cNvSpPr/>
                      <p:nvPr/>
                    </p:nvSpPr>
                    <p:spPr>
                      <a:xfrm>
                        <a:off x="3617345" y="559075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2" name="Freeform 111"/>
                      <p:cNvSpPr/>
                      <p:nvPr/>
                    </p:nvSpPr>
                    <p:spPr>
                      <a:xfrm>
                        <a:off x="3864615" y="1981139"/>
                        <a:ext cx="283834" cy="1795059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105" name="Left Brace 104"/>
                  <p:cNvSpPr/>
                  <p:nvPr/>
                </p:nvSpPr>
                <p:spPr>
                  <a:xfrm>
                    <a:off x="3200401" y="457200"/>
                    <a:ext cx="152400" cy="5638800"/>
                  </a:xfrm>
                  <a:prstGeom prst="leftBrac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0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496378" y="2770039"/>
                  <a:ext cx="2643936" cy="1026219"/>
                </a:xfrm>
                <a:prstGeom prst="rect">
                  <a:avLst/>
                </a:prstGeom>
                <a:noFill/>
                <a:ln w="12700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+mn-lt"/>
                    </a:rPr>
                    <a:t>With-row</a:t>
                  </a:r>
                </a:p>
                <a:p>
                  <a:r>
                    <a:rPr lang="en-US" dirty="0">
                      <a:latin typeface="+mn-lt"/>
                    </a:rPr>
                    <a:t>Leaf orientation</a:t>
                  </a:r>
                </a:p>
              </p:txBody>
            </p:sp>
          </p:grpSp>
          <p:grpSp>
            <p:nvGrpSpPr>
              <p:cNvPr id="65" name="Group 64"/>
              <p:cNvGrpSpPr>
                <a:grpSpLocks/>
              </p:cNvGrpSpPr>
              <p:nvPr/>
            </p:nvGrpSpPr>
            <p:grpSpPr bwMode="auto">
              <a:xfrm>
                <a:off x="4422839" y="457200"/>
                <a:ext cx="4420309" cy="5399999"/>
                <a:chOff x="4422811" y="457200"/>
                <a:chExt cx="4420683" cy="5638800"/>
              </a:xfrm>
            </p:grpSpPr>
            <p:sp>
              <p:nvSpPr>
                <p:cNvPr id="6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4422811" y="2470762"/>
                  <a:ext cx="2333128" cy="1661046"/>
                </a:xfrm>
                <a:prstGeom prst="rect">
                  <a:avLst/>
                </a:prstGeom>
                <a:noFill/>
                <a:ln w="12700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+mn-lt"/>
                    </a:rPr>
                    <a:t>Across-row</a:t>
                  </a:r>
                </a:p>
                <a:p>
                  <a:r>
                    <a:rPr lang="en-US" dirty="0">
                      <a:latin typeface="+mn-lt"/>
                    </a:rPr>
                    <a:t>Leaf orientation</a:t>
                  </a:r>
                </a:p>
              </p:txBody>
            </p:sp>
            <p:grpSp>
              <p:nvGrpSpPr>
                <p:cNvPr id="67" name="Group 60"/>
                <p:cNvGrpSpPr>
                  <a:grpSpLocks/>
                </p:cNvGrpSpPr>
                <p:nvPr/>
              </p:nvGrpSpPr>
              <p:grpSpPr bwMode="auto">
                <a:xfrm>
                  <a:off x="6781975" y="457200"/>
                  <a:ext cx="2061519" cy="5638800"/>
                  <a:chOff x="6781975" y="457200"/>
                  <a:chExt cx="2061519" cy="5638800"/>
                </a:xfrm>
              </p:grpSpPr>
              <p:grpSp>
                <p:nvGrpSpPr>
                  <p:cNvPr id="68" name="Group 23"/>
                  <p:cNvGrpSpPr>
                    <a:grpSpLocks/>
                  </p:cNvGrpSpPr>
                  <p:nvPr/>
                </p:nvGrpSpPr>
                <p:grpSpPr bwMode="auto">
                  <a:xfrm rot="5624927">
                    <a:off x="7731535" y="-59125"/>
                    <a:ext cx="304045" cy="1754269"/>
                    <a:chOff x="3615099" y="559498"/>
                    <a:chExt cx="527776" cy="3214961"/>
                  </a:xfrm>
                </p:grpSpPr>
                <p:sp>
                  <p:nvSpPr>
                    <p:cNvPr id="100" name="Freeform 99"/>
                    <p:cNvSpPr/>
                    <p:nvPr/>
                  </p:nvSpPr>
                  <p:spPr>
                    <a:xfrm>
                      <a:off x="3615099" y="559498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3859042" y="1979249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69" name="Group 26"/>
                  <p:cNvGrpSpPr>
                    <a:grpSpLocks/>
                  </p:cNvGrpSpPr>
                  <p:nvPr/>
                </p:nvGrpSpPr>
                <p:grpSpPr bwMode="auto">
                  <a:xfrm rot="-5183434">
                    <a:off x="7715637" y="433621"/>
                    <a:ext cx="306668" cy="1752687"/>
                    <a:chOff x="3617445" y="556964"/>
                    <a:chExt cx="532329" cy="3212063"/>
                  </a:xfrm>
                </p:grpSpPr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3617445" y="55696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3865941" y="1973815"/>
                      <a:ext cx="283833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0" name="Group 29"/>
                  <p:cNvGrpSpPr>
                    <a:grpSpLocks/>
                  </p:cNvGrpSpPr>
                  <p:nvPr/>
                </p:nvGrpSpPr>
                <p:grpSpPr bwMode="auto">
                  <a:xfrm rot="-5221918">
                    <a:off x="7716462" y="1414696"/>
                    <a:ext cx="306811" cy="1751989"/>
                    <a:chOff x="3617629" y="557473"/>
                    <a:chExt cx="532577" cy="3210784"/>
                  </a:xfrm>
                </p:grpSpPr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3617629" y="557473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3866375" y="1975956"/>
                      <a:ext cx="283831" cy="1792301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1" name="Group 32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766179" y="1858931"/>
                    <a:ext cx="306066" cy="1753307"/>
                    <a:chOff x="3618198" y="554524"/>
                    <a:chExt cx="531283" cy="3213198"/>
                  </a:xfrm>
                </p:grpSpPr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3618198" y="55452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3865648" y="1972512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2" name="Group 35"/>
                  <p:cNvGrpSpPr>
                    <a:grpSpLocks/>
                  </p:cNvGrpSpPr>
                  <p:nvPr/>
                </p:nvGrpSpPr>
                <p:grpSpPr bwMode="auto">
                  <a:xfrm rot="-5289710">
                    <a:off x="7690766" y="939339"/>
                    <a:ext cx="306158" cy="1752261"/>
                    <a:chOff x="3619105" y="557002"/>
                    <a:chExt cx="531444" cy="3211282"/>
                  </a:xfrm>
                </p:grpSpPr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3619105" y="557002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3866718" y="1973074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3" name="Group 38"/>
                  <p:cNvGrpSpPr>
                    <a:grpSpLocks/>
                  </p:cNvGrpSpPr>
                  <p:nvPr/>
                </p:nvGrpSpPr>
                <p:grpSpPr bwMode="auto">
                  <a:xfrm rot="5624927">
                    <a:off x="7768050" y="2264977"/>
                    <a:ext cx="304046" cy="1754270"/>
                    <a:chOff x="3615803" y="560694"/>
                    <a:chExt cx="527777" cy="3214964"/>
                  </a:xfrm>
                </p:grpSpPr>
                <p:sp>
                  <p:nvSpPr>
                    <p:cNvPr id="90" name="Freeform 89"/>
                    <p:cNvSpPr/>
                    <p:nvPr/>
                  </p:nvSpPr>
                  <p:spPr>
                    <a:xfrm>
                      <a:off x="3615803" y="56069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3859747" y="1980446"/>
                      <a:ext cx="283833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4" name="Group 41"/>
                  <p:cNvGrpSpPr>
                    <a:grpSpLocks/>
                  </p:cNvGrpSpPr>
                  <p:nvPr/>
                </p:nvGrpSpPr>
                <p:grpSpPr bwMode="auto">
                  <a:xfrm rot="-5183434">
                    <a:off x="7752151" y="2757718"/>
                    <a:ext cx="306669" cy="1752687"/>
                    <a:chOff x="3616744" y="555764"/>
                    <a:chExt cx="532330" cy="3212063"/>
                  </a:xfrm>
                </p:grpSpPr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3616744" y="55576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3865241" y="1972617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5" name="Group 44"/>
                  <p:cNvGrpSpPr>
                    <a:grpSpLocks/>
                  </p:cNvGrpSpPr>
                  <p:nvPr/>
                </p:nvGrpSpPr>
                <p:grpSpPr bwMode="auto">
                  <a:xfrm rot="-5221918">
                    <a:off x="7753752" y="3738020"/>
                    <a:ext cx="306853" cy="1753576"/>
                    <a:chOff x="3616940" y="556268"/>
                    <a:chExt cx="532649" cy="3213692"/>
                  </a:xfrm>
                </p:grpSpPr>
                <p:sp>
                  <p:nvSpPr>
                    <p:cNvPr id="86" name="Freeform 85"/>
                    <p:cNvSpPr/>
                    <p:nvPr/>
                  </p:nvSpPr>
                  <p:spPr>
                    <a:xfrm>
                      <a:off x="3616940" y="556268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3865758" y="1974748"/>
                      <a:ext cx="283831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6" name="Group 47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804281" y="4183031"/>
                    <a:ext cx="306066" cy="1753306"/>
                    <a:chOff x="3617629" y="556214"/>
                    <a:chExt cx="531283" cy="3213197"/>
                  </a:xfrm>
                </p:grpSpPr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3617629" y="55621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" name="Freeform 84"/>
                    <p:cNvSpPr/>
                    <p:nvPr/>
                  </p:nvSpPr>
                  <p:spPr>
                    <a:xfrm>
                      <a:off x="3865079" y="1974201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7" name="Group 50"/>
                  <p:cNvGrpSpPr>
                    <a:grpSpLocks/>
                  </p:cNvGrpSpPr>
                  <p:nvPr/>
                </p:nvGrpSpPr>
                <p:grpSpPr bwMode="auto">
                  <a:xfrm rot="-5289710">
                    <a:off x="7728870" y="3263439"/>
                    <a:ext cx="306158" cy="1752261"/>
                    <a:chOff x="3618528" y="558689"/>
                    <a:chExt cx="531444" cy="3211281"/>
                  </a:xfrm>
                </p:grpSpPr>
                <p:sp>
                  <p:nvSpPr>
                    <p:cNvPr id="82" name="Freeform 81"/>
                    <p:cNvSpPr/>
                    <p:nvPr/>
                  </p:nvSpPr>
                  <p:spPr>
                    <a:xfrm>
                      <a:off x="3618528" y="558689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3866141" y="1974760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78" name="Left Brace 77"/>
                  <p:cNvSpPr/>
                  <p:nvPr/>
                </p:nvSpPr>
                <p:spPr>
                  <a:xfrm>
                    <a:off x="6781975" y="457200"/>
                    <a:ext cx="152413" cy="5638800"/>
                  </a:xfrm>
                  <a:prstGeom prst="leftBrac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79" name="Group 57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813808" y="4727546"/>
                    <a:ext cx="306065" cy="1753307"/>
                    <a:chOff x="3617771" y="554926"/>
                    <a:chExt cx="531282" cy="3213199"/>
                  </a:xfrm>
                </p:grpSpPr>
                <p:sp>
                  <p:nvSpPr>
                    <p:cNvPr id="80" name="Freeform 79"/>
                    <p:cNvSpPr/>
                    <p:nvPr/>
                  </p:nvSpPr>
                  <p:spPr>
                    <a:xfrm>
                      <a:off x="3617771" y="554926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3865222" y="1972915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497763" cy="141763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Greenhouse Trials</a:t>
            </a:r>
            <a:br>
              <a:rPr lang="en-US" sz="3600" dirty="0" smtClean="0">
                <a:solidFill>
                  <a:schemeClr val="tx1"/>
                </a:solidFill>
                <a:effectLst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</a:rPr>
              <a:t>Materials and Methods 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4038600" cy="48768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Planted 2.5 cm deep 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Medium flats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10 seeds per treatment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err="1" smtClean="0"/>
              <a:t>Redi</a:t>
            </a:r>
            <a:r>
              <a:rPr lang="en-US" sz="1800" dirty="0" smtClean="0"/>
              <a:t>-earth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Adobe Illustrator CS4 software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Emergence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Leaf angle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Analysis of variance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Frequency distribution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Angle ranges  (%)</a:t>
            </a:r>
          </a:p>
        </p:txBody>
      </p:sp>
      <p:pic>
        <p:nvPicPr>
          <p:cNvPr id="1026" name="Picture 2" descr="C:\Users\Soil Fertility\Desktop\Guilherme\Research\Seed Orientation\seed orientation\DKB hybrids\New Folder\IMG_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943100"/>
            <a:ext cx="4521200" cy="33909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49"/>
          <p:cNvGrpSpPr>
            <a:grpSpLocks/>
          </p:cNvGrpSpPr>
          <p:nvPr/>
        </p:nvGrpSpPr>
        <p:grpSpPr bwMode="auto">
          <a:xfrm>
            <a:off x="5181600" y="228600"/>
            <a:ext cx="3048000" cy="2811462"/>
            <a:chOff x="457200" y="3969684"/>
            <a:chExt cx="3048000" cy="2888316"/>
          </a:xfrm>
        </p:grpSpPr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969684"/>
              <a:ext cx="3048000" cy="28883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762000" y="5386932"/>
              <a:ext cx="2514600" cy="14679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757743" y="5452168"/>
              <a:ext cx="2348490" cy="0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685800" y="5409765"/>
              <a:ext cx="1219200" cy="11432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1714145" y="4387233"/>
              <a:ext cx="1219910" cy="838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/>
            <p:nvPr/>
          </p:nvSpPr>
          <p:spPr>
            <a:xfrm>
              <a:off x="2012950" y="4856891"/>
              <a:ext cx="609600" cy="1066606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2529" name="Title 3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Leaf angle </a:t>
            </a:r>
            <a:br>
              <a:rPr lang="en-US" sz="3600" dirty="0" smtClean="0">
                <a:solidFill>
                  <a:schemeClr val="tx1"/>
                </a:solidFill>
                <a:effectLst/>
              </a:rPr>
            </a:br>
            <a:endParaRPr lang="en-US" sz="36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111250" y="838200"/>
            <a:ext cx="3765550" cy="22860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Deviation from the corn row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Between 0° and 90°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Angle ranges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0 ° to 30 ° (with-row)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30 ° to 60 °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60 ° to 90 ° (across-row)</a:t>
            </a:r>
          </a:p>
          <a:p>
            <a:pPr lvl="1">
              <a:buClr>
                <a:srgbClr val="00B050"/>
              </a:buClr>
              <a:buSzPct val="100000"/>
              <a:buFont typeface="Arial" charset="0"/>
              <a:buChar char="•"/>
            </a:pPr>
            <a:endParaRPr lang="en-US" sz="1800" dirty="0" smtClean="0"/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22530" name="Picture 3" descr="C:\Users\Soil Fertility\Desktop\Guilherme\Research\Seed Orientation\seed orientation\seed pics\Circul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3528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4" descr="C:\Users\Soil Fertility\Desktop\Guilherme\Research\Seed Orientation\seed orientation\seed pics\Circulo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Arc 13"/>
          <p:cNvSpPr/>
          <p:nvPr/>
        </p:nvSpPr>
        <p:spPr bwMode="auto">
          <a:xfrm rot="10517819">
            <a:off x="5891324" y="1148760"/>
            <a:ext cx="543276" cy="878135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14" descr="CornPlantCBL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819400"/>
            <a:ext cx="1676400" cy="2743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315200" y="556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n-lt"/>
              </a:rPr>
              <a:t>Leaf symmetry</a:t>
            </a:r>
            <a:endParaRPr lang="pt-B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 bwMode="auto">
          <a:xfrm>
            <a:off x="1209675" y="0"/>
            <a:ext cx="3895725" cy="838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Experiment #1 (E1)</a:t>
            </a:r>
          </a:p>
        </p:txBody>
      </p:sp>
      <p:sp>
        <p:nvSpPr>
          <p:cNvPr id="23554" name="Text Placeholder 5"/>
          <p:cNvSpPr>
            <a:spLocks noGrp="1"/>
          </p:cNvSpPr>
          <p:nvPr>
            <p:ph type="body" idx="4294967295"/>
          </p:nvPr>
        </p:nvSpPr>
        <p:spPr>
          <a:xfrm>
            <a:off x="1524000" y="792163"/>
            <a:ext cx="3008313" cy="1265237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  Pioneer 33B54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  6 treatments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  3 leaf stage</a:t>
            </a:r>
          </a:p>
          <a:p>
            <a:pPr>
              <a:buClr>
                <a:srgbClr val="00B050"/>
              </a:buClr>
              <a:buSzPct val="100000"/>
            </a:pPr>
            <a:endParaRPr lang="en-US" sz="1800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037" y="228600"/>
            <a:ext cx="3459163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Text Placeholder 5"/>
          <p:cNvSpPr txBox="1">
            <a:spLocks/>
          </p:cNvSpPr>
          <p:nvPr/>
        </p:nvSpPr>
        <p:spPr bwMode="auto">
          <a:xfrm>
            <a:off x="1477963" y="3800475"/>
            <a:ext cx="30083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Gill Sans MT"/>
              </a:rPr>
              <a:t>  Pioneer 33B54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Gill Sans MT"/>
              </a:rPr>
              <a:t>  13 treatments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Gill Sans MT"/>
              </a:rPr>
              <a:t>  4 leaf stage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Wingdings 2" pitchFamily="18" charset="2"/>
              <a:buChar char=""/>
            </a:pPr>
            <a:endParaRPr lang="en-US" dirty="0">
              <a:latin typeface="Gill Sans M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838" y="2971800"/>
            <a:ext cx="2849562" cy="3733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219200" y="2971800"/>
            <a:ext cx="39624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 #2 (E2)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4164</TotalTime>
  <Words>1292</Words>
  <Application>Microsoft Office PowerPoint</Application>
  <PresentationFormat>On-screen Show (4:3)</PresentationFormat>
  <Paragraphs>477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Courier New</vt:lpstr>
      <vt:lpstr>Gill Sans MT</vt:lpstr>
      <vt:lpstr>MS Mincho</vt:lpstr>
      <vt:lpstr>Times New Roman</vt:lpstr>
      <vt:lpstr>Verdana</vt:lpstr>
      <vt:lpstr>Wingdings 2</vt:lpstr>
      <vt:lpstr>Solstice</vt:lpstr>
      <vt:lpstr>Corn (Zea mays L.) Leaf Angle, Emergence, Light Interception     and Yield as Affected by Seed Orientation at Planting.</vt:lpstr>
      <vt:lpstr>Increasing Yield</vt:lpstr>
      <vt:lpstr>Rationale</vt:lpstr>
      <vt:lpstr>Rationale cont.</vt:lpstr>
      <vt:lpstr>Emergence, Light Interception and Yield</vt:lpstr>
      <vt:lpstr>Research Questions</vt:lpstr>
      <vt:lpstr>Greenhouse Trials Materials and Methods </vt:lpstr>
      <vt:lpstr>Leaf angle  </vt:lpstr>
      <vt:lpstr>Experiment #1 (E1)</vt:lpstr>
      <vt:lpstr>Experiment #3 (E3)</vt:lpstr>
      <vt:lpstr>Results (E1)</vt:lpstr>
      <vt:lpstr>Results (E2)</vt:lpstr>
      <vt:lpstr>Results (E3)</vt:lpstr>
      <vt:lpstr>Discussion</vt:lpstr>
      <vt:lpstr>Field Trial – Materials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Conclusions</vt:lpstr>
      <vt:lpstr>Thank You!  Questions?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(Zea mays L.) Leaf Angle and Emergence as Affected by Seed Orientation at Planting</dc:title>
  <dc:creator>Soil Fertility</dc:creator>
  <cp:lastModifiedBy>william raun</cp:lastModifiedBy>
  <cp:revision>71</cp:revision>
  <dcterms:created xsi:type="dcterms:W3CDTF">2011-01-18T04:31:56Z</dcterms:created>
  <dcterms:modified xsi:type="dcterms:W3CDTF">2020-01-09T14:26:45Z</dcterms:modified>
</cp:coreProperties>
</file>