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9" r:id="rId7"/>
    <p:sldId id="287" r:id="rId8"/>
    <p:sldId id="283" r:id="rId9"/>
    <p:sldId id="286" r:id="rId10"/>
    <p:sldId id="278" r:id="rId11"/>
    <p:sldId id="295" r:id="rId12"/>
    <p:sldId id="288" r:id="rId13"/>
    <p:sldId id="281" r:id="rId14"/>
    <p:sldId id="282" r:id="rId15"/>
    <p:sldId id="293" r:id="rId16"/>
    <p:sldId id="292" r:id="rId17"/>
    <p:sldId id="290" r:id="rId18"/>
    <p:sldId id="291" r:id="rId19"/>
    <p:sldId id="294" r:id="rId20"/>
    <p:sldId id="296" r:id="rId21"/>
    <p:sldId id="297" r:id="rId22"/>
    <p:sldId id="298" r:id="rId23"/>
    <p:sldId id="300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01D"/>
    <a:srgbClr val="F16F0D"/>
    <a:srgbClr val="F2771A"/>
    <a:srgbClr val="EC7320"/>
    <a:srgbClr val="EA6B14"/>
    <a:srgbClr val="D05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anuscripts\MSE_Yield\Master%20Databa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anuscripts\MSE_Yield\Master%20Databas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5855596230235"/>
          <c:y val="8.1141410683661708E-2"/>
          <c:w val="0.80025256830424507"/>
          <c:h val="0.773472869660937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xVal>
            <c:numRef>
              <c:f>Sheet1!$A$4:$A$126</c:f>
              <c:numCache>
                <c:formatCode>General</c:formatCode>
                <c:ptCount val="123"/>
                <c:pt idx="0">
                  <c:v>1893</c:v>
                </c:pt>
                <c:pt idx="1">
                  <c:v>1894</c:v>
                </c:pt>
                <c:pt idx="2">
                  <c:v>1895</c:v>
                </c:pt>
                <c:pt idx="3">
                  <c:v>1896</c:v>
                </c:pt>
                <c:pt idx="4">
                  <c:v>1897</c:v>
                </c:pt>
                <c:pt idx="5">
                  <c:v>1898</c:v>
                </c:pt>
                <c:pt idx="6">
                  <c:v>1899</c:v>
                </c:pt>
                <c:pt idx="7">
                  <c:v>1900</c:v>
                </c:pt>
                <c:pt idx="8">
                  <c:v>1901</c:v>
                </c:pt>
                <c:pt idx="9">
                  <c:v>1902</c:v>
                </c:pt>
                <c:pt idx="10">
                  <c:v>1903</c:v>
                </c:pt>
                <c:pt idx="11">
                  <c:v>1904</c:v>
                </c:pt>
                <c:pt idx="12">
                  <c:v>1905</c:v>
                </c:pt>
                <c:pt idx="13">
                  <c:v>1906</c:v>
                </c:pt>
                <c:pt idx="14">
                  <c:v>1907</c:v>
                </c:pt>
                <c:pt idx="15">
                  <c:v>1908</c:v>
                </c:pt>
                <c:pt idx="16">
                  <c:v>1909</c:v>
                </c:pt>
                <c:pt idx="17">
                  <c:v>1910</c:v>
                </c:pt>
                <c:pt idx="18">
                  <c:v>1911</c:v>
                </c:pt>
                <c:pt idx="19">
                  <c:v>1912</c:v>
                </c:pt>
                <c:pt idx="20">
                  <c:v>1913</c:v>
                </c:pt>
                <c:pt idx="21">
                  <c:v>1914</c:v>
                </c:pt>
                <c:pt idx="22">
                  <c:v>1915</c:v>
                </c:pt>
                <c:pt idx="23">
                  <c:v>1916</c:v>
                </c:pt>
                <c:pt idx="24">
                  <c:v>1917</c:v>
                </c:pt>
                <c:pt idx="25">
                  <c:v>1918</c:v>
                </c:pt>
                <c:pt idx="26">
                  <c:v>1919</c:v>
                </c:pt>
                <c:pt idx="27">
                  <c:v>1920</c:v>
                </c:pt>
                <c:pt idx="28">
                  <c:v>1921</c:v>
                </c:pt>
                <c:pt idx="29">
                  <c:v>1922</c:v>
                </c:pt>
                <c:pt idx="30">
                  <c:v>1923</c:v>
                </c:pt>
                <c:pt idx="31">
                  <c:v>1924</c:v>
                </c:pt>
                <c:pt idx="32">
                  <c:v>1925</c:v>
                </c:pt>
                <c:pt idx="33">
                  <c:v>1926</c:v>
                </c:pt>
                <c:pt idx="34">
                  <c:v>1927</c:v>
                </c:pt>
                <c:pt idx="35">
                  <c:v>1928</c:v>
                </c:pt>
                <c:pt idx="36">
                  <c:v>1929</c:v>
                </c:pt>
                <c:pt idx="37">
                  <c:v>1930</c:v>
                </c:pt>
                <c:pt idx="38">
                  <c:v>1931</c:v>
                </c:pt>
                <c:pt idx="39">
                  <c:v>1932</c:v>
                </c:pt>
                <c:pt idx="40">
                  <c:v>1933</c:v>
                </c:pt>
                <c:pt idx="41">
                  <c:v>1934</c:v>
                </c:pt>
                <c:pt idx="42">
                  <c:v>1935</c:v>
                </c:pt>
                <c:pt idx="43">
                  <c:v>1936</c:v>
                </c:pt>
                <c:pt idx="44">
                  <c:v>1937</c:v>
                </c:pt>
                <c:pt idx="45">
                  <c:v>1938</c:v>
                </c:pt>
                <c:pt idx="46">
                  <c:v>1939</c:v>
                </c:pt>
                <c:pt idx="47">
                  <c:v>1940</c:v>
                </c:pt>
                <c:pt idx="48">
                  <c:v>1941</c:v>
                </c:pt>
                <c:pt idx="49">
                  <c:v>1942</c:v>
                </c:pt>
                <c:pt idx="50">
                  <c:v>1943</c:v>
                </c:pt>
                <c:pt idx="51">
                  <c:v>1944</c:v>
                </c:pt>
                <c:pt idx="52">
                  <c:v>1945</c:v>
                </c:pt>
                <c:pt idx="53">
                  <c:v>1946</c:v>
                </c:pt>
                <c:pt idx="54">
                  <c:v>1947</c:v>
                </c:pt>
                <c:pt idx="55">
                  <c:v>1948</c:v>
                </c:pt>
                <c:pt idx="56">
                  <c:v>1949</c:v>
                </c:pt>
                <c:pt idx="57">
                  <c:v>1950</c:v>
                </c:pt>
                <c:pt idx="58">
                  <c:v>1951</c:v>
                </c:pt>
                <c:pt idx="59">
                  <c:v>1952</c:v>
                </c:pt>
                <c:pt idx="60">
                  <c:v>1953</c:v>
                </c:pt>
                <c:pt idx="61">
                  <c:v>1954</c:v>
                </c:pt>
                <c:pt idx="62">
                  <c:v>1955</c:v>
                </c:pt>
                <c:pt idx="63">
                  <c:v>1956</c:v>
                </c:pt>
                <c:pt idx="64">
                  <c:v>1957</c:v>
                </c:pt>
                <c:pt idx="65">
                  <c:v>1958</c:v>
                </c:pt>
                <c:pt idx="66">
                  <c:v>1959</c:v>
                </c:pt>
                <c:pt idx="67">
                  <c:v>1960</c:v>
                </c:pt>
                <c:pt idx="68">
                  <c:v>1961</c:v>
                </c:pt>
                <c:pt idx="69">
                  <c:v>1962</c:v>
                </c:pt>
                <c:pt idx="70">
                  <c:v>1963</c:v>
                </c:pt>
                <c:pt idx="71">
                  <c:v>1964</c:v>
                </c:pt>
                <c:pt idx="72">
                  <c:v>1965</c:v>
                </c:pt>
                <c:pt idx="73">
                  <c:v>1966</c:v>
                </c:pt>
                <c:pt idx="74">
                  <c:v>1967</c:v>
                </c:pt>
                <c:pt idx="75">
                  <c:v>1968</c:v>
                </c:pt>
                <c:pt idx="76">
                  <c:v>1969</c:v>
                </c:pt>
                <c:pt idx="77">
                  <c:v>1970</c:v>
                </c:pt>
                <c:pt idx="78">
                  <c:v>1971</c:v>
                </c:pt>
                <c:pt idx="79">
                  <c:v>1972</c:v>
                </c:pt>
                <c:pt idx="80">
                  <c:v>1973</c:v>
                </c:pt>
                <c:pt idx="81">
                  <c:v>1974</c:v>
                </c:pt>
                <c:pt idx="82">
                  <c:v>1975</c:v>
                </c:pt>
                <c:pt idx="83">
                  <c:v>1976</c:v>
                </c:pt>
                <c:pt idx="84">
                  <c:v>1977</c:v>
                </c:pt>
                <c:pt idx="85">
                  <c:v>1978</c:v>
                </c:pt>
                <c:pt idx="86">
                  <c:v>1979</c:v>
                </c:pt>
                <c:pt idx="87">
                  <c:v>1980</c:v>
                </c:pt>
                <c:pt idx="88">
                  <c:v>1981</c:v>
                </c:pt>
                <c:pt idx="89">
                  <c:v>1982</c:v>
                </c:pt>
                <c:pt idx="90">
                  <c:v>1983</c:v>
                </c:pt>
                <c:pt idx="91">
                  <c:v>1984</c:v>
                </c:pt>
                <c:pt idx="92">
                  <c:v>1985</c:v>
                </c:pt>
                <c:pt idx="93">
                  <c:v>1986</c:v>
                </c:pt>
                <c:pt idx="94">
                  <c:v>1987</c:v>
                </c:pt>
                <c:pt idx="95">
                  <c:v>1988</c:v>
                </c:pt>
                <c:pt idx="96">
                  <c:v>1989</c:v>
                </c:pt>
                <c:pt idx="97">
                  <c:v>1990</c:v>
                </c:pt>
                <c:pt idx="98">
                  <c:v>1991</c:v>
                </c:pt>
                <c:pt idx="99">
                  <c:v>1992</c:v>
                </c:pt>
                <c:pt idx="100">
                  <c:v>1993</c:v>
                </c:pt>
                <c:pt idx="101">
                  <c:v>1994</c:v>
                </c:pt>
                <c:pt idx="102">
                  <c:v>1995</c:v>
                </c:pt>
                <c:pt idx="103">
                  <c:v>1996</c:v>
                </c:pt>
                <c:pt idx="104">
                  <c:v>1997</c:v>
                </c:pt>
                <c:pt idx="105">
                  <c:v>1998</c:v>
                </c:pt>
                <c:pt idx="106">
                  <c:v>1999</c:v>
                </c:pt>
                <c:pt idx="107">
                  <c:v>2000</c:v>
                </c:pt>
                <c:pt idx="108">
                  <c:v>2001</c:v>
                </c:pt>
                <c:pt idx="109">
                  <c:v>2002</c:v>
                </c:pt>
                <c:pt idx="110">
                  <c:v>2003</c:v>
                </c:pt>
                <c:pt idx="111">
                  <c:v>2004</c:v>
                </c:pt>
                <c:pt idx="112">
                  <c:v>2005</c:v>
                </c:pt>
                <c:pt idx="113">
                  <c:v>2006</c:v>
                </c:pt>
                <c:pt idx="114">
                  <c:v>2007</c:v>
                </c:pt>
                <c:pt idx="115">
                  <c:v>2008</c:v>
                </c:pt>
                <c:pt idx="116">
                  <c:v>2009</c:v>
                </c:pt>
                <c:pt idx="117">
                  <c:v>2010</c:v>
                </c:pt>
                <c:pt idx="118">
                  <c:v>2011</c:v>
                </c:pt>
                <c:pt idx="119">
                  <c:v>2012</c:v>
                </c:pt>
                <c:pt idx="120">
                  <c:v>2013</c:v>
                </c:pt>
                <c:pt idx="121">
                  <c:v>2014</c:v>
                </c:pt>
                <c:pt idx="122">
                  <c:v>2015</c:v>
                </c:pt>
              </c:numCache>
            </c:numRef>
          </c:xVal>
          <c:yVal>
            <c:numRef>
              <c:f>Sheet1!$B$4:$B$126</c:f>
              <c:numCache>
                <c:formatCode>General</c:formatCode>
                <c:ptCount val="123"/>
                <c:pt idx="0">
                  <c:v>10.5</c:v>
                </c:pt>
                <c:pt idx="1">
                  <c:v>20.9</c:v>
                </c:pt>
                <c:pt idx="3">
                  <c:v>6.9</c:v>
                </c:pt>
                <c:pt idx="4">
                  <c:v>17.850000000000001</c:v>
                </c:pt>
                <c:pt idx="5">
                  <c:v>7.25</c:v>
                </c:pt>
                <c:pt idx="6">
                  <c:v>12</c:v>
                </c:pt>
                <c:pt idx="7">
                  <c:v>18.100000000000001</c:v>
                </c:pt>
                <c:pt idx="8">
                  <c:v>28</c:v>
                </c:pt>
                <c:pt idx="9">
                  <c:v>15.3</c:v>
                </c:pt>
                <c:pt idx="10">
                  <c:v>20.3</c:v>
                </c:pt>
                <c:pt idx="11">
                  <c:v>12.6</c:v>
                </c:pt>
                <c:pt idx="12">
                  <c:v>4.8</c:v>
                </c:pt>
                <c:pt idx="13">
                  <c:v>7.1</c:v>
                </c:pt>
                <c:pt idx="14">
                  <c:v>5.2</c:v>
                </c:pt>
                <c:pt idx="15">
                  <c:v>12.9</c:v>
                </c:pt>
                <c:pt idx="16">
                  <c:v>21.7</c:v>
                </c:pt>
                <c:pt idx="17">
                  <c:v>18.7</c:v>
                </c:pt>
                <c:pt idx="18">
                  <c:v>2.2999999999999998</c:v>
                </c:pt>
                <c:pt idx="19">
                  <c:v>5.3</c:v>
                </c:pt>
                <c:pt idx="20">
                  <c:v>5.6</c:v>
                </c:pt>
                <c:pt idx="21">
                  <c:v>23.2</c:v>
                </c:pt>
                <c:pt idx="22">
                  <c:v>15.2</c:v>
                </c:pt>
                <c:pt idx="23">
                  <c:v>7.9</c:v>
                </c:pt>
                <c:pt idx="24">
                  <c:v>21</c:v>
                </c:pt>
                <c:pt idx="25">
                  <c:v>10.8</c:v>
                </c:pt>
                <c:pt idx="26">
                  <c:v>7</c:v>
                </c:pt>
                <c:pt idx="27">
                  <c:v>27.3</c:v>
                </c:pt>
                <c:pt idx="28">
                  <c:v>7.3</c:v>
                </c:pt>
                <c:pt idx="29">
                  <c:v>3.8</c:v>
                </c:pt>
                <c:pt idx="30">
                  <c:v>12.9</c:v>
                </c:pt>
                <c:pt idx="31">
                  <c:v>7.7</c:v>
                </c:pt>
                <c:pt idx="32">
                  <c:v>11.4</c:v>
                </c:pt>
                <c:pt idx="33">
                  <c:v>7.1</c:v>
                </c:pt>
                <c:pt idx="34">
                  <c:v>1.7</c:v>
                </c:pt>
                <c:pt idx="35">
                  <c:v>17.8</c:v>
                </c:pt>
                <c:pt idx="36">
                  <c:v>10</c:v>
                </c:pt>
                <c:pt idx="37">
                  <c:v>7.9</c:v>
                </c:pt>
                <c:pt idx="38">
                  <c:v>25.6</c:v>
                </c:pt>
                <c:pt idx="39">
                  <c:v>19.3</c:v>
                </c:pt>
                <c:pt idx="40">
                  <c:v>12.3</c:v>
                </c:pt>
                <c:pt idx="41">
                  <c:v>12.7</c:v>
                </c:pt>
                <c:pt idx="42">
                  <c:v>14</c:v>
                </c:pt>
                <c:pt idx="43">
                  <c:v>19.3</c:v>
                </c:pt>
                <c:pt idx="44">
                  <c:v>22</c:v>
                </c:pt>
                <c:pt idx="45">
                  <c:v>3.4</c:v>
                </c:pt>
                <c:pt idx="46">
                  <c:v>15.3</c:v>
                </c:pt>
                <c:pt idx="47">
                  <c:v>15.2</c:v>
                </c:pt>
                <c:pt idx="48">
                  <c:v>0.9</c:v>
                </c:pt>
                <c:pt idx="49">
                  <c:v>2.6</c:v>
                </c:pt>
                <c:pt idx="50">
                  <c:v>4.3</c:v>
                </c:pt>
                <c:pt idx="51">
                  <c:v>16.100000000000001</c:v>
                </c:pt>
                <c:pt idx="52">
                  <c:v>6.7</c:v>
                </c:pt>
                <c:pt idx="53">
                  <c:v>11.7</c:v>
                </c:pt>
                <c:pt idx="54">
                  <c:v>18.7</c:v>
                </c:pt>
                <c:pt idx="55">
                  <c:v>18.100000000000001</c:v>
                </c:pt>
                <c:pt idx="56">
                  <c:v>9.8000000000000007</c:v>
                </c:pt>
                <c:pt idx="57">
                  <c:v>20.3</c:v>
                </c:pt>
                <c:pt idx="58">
                  <c:v>8.4</c:v>
                </c:pt>
                <c:pt idx="59">
                  <c:v>8.6999999999999993</c:v>
                </c:pt>
                <c:pt idx="60">
                  <c:v>14.7</c:v>
                </c:pt>
                <c:pt idx="61">
                  <c:v>12.7</c:v>
                </c:pt>
                <c:pt idx="62">
                  <c:v>7.8</c:v>
                </c:pt>
                <c:pt idx="63">
                  <c:v>19.600000000000001</c:v>
                </c:pt>
                <c:pt idx="64">
                  <c:v>13.3</c:v>
                </c:pt>
                <c:pt idx="65">
                  <c:v>28.7</c:v>
                </c:pt>
                <c:pt idx="66">
                  <c:v>28.1</c:v>
                </c:pt>
                <c:pt idx="67">
                  <c:v>11.5</c:v>
                </c:pt>
                <c:pt idx="68">
                  <c:v>10.5</c:v>
                </c:pt>
                <c:pt idx="69">
                  <c:v>14.1</c:v>
                </c:pt>
                <c:pt idx="70">
                  <c:v>27.6</c:v>
                </c:pt>
                <c:pt idx="71">
                  <c:v>6</c:v>
                </c:pt>
                <c:pt idx="72">
                  <c:v>25.8</c:v>
                </c:pt>
                <c:pt idx="73">
                  <c:v>29.7</c:v>
                </c:pt>
                <c:pt idx="74">
                  <c:v>6.6</c:v>
                </c:pt>
                <c:pt idx="75">
                  <c:v>14.1</c:v>
                </c:pt>
                <c:pt idx="76">
                  <c:v>14.8</c:v>
                </c:pt>
                <c:pt idx="77">
                  <c:v>19.5</c:v>
                </c:pt>
                <c:pt idx="78">
                  <c:v>24.3</c:v>
                </c:pt>
                <c:pt idx="79">
                  <c:v>18.2</c:v>
                </c:pt>
                <c:pt idx="80">
                  <c:v>19.2</c:v>
                </c:pt>
                <c:pt idx="81">
                  <c:v>18.100000000000001</c:v>
                </c:pt>
                <c:pt idx="82">
                  <c:v>18.7</c:v>
                </c:pt>
                <c:pt idx="83">
                  <c:v>18.3</c:v>
                </c:pt>
                <c:pt idx="84">
                  <c:v>14.7</c:v>
                </c:pt>
                <c:pt idx="85">
                  <c:v>17.899999999999999</c:v>
                </c:pt>
                <c:pt idx="86">
                  <c:v>25.3</c:v>
                </c:pt>
                <c:pt idx="87">
                  <c:v>25</c:v>
                </c:pt>
                <c:pt idx="88">
                  <c:v>21.1</c:v>
                </c:pt>
                <c:pt idx="89">
                  <c:v>28.3</c:v>
                </c:pt>
                <c:pt idx="90">
                  <c:v>20.7</c:v>
                </c:pt>
                <c:pt idx="91">
                  <c:v>19.7</c:v>
                </c:pt>
                <c:pt idx="92">
                  <c:v>14.1</c:v>
                </c:pt>
                <c:pt idx="93">
                  <c:v>12.9</c:v>
                </c:pt>
                <c:pt idx="94">
                  <c:v>10.8</c:v>
                </c:pt>
                <c:pt idx="95">
                  <c:v>21.4</c:v>
                </c:pt>
                <c:pt idx="96">
                  <c:v>11.9</c:v>
                </c:pt>
                <c:pt idx="97">
                  <c:v>21.6</c:v>
                </c:pt>
                <c:pt idx="98">
                  <c:v>16.600000000000001</c:v>
                </c:pt>
                <c:pt idx="99">
                  <c:v>13.4411</c:v>
                </c:pt>
                <c:pt idx="100">
                  <c:v>18.744399999999999</c:v>
                </c:pt>
                <c:pt idx="101">
                  <c:v>9.3514999999999997</c:v>
                </c:pt>
                <c:pt idx="102">
                  <c:v>2.6122000000000001</c:v>
                </c:pt>
                <c:pt idx="103">
                  <c:v>14.4</c:v>
                </c:pt>
                <c:pt idx="104">
                  <c:v>20.8</c:v>
                </c:pt>
                <c:pt idx="105">
                  <c:v>14.5</c:v>
                </c:pt>
                <c:pt idx="106">
                  <c:v>26.302368243654822</c:v>
                </c:pt>
                <c:pt idx="107">
                  <c:v>22.49417151219512</c:v>
                </c:pt>
                <c:pt idx="108">
                  <c:v>11.832383414634144</c:v>
                </c:pt>
                <c:pt idx="109">
                  <c:v>18.036000000000001</c:v>
                </c:pt>
                <c:pt idx="110">
                  <c:v>18.2</c:v>
                </c:pt>
                <c:pt idx="111">
                  <c:v>18.924695121951224</c:v>
                </c:pt>
                <c:pt idx="112">
                  <c:v>18</c:v>
                </c:pt>
                <c:pt idx="113">
                  <c:v>21.052994990112062</c:v>
                </c:pt>
                <c:pt idx="114">
                  <c:v>1.72</c:v>
                </c:pt>
                <c:pt idx="115">
                  <c:v>27.135999999999999</c:v>
                </c:pt>
                <c:pt idx="116">
                  <c:v>4.91</c:v>
                </c:pt>
                <c:pt idx="117">
                  <c:v>18.518178246727498</c:v>
                </c:pt>
                <c:pt idx="118">
                  <c:v>6.4270760533269238</c:v>
                </c:pt>
                <c:pt idx="119">
                  <c:v>15.22</c:v>
                </c:pt>
                <c:pt idx="120">
                  <c:v>15.32</c:v>
                </c:pt>
                <c:pt idx="121">
                  <c:v>17.285203808653844</c:v>
                </c:pt>
                <c:pt idx="122">
                  <c:v>27.025697793688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D9-4CEA-A86F-7B48C2CFF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835376"/>
        <c:axId val="248840976"/>
      </c:scatterChart>
      <c:valAx>
        <c:axId val="248835376"/>
        <c:scaling>
          <c:orientation val="minMax"/>
          <c:max val="20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840976"/>
        <c:crosses val="autoZero"/>
        <c:crossBetween val="midCat"/>
      </c:valAx>
      <c:valAx>
        <c:axId val="248840976"/>
        <c:scaling>
          <c:orientation val="minMax"/>
          <c:max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Yield</a:t>
                </a:r>
                <a:r>
                  <a:rPr lang="en-US" baseline="0" dirty="0" smtClean="0"/>
                  <a:t> (</a:t>
                </a:r>
                <a:r>
                  <a:rPr lang="en-US" dirty="0" err="1" smtClean="0"/>
                  <a:t>bu</a:t>
                </a:r>
                <a:r>
                  <a:rPr lang="en-US" dirty="0" smtClean="0"/>
                  <a:t>/ac)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33666313238228E-3"/>
              <c:y val="0.36274317877949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835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1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Experiment 502, 2-YR</a:t>
            </a:r>
            <a:br>
              <a:rPr lang="en-US"/>
            </a:br>
            <a:r>
              <a:rPr lang="en-US"/>
              <a:t>F, 39dfn, 39dfd, 0.05 = 1.70</a:t>
            </a:r>
          </a:p>
          <a:p>
            <a:pPr algn="ctr" rtl="0">
              <a:defRPr/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1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97513645701559"/>
          <c:y val="5.9953703703703717E-2"/>
          <c:w val="0.83974977888501667"/>
          <c:h val="0.73447543015456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All_Data!$Q$2</c:f>
              <c:strCache>
                <c:ptCount val="1"/>
                <c:pt idx="0">
                  <c:v>2 YR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numRef>
              <c:f>All_Data!$J$3:$J$46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cat>
          <c:val>
            <c:numRef>
              <c:f>All_Data!$Q$3:$Q$46</c:f>
              <c:numCache>
                <c:formatCode>General</c:formatCode>
                <c:ptCount val="44"/>
                <c:pt idx="1">
                  <c:v>1.3311688311688312</c:v>
                </c:pt>
                <c:pt idx="4">
                  <c:v>1.1552238805970148</c:v>
                </c:pt>
                <c:pt idx="5">
                  <c:v>1.0232558139534884</c:v>
                </c:pt>
                <c:pt idx="6">
                  <c:v>1.1647058823529413</c:v>
                </c:pt>
                <c:pt idx="7">
                  <c:v>3.6764705882352939</c:v>
                </c:pt>
                <c:pt idx="8">
                  <c:v>2.544</c:v>
                </c:pt>
                <c:pt idx="9">
                  <c:v>3.925925925925926</c:v>
                </c:pt>
                <c:pt idx="10">
                  <c:v>1.4567901234567899</c:v>
                </c:pt>
                <c:pt idx="11">
                  <c:v>2.3505976095617527</c:v>
                </c:pt>
                <c:pt idx="12">
                  <c:v>1.6733067729083666</c:v>
                </c:pt>
                <c:pt idx="13">
                  <c:v>1.0181818181818183</c:v>
                </c:pt>
                <c:pt idx="14">
                  <c:v>2.5384615384615383</c:v>
                </c:pt>
                <c:pt idx="15">
                  <c:v>1.4130434782608696</c:v>
                </c:pt>
                <c:pt idx="16">
                  <c:v>3.3913043478260869</c:v>
                </c:pt>
                <c:pt idx="17">
                  <c:v>2.2051282051282048</c:v>
                </c:pt>
                <c:pt idx="18">
                  <c:v>2.6461538461538456</c:v>
                </c:pt>
                <c:pt idx="19">
                  <c:v>1.5402843601895735</c:v>
                </c:pt>
                <c:pt idx="20">
                  <c:v>1.3162819713038054</c:v>
                </c:pt>
                <c:pt idx="21">
                  <c:v>1.681222707423581</c:v>
                </c:pt>
                <c:pt idx="22">
                  <c:v>1.3055658627087199</c:v>
                </c:pt>
                <c:pt idx="23">
                  <c:v>1.108426886457297</c:v>
                </c:pt>
                <c:pt idx="24">
                  <c:v>1.5204678362573101</c:v>
                </c:pt>
                <c:pt idx="25">
                  <c:v>3.859649122807018</c:v>
                </c:pt>
                <c:pt idx="26">
                  <c:v>1.3333333333333333</c:v>
                </c:pt>
                <c:pt idx="27">
                  <c:v>5.7894736842105265</c:v>
                </c:pt>
                <c:pt idx="28">
                  <c:v>2.0175438596491229</c:v>
                </c:pt>
                <c:pt idx="29">
                  <c:v>1.5978260869565217</c:v>
                </c:pt>
                <c:pt idx="30">
                  <c:v>1.5874730021598271</c:v>
                </c:pt>
                <c:pt idx="31">
                  <c:v>1.6954643628509718</c:v>
                </c:pt>
                <c:pt idx="32">
                  <c:v>1.4522292993630574</c:v>
                </c:pt>
                <c:pt idx="33">
                  <c:v>2.3265306122448979</c:v>
                </c:pt>
                <c:pt idx="34">
                  <c:v>1.5816326530612244</c:v>
                </c:pt>
                <c:pt idx="35">
                  <c:v>2.3161290322580643</c:v>
                </c:pt>
                <c:pt idx="36">
                  <c:v>1.3227708179808402</c:v>
                </c:pt>
                <c:pt idx="37">
                  <c:v>1.0727272727272725</c:v>
                </c:pt>
                <c:pt idx="38">
                  <c:v>3.2065906210392905</c:v>
                </c:pt>
                <c:pt idx="39">
                  <c:v>3.0941176470588236</c:v>
                </c:pt>
                <c:pt idx="40">
                  <c:v>11.725490196078432</c:v>
                </c:pt>
                <c:pt idx="41">
                  <c:v>4.0791268758526602</c:v>
                </c:pt>
                <c:pt idx="42">
                  <c:v>1.5375170532060025</c:v>
                </c:pt>
                <c:pt idx="43">
                  <c:v>3.6006389776357826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C-4550-A933-219DD9CA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131376"/>
        <c:axId val="187547328"/>
      </c:barChart>
      <c:lineChart>
        <c:grouping val="standard"/>
        <c:varyColors val="0"/>
        <c:ser>
          <c:idx val="1"/>
          <c:order val="1"/>
          <c:tx>
            <c:v>F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All_Data!$J$3:$J$46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cat>
          <c:val>
            <c:numRef>
              <c:f>All_Data!$S$3:$S$46</c:f>
              <c:numCache>
                <c:formatCode>General</c:formatCode>
                <c:ptCount val="44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1.7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1.7</c:v>
                </c:pt>
                <c:pt idx="18">
                  <c:v>1.7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1.7</c:v>
                </c:pt>
                <c:pt idx="23">
                  <c:v>1.7</c:v>
                </c:pt>
                <c:pt idx="24">
                  <c:v>1.7</c:v>
                </c:pt>
                <c:pt idx="25">
                  <c:v>1.7</c:v>
                </c:pt>
                <c:pt idx="26">
                  <c:v>1.7</c:v>
                </c:pt>
                <c:pt idx="27">
                  <c:v>1.7</c:v>
                </c:pt>
                <c:pt idx="28">
                  <c:v>1.7</c:v>
                </c:pt>
                <c:pt idx="29">
                  <c:v>1.7</c:v>
                </c:pt>
                <c:pt idx="30">
                  <c:v>1.7</c:v>
                </c:pt>
                <c:pt idx="31">
                  <c:v>1.7</c:v>
                </c:pt>
                <c:pt idx="32">
                  <c:v>1.7</c:v>
                </c:pt>
                <c:pt idx="33">
                  <c:v>1.7</c:v>
                </c:pt>
                <c:pt idx="34">
                  <c:v>1.7</c:v>
                </c:pt>
                <c:pt idx="35">
                  <c:v>1.7</c:v>
                </c:pt>
                <c:pt idx="36">
                  <c:v>1.7</c:v>
                </c:pt>
                <c:pt idx="37">
                  <c:v>1.7</c:v>
                </c:pt>
                <c:pt idx="38">
                  <c:v>1.7</c:v>
                </c:pt>
                <c:pt idx="39">
                  <c:v>1.7</c:v>
                </c:pt>
                <c:pt idx="40">
                  <c:v>1.7</c:v>
                </c:pt>
                <c:pt idx="41">
                  <c:v>1.7</c:v>
                </c:pt>
                <c:pt idx="42">
                  <c:v>1.7</c:v>
                </c:pt>
                <c:pt idx="43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0C-4550-A933-219DD9CAE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31376"/>
        <c:axId val="187547328"/>
      </c:lineChart>
      <c:catAx>
        <c:axId val="186131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47328"/>
        <c:crosses val="autoZero"/>
        <c:auto val="1"/>
        <c:lblAlgn val="ctr"/>
        <c:lblOffset val="100"/>
        <c:noMultiLvlLbl val="0"/>
      </c:catAx>
      <c:valAx>
        <c:axId val="187547328"/>
        <c:scaling>
          <c:orientation val="minMax"/>
          <c:max val="1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F-Statistic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3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 rtl="0">
              <a:defRPr/>
            </a:pPr>
            <a:r>
              <a:rPr lang="en-US"/>
              <a:t>Experiment 502, 3-YR</a:t>
            </a:r>
            <a:br>
              <a:rPr lang="en-US"/>
            </a:br>
            <a:r>
              <a:rPr lang="en-US"/>
              <a:t>F, 39dfn, 39dfd, 0.05 = 1.70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814453144199672"/>
          <c:y val="5.9953703703703717E-2"/>
          <c:w val="0.83558036050737117"/>
          <c:h val="0.73447543015456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All_Data!$Q$2</c:f>
              <c:strCache>
                <c:ptCount val="1"/>
                <c:pt idx="0">
                  <c:v>2 YR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numRef>
              <c:f>All_Data!$J$3:$J$46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cat>
          <c:val>
            <c:numRef>
              <c:f>All_Data!$R$3:$R$46</c:f>
              <c:numCache>
                <c:formatCode>General</c:formatCode>
                <c:ptCount val="44"/>
                <c:pt idx="5">
                  <c:v>1.182089552238806</c:v>
                </c:pt>
                <c:pt idx="6">
                  <c:v>1.1647058823529413</c:v>
                </c:pt>
                <c:pt idx="7">
                  <c:v>3.6764705882352939</c:v>
                </c:pt>
                <c:pt idx="8">
                  <c:v>9.352941176470587</c:v>
                </c:pt>
                <c:pt idx="9">
                  <c:v>3.925925925925926</c:v>
                </c:pt>
                <c:pt idx="10">
                  <c:v>3.925925925925926</c:v>
                </c:pt>
                <c:pt idx="11">
                  <c:v>2.3505976095617527</c:v>
                </c:pt>
                <c:pt idx="12">
                  <c:v>2.3505976095617527</c:v>
                </c:pt>
                <c:pt idx="13">
                  <c:v>1.6733067729083666</c:v>
                </c:pt>
                <c:pt idx="14">
                  <c:v>2.5846153846153848</c:v>
                </c:pt>
                <c:pt idx="15">
                  <c:v>3.5869565217391308</c:v>
                </c:pt>
                <c:pt idx="16">
                  <c:v>3.3913043478260869</c:v>
                </c:pt>
                <c:pt idx="17">
                  <c:v>7.4782608695652169</c:v>
                </c:pt>
                <c:pt idx="18">
                  <c:v>2.6461538461538456</c:v>
                </c:pt>
                <c:pt idx="19">
                  <c:v>4.0758293838862558</c:v>
                </c:pt>
                <c:pt idx="20">
                  <c:v>2.0274485339987525</c:v>
                </c:pt>
                <c:pt idx="21">
                  <c:v>1.681222707423581</c:v>
                </c:pt>
                <c:pt idx="22">
                  <c:v>2.1949469744229573</c:v>
                </c:pt>
                <c:pt idx="23">
                  <c:v>1.4471243042671613</c:v>
                </c:pt>
                <c:pt idx="24">
                  <c:v>1.5204678362573101</c:v>
                </c:pt>
                <c:pt idx="25">
                  <c:v>3.859649122807018</c:v>
                </c:pt>
                <c:pt idx="26">
                  <c:v>5.1461988304093573</c:v>
                </c:pt>
                <c:pt idx="27">
                  <c:v>5.7894736842105265</c:v>
                </c:pt>
                <c:pt idx="28">
                  <c:v>5.7894736842105265</c:v>
                </c:pt>
                <c:pt idx="29">
                  <c:v>3.2236842105263155</c:v>
                </c:pt>
                <c:pt idx="30">
                  <c:v>1.5978260869565217</c:v>
                </c:pt>
                <c:pt idx="31">
                  <c:v>1.6954643628509718</c:v>
                </c:pt>
                <c:pt idx="32">
                  <c:v>2.4622030237580992</c:v>
                </c:pt>
                <c:pt idx="33">
                  <c:v>2.3265306122448979</c:v>
                </c:pt>
                <c:pt idx="34">
                  <c:v>2.3265306122448979</c:v>
                </c:pt>
                <c:pt idx="35">
                  <c:v>3.6632653061224487</c:v>
                </c:pt>
                <c:pt idx="36">
                  <c:v>2.3161290322580643</c:v>
                </c:pt>
                <c:pt idx="37">
                  <c:v>1.4189723320158103</c:v>
                </c:pt>
                <c:pt idx="38">
                  <c:v>3.4397972116603293</c:v>
                </c:pt>
                <c:pt idx="39">
                  <c:v>9.9215686274509807</c:v>
                </c:pt>
                <c:pt idx="40">
                  <c:v>11.725490196078432</c:v>
                </c:pt>
                <c:pt idx="41">
                  <c:v>11.725490196078432</c:v>
                </c:pt>
                <c:pt idx="42">
                  <c:v>4.0791268758526602</c:v>
                </c:pt>
                <c:pt idx="43">
                  <c:v>3.6006389776357826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E-4F38-8A9F-B69FC4B58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603280"/>
        <c:axId val="434603840"/>
      </c:barChart>
      <c:lineChart>
        <c:grouping val="standard"/>
        <c:varyColors val="0"/>
        <c:ser>
          <c:idx val="1"/>
          <c:order val="1"/>
          <c:tx>
            <c:v>F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All_Data!$J$3:$J$46</c:f>
              <c:numCache>
                <c:formatCode>General</c:formatCode>
                <c:ptCount val="44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</c:numCache>
            </c:numRef>
          </c:cat>
          <c:val>
            <c:numRef>
              <c:f>All_Data!$S$3:$S$46</c:f>
              <c:numCache>
                <c:formatCode>General</c:formatCode>
                <c:ptCount val="44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1.7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1.7</c:v>
                </c:pt>
                <c:pt idx="18">
                  <c:v>1.7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1.7</c:v>
                </c:pt>
                <c:pt idx="23">
                  <c:v>1.7</c:v>
                </c:pt>
                <c:pt idx="24">
                  <c:v>1.7</c:v>
                </c:pt>
                <c:pt idx="25">
                  <c:v>1.7</c:v>
                </c:pt>
                <c:pt idx="26">
                  <c:v>1.7</c:v>
                </c:pt>
                <c:pt idx="27">
                  <c:v>1.7</c:v>
                </c:pt>
                <c:pt idx="28">
                  <c:v>1.7</c:v>
                </c:pt>
                <c:pt idx="29">
                  <c:v>1.7</c:v>
                </c:pt>
                <c:pt idx="30">
                  <c:v>1.7</c:v>
                </c:pt>
                <c:pt idx="31">
                  <c:v>1.7</c:v>
                </c:pt>
                <c:pt idx="32">
                  <c:v>1.7</c:v>
                </c:pt>
                <c:pt idx="33">
                  <c:v>1.7</c:v>
                </c:pt>
                <c:pt idx="34">
                  <c:v>1.7</c:v>
                </c:pt>
                <c:pt idx="35">
                  <c:v>1.7</c:v>
                </c:pt>
                <c:pt idx="36">
                  <c:v>1.7</c:v>
                </c:pt>
                <c:pt idx="37">
                  <c:v>1.7</c:v>
                </c:pt>
                <c:pt idx="38">
                  <c:v>1.7</c:v>
                </c:pt>
                <c:pt idx="39">
                  <c:v>1.7</c:v>
                </c:pt>
                <c:pt idx="40">
                  <c:v>1.7</c:v>
                </c:pt>
                <c:pt idx="41">
                  <c:v>1.7</c:v>
                </c:pt>
                <c:pt idx="42">
                  <c:v>1.7</c:v>
                </c:pt>
                <c:pt idx="43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7E-4F38-8A9F-B69FC4B58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603280"/>
        <c:axId val="434603840"/>
      </c:lineChart>
      <c:catAx>
        <c:axId val="43460328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4603840"/>
        <c:crosses val="autoZero"/>
        <c:auto val="1"/>
        <c:lblAlgn val="ctr"/>
        <c:lblOffset val="100"/>
        <c:noMultiLvlLbl val="0"/>
      </c:catAx>
      <c:valAx>
        <c:axId val="434603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 Statistic</a:t>
                </a:r>
              </a:p>
            </c:rich>
          </c:tx>
          <c:layout>
            <c:manualLayout>
              <c:xMode val="edge"/>
              <c:yMode val="edge"/>
              <c:x val="2.4215035503520863E-2"/>
              <c:y val="0.331156303131212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460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0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2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DAAB-4C4F-439A-9602-85D2ACB08351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89A7-3A1F-4ED0-8B89-5F4EF6F19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5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mailto:brunom@okstat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nue.okstate.edu/Long_Term_Experiments/E407_15.xlsx" TargetMode="External"/><Relationship Id="rId3" Type="http://schemas.openxmlformats.org/officeDocument/2006/relationships/hyperlink" Target="http://nue.okstate.edu/Long_Term_Experiments/E222_15.xlsx" TargetMode="External"/><Relationship Id="rId7" Type="http://schemas.openxmlformats.org/officeDocument/2006/relationships/hyperlink" Target="http://nue.okstate.edu/Long_Term_Experiments/E407.htm" TargetMode="External"/><Relationship Id="rId12" Type="http://schemas.openxmlformats.org/officeDocument/2006/relationships/hyperlink" Target="http://nue.okstate.edu/Long_Term_Experiments/E505.htm" TargetMode="External"/><Relationship Id="rId2" Type="http://schemas.openxmlformats.org/officeDocument/2006/relationships/hyperlink" Target="http://nue.okstate.edu/Long_Term_Experiments/E222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ue.okstate.edu/Long_Term_Experiments/E406_15.xlsx" TargetMode="External"/><Relationship Id="rId11" Type="http://schemas.openxmlformats.org/officeDocument/2006/relationships/hyperlink" Target="http://nue.okstate.edu/Long_Term_Experiments/E502.htm" TargetMode="External"/><Relationship Id="rId5" Type="http://schemas.openxmlformats.org/officeDocument/2006/relationships/hyperlink" Target="http://nue.okstate.edu/Long_Term_Experiments/E406.htm" TargetMode="External"/><Relationship Id="rId10" Type="http://schemas.openxmlformats.org/officeDocument/2006/relationships/hyperlink" Target="http://nue.okstate.edu/Long_Term_Experiments/E501.htm" TargetMode="External"/><Relationship Id="rId4" Type="http://schemas.openxmlformats.org/officeDocument/2006/relationships/hyperlink" Target="http://nue.okstate.edu/Long_Term_Experiments/E301.htm" TargetMode="External"/><Relationship Id="rId9" Type="http://schemas.openxmlformats.org/officeDocument/2006/relationships/hyperlink" Target="http://nue.okstate.edu/Long_Term_Experiments/E439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82" y="451213"/>
            <a:ext cx="8580518" cy="6406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969" y="1897079"/>
            <a:ext cx="6858000" cy="898954"/>
          </a:xfrm>
        </p:spPr>
        <p:txBody>
          <a:bodyPr>
            <a:noAutofit/>
          </a:bodyPr>
          <a:lstStyle/>
          <a:p>
            <a:r>
              <a:rPr lang="en-US" sz="4400" dirty="0">
                <a:latin typeface="+mn-lt"/>
              </a:rPr>
              <a:t>The Importance of Long-Term Trials: What Have We Learned?</a:t>
            </a:r>
            <a:endParaRPr lang="en-US" sz="2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"/>
            <a:ext cx="9144000" cy="43641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34020" y="5539345"/>
            <a:ext cx="6858000" cy="663152"/>
          </a:xfrm>
          <a:prstGeom prst="rect">
            <a:avLst/>
          </a:prstGeom>
          <a:solidFill>
            <a:srgbClr val="A9D18E">
              <a:alpha val="74000"/>
            </a:srgb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Department </a:t>
            </a:r>
            <a:r>
              <a:rPr lang="pt-BR" dirty="0"/>
              <a:t>Seminar – Spring </a:t>
            </a:r>
            <a:r>
              <a:rPr lang="pt-BR" dirty="0" smtClean="0"/>
              <a:t>2019</a:t>
            </a:r>
            <a:br>
              <a:rPr lang="pt-BR" dirty="0" smtClean="0"/>
            </a:br>
            <a:r>
              <a:rPr lang="pt-BR" dirty="0" smtClean="0"/>
              <a:t>Bruno </a:t>
            </a:r>
            <a:r>
              <a:rPr lang="pt-BR" dirty="0"/>
              <a:t>Morandin Figueiredo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768" y="132506"/>
            <a:ext cx="92057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493053"/>
              </p:ext>
            </p:extLst>
          </p:nvPr>
        </p:nvGraphicFramePr>
        <p:xfrm>
          <a:off x="1084811" y="1275579"/>
          <a:ext cx="7536266" cy="481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082007" y="6091480"/>
            <a:ext cx="7539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Source: </a:t>
            </a:r>
            <a:r>
              <a:rPr lang="en-US" sz="1600" b="1" dirty="0"/>
              <a:t>2007</a:t>
            </a:r>
            <a:r>
              <a:rPr lang="en-US" sz="1600" b="1" dirty="0"/>
              <a:t>,</a:t>
            </a:r>
            <a:r>
              <a:rPr lang="en-US" sz="1600" b="1" dirty="0"/>
              <a:t> </a:t>
            </a:r>
            <a:r>
              <a:rPr lang="en-US" sz="1600" b="1" dirty="0"/>
              <a:t>The </a:t>
            </a:r>
            <a:r>
              <a:rPr lang="en-US" sz="1600" b="1" dirty="0" err="1"/>
              <a:t>Magruder</a:t>
            </a:r>
            <a:r>
              <a:rPr lang="en-US" sz="1600" b="1" dirty="0"/>
              <a:t> Plots: untangling the puzzle.  </a:t>
            </a:r>
            <a:r>
              <a:rPr lang="en-US" sz="1600" b="1" dirty="0" err="1"/>
              <a:t>Agron</a:t>
            </a:r>
            <a:r>
              <a:rPr lang="en-US" sz="1600" b="1" dirty="0"/>
              <a:t> J. 99:1191-1198.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888" y="586998"/>
            <a:ext cx="819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Check Plot </a:t>
            </a:r>
            <a:r>
              <a:rPr lang="en-US" sz="3200" dirty="0" smtClean="0"/>
              <a:t>Yields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01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888" y="586998"/>
            <a:ext cx="8194729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Check Plot </a:t>
            </a:r>
            <a:r>
              <a:rPr lang="en-US" sz="3200" dirty="0" smtClean="0"/>
              <a:t>Yields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Extensive variability in plots with/</a:t>
            </a:r>
            <a:r>
              <a:rPr lang="en-US" sz="3200" dirty="0" smtClean="0"/>
              <a:t>without N</a:t>
            </a:r>
            <a:br>
              <a:rPr lang="en-US" sz="3200" dirty="0" smtClean="0"/>
            </a:b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Source: 2016, Variability </a:t>
            </a:r>
            <a:r>
              <a:rPr lang="en-US" sz="2000" dirty="0"/>
              <a:t>in Optimum Nitrogen Rates for Maize. </a:t>
            </a:r>
            <a:r>
              <a:rPr lang="en-US" sz="2000" dirty="0" err="1"/>
              <a:t>Agron</a:t>
            </a:r>
            <a:r>
              <a:rPr lang="en-US" sz="2000" dirty="0"/>
              <a:t>. J. </a:t>
            </a:r>
            <a:r>
              <a:rPr lang="en-US" sz="2000" dirty="0" smtClean="0"/>
              <a:t>108:2165-2173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Improved varieties over time </a:t>
            </a:r>
            <a:r>
              <a:rPr lang="en-US" sz="3200" dirty="0" smtClean="0"/>
              <a:t>assimilate </a:t>
            </a:r>
            <a:br>
              <a:rPr lang="en-US" sz="3200" dirty="0" smtClean="0"/>
            </a:br>
            <a:r>
              <a:rPr lang="en-US" sz="3200" dirty="0" smtClean="0"/>
              <a:t>more N 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Highly variable </a:t>
            </a:r>
            <a:r>
              <a:rPr lang="en-US" sz="3200" dirty="0" smtClean="0"/>
              <a:t>environments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 </a:t>
            </a:r>
            <a:r>
              <a:rPr lang="en-US" sz="3200" dirty="0" smtClean="0"/>
              <a:t>mineralization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 from </a:t>
            </a:r>
            <a:r>
              <a:rPr lang="en-US" sz="3200" dirty="0" smtClean="0"/>
              <a:t>rainfall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05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9" y="1622583"/>
            <a:ext cx="8388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Should sites be combined over years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Two and three year </a:t>
            </a:r>
            <a:r>
              <a:rPr lang="en-US" sz="3200" dirty="0" smtClean="0"/>
              <a:t>combinations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F- Statistic applied to each </a:t>
            </a:r>
            <a:r>
              <a:rPr lang="en-US" sz="3200" dirty="0" smtClean="0"/>
              <a:t>combination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Resulting </a:t>
            </a:r>
            <a:r>
              <a:rPr lang="en-US" sz="3200" dirty="0" smtClean="0"/>
              <a:t>F - </a:t>
            </a:r>
            <a:r>
              <a:rPr lang="en-US" sz="3200" dirty="0" smtClean="0"/>
              <a:t>value plot over </a:t>
            </a:r>
            <a:r>
              <a:rPr lang="en-US" sz="3200" dirty="0" smtClean="0"/>
              <a:t>time</a:t>
            </a:r>
            <a:endParaRPr lang="en-US" sz="3200" dirty="0"/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68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6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79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887" y="586998"/>
            <a:ext cx="696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Should sites be combined over years?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82121988"/>
              </p:ext>
            </p:extLst>
          </p:nvPr>
        </p:nvGraphicFramePr>
        <p:xfrm>
          <a:off x="736742" y="1208466"/>
          <a:ext cx="822960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758774" y="6047759"/>
            <a:ext cx="804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Source: 2017, Relationship </a:t>
            </a:r>
            <a:r>
              <a:rPr lang="en-US" sz="1600" b="1" dirty="0"/>
              <a:t>between mean square errors and wheat grain yields in long-term experiments. Journal of Plant Nutrition, 40(9), pp.1243-1249.</a:t>
            </a:r>
          </a:p>
        </p:txBody>
      </p:sp>
    </p:spTree>
    <p:extLst>
      <p:ext uri="{BB962C8B-B14F-4D97-AF65-F5344CB8AC3E}">
        <p14:creationId xmlns:p14="http://schemas.microsoft.com/office/powerpoint/2010/main" val="17365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6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79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4687167"/>
              </p:ext>
            </p:extLst>
          </p:nvPr>
        </p:nvGraphicFramePr>
        <p:xfrm>
          <a:off x="646347" y="1275579"/>
          <a:ext cx="8229600" cy="484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1887" y="586998"/>
            <a:ext cx="696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Should sites be combined over years?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347" y="6071816"/>
            <a:ext cx="804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/>
              <a:t>Source</a:t>
            </a:r>
            <a:r>
              <a:rPr lang="en-US" sz="1600" b="1" dirty="0" smtClean="0"/>
              <a:t>: 2017, Relationship </a:t>
            </a:r>
            <a:r>
              <a:rPr lang="en-US" sz="1600" b="1" dirty="0"/>
              <a:t>between mean square errors and wheat grain yields in long-term experiments. </a:t>
            </a:r>
            <a:r>
              <a:rPr lang="en-US" sz="1600" b="1" i="1" dirty="0"/>
              <a:t>Journal of Plant Nutrition</a:t>
            </a:r>
            <a:r>
              <a:rPr lang="en-US" sz="1600" b="1" dirty="0"/>
              <a:t>, </a:t>
            </a:r>
            <a:r>
              <a:rPr lang="en-US" sz="1600" b="1" i="1" dirty="0"/>
              <a:t>40</a:t>
            </a:r>
            <a:r>
              <a:rPr lang="en-US" sz="1600" b="1" dirty="0"/>
              <a:t>(9), pp.1243-1249.</a:t>
            </a:r>
            <a:endParaRPr lang="en-US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89" y="1082757"/>
            <a:ext cx="80700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Should sites be combined over years</a:t>
            </a:r>
            <a:r>
              <a:rPr lang="en-US" sz="3200" dirty="0" smtClean="0"/>
              <a:t>?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For 2 year combinations, 43% should not be </a:t>
            </a:r>
            <a:r>
              <a:rPr lang="en-US" sz="3200" dirty="0" smtClean="0"/>
              <a:t>combined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For 3 year combinations, 73% should not be </a:t>
            </a:r>
            <a:r>
              <a:rPr lang="en-US" sz="3200" dirty="0" smtClean="0"/>
              <a:t>combined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Combining data over years ignores the highly variable effect of </a:t>
            </a:r>
            <a:r>
              <a:rPr lang="en-US" sz="3200" dirty="0" smtClean="0"/>
              <a:t>environment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73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888" y="586998"/>
            <a:ext cx="831145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Impendence of </a:t>
            </a:r>
            <a:r>
              <a:rPr lang="en-US" sz="3200" dirty="0" smtClean="0"/>
              <a:t>Nitrogen Response </a:t>
            </a:r>
            <a:r>
              <a:rPr lang="en-US" sz="3200" dirty="0" smtClean="0"/>
              <a:t>and </a:t>
            </a:r>
            <a:r>
              <a:rPr lang="en-US" sz="3200" dirty="0" smtClean="0"/>
              <a:t>Yield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Nitrogen response calculated for check and medium nitrogen rates: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lvl="2"/>
            <a:r>
              <a:rPr lang="en-US" sz="3200" dirty="0" smtClean="0"/>
              <a:t>RI = </a:t>
            </a:r>
            <a:r>
              <a:rPr lang="en-US" sz="3200" u="sng" dirty="0" smtClean="0"/>
              <a:t>Yield High N plot</a:t>
            </a:r>
          </a:p>
          <a:p>
            <a:pPr lvl="2"/>
            <a:r>
              <a:rPr lang="en-US" sz="3200" dirty="0" smtClean="0"/>
              <a:t>         Check or Mid N</a:t>
            </a:r>
          </a:p>
          <a:p>
            <a:pPr lvl="2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Wheat: Stillwater and Altus – OK (143 years)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Maize: Arlington – WI, Shelton</a:t>
            </a:r>
            <a:r>
              <a:rPr lang="en-US" sz="3200" dirty="0"/>
              <a:t> </a:t>
            </a:r>
            <a:r>
              <a:rPr lang="en-US" sz="3200" dirty="0" smtClean="0"/>
              <a:t>– NE, Nashua and Kanawha – </a:t>
            </a:r>
            <a:r>
              <a:rPr lang="en-US" sz="3200" dirty="0" smtClean="0"/>
              <a:t>IA (118 years)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08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158" y="807335"/>
            <a:ext cx="831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Impendence of </a:t>
            </a:r>
            <a:r>
              <a:rPr lang="en-US" sz="3200" dirty="0" smtClean="0"/>
              <a:t>Nitrogen Response </a:t>
            </a:r>
            <a:r>
              <a:rPr lang="en-US" sz="3200" dirty="0" smtClean="0"/>
              <a:t>and </a:t>
            </a:r>
            <a:r>
              <a:rPr lang="en-US" sz="3200" dirty="0" smtClean="0"/>
              <a:t>Y</a:t>
            </a:r>
            <a:r>
              <a:rPr lang="en-US" sz="3200" dirty="0" smtClean="0"/>
              <a:t>ield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6" y="1464320"/>
            <a:ext cx="8108354" cy="457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8967" y="6179540"/>
            <a:ext cx="7484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 </a:t>
            </a:r>
            <a:r>
              <a:rPr lang="en-US" sz="1600" b="1" dirty="0"/>
              <a:t>Source: 2010, Agronomy </a:t>
            </a:r>
            <a:r>
              <a:rPr lang="en-US" sz="1600" b="1" dirty="0"/>
              <a:t>Journal, 105(5), pp.1335-1344</a:t>
            </a:r>
          </a:p>
        </p:txBody>
      </p:sp>
    </p:spTree>
    <p:extLst>
      <p:ext uri="{BB962C8B-B14F-4D97-AF65-F5344CB8AC3E}">
        <p14:creationId xmlns:p14="http://schemas.microsoft.com/office/powerpoint/2010/main" val="41524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24" y="719201"/>
            <a:ext cx="831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Impendence of </a:t>
            </a:r>
            <a:r>
              <a:rPr lang="en-US" sz="3200" dirty="0" smtClean="0"/>
              <a:t>Nitrogen Response </a:t>
            </a:r>
            <a:r>
              <a:rPr lang="en-US" sz="3200" dirty="0" smtClean="0"/>
              <a:t>and </a:t>
            </a:r>
            <a:r>
              <a:rPr lang="en-US" sz="3200" dirty="0" smtClean="0"/>
              <a:t>Yield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2" y="1240153"/>
            <a:ext cx="7491664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7613" y="6054523"/>
            <a:ext cx="60638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Source: 2010, Agronomy </a:t>
            </a:r>
            <a:r>
              <a:rPr lang="en-US" sz="1600" b="1" dirty="0"/>
              <a:t>Journal, 105(5), pp.1335-1344</a:t>
            </a:r>
          </a:p>
        </p:txBody>
      </p:sp>
    </p:spTree>
    <p:extLst>
      <p:ext uri="{BB962C8B-B14F-4D97-AF65-F5344CB8AC3E}">
        <p14:creationId xmlns:p14="http://schemas.microsoft.com/office/powerpoint/2010/main" val="19018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955" y="1842921"/>
            <a:ext cx="83114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Impendence of </a:t>
            </a:r>
            <a:r>
              <a:rPr lang="en-US" sz="3200" dirty="0" smtClean="0"/>
              <a:t>Nitrogen Response </a:t>
            </a:r>
            <a:r>
              <a:rPr lang="en-US" sz="3200" dirty="0" smtClean="0"/>
              <a:t>and </a:t>
            </a:r>
            <a:r>
              <a:rPr lang="en-US" sz="3200" dirty="0" smtClean="0"/>
              <a:t>Y</a:t>
            </a:r>
            <a:r>
              <a:rPr lang="en-US" sz="3200" dirty="0" smtClean="0"/>
              <a:t>ield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 </a:t>
            </a:r>
            <a:r>
              <a:rPr lang="en-US" sz="3200" dirty="0" smtClean="0"/>
              <a:t>significant relationship between RI and </a:t>
            </a:r>
            <a:r>
              <a:rPr lang="en-US" sz="3200" dirty="0" smtClean="0"/>
              <a:t>Yield level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Must account for both RI and Yield (YP0) to determine </a:t>
            </a:r>
            <a:r>
              <a:rPr lang="en-US" sz="3200" dirty="0" smtClean="0"/>
              <a:t>accurate </a:t>
            </a:r>
            <a:r>
              <a:rPr lang="en-US" sz="3200" dirty="0" smtClean="0"/>
              <a:t>N </a:t>
            </a:r>
            <a:r>
              <a:rPr lang="en-US" sz="3200" dirty="0" smtClean="0"/>
              <a:t>rate </a:t>
            </a:r>
            <a:r>
              <a:rPr lang="en-US" sz="3200" dirty="0" smtClean="0"/>
              <a:t>recommendations</a:t>
            </a:r>
            <a:endParaRPr lang="en-US" sz="3200" dirty="0"/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64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6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892393" y="1059761"/>
            <a:ext cx="840584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Introduction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To </a:t>
            </a:r>
            <a:r>
              <a:rPr lang="en-US" sz="3200" dirty="0" smtClean="0"/>
              <a:t>determine treatment differences as a function of the environment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Application of new methodologies can be used/tested as </a:t>
            </a:r>
            <a:r>
              <a:rPr lang="en-US" sz="3200" dirty="0"/>
              <a:t>they are </a:t>
            </a:r>
            <a:r>
              <a:rPr lang="en-US" sz="3200" dirty="0" smtClean="0"/>
              <a:t>developed (</a:t>
            </a:r>
            <a:r>
              <a:rPr lang="en-US" sz="3200" dirty="0" err="1" smtClean="0"/>
              <a:t>Greenseeker</a:t>
            </a:r>
            <a:r>
              <a:rPr lang="en-US" sz="3200" dirty="0" smtClean="0"/>
              <a:t>)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Novel analysis/biometry evaluated using substantive data sets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9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Importance of Long-Term Trials: What Have We Learned?</a:t>
            </a:r>
          </a:p>
        </p:txBody>
      </p:sp>
    </p:spTree>
    <p:extLst>
      <p:ext uri="{BB962C8B-B14F-4D97-AF65-F5344CB8AC3E}">
        <p14:creationId xmlns:p14="http://schemas.microsoft.com/office/powerpoint/2010/main" val="4698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888" y="586998"/>
            <a:ext cx="831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esearch </a:t>
            </a:r>
            <a:r>
              <a:rPr lang="en-US" sz="3200" dirty="0" smtClean="0"/>
              <a:t>history</a:t>
            </a:r>
            <a:endParaRPr lang="en-US" sz="3200" dirty="0"/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32604" y="1173996"/>
            <a:ext cx="3860311" cy="48249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/>
              <a:t>Raun</a:t>
            </a:r>
            <a:r>
              <a:rPr lang="en-US" sz="1000" dirty="0" smtClean="0"/>
              <a:t>, W. R., H. J. </a:t>
            </a:r>
            <a:r>
              <a:rPr lang="en-US" sz="1000" dirty="0" err="1" smtClean="0"/>
              <a:t>Barreto</a:t>
            </a:r>
            <a:r>
              <a:rPr lang="en-US" sz="1000" dirty="0" smtClean="0"/>
              <a:t>, and R. L. </a:t>
            </a:r>
            <a:r>
              <a:rPr lang="en-US" sz="1000" dirty="0" err="1" smtClean="0"/>
              <a:t>Westerman</a:t>
            </a:r>
            <a:r>
              <a:rPr lang="en-US" sz="1000" dirty="0" smtClean="0"/>
              <a:t>. 1993. Use of stability analysis for long-term soil fertility experiments. </a:t>
            </a:r>
            <a:r>
              <a:rPr lang="en-US" sz="1000" dirty="0" err="1" smtClean="0"/>
              <a:t>Agron</a:t>
            </a:r>
            <a:r>
              <a:rPr lang="en-US" sz="1000" dirty="0" smtClean="0"/>
              <a:t>. J. 85:159-167. </a:t>
            </a:r>
          </a:p>
          <a:p>
            <a:r>
              <a:rPr lang="en-US" sz="1000" dirty="0" err="1" smtClean="0"/>
              <a:t>Guertal</a:t>
            </a:r>
            <a:r>
              <a:rPr lang="en-US" sz="1000" dirty="0" smtClean="0"/>
              <a:t>, E.A., W.R. </a:t>
            </a:r>
            <a:r>
              <a:rPr lang="en-US" sz="1000" dirty="0" err="1" smtClean="0"/>
              <a:t>Raun</a:t>
            </a:r>
            <a:r>
              <a:rPr lang="en-US" sz="1000" dirty="0" smtClean="0"/>
              <a:t>, R.L. </a:t>
            </a:r>
            <a:r>
              <a:rPr lang="en-US" sz="1000" dirty="0" err="1" smtClean="0"/>
              <a:t>Westerman</a:t>
            </a:r>
            <a:r>
              <a:rPr lang="en-US" sz="1000" dirty="0" smtClean="0"/>
              <a:t> and R.K. </a:t>
            </a:r>
            <a:r>
              <a:rPr lang="en-US" sz="1000" dirty="0" err="1" smtClean="0"/>
              <a:t>Boman</a:t>
            </a:r>
            <a:r>
              <a:rPr lang="en-US" sz="1000" dirty="0" smtClean="0"/>
              <a:t>. 1994. Applications of stability analysis for single-site, long-term experiments.  </a:t>
            </a:r>
            <a:r>
              <a:rPr lang="en-US" sz="1000" dirty="0" err="1" smtClean="0"/>
              <a:t>Agron</a:t>
            </a:r>
            <a:r>
              <a:rPr lang="en-US" sz="1000" dirty="0" smtClean="0"/>
              <a:t>. J. 86:1016-1019.</a:t>
            </a:r>
          </a:p>
          <a:p>
            <a:r>
              <a:rPr lang="en-US" sz="1000" dirty="0" err="1" smtClean="0"/>
              <a:t>Raun</a:t>
            </a:r>
            <a:r>
              <a:rPr lang="en-US" sz="1000" dirty="0" smtClean="0"/>
              <a:t>, W.R., and G.V. Johnson. 1995. Soil-plant buffering of inorganic nitrogen in continuous winter wheat.  </a:t>
            </a:r>
            <a:r>
              <a:rPr lang="en-US" sz="1000" dirty="0" err="1" smtClean="0"/>
              <a:t>Agron</a:t>
            </a:r>
            <a:r>
              <a:rPr lang="en-US" sz="1000" dirty="0" smtClean="0"/>
              <a:t>. J. 87:827-834.</a:t>
            </a:r>
          </a:p>
          <a:p>
            <a:r>
              <a:rPr lang="en-US" sz="1000" dirty="0" smtClean="0"/>
              <a:t>Stone, M.L., J.B. </a:t>
            </a:r>
            <a:r>
              <a:rPr lang="en-US" sz="1000" dirty="0" err="1" smtClean="0"/>
              <a:t>Solie</a:t>
            </a:r>
            <a:r>
              <a:rPr lang="en-US" sz="1000" dirty="0" smtClean="0"/>
              <a:t>, W.R. </a:t>
            </a:r>
            <a:r>
              <a:rPr lang="en-US" sz="1000" dirty="0" err="1" smtClean="0"/>
              <a:t>Raun</a:t>
            </a:r>
            <a:r>
              <a:rPr lang="en-US" sz="1000" dirty="0" smtClean="0"/>
              <a:t>, R.W. Whitney, S.L. Taylor and J.D. Ringer. 1996. Use of spectral radiance for correcting in-season fertilizer nitrogen deficiencies in winter wheat. Trans. ASAE 39(5):1623-1631.</a:t>
            </a:r>
          </a:p>
          <a:p>
            <a:r>
              <a:rPr lang="en-US" sz="1000" dirty="0" err="1" smtClean="0"/>
              <a:t>Raun</a:t>
            </a:r>
            <a:r>
              <a:rPr lang="en-US" sz="1000" dirty="0" smtClean="0"/>
              <a:t>, W.R., G.V. Johnson, S.B. Phillips and R.L. </a:t>
            </a:r>
            <a:r>
              <a:rPr lang="en-US" sz="1000" dirty="0" err="1" smtClean="0"/>
              <a:t>Westerman</a:t>
            </a:r>
            <a:r>
              <a:rPr lang="en-US" sz="1000" dirty="0" smtClean="0"/>
              <a:t>. 1998. Effect of long-term nitrogen fertilization on soil organic C and total N in continuous wheat under conventional tillage in Oklahoma. Soil &amp; Tillage Res. 47:323-330.</a:t>
            </a:r>
          </a:p>
          <a:p>
            <a:r>
              <a:rPr lang="en-US" sz="1000" dirty="0" err="1" smtClean="0"/>
              <a:t>Raun</a:t>
            </a:r>
            <a:r>
              <a:rPr lang="en-US" sz="1000" dirty="0" smtClean="0"/>
              <a:t>, W.R., G.V. Johnson, H. </a:t>
            </a:r>
            <a:r>
              <a:rPr lang="en-US" sz="1000" dirty="0" err="1" smtClean="0"/>
              <a:t>Sembiring</a:t>
            </a:r>
            <a:r>
              <a:rPr lang="en-US" sz="1000" dirty="0" smtClean="0"/>
              <a:t>, E.V. </a:t>
            </a:r>
            <a:r>
              <a:rPr lang="en-US" sz="1000" dirty="0" err="1" smtClean="0"/>
              <a:t>Lukina</a:t>
            </a:r>
            <a:r>
              <a:rPr lang="en-US" sz="1000" dirty="0" smtClean="0"/>
              <a:t>, J.M. </a:t>
            </a:r>
            <a:r>
              <a:rPr lang="en-US" sz="1000" dirty="0" err="1" smtClean="0"/>
              <a:t>LaRuffa</a:t>
            </a:r>
            <a:r>
              <a:rPr lang="en-US" sz="1000" dirty="0" smtClean="0"/>
              <a:t>, W.E. Thomason, S.B. Phillips, J.B. </a:t>
            </a:r>
            <a:r>
              <a:rPr lang="en-US" sz="1000" dirty="0" err="1" smtClean="0"/>
              <a:t>Solie</a:t>
            </a:r>
            <a:r>
              <a:rPr lang="en-US" sz="1000" dirty="0" smtClean="0"/>
              <a:t>, M.L. Stone and R.W. Whitney. 1998. Indirect measures of plant nutrients. </a:t>
            </a:r>
            <a:r>
              <a:rPr lang="en-US" sz="1000" dirty="0" err="1" smtClean="0"/>
              <a:t>Commun</a:t>
            </a:r>
            <a:r>
              <a:rPr lang="en-US" sz="1000" dirty="0" smtClean="0"/>
              <a:t>. In Soil Sci. Plant Anal. 29:1571-1581.</a:t>
            </a:r>
          </a:p>
          <a:p>
            <a:r>
              <a:rPr lang="en-US" sz="1000" dirty="0" err="1" smtClean="0"/>
              <a:t>Raun</a:t>
            </a:r>
            <a:r>
              <a:rPr lang="en-US" sz="1000" dirty="0" smtClean="0"/>
              <a:t>, W.R., G.V. Johnson, and R.L. </a:t>
            </a:r>
            <a:r>
              <a:rPr lang="en-US" sz="1000" dirty="0" err="1" smtClean="0"/>
              <a:t>Westerman</a:t>
            </a:r>
            <a:r>
              <a:rPr lang="en-US" sz="1000" dirty="0" smtClean="0"/>
              <a:t>. 1999. Fertilizer nitrogen recovery in long-term continuous winter wheat. Soil Sci. Soc. Am. J. 63:645-650. </a:t>
            </a:r>
          </a:p>
          <a:p>
            <a:r>
              <a:rPr lang="en-US" sz="1000" dirty="0" smtClean="0"/>
              <a:t>Lees, H.L., W.R. </a:t>
            </a:r>
            <a:r>
              <a:rPr lang="en-US" sz="1000" dirty="0" err="1" smtClean="0"/>
              <a:t>Raun</a:t>
            </a:r>
            <a:r>
              <a:rPr lang="en-US" sz="1000" dirty="0" smtClean="0"/>
              <a:t> and G.V. Johnson. 2000. Increased plant N loss with increasing nitrogen applied in winter wheat observed with </a:t>
            </a:r>
            <a:r>
              <a:rPr lang="en-US" sz="1000" baseline="30000" dirty="0" smtClean="0"/>
              <a:t>15</a:t>
            </a:r>
            <a:r>
              <a:rPr lang="en-US" sz="1000" dirty="0" smtClean="0"/>
              <a:t>N.  J. Plant </a:t>
            </a:r>
            <a:r>
              <a:rPr lang="en-US" sz="1000" dirty="0" err="1" smtClean="0"/>
              <a:t>Nutr</a:t>
            </a:r>
            <a:r>
              <a:rPr lang="en-US" sz="1000" dirty="0" smtClean="0"/>
              <a:t>. 23:219-230. </a:t>
            </a:r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000" dirty="0" smtClean="0"/>
              <a:t>Thomason, W.E., W.R. </a:t>
            </a:r>
            <a:r>
              <a:rPr lang="en-US" sz="1000" dirty="0" err="1" smtClean="0"/>
              <a:t>Raun</a:t>
            </a:r>
            <a:r>
              <a:rPr lang="en-US" sz="1000" dirty="0" smtClean="0"/>
              <a:t> and G.V. Johnson. 2000. Winter wheat fertilizer nitrogen use efficiency in grain and forage production systems. J. Plant </a:t>
            </a:r>
            <a:r>
              <a:rPr lang="en-US" sz="1000" dirty="0" err="1" smtClean="0"/>
              <a:t>Nutr</a:t>
            </a:r>
            <a:r>
              <a:rPr lang="en-US" sz="1000" dirty="0" smtClean="0"/>
              <a:t>. 23:1505-1516.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717613" y="1173996"/>
            <a:ext cx="3958214" cy="5236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Raun</a:t>
            </a:r>
            <a:r>
              <a:rPr lang="en-US" sz="1000" dirty="0"/>
              <a:t>, W.R., G.V. Johnson, M.L. Stone, J.B. Solie, E.V. </a:t>
            </a:r>
            <a:r>
              <a:rPr lang="en-US" sz="1000" dirty="0" err="1"/>
              <a:t>Lukina</a:t>
            </a:r>
            <a:r>
              <a:rPr lang="en-US" sz="1000" dirty="0"/>
              <a:t>, W.E. Thomason and J.S. </a:t>
            </a:r>
            <a:r>
              <a:rPr lang="en-US" sz="1000" dirty="0" err="1"/>
              <a:t>Schepers</a:t>
            </a:r>
            <a:r>
              <a:rPr lang="en-US" sz="1000" dirty="0"/>
              <a:t>. 2001. In-season prediction of potential grain yield in winter wheat using canopy reflectance. </a:t>
            </a:r>
            <a:r>
              <a:rPr lang="en-US" sz="1000" dirty="0" err="1"/>
              <a:t>Agron</a:t>
            </a:r>
            <a:r>
              <a:rPr lang="en-US" sz="1000" dirty="0"/>
              <a:t>. J. 93:131-138</a:t>
            </a:r>
            <a:r>
              <a:rPr lang="en-US" sz="10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/>
              <a:t>Lukina</a:t>
            </a:r>
            <a:r>
              <a:rPr lang="en-US" sz="1000" dirty="0"/>
              <a:t>, E.V., K.W. Freeman, K.J. Wynn, W.E. Thomason, R.W. Mullen, A.R. Klatt, G.V. Johnson, R.L. Elliott, M.L. Stone, J.B. Solie, and W.R. Raun. 2001. Nitrogen fertilization optimization algorithm based on in-season estimates of yield and plant nitrogen uptake. J. Plant </a:t>
            </a:r>
            <a:r>
              <a:rPr lang="en-US" sz="1000" dirty="0" err="1"/>
              <a:t>Nutr</a:t>
            </a:r>
            <a:r>
              <a:rPr lang="en-US" sz="1000" dirty="0"/>
              <a:t>. 24:885-898.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Raun, W.R., J.B. Solie, G.V. Johnson, M.L. Stone, R.W. Mullen, K.W. Freeman, W.E. Thomason, and E.V. </a:t>
            </a:r>
            <a:r>
              <a:rPr lang="en-US" sz="1000" dirty="0" err="1"/>
              <a:t>Lukina</a:t>
            </a:r>
            <a:r>
              <a:rPr lang="en-US" sz="1000" dirty="0"/>
              <a:t>. 2002. Improving nitrogen use efficiency in cereal grain production with optical sensing and variable rate application. </a:t>
            </a:r>
            <a:r>
              <a:rPr lang="en-US" sz="1000" dirty="0" err="1"/>
              <a:t>Agron</a:t>
            </a:r>
            <a:r>
              <a:rPr lang="en-US" sz="1000" dirty="0"/>
              <a:t>. J. 94:815-820.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Mullen, R.W., Kyle W. Freeman, William R. Raun, G.V. Johnson, M.L. Stone, and J.B. Solie. 2003.  Identifying an in-season response index and the potential to increase wheat yield with nitrogen.  </a:t>
            </a:r>
            <a:r>
              <a:rPr lang="en-US" sz="1000" dirty="0" err="1"/>
              <a:t>Agron</a:t>
            </a:r>
            <a:r>
              <a:rPr lang="en-US" sz="1000" dirty="0"/>
              <a:t>. J. 95:347-351.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Davis, R.L., J.J. Patton, R.K. Teal, Y. Tang, M.T. Humphreys, J. </a:t>
            </a:r>
            <a:r>
              <a:rPr lang="en-US" sz="1000" dirty="0" err="1"/>
              <a:t>Mosali</a:t>
            </a:r>
            <a:r>
              <a:rPr lang="en-US" sz="1000" dirty="0"/>
              <a:t>, K. </a:t>
            </a:r>
            <a:r>
              <a:rPr lang="en-US" sz="1000" dirty="0" err="1"/>
              <a:t>Girma</a:t>
            </a:r>
            <a:r>
              <a:rPr lang="en-US" sz="1000" dirty="0"/>
              <a:t>, J.W. </a:t>
            </a:r>
            <a:r>
              <a:rPr lang="en-US" sz="1000" dirty="0" err="1"/>
              <a:t>Lawles</a:t>
            </a:r>
            <a:r>
              <a:rPr lang="en-US" sz="1000" dirty="0"/>
              <a:t>, S.M. </a:t>
            </a:r>
            <a:r>
              <a:rPr lang="en-US" sz="1000" dirty="0" err="1"/>
              <a:t>Moges</a:t>
            </a:r>
            <a:r>
              <a:rPr lang="en-US" sz="1000" dirty="0"/>
              <a:t>, A. </a:t>
            </a:r>
            <a:r>
              <a:rPr lang="en-US" sz="1000" dirty="0" err="1"/>
              <a:t>Malapati</a:t>
            </a:r>
            <a:r>
              <a:rPr lang="en-US" sz="1000" dirty="0"/>
              <a:t>, </a:t>
            </a:r>
            <a:r>
              <a:rPr lang="en-US" sz="1000" dirty="0" err="1"/>
              <a:t>J.Si</a:t>
            </a:r>
            <a:r>
              <a:rPr lang="en-US" sz="1000" dirty="0"/>
              <a:t>, H. Zhang, S. Deng, G.V. Johnson, R.W. Mullen, and W.R. Raun. 2003. Nitrogen balance in the </a:t>
            </a:r>
            <a:r>
              <a:rPr lang="en-US" sz="1000" dirty="0" err="1"/>
              <a:t>Magruder</a:t>
            </a:r>
            <a:r>
              <a:rPr lang="en-US" sz="1000" dirty="0"/>
              <a:t> Plots following 109 years in continuous winter wheat.  J. Plant </a:t>
            </a:r>
            <a:r>
              <a:rPr lang="en-US" sz="1000" dirty="0" err="1"/>
              <a:t>Nutr</a:t>
            </a:r>
            <a:r>
              <a:rPr lang="en-US" sz="1000" dirty="0"/>
              <a:t>. 26(8):1561-1580.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/>
              <a:t>Moges</a:t>
            </a:r>
            <a:r>
              <a:rPr lang="en-US" sz="1000" dirty="0"/>
              <a:t>, S.M., W.R. Raun, R.W. Mullen, K.W. Freeman, G.V. Johnson, and J.B. Solie. 2004. Evaluation of green, red and near infrared bands for predicting winter wheat biomass, nitrogen uptake, and final grain yield. J. Plant </a:t>
            </a:r>
            <a:r>
              <a:rPr lang="en-US" sz="1000" dirty="0" err="1"/>
              <a:t>Nutr</a:t>
            </a:r>
            <a:r>
              <a:rPr lang="en-US" sz="1000" dirty="0"/>
              <a:t>. 27: 1431-1414.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Sun, H.Y., S.P. Deng, and W.R. Raun. 2004. Bacterial community structure and diversity in a century-old manure-treated agroecosystem.  Appl. Environ. Micro. 70:5868-5874</a:t>
            </a:r>
            <a:r>
              <a:rPr lang="en-US" sz="100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Macnack, Natasha, Bee Chim Khim, Jeremiah Mullock, and William Raun. 2014. In season prediction of nitrogen use efficiency and grain protein in winter wheat, </a:t>
            </a:r>
            <a:r>
              <a:rPr lang="en-US" sz="1000" dirty="0" err="1"/>
              <a:t>Triticum</a:t>
            </a:r>
            <a:r>
              <a:rPr lang="en-US" sz="1000" dirty="0"/>
              <a:t> </a:t>
            </a:r>
            <a:r>
              <a:rPr lang="en-US" sz="1000" dirty="0" err="1"/>
              <a:t>aestivum</a:t>
            </a:r>
            <a:r>
              <a:rPr lang="en-US" sz="1000" dirty="0"/>
              <a:t> L..  </a:t>
            </a:r>
            <a:r>
              <a:rPr lang="en-US" sz="1000" dirty="0" err="1"/>
              <a:t>Commun</a:t>
            </a:r>
            <a:r>
              <a:rPr lang="en-US" sz="1000" dirty="0"/>
              <a:t>. Soil Sci. Plant Anal. 00:1-15. DOI:10.1080/00103624.2014.904337.</a:t>
            </a:r>
          </a:p>
          <a:p>
            <a:endParaRPr lang="en-US" sz="1000" dirty="0"/>
          </a:p>
          <a:p>
            <a:pPr lvl="0"/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708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888" y="586998"/>
            <a:ext cx="8311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1888" y="586998"/>
            <a:ext cx="8311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Research </a:t>
            </a:r>
            <a:r>
              <a:rPr lang="en-US" sz="3200" dirty="0" smtClean="0"/>
              <a:t>history</a:t>
            </a:r>
            <a:endParaRPr lang="en-US" sz="3200" dirty="0"/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582252" y="1173996"/>
            <a:ext cx="4201889" cy="5236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lvl="0"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/>
            </a:lvl1pPr>
            <a:lvl2pPr marL="3429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/>
            </a:lvl2pPr>
            <a:lvl3pPr marL="6858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/>
            </a:lvl3pPr>
            <a:lvl4pPr marL="10287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4pPr>
            <a:lvl5pPr marL="13716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5pPr>
            <a:lvl6pPr marL="17145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6pPr>
            <a:lvl7pPr marL="20574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7pPr>
            <a:lvl8pPr marL="24003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8pPr>
            <a:lvl9pPr marL="27432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/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Raun, W.R., J.B. Solie, M.L. Stone, K.L. Martin, K.W. Freeman, R.W. Mullen, H. Zhang J.S. </a:t>
            </a:r>
            <a:r>
              <a:rPr lang="en-US" sz="1000" dirty="0" err="1"/>
              <a:t>Schepers</a:t>
            </a:r>
            <a:r>
              <a:rPr lang="en-US" sz="1000" dirty="0"/>
              <a:t>, and G.V. Johnson.  2005.  Optical sensor based algorithm for crop nitrogen fertilization.  </a:t>
            </a:r>
            <a:r>
              <a:rPr lang="en-US" sz="1000" dirty="0" err="1"/>
              <a:t>Commun</a:t>
            </a:r>
            <a:r>
              <a:rPr lang="en-US" sz="1000" dirty="0"/>
              <a:t>. Soil Sci. Plant Anal. 36:2759-2781.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/>
              <a:t>Girma</a:t>
            </a:r>
            <a:r>
              <a:rPr lang="en-US" sz="1000" dirty="0"/>
              <a:t>, Kefyalew, K.L. Martin, R.H. Anderson, D.B. Arnall, K.D. </a:t>
            </a:r>
            <a:r>
              <a:rPr lang="en-US" sz="1000" dirty="0" err="1"/>
              <a:t>Brixey</a:t>
            </a:r>
            <a:r>
              <a:rPr lang="en-US" sz="1000" dirty="0"/>
              <a:t>, M.A. Casillas, B. Chung, B.C. </a:t>
            </a:r>
            <a:r>
              <a:rPr lang="en-US" sz="1000" dirty="0" err="1"/>
              <a:t>Dobey</a:t>
            </a:r>
            <a:r>
              <a:rPr lang="en-US" sz="1000" dirty="0"/>
              <a:t>, S.K. </a:t>
            </a:r>
            <a:r>
              <a:rPr lang="en-US" sz="1000" dirty="0" err="1"/>
              <a:t>Kamenidou</a:t>
            </a:r>
            <a:r>
              <a:rPr lang="en-US" sz="1000" dirty="0"/>
              <a:t>, S.K. </a:t>
            </a:r>
            <a:r>
              <a:rPr lang="en-US" sz="1000" dirty="0" err="1"/>
              <a:t>Kariuki</a:t>
            </a:r>
            <a:r>
              <a:rPr lang="en-US" sz="1000" dirty="0"/>
              <a:t>, E.E. </a:t>
            </a:r>
            <a:r>
              <a:rPr lang="en-US" sz="1000" dirty="0" err="1"/>
              <a:t>Katsalirou</a:t>
            </a:r>
            <a:r>
              <a:rPr lang="en-US" sz="1000" dirty="0"/>
              <a:t>, J.C. Morris, J.Q. Moss, C.T. </a:t>
            </a:r>
            <a:r>
              <a:rPr lang="en-US" sz="1000" dirty="0" err="1"/>
              <a:t>Rohla</a:t>
            </a:r>
            <a:r>
              <a:rPr lang="en-US" sz="1000" dirty="0"/>
              <a:t>, B.J. Sudbury, B.S. Tubana, and W.R. Raun. 2006. Mid-Season Prediction of Wheat Grain Yield Potential Using Plant, Soil, and Sensor Measurements. J. Plant </a:t>
            </a:r>
            <a:r>
              <a:rPr lang="en-US" sz="1000" dirty="0" err="1"/>
              <a:t>Nutr</a:t>
            </a:r>
            <a:r>
              <a:rPr lang="en-US" sz="1000" dirty="0"/>
              <a:t>. 29:873-897.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Arnall, D.B., W.R. Raun, J.B. Solie, M.L. Stone, G.V. Johnson, K. Desta, K.W. Freeman, R.K. Teal, and K.L. Martin. 2006. Relationship between coefficient of variation measured by spectral reflectance and plant density at early growth stages in winter wheat. J. Plant. </a:t>
            </a:r>
            <a:r>
              <a:rPr lang="en-US" sz="1000" dirty="0" err="1"/>
              <a:t>Nutr</a:t>
            </a:r>
            <a:r>
              <a:rPr lang="en-US" sz="1000" dirty="0"/>
              <a:t>. 29:1983-1997.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/>
              <a:t>Girma</a:t>
            </a:r>
            <a:r>
              <a:rPr lang="en-US" sz="1000" dirty="0"/>
              <a:t>, Kefyalew, R.K. Teal, K.W. Freeman, R.K. Boman, and W.R. Raun. 2007. Cotton lint yield and quality as affected by cultivar and long-term applications of N, P, and K fertilizers.  J. Cotton Sci. 11:12-19.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/>
              <a:t>Girma</a:t>
            </a:r>
            <a:r>
              <a:rPr lang="en-US" sz="1000" dirty="0"/>
              <a:t>, Kefyalew, Starr L. Holtz, Daryl B. Arnall, Brenda S. Tubana, and William R. Raun.  2007. The </a:t>
            </a:r>
            <a:r>
              <a:rPr lang="en-US" sz="1000" dirty="0" err="1"/>
              <a:t>Magruder</a:t>
            </a:r>
            <a:r>
              <a:rPr lang="en-US" sz="1000" dirty="0"/>
              <a:t> Plots: untangling the puzzle.  </a:t>
            </a:r>
            <a:r>
              <a:rPr lang="en-US" sz="1000" dirty="0" err="1"/>
              <a:t>Agron</a:t>
            </a:r>
            <a:r>
              <a:rPr lang="en-US" sz="1000" dirty="0"/>
              <a:t> J. 99:1191-1198.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Arnall, Daryl B., Brenda S. </a:t>
            </a:r>
            <a:r>
              <a:rPr lang="en-US" sz="1000" dirty="0" err="1"/>
              <a:t>Tubaña</a:t>
            </a:r>
            <a:r>
              <a:rPr lang="en-US" sz="1000" dirty="0"/>
              <a:t>, Starr L. Holtz, Kefyalew </a:t>
            </a:r>
            <a:r>
              <a:rPr lang="en-US" sz="1000" dirty="0" err="1"/>
              <a:t>Girma</a:t>
            </a:r>
            <a:r>
              <a:rPr lang="en-US" sz="1000" dirty="0"/>
              <a:t> and William R. Raun. 2009. Relationship between nitrogen use efficiency and response index in winter wheat. J. Plant </a:t>
            </a:r>
            <a:r>
              <a:rPr lang="en-US" sz="1000" dirty="0" err="1"/>
              <a:t>Nutr</a:t>
            </a:r>
            <a:r>
              <a:rPr lang="en-US" sz="1000" dirty="0"/>
              <a:t>. 32:502-515.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Raun, William R., John B. Solie, and Marvin L. Stone. 2011. Independence of yield potential and crop nitrogen response.  Precision Agric. 12:508-518.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Solie, J.B., A.D. Monroe, W.R. Raun, and M.L. Stone. 2012. Generalized algorithm for variable nitrogen rate application in cereal grains.  </a:t>
            </a:r>
            <a:r>
              <a:rPr lang="en-US" sz="1000" dirty="0" err="1"/>
              <a:t>Agron</a:t>
            </a:r>
            <a:r>
              <a:rPr lang="en-US" sz="1000" dirty="0"/>
              <a:t>. J. 104:378-387.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Arnall, D.B., A.P. </a:t>
            </a:r>
            <a:r>
              <a:rPr lang="en-US" sz="1000" dirty="0" err="1"/>
              <a:t>Mallarino</a:t>
            </a:r>
            <a:r>
              <a:rPr lang="en-US" sz="1000" dirty="0"/>
              <a:t>, M.D. Ruark, G.E. Varvel, J.B. Solie, M.L. Stone, J. L. Mullock, R.K. Taylor, and W.R. Raun*. 2013. Relationship between grain crop yield potential and nitrogen response.  </a:t>
            </a:r>
            <a:r>
              <a:rPr lang="en-US" sz="1000" dirty="0" err="1"/>
              <a:t>Agron</a:t>
            </a:r>
            <a:r>
              <a:rPr lang="en-US" sz="1000" dirty="0"/>
              <a:t>. J. 105:1335–1344.  doi:10.2134/agronj2013.0034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804505" y="1172885"/>
            <a:ext cx="3353865" cy="5236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Raun, W.R., J.B. Solie, M.L. Stone, K.L. Martin, K.W. Freeman, R.W. Mullen, H. Zhang J.S. </a:t>
            </a:r>
            <a:r>
              <a:rPr lang="en-US" sz="1000" dirty="0" err="1"/>
              <a:t>Schepers</a:t>
            </a:r>
            <a:r>
              <a:rPr lang="en-US" sz="1000" dirty="0"/>
              <a:t>, and G.V. Johnson.  2005.  Optical sensor based algorithm for crop nitrogen fertilization.  </a:t>
            </a:r>
            <a:r>
              <a:rPr lang="en-US" sz="1000" dirty="0" err="1"/>
              <a:t>Commun</a:t>
            </a:r>
            <a:r>
              <a:rPr lang="en-US" sz="1000" dirty="0"/>
              <a:t>. Soil Sci. Plant Anal. 36:2759-2781</a:t>
            </a:r>
            <a:r>
              <a:rPr lang="en-US" sz="1000" dirty="0" smtClean="0"/>
              <a:t>.</a:t>
            </a:r>
            <a:endParaRPr lang="en-US" sz="10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Raun, William, Melissa Golden, Bruno Figueiredo, </a:t>
            </a:r>
            <a:r>
              <a:rPr lang="en-US" sz="1000" dirty="0" err="1"/>
              <a:t>Jagmandeep</a:t>
            </a:r>
            <a:r>
              <a:rPr lang="en-US" sz="1000" dirty="0"/>
              <a:t> Dhillon, Mariana Ramos Del Corso, Nicole Remondet, </a:t>
            </a:r>
            <a:r>
              <a:rPr lang="en-US" sz="1000" dirty="0" err="1"/>
              <a:t>Mame</a:t>
            </a:r>
            <a:r>
              <a:rPr lang="en-US" sz="1000" dirty="0"/>
              <a:t> </a:t>
            </a:r>
            <a:r>
              <a:rPr lang="en-US" sz="1000" dirty="0" err="1"/>
              <a:t>Diatite</a:t>
            </a:r>
            <a:r>
              <a:rPr lang="en-US" sz="1000" dirty="0"/>
              <a:t>-Koumba, Shawntel Ervin, Daniel </a:t>
            </a:r>
            <a:r>
              <a:rPr lang="en-US" sz="1000" dirty="0" err="1"/>
              <a:t>Alidekki</a:t>
            </a:r>
            <a:r>
              <a:rPr lang="en-US" sz="1000" dirty="0"/>
              <a:t>, Ethan Driver, Bill Jones, James Lasquites, Samuel Zoca, Patrick Watkins, and Jeremiah Mullock. 2015. Relationship between mean square errors and wheat grain yields in long-term experiments. J. Plant </a:t>
            </a:r>
            <a:r>
              <a:rPr lang="en-US" sz="1000" dirty="0" err="1"/>
              <a:t>Nutr</a:t>
            </a:r>
            <a:r>
              <a:rPr lang="en-US" sz="1000" dirty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Bushong, J.T., J.L. Mullock, E.C. Miller, W.R. Raun, and D.B. Arnall.  2015. Evaluation of mid-season sensor based nitrogen fertilizer recommendations for winter wheat using different estimates of yield potential.  J. Prec. Agric.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Macnack, N., and W.R. Raun. 2015. Effect of long-term beef manure application on soil test phosphorus, organic carbon and winter wheat yield.  J. Plant </a:t>
            </a:r>
            <a:r>
              <a:rPr lang="en-US" sz="1000" dirty="0" err="1"/>
              <a:t>Nutr</a:t>
            </a:r>
            <a:r>
              <a:rPr lang="en-US" sz="1000" dirty="0"/>
              <a:t>. </a:t>
            </a:r>
          </a:p>
          <a:p>
            <a:endParaRPr lang="en-US" sz="1000" dirty="0"/>
          </a:p>
          <a:p>
            <a:endParaRPr lang="en-US" sz="1000" dirty="0"/>
          </a:p>
          <a:p>
            <a:pPr lvl="0"/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49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888" y="586998"/>
            <a:ext cx="83287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Summary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Valuable publications </a:t>
            </a:r>
            <a:r>
              <a:rPr lang="en-US" sz="3200" dirty="0" smtClean="0"/>
              <a:t>have originated from the same plots over </a:t>
            </a:r>
            <a:r>
              <a:rPr lang="en-US" sz="3200" dirty="0"/>
              <a:t>t</a:t>
            </a:r>
            <a:r>
              <a:rPr lang="en-US" sz="3200" dirty="0" smtClean="0"/>
              <a:t>he years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Treatment </a:t>
            </a:r>
            <a:r>
              <a:rPr lang="en-US" sz="3200" dirty="0" smtClean="0"/>
              <a:t>response highly dependent on the environment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Dissemination of data and </a:t>
            </a:r>
            <a:r>
              <a:rPr lang="en-US" sz="3200" dirty="0" smtClean="0"/>
              <a:t>collaboration (Kansas State, CSIRO, others)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Trials continue to provide relative/timely information (CO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soil OC, cyanobacteria, +)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40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08833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71" y="1303094"/>
            <a:ext cx="88674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Acknowledgements</a:t>
            </a:r>
          </a:p>
          <a:p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Committee members.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Dr</a:t>
            </a:r>
            <a:r>
              <a:rPr lang="en-US" sz="3200" dirty="0" smtClean="0"/>
              <a:t>. </a:t>
            </a:r>
            <a:r>
              <a:rPr lang="en-US" sz="3200" dirty="0" smtClean="0"/>
              <a:t>Zhang</a:t>
            </a:r>
            <a:r>
              <a:rPr lang="en-US" sz="3200" dirty="0"/>
              <a:t>, Dr. </a:t>
            </a:r>
            <a:r>
              <a:rPr lang="en-US" sz="3200" dirty="0" smtClean="0"/>
              <a:t>Arnall, Dr</a:t>
            </a:r>
            <a:r>
              <a:rPr lang="en-US" sz="3200" dirty="0" smtClean="0"/>
              <a:t>. </a:t>
            </a:r>
            <a:r>
              <a:rPr lang="en-US" sz="3200" dirty="0" smtClean="0"/>
              <a:t>Weckler, Dr. Raun</a:t>
            </a:r>
            <a:endParaRPr lang="en-US" sz="32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Graduate student </a:t>
            </a:r>
            <a:r>
              <a:rPr lang="en-US" sz="3200" dirty="0" smtClean="0"/>
              <a:t>group</a:t>
            </a: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Department of Plant and Soil </a:t>
            </a:r>
            <a:r>
              <a:rPr lang="en-US" sz="3200" dirty="0" smtClean="0"/>
              <a:t>Sciences</a:t>
            </a: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Agricultural Experiment </a:t>
            </a:r>
            <a:r>
              <a:rPr lang="en-US" sz="3200" dirty="0" smtClean="0"/>
              <a:t>Station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027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ue.okstate.edu/Long_Term_Experiments/Magruder_Plots_Yield_Summary_files/DSC_0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8" y="1147369"/>
            <a:ext cx="8590992" cy="57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7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80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5"/>
          <a:stretch/>
        </p:blipFill>
        <p:spPr>
          <a:xfrm>
            <a:off x="561888" y="586998"/>
            <a:ext cx="2125356" cy="1848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7609" y="531709"/>
            <a:ext cx="228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96283" y="531709"/>
            <a:ext cx="3458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 me at </a:t>
            </a:r>
            <a:r>
              <a:rPr lang="en-US" dirty="0" smtClean="0">
                <a:hlinkClick r:id="rId4"/>
              </a:rPr>
              <a:t>brunom@okstate.edu</a:t>
            </a:r>
            <a:endParaRPr lang="en-US" dirty="0" smtClean="0"/>
          </a:p>
          <a:p>
            <a:r>
              <a:rPr lang="en-US" dirty="0" smtClean="0"/>
              <a:t>Or visit me at 054 </a:t>
            </a:r>
            <a:r>
              <a:rPr lang="en-US" dirty="0" err="1" smtClean="0"/>
              <a:t>AgHall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534" y="4213952"/>
            <a:ext cx="3569465" cy="26770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984695" y="4384713"/>
            <a:ext cx="114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E222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64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84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8092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-1184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72398" y="586998"/>
            <a:ext cx="81947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How to maintain </a:t>
            </a:r>
            <a:r>
              <a:rPr lang="en-US" sz="3200" dirty="0" smtClean="0"/>
              <a:t>trial longevity?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Alexander C. </a:t>
            </a:r>
            <a:r>
              <a:rPr lang="en-US" sz="3200" dirty="0" err="1"/>
              <a:t>Magruder</a:t>
            </a:r>
            <a:r>
              <a:rPr lang="en-US" sz="3200" dirty="0"/>
              <a:t>, Horace J. Harper, Billy B. Tucker, Robert L. </a:t>
            </a:r>
            <a:r>
              <a:rPr lang="en-US" sz="3200" dirty="0" smtClean="0"/>
              <a:t>Westerman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Institutional Memory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395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48" y="1971082"/>
            <a:ext cx="1243617" cy="1667323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65" y="1969250"/>
            <a:ext cx="1138333" cy="16673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04" y="1969249"/>
            <a:ext cx="1184143" cy="16673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06" y="1971082"/>
            <a:ext cx="1282018" cy="16673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2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6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61887" y="597052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9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Importance of Long-Term Trials: What Have We Learned?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15572"/>
              </p:ext>
            </p:extLst>
          </p:nvPr>
        </p:nvGraphicFramePr>
        <p:xfrm>
          <a:off x="658732" y="1068771"/>
          <a:ext cx="8291576" cy="4955065"/>
        </p:xfrm>
        <a:graphic>
          <a:graphicData uri="http://schemas.openxmlformats.org/drawingml/2006/table">
            <a:tbl>
              <a:tblPr/>
              <a:tblGrid>
                <a:gridCol w="1620123">
                  <a:extLst>
                    <a:ext uri="{9D8B030D-6E8A-4147-A177-3AD203B41FA5}">
                      <a16:colId xmlns:a16="http://schemas.microsoft.com/office/drawing/2014/main" val="3208713275"/>
                    </a:ext>
                  </a:extLst>
                </a:gridCol>
                <a:gridCol w="1481635">
                  <a:extLst>
                    <a:ext uri="{9D8B030D-6E8A-4147-A177-3AD203B41FA5}">
                      <a16:colId xmlns:a16="http://schemas.microsoft.com/office/drawing/2014/main" val="3793714276"/>
                    </a:ext>
                  </a:extLst>
                </a:gridCol>
                <a:gridCol w="1734598">
                  <a:extLst>
                    <a:ext uri="{9D8B030D-6E8A-4147-A177-3AD203B41FA5}">
                      <a16:colId xmlns:a16="http://schemas.microsoft.com/office/drawing/2014/main" val="3352187771"/>
                    </a:ext>
                  </a:extLst>
                </a:gridCol>
                <a:gridCol w="2354568">
                  <a:extLst>
                    <a:ext uri="{9D8B030D-6E8A-4147-A177-3AD203B41FA5}">
                      <a16:colId xmlns:a16="http://schemas.microsoft.com/office/drawing/2014/main" val="3322538357"/>
                    </a:ext>
                  </a:extLst>
                </a:gridCol>
                <a:gridCol w="1100652">
                  <a:extLst>
                    <a:ext uri="{9D8B030D-6E8A-4147-A177-3AD203B41FA5}">
                      <a16:colId xmlns:a16="http://schemas.microsoft.com/office/drawing/2014/main" val="3431495391"/>
                    </a:ext>
                  </a:extLst>
                </a:gridCol>
              </a:tblGrid>
              <a:tr h="500632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OSU </a:t>
                      </a:r>
                      <a:r>
                        <a:rPr lang="en-US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Long </a:t>
                      </a:r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Term Experiments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064115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Experiment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Location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Focus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Crop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Year Est.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51413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222</a:t>
                      </a:r>
                      <a:endParaRPr lang="en-US" sz="1600" b="0" i="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Stillwater</a:t>
                      </a:r>
                      <a:endParaRPr lang="en-US" sz="1600" b="0" i="0" u="sng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NPK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1968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202033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301</a:t>
                      </a:r>
                      <a:endParaRPr lang="en-US" sz="1600" b="0" i="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Efaw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wastes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1993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999691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Efaw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Animal wastes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060151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406</a:t>
                      </a:r>
                      <a:endParaRPr lang="en-US" sz="1600" b="0" i="0" u="sng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Altus</a:t>
                      </a:r>
                      <a:endParaRPr lang="en-US" sz="1600" b="0" i="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NPK irrigated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1965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913805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407</a:t>
                      </a:r>
                      <a:endParaRPr lang="en-US" sz="1600" b="0" i="0" u="sng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Altus</a:t>
                      </a:r>
                      <a:endParaRPr lang="en-US" sz="1600" b="0" i="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NPK dryland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1965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252201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439</a:t>
                      </a:r>
                      <a:endParaRPr lang="en-US" sz="1600" b="0" i="0" u="sng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Altus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NPK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cotton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1971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697094"/>
                  </a:ext>
                </a:extLst>
              </a:tr>
              <a:tr h="54889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501</a:t>
                      </a:r>
                      <a:endParaRPr lang="en-US" sz="1600" b="0" i="0" u="sng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Lahoma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NPK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sorghum (1970-2004) 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canola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(2005-present)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1970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19904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502</a:t>
                      </a:r>
                      <a:endParaRPr lang="en-US" sz="1600" b="0" i="0" u="sng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Lahoma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NPK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1970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10767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Lahoma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Source Method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1970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922086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Lahoma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 Source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1970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923364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505</a:t>
                      </a:r>
                      <a:endParaRPr lang="en-US" sz="1600" b="0" i="0" u="sng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Lahoma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Source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1970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500904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LCB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Zero-Till Topdress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556461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702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Perkins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and P Rates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 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1998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988442"/>
                  </a:ext>
                </a:extLst>
              </a:tr>
              <a:tr h="27896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Magruder Plots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Stillwater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NPK-lime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wheat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1892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68497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8732" y="6089511"/>
            <a:ext cx="8176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http://nue.okstate.edu/Long_Term_Experiments.htm</a:t>
            </a:r>
          </a:p>
        </p:txBody>
      </p:sp>
    </p:spTree>
    <p:extLst>
      <p:ext uri="{BB962C8B-B14F-4D97-AF65-F5344CB8AC3E}">
        <p14:creationId xmlns:p14="http://schemas.microsoft.com/office/powerpoint/2010/main" val="33383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t="-1" r="9886" b="-380"/>
          <a:stretch/>
        </p:blipFill>
        <p:spPr>
          <a:xfrm>
            <a:off x="0" y="1048663"/>
            <a:ext cx="9121698" cy="56574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27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66203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6927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68814" y="586998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Magruder</a:t>
            </a:r>
            <a:r>
              <a:rPr lang="en-US" sz="2400" dirty="0"/>
              <a:t> Plots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506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</p:spTree>
    <p:extLst>
      <p:ext uri="{BB962C8B-B14F-4D97-AF65-F5344CB8AC3E}">
        <p14:creationId xmlns:p14="http://schemas.microsoft.com/office/powerpoint/2010/main" val="32993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6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79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887" y="606829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Magruder</a:t>
            </a:r>
            <a:r>
              <a:rPr lang="en-US" sz="2400" dirty="0"/>
              <a:t> Plots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1" y="1068494"/>
            <a:ext cx="4619167" cy="5297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2834" y="3700009"/>
            <a:ext cx="290945" cy="26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935" y="1449210"/>
            <a:ext cx="3796058" cy="4356188"/>
          </a:xfrm>
          <a:prstGeom prst="rect">
            <a:avLst/>
          </a:prstGeom>
          <a:solidFill>
            <a:srgbClr val="A9D18E">
              <a:alpha val="74000"/>
            </a:srgbClr>
          </a:solidFill>
        </p:spPr>
      </p:pic>
    </p:spTree>
    <p:extLst>
      <p:ext uri="{BB962C8B-B14F-4D97-AF65-F5344CB8AC3E}">
        <p14:creationId xmlns:p14="http://schemas.microsoft.com/office/powerpoint/2010/main" val="15775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6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79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089" y="983605"/>
            <a:ext cx="81947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Stability Analysis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First used to test yield stability of different genotypes across multiple </a:t>
            </a:r>
            <a:r>
              <a:rPr lang="en-US" sz="3200" dirty="0" smtClean="0"/>
              <a:t>environments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Effect </a:t>
            </a:r>
            <a:r>
              <a:rPr lang="en-US" sz="3200" dirty="0"/>
              <a:t>of </a:t>
            </a:r>
            <a:r>
              <a:rPr lang="en-US" sz="3200" dirty="0" smtClean="0"/>
              <a:t>different </a:t>
            </a:r>
            <a:r>
              <a:rPr lang="en-US" sz="3200" dirty="0" smtClean="0"/>
              <a:t>environments </a:t>
            </a:r>
            <a:r>
              <a:rPr lang="en-US" sz="3200" dirty="0"/>
              <a:t>on </a:t>
            </a:r>
            <a:r>
              <a:rPr lang="en-US" sz="3200" dirty="0" smtClean="0"/>
              <a:t>treatment response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Linear </a:t>
            </a:r>
            <a:r>
              <a:rPr lang="en-US" sz="3200" dirty="0"/>
              <a:t>regression </a:t>
            </a:r>
            <a:r>
              <a:rPr lang="en-US" sz="3200" dirty="0" smtClean="0"/>
              <a:t>of yield (by treatment) on the environment mean (average yield of all treatments in a given year)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05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6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79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887" y="586998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Stability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77" y="1152469"/>
            <a:ext cx="6396446" cy="49373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3776" y="6193624"/>
            <a:ext cx="5027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Source: </a:t>
            </a:r>
            <a:r>
              <a:rPr lang="en-US" sz="1600" b="1" dirty="0"/>
              <a:t> 1993, Agronomy </a:t>
            </a:r>
            <a:r>
              <a:rPr lang="en-US" sz="1600" b="1" dirty="0"/>
              <a:t>Journal, </a:t>
            </a:r>
            <a:r>
              <a:rPr lang="en-US" sz="1600" b="1" dirty="0"/>
              <a:t>85(1</a:t>
            </a:r>
            <a:r>
              <a:rPr lang="en-US" sz="1600" b="1" dirty="0"/>
              <a:t>), pp.159-167.</a:t>
            </a:r>
          </a:p>
        </p:txBody>
      </p:sp>
    </p:spTree>
    <p:extLst>
      <p:ext uri="{BB962C8B-B14F-4D97-AF65-F5344CB8AC3E}">
        <p14:creationId xmlns:p14="http://schemas.microsoft.com/office/powerpoint/2010/main" val="6526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8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59276" y="0"/>
            <a:ext cx="102611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3891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755579" y="113860"/>
            <a:ext cx="819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Importance of Long-Term Trials: What Have We Learned?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887" y="586998"/>
            <a:ext cx="81947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Check Plot </a:t>
            </a:r>
            <a:r>
              <a:rPr lang="en-US" sz="3200" dirty="0" smtClean="0"/>
              <a:t>Yields</a:t>
            </a:r>
            <a:endParaRPr lang="en-US" sz="3200" dirty="0"/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Conventional tillage has decreased soil organic </a:t>
            </a:r>
            <a:r>
              <a:rPr lang="en-US" sz="3200" dirty="0"/>
              <a:t>matter from 4 to 1</a:t>
            </a:r>
            <a:r>
              <a:rPr lang="en-US" sz="3200" dirty="0" smtClean="0"/>
              <a:t>% (1892 – present)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Declining yield </a:t>
            </a:r>
            <a:r>
              <a:rPr lang="en-US" sz="3200" dirty="0"/>
              <a:t>levels </a:t>
            </a:r>
            <a:r>
              <a:rPr lang="en-US" sz="3200" dirty="0" smtClean="0"/>
              <a:t>following years of continuous </a:t>
            </a:r>
            <a:r>
              <a:rPr lang="en-US" sz="3200" dirty="0"/>
              <a:t>winter wheat without fertilization?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67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</TotalTime>
  <Words>2383</Words>
  <Application>Microsoft Office PowerPoint</Application>
  <PresentationFormat>On-screen Show (4:3)</PresentationFormat>
  <Paragraphs>258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Office Theme</vt:lpstr>
      <vt:lpstr>The Importance of Long-Term Trials: What Have We Learned?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Soil Fertility</dc:creator>
  <cp:lastModifiedBy>william raun</cp:lastModifiedBy>
  <cp:revision>101</cp:revision>
  <dcterms:created xsi:type="dcterms:W3CDTF">2013-11-20T22:20:13Z</dcterms:created>
  <dcterms:modified xsi:type="dcterms:W3CDTF">2019-03-25T14:59:43Z</dcterms:modified>
</cp:coreProperties>
</file>