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57" r:id="rId1"/>
  </p:sldMasterIdLst>
  <p:notesMasterIdLst>
    <p:notesMasterId r:id="rId39"/>
  </p:notesMasterIdLst>
  <p:handoutMasterIdLst>
    <p:handoutMasterId r:id="rId40"/>
  </p:handoutMasterIdLst>
  <p:sldIdLst>
    <p:sldId id="420" r:id="rId2"/>
    <p:sldId id="469" r:id="rId3"/>
    <p:sldId id="470" r:id="rId4"/>
    <p:sldId id="472" r:id="rId5"/>
    <p:sldId id="471" r:id="rId6"/>
    <p:sldId id="488" r:id="rId7"/>
    <p:sldId id="455" r:id="rId8"/>
    <p:sldId id="456" r:id="rId9"/>
    <p:sldId id="481" r:id="rId10"/>
    <p:sldId id="467" r:id="rId11"/>
    <p:sldId id="479" r:id="rId12"/>
    <p:sldId id="475" r:id="rId13"/>
    <p:sldId id="465" r:id="rId14"/>
    <p:sldId id="461" r:id="rId15"/>
    <p:sldId id="466" r:id="rId16"/>
    <p:sldId id="449" r:id="rId17"/>
    <p:sldId id="450" r:id="rId18"/>
    <p:sldId id="462" r:id="rId19"/>
    <p:sldId id="463" r:id="rId20"/>
    <p:sldId id="482" r:id="rId21"/>
    <p:sldId id="478" r:id="rId22"/>
    <p:sldId id="473" r:id="rId23"/>
    <p:sldId id="480" r:id="rId24"/>
    <p:sldId id="457" r:id="rId25"/>
    <p:sldId id="439" r:id="rId26"/>
    <p:sldId id="438" r:id="rId27"/>
    <p:sldId id="459" r:id="rId28"/>
    <p:sldId id="452" r:id="rId29"/>
    <p:sldId id="451" r:id="rId30"/>
    <p:sldId id="448" r:id="rId31"/>
    <p:sldId id="484" r:id="rId32"/>
    <p:sldId id="485" r:id="rId33"/>
    <p:sldId id="447" r:id="rId34"/>
    <p:sldId id="445" r:id="rId35"/>
    <p:sldId id="412" r:id="rId36"/>
    <p:sldId id="428" r:id="rId37"/>
    <p:sldId id="401" r:id="rId38"/>
  </p:sldIdLst>
  <p:sldSz cx="9144000" cy="6858000" type="letter"/>
  <p:notesSz cx="7010400" cy="9296400"/>
  <p:defaultTextStyle>
    <a:defPPr>
      <a:defRPr lang="en-US"/>
    </a:defPPr>
    <a:lvl1pPr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5pPr>
    <a:lvl6pPr marL="2286000" algn="l" defTabSz="914400" rtl="0" eaLnBrk="1" latinLnBrk="0" hangingPunct="1">
      <a:defRPr sz="800" kern="1200">
        <a:solidFill>
          <a:schemeClr val="tx1"/>
        </a:solidFill>
        <a:latin typeface="Arial" panose="020B0604020202020204" pitchFamily="34" charset="0"/>
        <a:ea typeface="+mn-ea"/>
        <a:cs typeface="+mn-cs"/>
      </a:defRPr>
    </a:lvl6pPr>
    <a:lvl7pPr marL="2743200" algn="l" defTabSz="914400" rtl="0" eaLnBrk="1" latinLnBrk="0" hangingPunct="1">
      <a:defRPr sz="800" kern="1200">
        <a:solidFill>
          <a:schemeClr val="tx1"/>
        </a:solidFill>
        <a:latin typeface="Arial" panose="020B0604020202020204" pitchFamily="34" charset="0"/>
        <a:ea typeface="+mn-ea"/>
        <a:cs typeface="+mn-cs"/>
      </a:defRPr>
    </a:lvl7pPr>
    <a:lvl8pPr marL="3200400" algn="l" defTabSz="914400" rtl="0" eaLnBrk="1" latinLnBrk="0" hangingPunct="1">
      <a:defRPr sz="800" kern="1200">
        <a:solidFill>
          <a:schemeClr val="tx1"/>
        </a:solidFill>
        <a:latin typeface="Arial" panose="020B0604020202020204" pitchFamily="34" charset="0"/>
        <a:ea typeface="+mn-ea"/>
        <a:cs typeface="+mn-cs"/>
      </a:defRPr>
    </a:lvl8pPr>
    <a:lvl9pPr marL="3657600" algn="l" defTabSz="914400" rtl="0" eaLnBrk="1" latinLnBrk="0" hangingPunct="1">
      <a:defRPr sz="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9933"/>
    <a:srgbClr val="006600"/>
    <a:srgbClr val="FF0000"/>
    <a:srgbClr val="00CC00"/>
    <a:srgbClr val="92D050"/>
    <a:srgbClr val="FF6600"/>
    <a:srgbClr val="99FF33"/>
    <a:srgbClr val="33CC33"/>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39" autoAdjust="0"/>
    <p:restoredTop sz="90960" autoAdjust="0"/>
  </p:normalViewPr>
  <p:slideViewPr>
    <p:cSldViewPr snapToGrid="0" snapToObjects="1">
      <p:cViewPr varScale="1">
        <p:scale>
          <a:sx n="79" d="100"/>
          <a:sy n="79" d="100"/>
        </p:scale>
        <p:origin x="2442"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702"/>
    </p:cViewPr>
  </p:sorterViewPr>
  <p:notesViewPr>
    <p:cSldViewPr snapToGrid="0" snapToObjects="1">
      <p:cViewPr varScale="1">
        <p:scale>
          <a:sx n="96" d="100"/>
          <a:sy n="96" d="100"/>
        </p:scale>
        <p:origin x="2658" y="90"/>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C:\Manuscripts\Check_PlotYields\Check_Plot%20(Autosav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OSU\LT\222\E222_18.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Experiment 502,</a:t>
            </a:r>
            <a:r>
              <a:rPr lang="en-US" sz="1200" b="1" baseline="0"/>
              <a:t> 1971-2015</a:t>
            </a:r>
            <a:endParaRPr lang="en-US" sz="1200" b="1"/>
          </a:p>
        </c:rich>
      </c:tx>
      <c:layout>
        <c:manualLayout>
          <c:xMode val="edge"/>
          <c:yMode val="edge"/>
          <c:x val="0.29215966754155737"/>
          <c:y val="2.3148148148148147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281706088925764"/>
          <c:y val="2.2979635584137192E-2"/>
          <c:w val="0.84080796150481185"/>
          <c:h val="0.80790135608048996"/>
        </c:manualLayout>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40043066491688539"/>
                  <c:y val="-0.184860746573345"/>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baseline="0"/>
                      <a:t>y = 0.4284x + 1.7319</a:t>
                    </a:r>
                    <a:br>
                      <a:rPr lang="en-US" baseline="0"/>
                    </a:br>
                    <a:r>
                      <a:rPr lang="en-US" baseline="0"/>
                      <a:t>R² = 0.04</a:t>
                    </a:r>
                    <a:endParaRPr lang="en-US"/>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'Experiment 502'!$Q$13:$Q$51</c:f>
              <c:numCache>
                <c:formatCode>0.00</c:formatCode>
                <c:ptCount val="39"/>
                <c:pt idx="0">
                  <c:v>2.9731790592000005</c:v>
                </c:pt>
                <c:pt idx="1">
                  <c:v>2.3621095680000002</c:v>
                </c:pt>
                <c:pt idx="2">
                  <c:v>2.58694464</c:v>
                </c:pt>
                <c:pt idx="3">
                  <c:v>2.7453041279999999</c:v>
                </c:pt>
                <c:pt idx="4">
                  <c:v>2.8091400960000001</c:v>
                </c:pt>
                <c:pt idx="5">
                  <c:v>2.702241024000001</c:v>
                </c:pt>
                <c:pt idx="6">
                  <c:v>2.6884206720000008</c:v>
                </c:pt>
                <c:pt idx="7">
                  <c:v>2.6729471999999999</c:v>
                </c:pt>
                <c:pt idx="8">
                  <c:v>2.6832624000000003</c:v>
                </c:pt>
                <c:pt idx="9">
                  <c:v>2.3462208000000007</c:v>
                </c:pt>
                <c:pt idx="10">
                  <c:v>2.4433584000000002</c:v>
                </c:pt>
                <c:pt idx="11">
                  <c:v>2.6275200000000005</c:v>
                </c:pt>
                <c:pt idx="12">
                  <c:v>2.9734991999999996</c:v>
                </c:pt>
                <c:pt idx="13">
                  <c:v>2.9731296</c:v>
                </c:pt>
                <c:pt idx="14">
                  <c:v>3.1564847999999999</c:v>
                </c:pt>
                <c:pt idx="15">
                  <c:v>2.934456</c:v>
                </c:pt>
                <c:pt idx="16">
                  <c:v>2.897424768</c:v>
                </c:pt>
                <c:pt idx="17">
                  <c:v>2.5366709760000004</c:v>
                </c:pt>
                <c:pt idx="18">
                  <c:v>2.6037634560000003</c:v>
                </c:pt>
                <c:pt idx="19">
                  <c:v>2.6319041279999995</c:v>
                </c:pt>
                <c:pt idx="20">
                  <c:v>2.756531904</c:v>
                </c:pt>
                <c:pt idx="21">
                  <c:v>2.9503420800000004</c:v>
                </c:pt>
                <c:pt idx="22">
                  <c:v>3.218249664</c:v>
                </c:pt>
                <c:pt idx="23">
                  <c:v>3.3353456640000005</c:v>
                </c:pt>
                <c:pt idx="24">
                  <c:v>3.2471873280000003</c:v>
                </c:pt>
                <c:pt idx="25">
                  <c:v>3.0106634880000001</c:v>
                </c:pt>
                <c:pt idx="26">
                  <c:v>2.886316608</c:v>
                </c:pt>
                <c:pt idx="27">
                  <c:v>3.3174355200000001</c:v>
                </c:pt>
                <c:pt idx="28">
                  <c:v>3.4083987840000001</c:v>
                </c:pt>
                <c:pt idx="29">
                  <c:v>3.4538609280000006</c:v>
                </c:pt>
                <c:pt idx="30">
                  <c:v>3.7166183040000003</c:v>
                </c:pt>
                <c:pt idx="31">
                  <c:v>3.8025590400000002</c:v>
                </c:pt>
                <c:pt idx="32">
                  <c:v>3.8024999040000003</c:v>
                </c:pt>
                <c:pt idx="33">
                  <c:v>3.9670041600000006</c:v>
                </c:pt>
                <c:pt idx="34">
                  <c:v>3.8130825600000002</c:v>
                </c:pt>
                <c:pt idx="35">
                  <c:v>3.8665428480000008</c:v>
                </c:pt>
                <c:pt idx="36">
                  <c:v>4.0132404480000003</c:v>
                </c:pt>
                <c:pt idx="37">
                  <c:v>3.362216256</c:v>
                </c:pt>
                <c:pt idx="38">
                  <c:v>2.7601297920000007</c:v>
                </c:pt>
              </c:numCache>
            </c:numRef>
          </c:xVal>
          <c:yVal>
            <c:numRef>
              <c:f>'Experiment 502'!$I$13:$I$51</c:f>
              <c:numCache>
                <c:formatCode>General</c:formatCode>
                <c:ptCount val="39"/>
                <c:pt idx="0">
                  <c:v>1.9372617600000002</c:v>
                </c:pt>
                <c:pt idx="1">
                  <c:v>2.5918233600000002</c:v>
                </c:pt>
                <c:pt idx="2">
                  <c:v>2.6599440000000003</c:v>
                </c:pt>
                <c:pt idx="3">
                  <c:v>3.7159920000000004</c:v>
                </c:pt>
                <c:pt idx="4">
                  <c:v>2.6061840000000003</c:v>
                </c:pt>
                <c:pt idx="5">
                  <c:v>1.86816</c:v>
                </c:pt>
                <c:pt idx="6">
                  <c:v>2.514456</c:v>
                </c:pt>
                <c:pt idx="7">
                  <c:v>2.7115200000000006</c:v>
                </c:pt>
                <c:pt idx="8">
                  <c:v>2.0307839999999997</c:v>
                </c:pt>
                <c:pt idx="9">
                  <c:v>3.0918720000000004</c:v>
                </c:pt>
                <c:pt idx="10">
                  <c:v>2.7889679999999997</c:v>
                </c:pt>
                <c:pt idx="11">
                  <c:v>4.2443520000000001</c:v>
                </c:pt>
                <c:pt idx="12">
                  <c:v>2.7096719999999999</c:v>
                </c:pt>
                <c:pt idx="13">
                  <c:v>2.9475600000000002</c:v>
                </c:pt>
                <c:pt idx="14">
                  <c:v>1.9817280000000002</c:v>
                </c:pt>
                <c:pt idx="15">
                  <c:v>2.6038118400000001</c:v>
                </c:pt>
                <c:pt idx="16">
                  <c:v>2.4405830399999999</c:v>
                </c:pt>
                <c:pt idx="17">
                  <c:v>3.0451344000000007</c:v>
                </c:pt>
                <c:pt idx="18">
                  <c:v>3.08826336</c:v>
                </c:pt>
                <c:pt idx="19">
                  <c:v>2.6048668800000003</c:v>
                </c:pt>
                <c:pt idx="20">
                  <c:v>3.5728627200000007</c:v>
                </c:pt>
                <c:pt idx="21">
                  <c:v>3.7801209600000005</c:v>
                </c:pt>
                <c:pt idx="22">
                  <c:v>3.6306144000000002</c:v>
                </c:pt>
                <c:pt idx="23">
                  <c:v>2.6474716800000007</c:v>
                </c:pt>
                <c:pt idx="24">
                  <c:v>1.4222476800000001</c:v>
                </c:pt>
                <c:pt idx="25">
                  <c:v>2.9511283199999996</c:v>
                </c:pt>
                <c:pt idx="26">
                  <c:v>5.9357155200000005</c:v>
                </c:pt>
                <c:pt idx="27">
                  <c:v>4.0854307199999997</c:v>
                </c:pt>
                <c:pt idx="28">
                  <c:v>2.8747824</c:v>
                </c:pt>
                <c:pt idx="29">
                  <c:v>2.7360345600000002</c:v>
                </c:pt>
                <c:pt idx="30">
                  <c:v>3.3808320000000007</c:v>
                </c:pt>
                <c:pt idx="31">
                  <c:v>5.9354198400000007</c:v>
                </c:pt>
                <c:pt idx="32">
                  <c:v>4.9079519999999999</c:v>
                </c:pt>
                <c:pt idx="33">
                  <c:v>2.1051744000000001</c:v>
                </c:pt>
                <c:pt idx="34">
                  <c:v>3.0033360000000009</c:v>
                </c:pt>
                <c:pt idx="35">
                  <c:v>4.1143200000000002</c:v>
                </c:pt>
                <c:pt idx="36">
                  <c:v>2.6802988799999996</c:v>
                </c:pt>
                <c:pt idx="37">
                  <c:v>1.89751968</c:v>
                </c:pt>
                <c:pt idx="38">
                  <c:v>2.6943839999999999</c:v>
                </c:pt>
              </c:numCache>
            </c:numRef>
          </c:yVal>
          <c:smooth val="0"/>
          <c:extLst>
            <c:ext xmlns:c16="http://schemas.microsoft.com/office/drawing/2014/chart" uri="{C3380CC4-5D6E-409C-BE32-E72D297353CC}">
              <c16:uniqueId val="{00000000-E4EC-4FB2-83DC-FAF59BA681CC}"/>
            </c:ext>
          </c:extLst>
        </c:ser>
        <c:dLbls>
          <c:showLegendKey val="0"/>
          <c:showVal val="0"/>
          <c:showCatName val="0"/>
          <c:showSerName val="0"/>
          <c:showPercent val="0"/>
          <c:showBubbleSize val="0"/>
        </c:dLbls>
        <c:axId val="194609712"/>
        <c:axId val="194611392"/>
      </c:scatterChart>
      <c:valAx>
        <c:axId val="194609712"/>
        <c:scaling>
          <c:orientation val="minMax"/>
          <c:min val="2"/>
        </c:scaling>
        <c:delete val="0"/>
        <c:axPos val="b"/>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sz="1050" b="0" dirty="0"/>
                  <a:t>"Yield Goal",</a:t>
                </a:r>
                <a:r>
                  <a:rPr lang="en-US" sz="1050" b="0" baseline="0" dirty="0"/>
                  <a:t> </a:t>
                </a:r>
                <a:r>
                  <a:rPr lang="en-US" sz="1050" b="0" dirty="0"/>
                  <a:t>Average yield, previous </a:t>
                </a:r>
                <a:r>
                  <a:rPr lang="en-US" sz="1600" b="1" dirty="0">
                    <a:solidFill>
                      <a:srgbClr val="FF0000"/>
                    </a:solidFill>
                  </a:rPr>
                  <a:t>5</a:t>
                </a:r>
                <a:r>
                  <a:rPr lang="en-US" sz="1050" b="0" dirty="0"/>
                  <a:t> years +20</a:t>
                </a:r>
                <a:r>
                  <a:rPr lang="en-US" sz="1050" b="0" dirty="0" smtClean="0"/>
                  <a:t>%</a:t>
                </a:r>
                <a:endParaRPr lang="en-US" sz="1050" b="0" dirty="0"/>
              </a:p>
            </c:rich>
          </c:tx>
          <c:layout>
            <c:manualLayout>
              <c:xMode val="edge"/>
              <c:yMode val="edge"/>
              <c:x val="0.19612571291411635"/>
              <c:y val="0.89927099948519318"/>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4611392"/>
        <c:crosses val="autoZero"/>
        <c:crossBetween val="midCat"/>
      </c:valAx>
      <c:valAx>
        <c:axId val="194611392"/>
        <c:scaling>
          <c:orientation val="minMax"/>
        </c:scaling>
        <c:delete val="0"/>
        <c:axPos val="l"/>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sz="1050" b="0" baseline="0"/>
                  <a:t>Observed yield, Mg/ha</a:t>
                </a:r>
                <a:endParaRPr lang="en-US" sz="1050" b="0"/>
              </a:p>
            </c:rich>
          </c:tx>
          <c:layout>
            <c:manualLayout>
              <c:xMode val="edge"/>
              <c:yMode val="edge"/>
              <c:x val="1.6031683912274386E-2"/>
              <c:y val="0.19022373007232618"/>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46097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Experiment 502,</a:t>
            </a:r>
            <a:r>
              <a:rPr lang="en-US" sz="1200" b="1" baseline="0"/>
              <a:t> 1971-2015</a:t>
            </a:r>
            <a:endParaRPr lang="en-US" sz="1200" b="1"/>
          </a:p>
        </c:rich>
      </c:tx>
      <c:layout>
        <c:manualLayout>
          <c:xMode val="edge"/>
          <c:yMode val="edge"/>
          <c:x val="0.29215966754155737"/>
          <c:y val="2.3148148148148147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221401251284941"/>
          <c:y val="2.5428429163396375E-2"/>
          <c:w val="0.84080796150481185"/>
          <c:h val="0.80790135608048996"/>
        </c:manualLayout>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2.9384784729621635E-2"/>
                  <c:y val="0.19960368298014194"/>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'Experiment 502'!$Q$11:$Q$51</c:f>
              <c:numCache>
                <c:formatCode>0.00</c:formatCode>
                <c:ptCount val="41"/>
                <c:pt idx="0">
                  <c:v>2.3403018240000004</c:v>
                </c:pt>
                <c:pt idx="1">
                  <c:v>2.6930426880000002</c:v>
                </c:pt>
                <c:pt idx="2">
                  <c:v>3.3622552320000012</c:v>
                </c:pt>
                <c:pt idx="3">
                  <c:v>3.3899013120000006</c:v>
                </c:pt>
                <c:pt idx="4">
                  <c:v>3.0679057919999999</c:v>
                </c:pt>
                <c:pt idx="5">
                  <c:v>2.875611648</c:v>
                </c:pt>
                <c:pt idx="6">
                  <c:v>3.5871037440000002</c:v>
                </c:pt>
                <c:pt idx="7">
                  <c:v>3.5928480000000005</c:v>
                </c:pt>
                <c:pt idx="8">
                  <c:v>3.2761344000000001</c:v>
                </c:pt>
                <c:pt idx="9">
                  <c:v>2.7955200000000007</c:v>
                </c:pt>
                <c:pt idx="10">
                  <c:v>2.8376543999999999</c:v>
                </c:pt>
                <c:pt idx="11">
                  <c:v>2.902704</c:v>
                </c:pt>
                <c:pt idx="12">
                  <c:v>3.1336703999999997</c:v>
                </c:pt>
                <c:pt idx="13">
                  <c:v>3.1646496000000006</c:v>
                </c:pt>
                <c:pt idx="14">
                  <c:v>4.0500768000000003</c:v>
                </c:pt>
                <c:pt idx="15">
                  <c:v>3.8971967999999997</c:v>
                </c:pt>
                <c:pt idx="16">
                  <c:v>3.9606335999999991</c:v>
                </c:pt>
                <c:pt idx="17">
                  <c:v>3.0555840000000001</c:v>
                </c:pt>
                <c:pt idx="18">
                  <c:v>3.0132399359999997</c:v>
                </c:pt>
                <c:pt idx="19">
                  <c:v>2.8104491519999999</c:v>
                </c:pt>
                <c:pt idx="20">
                  <c:v>3.2358117120000007</c:v>
                </c:pt>
                <c:pt idx="21">
                  <c:v>3.4295923199999998</c:v>
                </c:pt>
                <c:pt idx="22">
                  <c:v>3.4953058560000012</c:v>
                </c:pt>
                <c:pt idx="23">
                  <c:v>3.7063971840000001</c:v>
                </c:pt>
                <c:pt idx="24">
                  <c:v>3.9831402240000005</c:v>
                </c:pt>
                <c:pt idx="25">
                  <c:v>4.3934392319999995</c:v>
                </c:pt>
                <c:pt idx="26">
                  <c:v>4.0232828160000009</c:v>
                </c:pt>
                <c:pt idx="27">
                  <c:v>3.0801335040000004</c:v>
                </c:pt>
                <c:pt idx="28">
                  <c:v>2.8083390719999999</c:v>
                </c:pt>
                <c:pt idx="29">
                  <c:v>4.123636608</c:v>
                </c:pt>
                <c:pt idx="30">
                  <c:v>5.1889098239999996</c:v>
                </c:pt>
                <c:pt idx="31">
                  <c:v>5.1583714560000011</c:v>
                </c:pt>
                <c:pt idx="32">
                  <c:v>3.8784990720000003</c:v>
                </c:pt>
                <c:pt idx="33">
                  <c:v>3.5966595840000006</c:v>
                </c:pt>
                <c:pt idx="34">
                  <c:v>4.8209145600000003</c:v>
                </c:pt>
                <c:pt idx="35">
                  <c:v>5.689681536000001</c:v>
                </c:pt>
                <c:pt idx="36">
                  <c:v>5.1794184960000011</c:v>
                </c:pt>
                <c:pt idx="37">
                  <c:v>4.0065849599999996</c:v>
                </c:pt>
                <c:pt idx="38">
                  <c:v>3.6891321600000007</c:v>
                </c:pt>
                <c:pt idx="39">
                  <c:v>3.9191819520000002</c:v>
                </c:pt>
                <c:pt idx="40">
                  <c:v>3.4768554239999996</c:v>
                </c:pt>
              </c:numCache>
            </c:numRef>
          </c:xVal>
          <c:yVal>
            <c:numRef>
              <c:f>'Experiment 502'!$I$11:$I$51</c:f>
              <c:numCache>
                <c:formatCode>General</c:formatCode>
                <c:ptCount val="41"/>
                <c:pt idx="0">
                  <c:v>3.3968121600000005</c:v>
                </c:pt>
                <c:pt idx="1">
                  <c:v>3.14067936</c:v>
                </c:pt>
                <c:pt idx="2">
                  <c:v>1.9372617600000002</c:v>
                </c:pt>
                <c:pt idx="3">
                  <c:v>2.5918233600000002</c:v>
                </c:pt>
                <c:pt idx="4">
                  <c:v>2.6599440000000003</c:v>
                </c:pt>
                <c:pt idx="5">
                  <c:v>3.7159920000000004</c:v>
                </c:pt>
                <c:pt idx="6">
                  <c:v>2.6061840000000003</c:v>
                </c:pt>
                <c:pt idx="7">
                  <c:v>1.86816</c:v>
                </c:pt>
                <c:pt idx="8">
                  <c:v>2.514456</c:v>
                </c:pt>
                <c:pt idx="9">
                  <c:v>2.7115200000000006</c:v>
                </c:pt>
                <c:pt idx="10">
                  <c:v>2.0307839999999997</c:v>
                </c:pt>
                <c:pt idx="11">
                  <c:v>3.0918720000000004</c:v>
                </c:pt>
                <c:pt idx="12">
                  <c:v>2.7889679999999997</c:v>
                </c:pt>
                <c:pt idx="13">
                  <c:v>4.2443520000000001</c:v>
                </c:pt>
                <c:pt idx="14">
                  <c:v>2.7096719999999999</c:v>
                </c:pt>
                <c:pt idx="15">
                  <c:v>2.9475600000000002</c:v>
                </c:pt>
                <c:pt idx="16">
                  <c:v>1.9817280000000002</c:v>
                </c:pt>
                <c:pt idx="17">
                  <c:v>2.6038118400000001</c:v>
                </c:pt>
                <c:pt idx="18">
                  <c:v>2.4405830399999999</c:v>
                </c:pt>
                <c:pt idx="19">
                  <c:v>3.0451344000000007</c:v>
                </c:pt>
                <c:pt idx="20">
                  <c:v>3.08826336</c:v>
                </c:pt>
                <c:pt idx="21">
                  <c:v>2.6048668800000003</c:v>
                </c:pt>
                <c:pt idx="22">
                  <c:v>3.5728627200000007</c:v>
                </c:pt>
                <c:pt idx="23">
                  <c:v>3.7801209600000005</c:v>
                </c:pt>
                <c:pt idx="24">
                  <c:v>3.6306144000000002</c:v>
                </c:pt>
                <c:pt idx="25">
                  <c:v>2.6474716800000007</c:v>
                </c:pt>
                <c:pt idx="26">
                  <c:v>1.4222476800000001</c:v>
                </c:pt>
                <c:pt idx="27">
                  <c:v>2.9511283199999996</c:v>
                </c:pt>
                <c:pt idx="28">
                  <c:v>5.9357155200000005</c:v>
                </c:pt>
                <c:pt idx="29">
                  <c:v>4.0854307199999997</c:v>
                </c:pt>
                <c:pt idx="30">
                  <c:v>2.8747824</c:v>
                </c:pt>
                <c:pt idx="31">
                  <c:v>2.7360345600000002</c:v>
                </c:pt>
                <c:pt idx="32">
                  <c:v>3.3808320000000007</c:v>
                </c:pt>
                <c:pt idx="33">
                  <c:v>5.9354198400000007</c:v>
                </c:pt>
                <c:pt idx="34">
                  <c:v>4.9079519999999999</c:v>
                </c:pt>
                <c:pt idx="35">
                  <c:v>2.1051744000000001</c:v>
                </c:pt>
                <c:pt idx="36">
                  <c:v>3.0033360000000009</c:v>
                </c:pt>
                <c:pt idx="37">
                  <c:v>4.1143200000000002</c:v>
                </c:pt>
                <c:pt idx="38">
                  <c:v>2.6802988799999996</c:v>
                </c:pt>
                <c:pt idx="39">
                  <c:v>1.89751968</c:v>
                </c:pt>
                <c:pt idx="40">
                  <c:v>2.6943839999999999</c:v>
                </c:pt>
              </c:numCache>
            </c:numRef>
          </c:yVal>
          <c:smooth val="0"/>
          <c:extLst>
            <c:ext xmlns:c16="http://schemas.microsoft.com/office/drawing/2014/chart" uri="{C3380CC4-5D6E-409C-BE32-E72D297353CC}">
              <c16:uniqueId val="{00000000-8BDB-4796-8F3F-2B451223E5B0}"/>
            </c:ext>
          </c:extLst>
        </c:ser>
        <c:dLbls>
          <c:showLegendKey val="0"/>
          <c:showVal val="0"/>
          <c:showCatName val="0"/>
          <c:showSerName val="0"/>
          <c:showPercent val="0"/>
          <c:showBubbleSize val="0"/>
        </c:dLbls>
        <c:axId val="270458016"/>
        <c:axId val="270458576"/>
      </c:scatterChart>
      <c:valAx>
        <c:axId val="270458016"/>
        <c:scaling>
          <c:orientation val="minMax"/>
          <c:min val="2"/>
        </c:scaling>
        <c:delete val="0"/>
        <c:axPos val="b"/>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sz="1050" b="0" dirty="0"/>
                  <a:t>"Yield Goal",</a:t>
                </a:r>
                <a:r>
                  <a:rPr lang="en-US" sz="1050" b="0" baseline="0" dirty="0"/>
                  <a:t> </a:t>
                </a:r>
                <a:r>
                  <a:rPr lang="en-US" sz="1050" b="0" dirty="0"/>
                  <a:t>Average yield, previous </a:t>
                </a:r>
                <a:r>
                  <a:rPr lang="en-US" sz="1600" b="1" dirty="0">
                    <a:solidFill>
                      <a:srgbClr val="FF0000"/>
                    </a:solidFill>
                  </a:rPr>
                  <a:t>3</a:t>
                </a:r>
                <a:r>
                  <a:rPr lang="en-US" sz="1050" b="0" dirty="0"/>
                  <a:t> years +</a:t>
                </a:r>
                <a:r>
                  <a:rPr lang="en-US" sz="1050" b="0" dirty="0" smtClean="0"/>
                  <a:t>20%</a:t>
                </a:r>
                <a:endParaRPr lang="en-US" sz="1050" b="0" dirty="0"/>
              </a:p>
            </c:rich>
          </c:tx>
          <c:layout>
            <c:manualLayout>
              <c:xMode val="edge"/>
              <c:yMode val="edge"/>
              <c:x val="0.18022113243469387"/>
              <c:y val="0.90302250803858519"/>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0458576"/>
        <c:crosses val="autoZero"/>
        <c:crossBetween val="midCat"/>
      </c:valAx>
      <c:valAx>
        <c:axId val="270458576"/>
        <c:scaling>
          <c:orientation val="minMax"/>
        </c:scaling>
        <c:delete val="0"/>
        <c:axPos val="l"/>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sz="1050" b="0" baseline="0"/>
                  <a:t>Observed yield, Mg/ha</a:t>
                </a:r>
                <a:endParaRPr lang="en-US" sz="1050" b="0"/>
              </a:p>
            </c:rich>
          </c:tx>
          <c:layout>
            <c:manualLayout>
              <c:xMode val="edge"/>
              <c:yMode val="edge"/>
              <c:x val="2.7777777777777779E-3"/>
              <c:y val="0.19022382618839309"/>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045801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48376176596016"/>
          <c:y val="0.14256902313440328"/>
          <c:w val="0.79406736657917765"/>
          <c:h val="0.62271617089530473"/>
        </c:manualLayout>
      </c:layout>
      <c:scatterChart>
        <c:scatterStyle val="lineMarker"/>
        <c:varyColors val="0"/>
        <c:ser>
          <c:idx val="0"/>
          <c:order val="0"/>
          <c:tx>
            <c:strRef>
              <c:f>'Trt means + NUE'!$K$56</c:f>
              <c:strCache>
                <c:ptCount val="1"/>
                <c:pt idx="0">
                  <c:v>1970-2018</c:v>
                </c:pt>
              </c:strCache>
            </c:strRef>
          </c:tx>
          <c:spPr>
            <a:ln w="28575" cap="rnd">
              <a:noFill/>
              <a:round/>
            </a:ln>
            <a:effectLst/>
          </c:spPr>
          <c:marker>
            <c:symbol val="circle"/>
            <c:size val="5"/>
            <c:spPr>
              <a:solidFill>
                <a:schemeClr val="accent1"/>
              </a:solidFill>
              <a:ln w="9525">
                <a:solidFill>
                  <a:schemeClr val="accent1"/>
                </a:solidFill>
              </a:ln>
              <a:effectLst/>
            </c:spPr>
          </c:marker>
          <c:xVal>
            <c:numRef>
              <c:f>'Trt means + NUE'!$G$2:$J$2</c:f>
              <c:numCache>
                <c:formatCode>General</c:formatCode>
                <c:ptCount val="4"/>
                <c:pt idx="0">
                  <c:v>0</c:v>
                </c:pt>
                <c:pt idx="1">
                  <c:v>40</c:v>
                </c:pt>
                <c:pt idx="2">
                  <c:v>80</c:v>
                </c:pt>
                <c:pt idx="3">
                  <c:v>120</c:v>
                </c:pt>
              </c:numCache>
            </c:numRef>
          </c:xVal>
          <c:yVal>
            <c:numRef>
              <c:f>'Trt means + NUE'!$G$56:$J$56</c:f>
              <c:numCache>
                <c:formatCode>General</c:formatCode>
                <c:ptCount val="4"/>
                <c:pt idx="0">
                  <c:v>19.694569991489359</c:v>
                </c:pt>
                <c:pt idx="1">
                  <c:v>25.306412297872331</c:v>
                </c:pt>
                <c:pt idx="2">
                  <c:v>28.871899934042553</c:v>
                </c:pt>
                <c:pt idx="3">
                  <c:v>30.836790804255305</c:v>
                </c:pt>
              </c:numCache>
            </c:numRef>
          </c:yVal>
          <c:smooth val="0"/>
          <c:extLst>
            <c:ext xmlns:c16="http://schemas.microsoft.com/office/drawing/2014/chart" uri="{C3380CC4-5D6E-409C-BE32-E72D297353CC}">
              <c16:uniqueId val="{00000000-CD5F-4B78-AEB8-745BDD343458}"/>
            </c:ext>
          </c:extLst>
        </c:ser>
        <c:ser>
          <c:idx val="1"/>
          <c:order val="1"/>
          <c:tx>
            <c:strRef>
              <c:f>'Trt means + NUE'!$F$54</c:f>
              <c:strCache>
                <c:ptCount val="1"/>
                <c:pt idx="0">
                  <c:v>2017</c:v>
                </c:pt>
              </c:strCache>
            </c:strRef>
          </c:tx>
          <c:spPr>
            <a:ln w="25400" cap="rnd">
              <a:noFill/>
              <a:round/>
            </a:ln>
            <a:effectLst/>
          </c:spPr>
          <c:marker>
            <c:symbol val="circle"/>
            <c:size val="5"/>
            <c:spPr>
              <a:solidFill>
                <a:schemeClr val="accent2"/>
              </a:solidFill>
              <a:ln w="9525">
                <a:solidFill>
                  <a:schemeClr val="accent2"/>
                </a:solidFill>
              </a:ln>
              <a:effectLst/>
            </c:spPr>
          </c:marker>
          <c:xVal>
            <c:numRef>
              <c:f>'Trt means + NUE'!$G$2:$J$2</c:f>
              <c:numCache>
                <c:formatCode>General</c:formatCode>
                <c:ptCount val="4"/>
                <c:pt idx="0">
                  <c:v>0</c:v>
                </c:pt>
                <c:pt idx="1">
                  <c:v>40</c:v>
                </c:pt>
                <c:pt idx="2">
                  <c:v>80</c:v>
                </c:pt>
                <c:pt idx="3">
                  <c:v>120</c:v>
                </c:pt>
              </c:numCache>
            </c:numRef>
          </c:xVal>
          <c:yVal>
            <c:numRef>
              <c:f>'Trt means + NUE'!$G$54:$J$54</c:f>
              <c:numCache>
                <c:formatCode>General</c:formatCode>
                <c:ptCount val="4"/>
                <c:pt idx="0">
                  <c:v>21.655000000000001</c:v>
                </c:pt>
                <c:pt idx="1">
                  <c:v>30.28</c:v>
                </c:pt>
                <c:pt idx="2">
                  <c:v>41.515000000000001</c:v>
                </c:pt>
                <c:pt idx="3">
                  <c:v>50.3825</c:v>
                </c:pt>
              </c:numCache>
            </c:numRef>
          </c:yVal>
          <c:smooth val="0"/>
          <c:extLst>
            <c:ext xmlns:c16="http://schemas.microsoft.com/office/drawing/2014/chart" uri="{C3380CC4-5D6E-409C-BE32-E72D297353CC}">
              <c16:uniqueId val="{00000001-CD5F-4B78-AEB8-745BDD343458}"/>
            </c:ext>
          </c:extLst>
        </c:ser>
        <c:dLbls>
          <c:showLegendKey val="0"/>
          <c:showVal val="0"/>
          <c:showCatName val="0"/>
          <c:showSerName val="0"/>
          <c:showPercent val="0"/>
          <c:showBubbleSize val="0"/>
        </c:dLbls>
        <c:axId val="377014240"/>
        <c:axId val="377014656"/>
      </c:scatterChart>
      <c:valAx>
        <c:axId val="377014240"/>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a:t>Nitrogen Rate, lb/ac</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77014656"/>
        <c:crosses val="autoZero"/>
        <c:crossBetween val="midCat"/>
      </c:valAx>
      <c:valAx>
        <c:axId val="377014656"/>
        <c:scaling>
          <c:orientation val="minMax"/>
          <c:max val="6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a:t>Grain yield, bu/ac</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77014240"/>
        <c:crosses val="autoZero"/>
        <c:crossBetween val="midCat"/>
      </c:valAx>
      <c:spPr>
        <a:noFill/>
        <a:ln>
          <a:noFill/>
        </a:ln>
        <a:effectLst/>
      </c:spPr>
    </c:plotArea>
    <c:legend>
      <c:legendPos val="r"/>
      <c:layout>
        <c:manualLayout>
          <c:xMode val="edge"/>
          <c:yMode val="edge"/>
          <c:x val="0.16833898275278403"/>
          <c:y val="0.15558969063293318"/>
          <c:w val="0.33982880280668432"/>
          <c:h val="0.1562510936132983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defTabSz="928688">
              <a:defRPr sz="1200">
                <a:latin typeface="Arial" charset="0"/>
              </a:defRPr>
            </a:lvl1pPr>
          </a:lstStyle>
          <a:p>
            <a:pPr>
              <a:defRPr/>
            </a:pPr>
            <a:endParaRPr lang="en-US" altLang="en-US"/>
          </a:p>
        </p:txBody>
      </p:sp>
      <p:sp>
        <p:nvSpPr>
          <p:cNvPr id="8195"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algn="r" defTabSz="928688">
              <a:defRPr sz="1200">
                <a:latin typeface="Arial" charset="0"/>
              </a:defRPr>
            </a:lvl1pPr>
          </a:lstStyle>
          <a:p>
            <a:pPr>
              <a:defRPr/>
            </a:pPr>
            <a:endParaRPr lang="en-US" altLang="en-US"/>
          </a:p>
        </p:txBody>
      </p:sp>
      <p:sp>
        <p:nvSpPr>
          <p:cNvPr id="8196"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defTabSz="928688">
              <a:defRPr sz="1200">
                <a:latin typeface="Arial" charset="0"/>
              </a:defRPr>
            </a:lvl1pPr>
          </a:lstStyle>
          <a:p>
            <a:pPr>
              <a:defRPr/>
            </a:pPr>
            <a:endParaRPr lang="en-US" altLang="en-US"/>
          </a:p>
        </p:txBody>
      </p:sp>
      <p:sp>
        <p:nvSpPr>
          <p:cNvPr id="8197"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algn="r" defTabSz="928688">
              <a:defRPr sz="1200"/>
            </a:lvl1pPr>
          </a:lstStyle>
          <a:p>
            <a:pPr>
              <a:defRPr/>
            </a:pPr>
            <a:fld id="{2812D590-B888-4B70-AF9E-BC6F3BAAA8B0}" type="slidenum">
              <a:rPr lang="en-US" altLang="en-US"/>
              <a:pPr>
                <a:defRPr/>
              </a:pPr>
              <a:t>‹#›</a:t>
            </a:fld>
            <a:endParaRPr lang="en-US" altLang="en-US"/>
          </a:p>
        </p:txBody>
      </p:sp>
    </p:spTree>
    <p:extLst>
      <p:ext uri="{BB962C8B-B14F-4D97-AF65-F5344CB8AC3E}">
        <p14:creationId xmlns:p14="http://schemas.microsoft.com/office/powerpoint/2010/main" val="710898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099" name="Rectangle 3"/>
          <p:cNvSpPr>
            <a:spLocks noGrp="1" noChangeArrowheads="1"/>
          </p:cNvSpPr>
          <p:nvPr>
            <p:ph type="dt" idx="1"/>
          </p:nvPr>
        </p:nvSpPr>
        <p:spPr bwMode="auto">
          <a:xfrm>
            <a:off x="3971925"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algn="r" defTabSz="938213">
              <a:defRPr sz="1200">
                <a:latin typeface="Times New Roman" pitchFamily="18" charset="0"/>
              </a:defRPr>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87450" y="700088"/>
            <a:ext cx="4641850" cy="34813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35038" y="4416425"/>
            <a:ext cx="5140325"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4102" name="Rectangle 6"/>
          <p:cNvSpPr>
            <a:spLocks noGrp="1" noChangeArrowheads="1"/>
          </p:cNvSpPr>
          <p:nvPr>
            <p:ph type="ftr" sz="quarter" idx="4"/>
          </p:nvPr>
        </p:nvSpPr>
        <p:spPr bwMode="auto">
          <a:xfrm>
            <a:off x="0"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103" name="Rectangle 7"/>
          <p:cNvSpPr>
            <a:spLocks noGrp="1" noChangeArrowheads="1"/>
          </p:cNvSpPr>
          <p:nvPr>
            <p:ph type="sldNum" sz="quarter" idx="5"/>
          </p:nvPr>
        </p:nvSpPr>
        <p:spPr bwMode="auto">
          <a:xfrm>
            <a:off x="3971925"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algn="r" defTabSz="938213">
              <a:defRPr sz="1200">
                <a:latin typeface="Times New Roman" panose="02020603050405020304" pitchFamily="18" charset="0"/>
              </a:defRPr>
            </a:lvl1pPr>
          </a:lstStyle>
          <a:p>
            <a:pPr>
              <a:defRPr/>
            </a:pPr>
            <a:fld id="{ED3191C3-32CE-45EE-83FA-8D457D70275F}" type="slidenum">
              <a:rPr lang="en-US" altLang="en-US"/>
              <a:pPr>
                <a:defRPr/>
              </a:pPr>
              <a:t>‹#›</a:t>
            </a:fld>
            <a:endParaRPr lang="en-US" altLang="en-US"/>
          </a:p>
        </p:txBody>
      </p:sp>
    </p:spTree>
    <p:extLst>
      <p:ext uri="{BB962C8B-B14F-4D97-AF65-F5344CB8AC3E}">
        <p14:creationId xmlns:p14="http://schemas.microsoft.com/office/powerpoint/2010/main" val="2085025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3191C3-32CE-45EE-83FA-8D457D70275F}" type="slidenum">
              <a:rPr lang="en-US" altLang="en-US" smtClean="0"/>
              <a:pPr>
                <a:defRPr/>
              </a:pPr>
              <a:t>1</a:t>
            </a:fld>
            <a:endParaRPr lang="en-US" altLang="en-US"/>
          </a:p>
        </p:txBody>
      </p:sp>
    </p:spTree>
    <p:extLst>
      <p:ext uri="{BB962C8B-B14F-4D97-AF65-F5344CB8AC3E}">
        <p14:creationId xmlns:p14="http://schemas.microsoft.com/office/powerpoint/2010/main" val="3373061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76EAA15-3023-4B1E-95C6-4E751C20F4C9}" type="slidenum">
              <a:rPr lang="en-US" smtClean="0"/>
              <a:pPr eaLnBrk="1" hangingPunct="1"/>
              <a:t>7</a:t>
            </a:fld>
            <a:endParaRPr lang="en-US" smtClean="0"/>
          </a:p>
        </p:txBody>
      </p:sp>
    </p:spTree>
    <p:extLst>
      <p:ext uri="{BB962C8B-B14F-4D97-AF65-F5344CB8AC3E}">
        <p14:creationId xmlns:p14="http://schemas.microsoft.com/office/powerpoint/2010/main" val="2825271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3ABFCBB-A6CE-46E8-9933-75CA1C3797B2}" type="slidenum">
              <a:rPr lang="en-US" altLang="en-US"/>
              <a:pPr eaLnBrk="1" hangingPunct="1"/>
              <a:t>8</a:t>
            </a:fld>
            <a:endParaRPr lang="en-US" altLang="en-US"/>
          </a:p>
        </p:txBody>
      </p:sp>
    </p:spTree>
    <p:extLst>
      <p:ext uri="{BB962C8B-B14F-4D97-AF65-F5344CB8AC3E}">
        <p14:creationId xmlns:p14="http://schemas.microsoft.com/office/powerpoint/2010/main" val="3189082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3191C3-32CE-45EE-83FA-8D457D70275F}" type="slidenum">
              <a:rPr lang="en-US" altLang="en-US" smtClean="0"/>
              <a:pPr>
                <a:defRPr/>
              </a:pPr>
              <a:t>23</a:t>
            </a:fld>
            <a:endParaRPr lang="en-US" altLang="en-US"/>
          </a:p>
        </p:txBody>
      </p:sp>
    </p:spTree>
    <p:extLst>
      <p:ext uri="{BB962C8B-B14F-4D97-AF65-F5344CB8AC3E}">
        <p14:creationId xmlns:p14="http://schemas.microsoft.com/office/powerpoint/2010/main" val="3067663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3191C3-32CE-45EE-83FA-8D457D70275F}" type="slidenum">
              <a:rPr lang="en-US" altLang="en-US" smtClean="0"/>
              <a:pPr>
                <a:defRPr/>
              </a:pPr>
              <a:t>24</a:t>
            </a:fld>
            <a:endParaRPr lang="en-US" altLang="en-US"/>
          </a:p>
        </p:txBody>
      </p:sp>
    </p:spTree>
    <p:extLst>
      <p:ext uri="{BB962C8B-B14F-4D97-AF65-F5344CB8AC3E}">
        <p14:creationId xmlns:p14="http://schemas.microsoft.com/office/powerpoint/2010/main" val="1212775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3191C3-32CE-45EE-83FA-8D457D70275F}" type="slidenum">
              <a:rPr lang="en-US" altLang="en-US" smtClean="0"/>
              <a:pPr>
                <a:defRPr/>
              </a:pPr>
              <a:t>28</a:t>
            </a:fld>
            <a:endParaRPr lang="en-US" altLang="en-US"/>
          </a:p>
        </p:txBody>
      </p:sp>
    </p:spTree>
    <p:extLst>
      <p:ext uri="{BB962C8B-B14F-4D97-AF65-F5344CB8AC3E}">
        <p14:creationId xmlns:p14="http://schemas.microsoft.com/office/powerpoint/2010/main" val="2635124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3191C3-32CE-45EE-83FA-8D457D70275F}" type="slidenum">
              <a:rPr lang="en-US" altLang="en-US" smtClean="0"/>
              <a:pPr>
                <a:defRPr/>
              </a:pPr>
              <a:t>33</a:t>
            </a:fld>
            <a:endParaRPr lang="en-US" altLang="en-US"/>
          </a:p>
        </p:txBody>
      </p:sp>
    </p:spTree>
    <p:extLst>
      <p:ext uri="{BB962C8B-B14F-4D97-AF65-F5344CB8AC3E}">
        <p14:creationId xmlns:p14="http://schemas.microsoft.com/office/powerpoint/2010/main" val="4254558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3191C3-32CE-45EE-83FA-8D457D70275F}" type="slidenum">
              <a:rPr lang="en-US" altLang="en-US" smtClean="0"/>
              <a:pPr>
                <a:defRPr/>
              </a:pPr>
              <a:t>36</a:t>
            </a:fld>
            <a:endParaRPr lang="en-US" altLang="en-US"/>
          </a:p>
        </p:txBody>
      </p:sp>
    </p:spTree>
    <p:extLst>
      <p:ext uri="{BB962C8B-B14F-4D97-AF65-F5344CB8AC3E}">
        <p14:creationId xmlns:p14="http://schemas.microsoft.com/office/powerpoint/2010/main" val="3071557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5868CA3-3C88-4A47-82C8-A629B20BC048}" type="slidenum">
              <a:rPr lang="en-US" altLang="en-US" smtClean="0"/>
              <a:pPr>
                <a:defRPr/>
              </a:pPr>
              <a:t>‹#›</a:t>
            </a:fld>
            <a:endParaRPr lang="en-US" altLang="en-US"/>
          </a:p>
        </p:txBody>
      </p:sp>
    </p:spTree>
    <p:extLst>
      <p:ext uri="{BB962C8B-B14F-4D97-AF65-F5344CB8AC3E}">
        <p14:creationId xmlns:p14="http://schemas.microsoft.com/office/powerpoint/2010/main" val="702567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8A269C6-E670-4C02-9F8B-E4FB4B7C5D96}" type="slidenum">
              <a:rPr lang="en-US" altLang="en-US" smtClean="0"/>
              <a:pPr>
                <a:defRPr/>
              </a:pPr>
              <a:t>‹#›</a:t>
            </a:fld>
            <a:endParaRPr lang="en-US" altLang="en-US"/>
          </a:p>
        </p:txBody>
      </p:sp>
    </p:spTree>
    <p:extLst>
      <p:ext uri="{BB962C8B-B14F-4D97-AF65-F5344CB8AC3E}">
        <p14:creationId xmlns:p14="http://schemas.microsoft.com/office/powerpoint/2010/main" val="783561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522970D-D47B-4CB6-8E58-3CB605E58F05}" type="slidenum">
              <a:rPr lang="en-US" altLang="en-US" smtClean="0"/>
              <a:pPr>
                <a:defRPr/>
              </a:pPr>
              <a:t>‹#›</a:t>
            </a:fld>
            <a:endParaRPr lang="en-US" altLang="en-US"/>
          </a:p>
        </p:txBody>
      </p:sp>
    </p:spTree>
    <p:extLst>
      <p:ext uri="{BB962C8B-B14F-4D97-AF65-F5344CB8AC3E}">
        <p14:creationId xmlns:p14="http://schemas.microsoft.com/office/powerpoint/2010/main" val="3059533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08568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36368D8-09E1-4F08-9AF6-6AC15FF801CE}" type="slidenum">
              <a:rPr lang="en-US" altLang="en-US" smtClean="0"/>
              <a:pPr>
                <a:defRPr/>
              </a:pPr>
              <a:t>‹#›</a:t>
            </a:fld>
            <a:endParaRPr lang="en-US" altLang="en-US"/>
          </a:p>
        </p:txBody>
      </p:sp>
    </p:spTree>
    <p:extLst>
      <p:ext uri="{BB962C8B-B14F-4D97-AF65-F5344CB8AC3E}">
        <p14:creationId xmlns:p14="http://schemas.microsoft.com/office/powerpoint/2010/main" val="2216745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E2401CD-EF8C-4F29-8DA7-431D605EF507}" type="slidenum">
              <a:rPr lang="en-US" altLang="en-US" smtClean="0"/>
              <a:pPr>
                <a:defRPr/>
              </a:pPr>
              <a:t>‹#›</a:t>
            </a:fld>
            <a:endParaRPr lang="en-US" altLang="en-US"/>
          </a:p>
        </p:txBody>
      </p:sp>
    </p:spTree>
    <p:extLst>
      <p:ext uri="{BB962C8B-B14F-4D97-AF65-F5344CB8AC3E}">
        <p14:creationId xmlns:p14="http://schemas.microsoft.com/office/powerpoint/2010/main" val="658488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CD63F7E3-25E4-4E19-91D8-7C35D1669D13}" type="slidenum">
              <a:rPr lang="en-US" altLang="en-US" smtClean="0"/>
              <a:pPr>
                <a:defRPr/>
              </a:pPr>
              <a:t>‹#›</a:t>
            </a:fld>
            <a:endParaRPr lang="en-US" altLang="en-US"/>
          </a:p>
        </p:txBody>
      </p:sp>
    </p:spTree>
    <p:extLst>
      <p:ext uri="{BB962C8B-B14F-4D97-AF65-F5344CB8AC3E}">
        <p14:creationId xmlns:p14="http://schemas.microsoft.com/office/powerpoint/2010/main" val="1506627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4BEF709E-3D5C-4AED-A786-23D81712B7E0}" type="slidenum">
              <a:rPr lang="en-US" altLang="en-US" smtClean="0"/>
              <a:pPr>
                <a:defRPr/>
              </a:pPr>
              <a:t>‹#›</a:t>
            </a:fld>
            <a:endParaRPr lang="en-US" altLang="en-US"/>
          </a:p>
        </p:txBody>
      </p:sp>
    </p:spTree>
    <p:extLst>
      <p:ext uri="{BB962C8B-B14F-4D97-AF65-F5344CB8AC3E}">
        <p14:creationId xmlns:p14="http://schemas.microsoft.com/office/powerpoint/2010/main" val="2329461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84808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B30C67CF-38EE-4B3F-86BB-648DABE95A1A}" type="slidenum">
              <a:rPr lang="en-US" altLang="en-US" smtClean="0"/>
              <a:pPr>
                <a:defRPr/>
              </a:pPr>
              <a:t>‹#›</a:t>
            </a:fld>
            <a:endParaRPr lang="en-US" altLang="en-US"/>
          </a:p>
        </p:txBody>
      </p:sp>
    </p:spTree>
    <p:extLst>
      <p:ext uri="{BB962C8B-B14F-4D97-AF65-F5344CB8AC3E}">
        <p14:creationId xmlns:p14="http://schemas.microsoft.com/office/powerpoint/2010/main" val="2960578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67FBB40-AF59-4CD1-AA0E-BD4110EC7F97}" type="slidenum">
              <a:rPr lang="en-US" altLang="en-US" smtClean="0"/>
              <a:pPr>
                <a:defRPr/>
              </a:pPr>
              <a:t>‹#›</a:t>
            </a:fld>
            <a:endParaRPr lang="en-US" altLang="en-US"/>
          </a:p>
        </p:txBody>
      </p:sp>
    </p:spTree>
    <p:extLst>
      <p:ext uri="{BB962C8B-B14F-4D97-AF65-F5344CB8AC3E}">
        <p14:creationId xmlns:p14="http://schemas.microsoft.com/office/powerpoint/2010/main" val="1754006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231572149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www.nue.okstate.edu/Index_Publications/CN_502_222.pdf" TargetMode="Externa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agronomy.org/about-agronomy/centennial" TargetMode="External"/><Relationship Id="rId7"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hyperlink" Target="http://nue.okstate.edu/Long_Term_Experiments/AJ%20Calendar-images%20for%20website.pdf" TargetMode="External"/><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hyperlink" Target="http://dx.doi.org/10.1155/2014/125258"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jpg"/><Relationship Id="rId7" Type="http://schemas.openxmlformats.org/officeDocument/2006/relationships/image" Target="../media/image57.jpeg"/><Relationship Id="rId2" Type="http://schemas.openxmlformats.org/officeDocument/2006/relationships/image" Target="../media/image53.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56.pn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hyperlink" Target="http://nue.okstate.edu/Long_Term_Experiments/E407_15.xlsx" TargetMode="External"/><Relationship Id="rId13" Type="http://schemas.openxmlformats.org/officeDocument/2006/relationships/hyperlink" Target="http://nue.okstate.edu/Lahoma.htm" TargetMode="External"/><Relationship Id="rId3" Type="http://schemas.openxmlformats.org/officeDocument/2006/relationships/hyperlink" Target="http://nue.okstate.edu/Long_Term_Experiments/E222_15.xlsx" TargetMode="External"/><Relationship Id="rId7" Type="http://schemas.openxmlformats.org/officeDocument/2006/relationships/hyperlink" Target="http://nue.okstate.edu/Long_Term_Experiments/E407.htm" TargetMode="External"/><Relationship Id="rId12" Type="http://schemas.openxmlformats.org/officeDocument/2006/relationships/hyperlink" Target="http://nue.okstate.edu/Long_Term_Experiments/E502_15.xlsx" TargetMode="External"/><Relationship Id="rId17" Type="http://schemas.openxmlformats.org/officeDocument/2006/relationships/hyperlink" Target="http://nue.okstate.edu/Long_Term_Experiments/EMAG_15.xlsx" TargetMode="External"/><Relationship Id="rId2" Type="http://schemas.openxmlformats.org/officeDocument/2006/relationships/hyperlink" Target="http://nue.okstate.edu/Long_Term_Experiments/E222.htm" TargetMode="External"/><Relationship Id="rId16" Type="http://schemas.openxmlformats.org/officeDocument/2006/relationships/hyperlink" Target="http://nue.okstate.edu/soilfertility/magruder_plots.htm" TargetMode="External"/><Relationship Id="rId1" Type="http://schemas.openxmlformats.org/officeDocument/2006/relationships/slideLayout" Target="../slideLayouts/slideLayout6.xml"/><Relationship Id="rId6" Type="http://schemas.openxmlformats.org/officeDocument/2006/relationships/hyperlink" Target="http://nue.okstate.edu/Long_Term_Experiments/E406_15.xlsx" TargetMode="External"/><Relationship Id="rId11" Type="http://schemas.openxmlformats.org/officeDocument/2006/relationships/hyperlink" Target="http://nue.okstate.edu/Long_Term_Experiments/E502.htm" TargetMode="External"/><Relationship Id="rId5" Type="http://schemas.openxmlformats.org/officeDocument/2006/relationships/hyperlink" Target="http://nue.okstate.edu/Long_Term_Experiments/E406.htm" TargetMode="External"/><Relationship Id="rId15" Type="http://schemas.openxmlformats.org/officeDocument/2006/relationships/hyperlink" Target="http://nue.okstate.edu/Long_Term_Experiments/Magruder_Plots_Yield_Summary.htm" TargetMode="External"/><Relationship Id="rId10" Type="http://schemas.openxmlformats.org/officeDocument/2006/relationships/hyperlink" Target="http://nue.okstate.edu/Long_Term_Experiments/E501.htm" TargetMode="External"/><Relationship Id="rId4" Type="http://schemas.openxmlformats.org/officeDocument/2006/relationships/hyperlink" Target="http://nue.okstate.edu/Long_Term_Experiments/E301.htm" TargetMode="External"/><Relationship Id="rId9" Type="http://schemas.openxmlformats.org/officeDocument/2006/relationships/hyperlink" Target="http://nue.okstate.edu/Long_Term_Experiments/E439.htm" TargetMode="External"/><Relationship Id="rId14" Type="http://schemas.openxmlformats.org/officeDocument/2006/relationships/hyperlink" Target="http://nue.okstate.edu/Long_Term_Experiments/E505.ht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7.jp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32042"/>
            <a:ext cx="10623885" cy="6890042"/>
          </a:xfrm>
          <a:prstGeom prst="rect">
            <a:avLst/>
          </a:prstGeom>
        </p:spPr>
      </p:pic>
      <p:sp>
        <p:nvSpPr>
          <p:cNvPr id="2" name="Title 1"/>
          <p:cNvSpPr>
            <a:spLocks noGrp="1"/>
          </p:cNvSpPr>
          <p:nvPr>
            <p:ph type="title"/>
          </p:nvPr>
        </p:nvSpPr>
        <p:spPr>
          <a:xfrm>
            <a:off x="162636" y="168948"/>
            <a:ext cx="6141911" cy="1226715"/>
          </a:xfrm>
          <a:solidFill>
            <a:srgbClr val="008000"/>
          </a:solidFill>
          <a:ln w="28575">
            <a:solidFill>
              <a:schemeClr val="tx1"/>
            </a:solidFill>
          </a:ln>
        </p:spPr>
        <p:txBody>
          <a:bodyPr vert="horz" lIns="91440" tIns="45720" rIns="91440" bIns="45720" rtlCol="0" anchor="ctr">
            <a:normAutofit/>
          </a:bodyPr>
          <a:lstStyle/>
          <a:p>
            <a:pPr algn="ctr" fontAlgn="base">
              <a:spcAft>
                <a:spcPct val="0"/>
              </a:spcAft>
            </a:pPr>
            <a:r>
              <a:rPr lang="en-US" sz="2800" b="1" dirty="0">
                <a:solidFill>
                  <a:schemeClr val="bg1"/>
                </a:solidFill>
                <a:latin typeface="Verdana" panose="020B0604030504040204" pitchFamily="34" charset="0"/>
                <a:ea typeface="Verdana" panose="020B0604030504040204" pitchFamily="34" charset="0"/>
              </a:rPr>
              <a:t>OSU Winter Crops School</a:t>
            </a:r>
            <a:br>
              <a:rPr lang="en-US" sz="2800" b="1" dirty="0">
                <a:solidFill>
                  <a:schemeClr val="bg1"/>
                </a:solidFill>
                <a:latin typeface="Verdana" panose="020B0604030504040204" pitchFamily="34" charset="0"/>
                <a:ea typeface="Verdana" panose="020B0604030504040204" pitchFamily="34" charset="0"/>
              </a:rPr>
            </a:br>
            <a:r>
              <a:rPr lang="en-US" sz="2800" b="1" dirty="0">
                <a:solidFill>
                  <a:schemeClr val="bg1"/>
                </a:solidFill>
                <a:latin typeface="Verdana" panose="020B0604030504040204" pitchFamily="34" charset="0"/>
                <a:ea typeface="Verdana" panose="020B0604030504040204" pitchFamily="34" charset="0"/>
              </a:rPr>
              <a:t>December </a:t>
            </a:r>
            <a:r>
              <a:rPr lang="en-US" sz="2800" b="1" dirty="0" smtClean="0">
                <a:solidFill>
                  <a:schemeClr val="bg1"/>
                </a:solidFill>
                <a:latin typeface="Verdana" panose="020B0604030504040204" pitchFamily="34" charset="0"/>
                <a:ea typeface="Verdana" panose="020B0604030504040204" pitchFamily="34" charset="0"/>
              </a:rPr>
              <a:t>12, </a:t>
            </a:r>
            <a:r>
              <a:rPr lang="en-US" sz="2800" b="1" dirty="0">
                <a:solidFill>
                  <a:schemeClr val="bg1"/>
                </a:solidFill>
                <a:latin typeface="Verdana" panose="020B0604030504040204" pitchFamily="34" charset="0"/>
                <a:ea typeface="Verdana" panose="020B0604030504040204" pitchFamily="34" charset="0"/>
              </a:rPr>
              <a:t>2018</a:t>
            </a:r>
          </a:p>
        </p:txBody>
      </p:sp>
      <p:pic>
        <p:nvPicPr>
          <p:cNvPr id="5" name="Picture 4"/>
          <p:cNvPicPr>
            <a:picLocks noChangeAspect="1"/>
          </p:cNvPicPr>
          <p:nvPr/>
        </p:nvPicPr>
        <p:blipFill>
          <a:blip r:embed="rId4"/>
          <a:stretch>
            <a:fillRect/>
          </a:stretch>
        </p:blipFill>
        <p:spPr>
          <a:xfrm>
            <a:off x="5408749" y="762867"/>
            <a:ext cx="1501505" cy="1014315"/>
          </a:xfrm>
          <a:prstGeom prst="rect">
            <a:avLst/>
          </a:prstGeom>
        </p:spPr>
      </p:pic>
      <p:sp>
        <p:nvSpPr>
          <p:cNvPr id="13" name="TextBox 12"/>
          <p:cNvSpPr txBox="1"/>
          <p:nvPr/>
        </p:nvSpPr>
        <p:spPr>
          <a:xfrm>
            <a:off x="162636" y="2216254"/>
            <a:ext cx="3304464" cy="623199"/>
          </a:xfrm>
          <a:prstGeom prst="rect">
            <a:avLst/>
          </a:prstGeom>
          <a:solidFill>
            <a:srgbClr val="008000"/>
          </a:solidFill>
          <a:ln w="28575">
            <a:solidFill>
              <a:schemeClr val="tx1"/>
            </a:solidFill>
          </a:ln>
        </p:spPr>
        <p:txBody>
          <a:bodyPr vert="horz" lIns="91440" tIns="45720" rIns="91440" bIns="45720" rtlCol="0" anchor="ctr">
            <a:normAutofit/>
          </a:bodyPr>
          <a:lstStyle>
            <a:defPPr>
              <a:defRPr lang="en-US"/>
            </a:defPPr>
            <a:lvl1pPr algn="ctr" defTabSz="685800" eaLnBrk="1" latinLnBrk="0" hangingPunct="1">
              <a:lnSpc>
                <a:spcPct val="90000"/>
              </a:lnSpc>
              <a:buNone/>
              <a:defRPr sz="4000" b="0">
                <a:solidFill>
                  <a:schemeClr val="bg1"/>
                </a:solidFill>
                <a:latin typeface="Verdana" panose="020B0604030504040204" pitchFamily="34" charset="0"/>
                <a:ea typeface="Verdana" panose="020B0604030504040204" pitchFamily="34" charset="0"/>
                <a:cs typeface="+mj-cs"/>
              </a:defRPr>
            </a:lvl1pPr>
          </a:lstStyle>
          <a:p>
            <a:r>
              <a:rPr lang="en-US" sz="2800" dirty="0"/>
              <a:t>nue.okstate.edu</a:t>
            </a:r>
          </a:p>
        </p:txBody>
      </p:sp>
      <p:sp>
        <p:nvSpPr>
          <p:cNvPr id="3" name="TextBox 2"/>
          <p:cNvSpPr txBox="1"/>
          <p:nvPr/>
        </p:nvSpPr>
        <p:spPr>
          <a:xfrm>
            <a:off x="5124449" y="5318046"/>
            <a:ext cx="5301137" cy="951258"/>
          </a:xfrm>
          <a:prstGeom prst="rect">
            <a:avLst/>
          </a:prstGeom>
          <a:solidFill>
            <a:srgbClr val="008000"/>
          </a:solidFill>
          <a:ln w="28575">
            <a:solidFill>
              <a:schemeClr val="tx1"/>
            </a:solidFill>
          </a:ln>
        </p:spPr>
        <p:txBody>
          <a:bodyPr vert="horz" lIns="91440" tIns="45720" rIns="91440" bIns="45720" rtlCol="0" anchor="ctr">
            <a:normAutofit lnSpcReduction="10000"/>
          </a:bodyPr>
          <a:lstStyle>
            <a:lvl1pPr defTabSz="685800" eaLnBrk="1" latinLnBrk="0" hangingPunct="1">
              <a:lnSpc>
                <a:spcPct val="90000"/>
              </a:lnSpc>
              <a:buNone/>
              <a:defRPr sz="3300" b="1">
                <a:solidFill>
                  <a:schemeClr val="bg1"/>
                </a:solidFill>
                <a:latin typeface="+mj-lt"/>
                <a:ea typeface="+mj-ea"/>
                <a:cs typeface="+mj-cs"/>
              </a:defRPr>
            </a:lvl1pPr>
          </a:lstStyle>
          <a:p>
            <a:pPr algn="ctr"/>
            <a:r>
              <a:rPr lang="en-US" sz="3200" b="0" dirty="0">
                <a:latin typeface="Verdana" panose="020B0604030504040204" pitchFamily="34" charset="0"/>
                <a:ea typeface="Verdana" panose="020B0604030504040204" pitchFamily="34" charset="0"/>
              </a:rPr>
              <a:t>Value of the </a:t>
            </a:r>
            <a:r>
              <a:rPr lang="en-US" sz="3200" b="0" dirty="0" smtClean="0">
                <a:latin typeface="Verdana" panose="020B0604030504040204" pitchFamily="34" charset="0"/>
                <a:ea typeface="Verdana" panose="020B0604030504040204" pitchFamily="34" charset="0"/>
              </a:rPr>
              <a:t>OSU Long </a:t>
            </a:r>
            <a:r>
              <a:rPr lang="en-US" sz="3200" b="0" dirty="0">
                <a:latin typeface="Verdana" panose="020B0604030504040204" pitchFamily="34" charset="0"/>
                <a:ea typeface="Verdana" panose="020B0604030504040204" pitchFamily="34" charset="0"/>
              </a:rPr>
              <a:t>Term Experiments</a:t>
            </a:r>
          </a:p>
        </p:txBody>
      </p:sp>
      <p:sp>
        <p:nvSpPr>
          <p:cNvPr id="4" name="TextBox 3"/>
          <p:cNvSpPr txBox="1"/>
          <p:nvPr/>
        </p:nvSpPr>
        <p:spPr>
          <a:xfrm>
            <a:off x="247650" y="4760357"/>
            <a:ext cx="2505075" cy="738664"/>
          </a:xfrm>
          <a:prstGeom prst="rect">
            <a:avLst/>
          </a:prstGeom>
          <a:noFill/>
        </p:spPr>
        <p:txBody>
          <a:bodyPr wrap="square" rtlCol="0">
            <a:spAutoFit/>
          </a:bodyPr>
          <a:lstStyle/>
          <a:p>
            <a:endParaRPr lang="en-US" sz="1400" dirty="0" smtClean="0">
              <a:solidFill>
                <a:schemeClr val="bg1"/>
              </a:solidFill>
            </a:endParaRPr>
          </a:p>
          <a:p>
            <a:r>
              <a:rPr lang="en-US" sz="1400" dirty="0" smtClean="0">
                <a:solidFill>
                  <a:schemeClr val="bg1"/>
                </a:solidFill>
              </a:rPr>
              <a:t>NDVI, sensor calibration</a:t>
            </a:r>
          </a:p>
          <a:p>
            <a:endParaRPr lang="en-US" sz="1400" dirty="0">
              <a:solidFill>
                <a:schemeClr val="bg1"/>
              </a:solidFill>
            </a:endParaRPr>
          </a:p>
        </p:txBody>
      </p:sp>
    </p:spTree>
    <p:extLst>
      <p:ext uri="{BB962C8B-B14F-4D97-AF65-F5344CB8AC3E}">
        <p14:creationId xmlns:p14="http://schemas.microsoft.com/office/powerpoint/2010/main" val="8474239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43" y="6031179"/>
            <a:ext cx="8581377" cy="590931"/>
          </a:xfrm>
          <a:noFill/>
        </p:spPr>
        <p:txBody>
          <a:bodyPr wrap="square" rtlCol="0">
            <a:spAutoFit/>
          </a:bodyPr>
          <a:lstStyle/>
          <a:p>
            <a:pPr eaLnBrk="0" fontAlgn="base" hangingPunct="0">
              <a:spcAft>
                <a:spcPct val="0"/>
              </a:spcAft>
            </a:pPr>
            <a:r>
              <a:rPr lang="en-US" sz="1200" dirty="0">
                <a:latin typeface="Arial" panose="020B0604020202020204" pitchFamily="34" charset="0"/>
                <a:ea typeface="+mn-ea"/>
                <a:cs typeface="+mn-cs"/>
              </a:rPr>
              <a:t>Raun, W. R., H. J. </a:t>
            </a:r>
            <a:r>
              <a:rPr lang="en-US" sz="1200" dirty="0" err="1">
                <a:latin typeface="Arial" panose="020B0604020202020204" pitchFamily="34" charset="0"/>
                <a:ea typeface="+mn-ea"/>
                <a:cs typeface="+mn-cs"/>
              </a:rPr>
              <a:t>Barreto</a:t>
            </a:r>
            <a:r>
              <a:rPr lang="en-US" sz="1200" dirty="0">
                <a:latin typeface="Arial" panose="020B0604020202020204" pitchFamily="34" charset="0"/>
                <a:ea typeface="+mn-ea"/>
                <a:cs typeface="+mn-cs"/>
              </a:rPr>
              <a:t>, and R. L. Westerman. 1993. Use of stability analysis for long-term soil fertility experiments. </a:t>
            </a:r>
            <a:r>
              <a:rPr lang="en-US" sz="1200" dirty="0" err="1">
                <a:latin typeface="Arial" panose="020B0604020202020204" pitchFamily="34" charset="0"/>
                <a:ea typeface="+mn-ea"/>
                <a:cs typeface="+mn-cs"/>
              </a:rPr>
              <a:t>Agron</a:t>
            </a:r>
            <a:r>
              <a:rPr lang="en-US" sz="1200" dirty="0">
                <a:latin typeface="Arial" panose="020B0604020202020204" pitchFamily="34" charset="0"/>
                <a:ea typeface="+mn-ea"/>
                <a:cs typeface="+mn-cs"/>
              </a:rPr>
              <a:t>. J. 85:159-167. </a:t>
            </a:r>
            <a:br>
              <a:rPr lang="en-US" sz="1200" dirty="0">
                <a:latin typeface="Arial" panose="020B0604020202020204" pitchFamily="34" charset="0"/>
                <a:ea typeface="+mn-ea"/>
                <a:cs typeface="+mn-cs"/>
              </a:rPr>
            </a:br>
            <a:endParaRPr lang="en-US" sz="1200" dirty="0">
              <a:latin typeface="Arial" panose="020B0604020202020204" pitchFamily="34" charset="0"/>
              <a:ea typeface="+mn-ea"/>
              <a:cs typeface="+mn-cs"/>
            </a:endParaRPr>
          </a:p>
        </p:txBody>
      </p:sp>
      <p:pic>
        <p:nvPicPr>
          <p:cNvPr id="4" name="Picture 3"/>
          <p:cNvPicPr>
            <a:picLocks noChangeAspect="1"/>
          </p:cNvPicPr>
          <p:nvPr/>
        </p:nvPicPr>
        <p:blipFill>
          <a:blip r:embed="rId2"/>
          <a:stretch>
            <a:fillRect/>
          </a:stretch>
        </p:blipFill>
        <p:spPr>
          <a:xfrm>
            <a:off x="1822931" y="0"/>
            <a:ext cx="7501543" cy="5558589"/>
          </a:xfrm>
          <a:prstGeom prst="rect">
            <a:avLst/>
          </a:prstGeom>
        </p:spPr>
      </p:pic>
      <p:sp>
        <p:nvSpPr>
          <p:cNvPr id="3" name="TextBox 2"/>
          <p:cNvSpPr txBox="1"/>
          <p:nvPr/>
        </p:nvSpPr>
        <p:spPr>
          <a:xfrm>
            <a:off x="141514" y="257943"/>
            <a:ext cx="2709968" cy="923330"/>
          </a:xfrm>
          <a:prstGeom prst="rect">
            <a:avLst/>
          </a:prstGeom>
          <a:solidFill>
            <a:srgbClr val="008000"/>
          </a:solidFill>
          <a:ln w="19050">
            <a:solidFill>
              <a:schemeClr val="tx1"/>
            </a:solidFill>
          </a:ln>
        </p:spPr>
        <p:txBody>
          <a:bodyPr wrap="square" rtlCol="0">
            <a:spAutoFit/>
          </a:bodyPr>
          <a:lstStyle/>
          <a:p>
            <a:r>
              <a:rPr lang="en-US" sz="1800" b="1" dirty="0" smtClean="0">
                <a:solidFill>
                  <a:schemeClr val="bg1"/>
                </a:solidFill>
              </a:rPr>
              <a:t>Benefit of K fertilization in stress years</a:t>
            </a:r>
            <a:endParaRPr lang="en-US" sz="1800" b="1" dirty="0">
              <a:solidFill>
                <a:schemeClr val="bg1"/>
              </a:solidFill>
            </a:endParaRPr>
          </a:p>
        </p:txBody>
      </p:sp>
      <p:sp>
        <p:nvSpPr>
          <p:cNvPr id="5" name="TextBox 4"/>
          <p:cNvSpPr txBox="1"/>
          <p:nvPr/>
        </p:nvSpPr>
        <p:spPr>
          <a:xfrm>
            <a:off x="135645" y="4042613"/>
            <a:ext cx="2586789" cy="707886"/>
          </a:xfrm>
          <a:prstGeom prst="rect">
            <a:avLst/>
          </a:prstGeom>
          <a:solidFill>
            <a:srgbClr val="008000"/>
          </a:solidFill>
          <a:ln w="19050">
            <a:solidFill>
              <a:schemeClr val="tx1"/>
            </a:solidFill>
          </a:ln>
        </p:spPr>
        <p:txBody>
          <a:bodyPr wrap="square" rtlCol="0">
            <a:spAutoFit/>
          </a:bodyPr>
          <a:lstStyle/>
          <a:p>
            <a:r>
              <a:rPr lang="en-US" sz="2000" b="1" dirty="0" smtClean="0">
                <a:solidFill>
                  <a:schemeClr val="bg1"/>
                </a:solidFill>
              </a:rPr>
              <a:t>1988, Stability Analysis</a:t>
            </a:r>
            <a:endParaRPr lang="en-US" sz="2000" b="1" dirty="0">
              <a:solidFill>
                <a:schemeClr val="bg1"/>
              </a:solidFill>
            </a:endParaRPr>
          </a:p>
        </p:txBody>
      </p:sp>
    </p:spTree>
    <p:extLst>
      <p:ext uri="{BB962C8B-B14F-4D97-AF65-F5344CB8AC3E}">
        <p14:creationId xmlns:p14="http://schemas.microsoft.com/office/powerpoint/2010/main" val="41886467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28950" y="361950"/>
            <a:ext cx="2809875" cy="400110"/>
          </a:xfrm>
          <a:prstGeom prst="rect">
            <a:avLst/>
          </a:prstGeom>
          <a:noFill/>
        </p:spPr>
        <p:txBody>
          <a:bodyPr wrap="square" rtlCol="0">
            <a:spAutoFit/>
          </a:bodyPr>
          <a:lstStyle/>
          <a:p>
            <a:r>
              <a:rPr lang="en-US" sz="2000" dirty="0" smtClean="0">
                <a:latin typeface="Verdana" panose="020B0604030504040204" pitchFamily="34" charset="0"/>
                <a:ea typeface="Verdana" panose="020B0604030504040204" pitchFamily="34" charset="0"/>
              </a:rPr>
              <a:t>Stability Analysis</a:t>
            </a:r>
            <a:endParaRPr lang="en-US" sz="2000" dirty="0">
              <a:latin typeface="Verdana" panose="020B0604030504040204" pitchFamily="34" charset="0"/>
              <a:ea typeface="Verdana" panose="020B0604030504040204" pitchFamily="34" charset="0"/>
            </a:endParaRPr>
          </a:p>
        </p:txBody>
      </p:sp>
      <p:pic>
        <p:nvPicPr>
          <p:cNvPr id="3" name="Picture 2"/>
          <p:cNvPicPr>
            <a:picLocks noChangeAspect="1"/>
          </p:cNvPicPr>
          <p:nvPr/>
        </p:nvPicPr>
        <p:blipFill>
          <a:blip r:embed="rId2"/>
          <a:stretch>
            <a:fillRect/>
          </a:stretch>
        </p:blipFill>
        <p:spPr>
          <a:xfrm>
            <a:off x="501578" y="968763"/>
            <a:ext cx="7866910" cy="4755762"/>
          </a:xfrm>
          <a:prstGeom prst="rect">
            <a:avLst/>
          </a:prstGeom>
        </p:spPr>
      </p:pic>
    </p:spTree>
    <p:extLst>
      <p:ext uri="{BB962C8B-B14F-4D97-AF65-F5344CB8AC3E}">
        <p14:creationId xmlns:p14="http://schemas.microsoft.com/office/powerpoint/2010/main" val="680201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309914" y="1454149"/>
            <a:ext cx="7416800" cy="4670880"/>
          </a:xfrm>
          <a:prstGeom prst="rect">
            <a:avLst/>
          </a:prstGeom>
        </p:spPr>
      </p:pic>
      <p:sp>
        <p:nvSpPr>
          <p:cNvPr id="2" name="Title 1"/>
          <p:cNvSpPr>
            <a:spLocks noGrp="1"/>
          </p:cNvSpPr>
          <p:nvPr>
            <p:ph type="title"/>
          </p:nvPr>
        </p:nvSpPr>
        <p:spPr>
          <a:xfrm>
            <a:off x="125470" y="798285"/>
            <a:ext cx="8601244" cy="489857"/>
          </a:xfrm>
        </p:spPr>
        <p:txBody>
          <a:bodyPr>
            <a:normAutofit fontScale="90000"/>
          </a:bodyPr>
          <a:lstStyle/>
          <a:p>
            <a:r>
              <a:rPr lang="en-US" sz="2800" b="1" dirty="0" smtClean="0"/>
              <a:t>Yield Goals</a:t>
            </a:r>
            <a:br>
              <a:rPr lang="en-US" sz="2800" b="1" dirty="0" smtClean="0"/>
            </a:br>
            <a:r>
              <a:rPr lang="en-US" sz="2800" b="1" dirty="0" smtClean="0"/>
              <a:t>Average of the last 3 or 5 years + 20% versus observed yield </a:t>
            </a:r>
            <a:endParaRPr lang="en-US" sz="2800" b="1" dirty="0"/>
          </a:p>
        </p:txBody>
      </p:sp>
      <p:sp>
        <p:nvSpPr>
          <p:cNvPr id="6" name="Rectangle 5"/>
          <p:cNvSpPr/>
          <p:nvPr/>
        </p:nvSpPr>
        <p:spPr>
          <a:xfrm>
            <a:off x="3370944" y="2801257"/>
            <a:ext cx="1262743" cy="1175657"/>
          </a:xfrm>
          <a:prstGeom prst="rect">
            <a:avLst/>
          </a:prstGeom>
          <a:solidFill>
            <a:srgbClr val="40F0A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4633687" y="3077029"/>
            <a:ext cx="3294742" cy="1117600"/>
          </a:xfrm>
          <a:prstGeom prst="straightConnector1">
            <a:avLst/>
          </a:prstGeom>
          <a:ln w="38100">
            <a:solidFill>
              <a:srgbClr val="40F0A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552373" y="2902858"/>
            <a:ext cx="1262743" cy="1879600"/>
          </a:xfrm>
          <a:prstGeom prst="rect">
            <a:avLst/>
          </a:prstGeom>
          <a:solidFill>
            <a:srgbClr val="5B9BD5">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4724402" y="4223658"/>
            <a:ext cx="1273627" cy="671285"/>
          </a:xfrm>
          <a:prstGeom prst="straightConnector1">
            <a:avLst/>
          </a:prstGeom>
          <a:ln w="381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095172" y="4894943"/>
            <a:ext cx="275772" cy="1240971"/>
          </a:xfrm>
          <a:prstGeom prst="rect">
            <a:avLst/>
          </a:prstGeom>
          <a:solidFill>
            <a:srgbClr val="5B9BD5">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710543" y="3976914"/>
            <a:ext cx="283027" cy="2148115"/>
          </a:xfrm>
          <a:prstGeom prst="rect">
            <a:avLst/>
          </a:prstGeom>
          <a:solidFill>
            <a:srgbClr val="40F0A0">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974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025" y="153381"/>
            <a:ext cx="3818367" cy="648117"/>
          </a:xfrm>
        </p:spPr>
        <p:txBody>
          <a:bodyPr/>
          <a:lstStyle/>
          <a:p>
            <a:r>
              <a:rPr lang="en-US" sz="3600" dirty="0" smtClean="0"/>
              <a:t>Value of yield goals</a:t>
            </a:r>
            <a:endParaRPr lang="en-US" sz="3600" dirty="0"/>
          </a:p>
        </p:txBody>
      </p:sp>
      <p:graphicFrame>
        <p:nvGraphicFramePr>
          <p:cNvPr id="8" name="Chart 7"/>
          <p:cNvGraphicFramePr>
            <a:graphicFrameLocks/>
          </p:cNvGraphicFramePr>
          <p:nvPr>
            <p:extLst>
              <p:ext uri="{D42A27DB-BD31-4B8C-83A1-F6EECF244321}">
                <p14:modId xmlns:p14="http://schemas.microsoft.com/office/powerpoint/2010/main" val="243147581"/>
              </p:ext>
            </p:extLst>
          </p:nvPr>
        </p:nvGraphicFramePr>
        <p:xfrm>
          <a:off x="177153" y="3731498"/>
          <a:ext cx="4791075" cy="29622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ext uri="{D42A27DB-BD31-4B8C-83A1-F6EECF244321}">
                <p14:modId xmlns:p14="http://schemas.microsoft.com/office/powerpoint/2010/main" val="1526790138"/>
              </p:ext>
            </p:extLst>
          </p:nvPr>
        </p:nvGraphicFramePr>
        <p:xfrm>
          <a:off x="4588052" y="3709542"/>
          <a:ext cx="4939393" cy="2962275"/>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a:stretch>
            <a:fillRect/>
          </a:stretch>
        </p:blipFill>
        <p:spPr>
          <a:xfrm>
            <a:off x="123229" y="801498"/>
            <a:ext cx="4950381" cy="2908044"/>
          </a:xfrm>
          <a:prstGeom prst="rect">
            <a:avLst/>
          </a:prstGeom>
        </p:spPr>
      </p:pic>
    </p:spTree>
    <p:extLst>
      <p:ext uri="{BB962C8B-B14F-4D97-AF65-F5344CB8AC3E}">
        <p14:creationId xmlns:p14="http://schemas.microsoft.com/office/powerpoint/2010/main" val="7588494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735" y="30081"/>
            <a:ext cx="9144000" cy="5047536"/>
          </a:xfrm>
          <a:prstGeom prst="rect">
            <a:avLst/>
          </a:prstGeom>
        </p:spPr>
        <p:txBody>
          <a:bodyPr wrap="square">
            <a:spAutoFit/>
          </a:bodyPr>
          <a:lstStyle/>
          <a:p>
            <a:pPr>
              <a:tabLst>
                <a:tab pos="1200150" algn="l"/>
                <a:tab pos="2800350" algn="l"/>
                <a:tab pos="4175125" algn="l"/>
                <a:tab pos="5257800" algn="l"/>
                <a:tab pos="5883275" algn="l"/>
                <a:tab pos="6918325" algn="l"/>
                <a:tab pos="7483475" algn="l"/>
              </a:tabLst>
            </a:pPr>
            <a:r>
              <a:rPr lang="en-US" sz="1400" dirty="0" smtClean="0"/>
              <a:t>Linear </a:t>
            </a:r>
            <a:r>
              <a:rPr lang="en-US" sz="1400" dirty="0"/>
              <a:t>relationship between </a:t>
            </a:r>
            <a:r>
              <a:rPr lang="en-US" sz="1400" dirty="0" smtClean="0">
                <a:solidFill>
                  <a:srgbClr val="000000"/>
                </a:solidFill>
              </a:rPr>
              <a:t>avg. </a:t>
            </a:r>
            <a:r>
              <a:rPr lang="en-US" sz="1400" dirty="0">
                <a:solidFill>
                  <a:srgbClr val="000000"/>
                </a:solidFill>
              </a:rPr>
              <a:t>yield for the previous 3, 4, and 5 </a:t>
            </a:r>
            <a:r>
              <a:rPr lang="en-US" sz="1400" dirty="0" err="1">
                <a:solidFill>
                  <a:srgbClr val="000000"/>
                </a:solidFill>
              </a:rPr>
              <a:t>yr</a:t>
            </a:r>
            <a:r>
              <a:rPr lang="en-US" sz="1400" dirty="0">
                <a:solidFill>
                  <a:srgbClr val="000000"/>
                </a:solidFill>
              </a:rPr>
              <a:t> (yield goal or YG), versus grain yield for the </a:t>
            </a:r>
            <a:r>
              <a:rPr lang="en-US" sz="1400" dirty="0" smtClean="0">
                <a:solidFill>
                  <a:srgbClr val="000000"/>
                </a:solidFill>
              </a:rPr>
              <a:t>next year</a:t>
            </a:r>
            <a:endParaRPr lang="en-US" sz="1400" dirty="0"/>
          </a:p>
          <a:p>
            <a:pPr>
              <a:tabLst>
                <a:tab pos="1200150" algn="l"/>
                <a:tab pos="2800350" algn="l"/>
                <a:tab pos="4175125" algn="l"/>
                <a:tab pos="5257800" algn="l"/>
                <a:tab pos="5883275" algn="l"/>
                <a:tab pos="6918325" algn="l"/>
                <a:tab pos="7483475" algn="l"/>
              </a:tabLst>
            </a:pPr>
            <a:r>
              <a:rPr lang="en-US" sz="1400" dirty="0">
                <a:solidFill>
                  <a:srgbClr val="000000"/>
                </a:solidFill>
              </a:rPr>
              <a:t/>
            </a:r>
            <a:br>
              <a:rPr lang="en-US" sz="1400" dirty="0">
                <a:solidFill>
                  <a:srgbClr val="000000"/>
                </a:solidFill>
              </a:rPr>
            </a:br>
            <a:r>
              <a:rPr lang="en-US" sz="1400" dirty="0">
                <a:solidFill>
                  <a:srgbClr val="000000"/>
                </a:solidFill>
              </a:rPr>
              <a:t>Location	Treatment,	Linear	Years to	r</a:t>
            </a:r>
            <a:r>
              <a:rPr lang="en-US" sz="1400" baseline="30000" dirty="0">
                <a:solidFill>
                  <a:srgbClr val="000000"/>
                </a:solidFill>
              </a:rPr>
              <a:t>2	</a:t>
            </a:r>
            <a:r>
              <a:rPr lang="en-US" sz="1400" dirty="0">
                <a:solidFill>
                  <a:srgbClr val="000000"/>
                </a:solidFill>
              </a:rPr>
              <a:t>Root MSE	n	Yield goal error, </a:t>
            </a:r>
            <a:br>
              <a:rPr lang="en-US" sz="1400" dirty="0">
                <a:solidFill>
                  <a:srgbClr val="000000"/>
                </a:solidFill>
              </a:rPr>
            </a:br>
            <a:r>
              <a:rPr lang="en-US" sz="1400" u="sng" dirty="0">
                <a:solidFill>
                  <a:srgbClr val="000000"/>
                </a:solidFill>
              </a:rPr>
              <a:t>	N-P-K, kg ha</a:t>
            </a:r>
            <a:r>
              <a:rPr lang="en-US" sz="1400" u="sng" baseline="30000" dirty="0">
                <a:solidFill>
                  <a:srgbClr val="000000"/>
                </a:solidFill>
              </a:rPr>
              <a:t>-1	</a:t>
            </a:r>
            <a:r>
              <a:rPr lang="en-US" sz="1400" u="sng" dirty="0">
                <a:solidFill>
                  <a:srgbClr val="000000"/>
                </a:solidFill>
              </a:rPr>
              <a:t>Equation	Estimate YG				Mg ha</a:t>
            </a:r>
            <a:r>
              <a:rPr lang="en-US" sz="1400" u="sng" baseline="30000" dirty="0">
                <a:solidFill>
                  <a:srgbClr val="000000"/>
                </a:solidFill>
              </a:rPr>
              <a:t>-1</a:t>
            </a:r>
            <a:r>
              <a:rPr lang="en-US" sz="1400" u="sng" dirty="0">
                <a:solidFill>
                  <a:srgbClr val="000000"/>
                </a:solidFill>
              </a:rPr>
              <a:t> 	</a:t>
            </a:r>
            <a:endParaRPr lang="en-US" sz="1400" dirty="0"/>
          </a:p>
          <a:p>
            <a:pPr>
              <a:tabLst>
                <a:tab pos="1200150" algn="l"/>
                <a:tab pos="2800350" algn="l"/>
                <a:tab pos="4175125" algn="l"/>
                <a:tab pos="5257800" algn="l"/>
                <a:tab pos="5883275" algn="l"/>
                <a:tab pos="6918325" algn="l"/>
                <a:tab pos="7483475" algn="l"/>
              </a:tabLst>
            </a:pPr>
            <a:r>
              <a:rPr lang="es-CO" sz="1400" dirty="0" err="1">
                <a:solidFill>
                  <a:srgbClr val="000000"/>
                </a:solidFill>
              </a:rPr>
              <a:t>Magruder</a:t>
            </a:r>
            <a:r>
              <a:rPr lang="es-CO" sz="1400" dirty="0">
                <a:solidFill>
                  <a:srgbClr val="000000"/>
                </a:solidFill>
              </a:rPr>
              <a:t>	0-0-0	y=0.76+0.24x	3	0.03	0.456	84	0.46</a:t>
            </a:r>
            <a:endParaRPr lang="en-US" sz="1400" dirty="0"/>
          </a:p>
          <a:p>
            <a:pPr>
              <a:tabLst>
                <a:tab pos="1200150" algn="l"/>
                <a:tab pos="2800350" algn="l"/>
                <a:tab pos="4175125" algn="l"/>
                <a:tab pos="5257800" algn="l"/>
                <a:tab pos="5883275" algn="l"/>
                <a:tab pos="6918325" algn="l"/>
                <a:tab pos="7483475" algn="l"/>
              </a:tabLst>
            </a:pPr>
            <a:r>
              <a:rPr lang="es-CO" sz="1400" dirty="0" err="1">
                <a:solidFill>
                  <a:srgbClr val="000000"/>
                </a:solidFill>
              </a:rPr>
              <a:t>Magruder</a:t>
            </a:r>
            <a:r>
              <a:rPr lang="es-CO" sz="1400" dirty="0">
                <a:solidFill>
                  <a:srgbClr val="000000"/>
                </a:solidFill>
              </a:rPr>
              <a:t>	0-0-0	y=0.77+0.23x	4	0.03	0.459	83	0.45</a:t>
            </a:r>
            <a:endParaRPr lang="en-US" sz="1400" dirty="0"/>
          </a:p>
          <a:p>
            <a:pPr>
              <a:tabLst>
                <a:tab pos="1200150" algn="l"/>
                <a:tab pos="2800350" algn="l"/>
                <a:tab pos="4175125" algn="l"/>
                <a:tab pos="5257800" algn="l"/>
                <a:tab pos="5883275" algn="l"/>
                <a:tab pos="6918325" algn="l"/>
                <a:tab pos="7483475" algn="l"/>
              </a:tabLst>
            </a:pPr>
            <a:r>
              <a:rPr lang="es-CO" sz="1400" dirty="0" err="1">
                <a:solidFill>
                  <a:srgbClr val="000000"/>
                </a:solidFill>
              </a:rPr>
              <a:t>Magruder</a:t>
            </a:r>
            <a:r>
              <a:rPr lang="es-CO" sz="1400" dirty="0">
                <a:solidFill>
                  <a:srgbClr val="000000"/>
                </a:solidFill>
              </a:rPr>
              <a:t> 	0-0-0	y=0.821+0.20x	5	0.02	0.464	82	0.45</a:t>
            </a:r>
            <a:endParaRPr lang="en-US" sz="1400" dirty="0"/>
          </a:p>
          <a:p>
            <a:pPr>
              <a:tabLst>
                <a:tab pos="1200150" algn="l"/>
                <a:tab pos="2800350" algn="l"/>
                <a:tab pos="4175125" algn="l"/>
                <a:tab pos="5257800" algn="l"/>
                <a:tab pos="5883275" algn="l"/>
                <a:tab pos="6918325" algn="l"/>
                <a:tab pos="7483475" algn="l"/>
              </a:tabLst>
            </a:pPr>
            <a:r>
              <a:rPr lang="es-CO" sz="1400" dirty="0" err="1">
                <a:solidFill>
                  <a:srgbClr val="000000"/>
                </a:solidFill>
              </a:rPr>
              <a:t>Magruder</a:t>
            </a:r>
            <a:r>
              <a:rPr lang="es-CO" sz="1400" dirty="0">
                <a:solidFill>
                  <a:srgbClr val="000000"/>
                </a:solidFill>
              </a:rPr>
              <a:t>	67-14.6-28.8	y=0.90+0.47x	3	0.16	0.659	84	0.75</a:t>
            </a:r>
            <a:endParaRPr lang="en-US" sz="1400" dirty="0"/>
          </a:p>
          <a:p>
            <a:pPr>
              <a:tabLst>
                <a:tab pos="1200150" algn="l"/>
                <a:tab pos="2800350" algn="l"/>
                <a:tab pos="4175125" algn="l"/>
                <a:tab pos="5257800" algn="l"/>
                <a:tab pos="5883275" algn="l"/>
                <a:tab pos="6918325" algn="l"/>
                <a:tab pos="7483475" algn="l"/>
              </a:tabLst>
            </a:pPr>
            <a:r>
              <a:rPr lang="es-CO" sz="1400" dirty="0" err="1">
                <a:solidFill>
                  <a:srgbClr val="000000"/>
                </a:solidFill>
              </a:rPr>
              <a:t>Magruder</a:t>
            </a:r>
            <a:r>
              <a:rPr lang="es-CO" sz="1400" dirty="0">
                <a:solidFill>
                  <a:srgbClr val="000000"/>
                </a:solidFill>
              </a:rPr>
              <a:t>	67-14.6-28.8	y=0.89+0.48x	4	0.14	0.826	83	0.73</a:t>
            </a:r>
            <a:endParaRPr lang="en-US" sz="1400" dirty="0"/>
          </a:p>
          <a:p>
            <a:pPr>
              <a:tabLst>
                <a:tab pos="1200150" algn="l"/>
                <a:tab pos="2800350" algn="l"/>
                <a:tab pos="4175125" algn="l"/>
                <a:tab pos="5257800" algn="l"/>
                <a:tab pos="5883275" algn="l"/>
                <a:tab pos="6918325" algn="l"/>
                <a:tab pos="7483475" algn="l"/>
              </a:tabLst>
            </a:pPr>
            <a:r>
              <a:rPr lang="es-CO" sz="1400" dirty="0" err="1">
                <a:solidFill>
                  <a:srgbClr val="000000"/>
                </a:solidFill>
              </a:rPr>
              <a:t>Magruder</a:t>
            </a:r>
            <a:r>
              <a:rPr lang="es-CO" sz="1400" dirty="0">
                <a:solidFill>
                  <a:srgbClr val="000000"/>
                </a:solidFill>
              </a:rPr>
              <a:t>	67-14.6-28.8	y=0.86+0.49x	5	0.13	0.834	82	0.72</a:t>
            </a:r>
            <a:endParaRPr lang="en-US" sz="1400" dirty="0"/>
          </a:p>
          <a:p>
            <a:pPr>
              <a:tabLst>
                <a:tab pos="1200150" algn="l"/>
                <a:tab pos="2800350" algn="l"/>
                <a:tab pos="4175125" algn="l"/>
                <a:tab pos="5257800" algn="l"/>
                <a:tab pos="5883275" algn="l"/>
                <a:tab pos="6918325" algn="l"/>
                <a:tab pos="7483475" algn="l"/>
              </a:tabLst>
            </a:pPr>
            <a:r>
              <a:rPr lang="es-CO" sz="1400" dirty="0" err="1">
                <a:solidFill>
                  <a:srgbClr val="000000"/>
                </a:solidFill>
              </a:rPr>
              <a:t>Exp</a:t>
            </a:r>
            <a:r>
              <a:rPr lang="es-CO" sz="1400" dirty="0">
                <a:solidFill>
                  <a:srgbClr val="000000"/>
                </a:solidFill>
              </a:rPr>
              <a:t>. 222	0-29-37	y=0.82+0.29x	3	0.05	0.647	42	0.58</a:t>
            </a:r>
            <a:endParaRPr lang="en-US" sz="1400" dirty="0"/>
          </a:p>
          <a:p>
            <a:pPr>
              <a:tabLst>
                <a:tab pos="1200150" algn="l"/>
                <a:tab pos="2800350" algn="l"/>
                <a:tab pos="4175125" algn="l"/>
                <a:tab pos="5257800" algn="l"/>
                <a:tab pos="5883275" algn="l"/>
                <a:tab pos="6918325" algn="l"/>
                <a:tab pos="7483475" algn="l"/>
              </a:tabLst>
            </a:pPr>
            <a:r>
              <a:rPr lang="es-CO" sz="1400" dirty="0" err="1">
                <a:solidFill>
                  <a:srgbClr val="000000"/>
                </a:solidFill>
              </a:rPr>
              <a:t>Exp</a:t>
            </a:r>
            <a:r>
              <a:rPr lang="es-CO" sz="1400" dirty="0">
                <a:solidFill>
                  <a:srgbClr val="000000"/>
                </a:solidFill>
              </a:rPr>
              <a:t>. 222	0-29-37	y=0.58+0.46x	4	0.09	0.637	41	0.52</a:t>
            </a:r>
            <a:endParaRPr lang="en-US" sz="1400" dirty="0"/>
          </a:p>
          <a:p>
            <a:pPr>
              <a:tabLst>
                <a:tab pos="1200150" algn="l"/>
                <a:tab pos="2800350" algn="l"/>
                <a:tab pos="4175125" algn="l"/>
                <a:tab pos="5257800" algn="l"/>
                <a:tab pos="5883275" algn="l"/>
                <a:tab pos="6918325" algn="l"/>
                <a:tab pos="7483475" algn="l"/>
              </a:tabLst>
            </a:pPr>
            <a:r>
              <a:rPr lang="es-CO" sz="1400" dirty="0" err="1">
                <a:solidFill>
                  <a:srgbClr val="000000"/>
                </a:solidFill>
              </a:rPr>
              <a:t>Exp</a:t>
            </a:r>
            <a:r>
              <a:rPr lang="es-CO" sz="1400" dirty="0">
                <a:solidFill>
                  <a:srgbClr val="000000"/>
                </a:solidFill>
              </a:rPr>
              <a:t>. 222	0-29-37	y=0.71+0.33x	5	0.06	0.553	40	0.50</a:t>
            </a:r>
            <a:endParaRPr lang="en-US" sz="1400" dirty="0"/>
          </a:p>
          <a:p>
            <a:pPr>
              <a:tabLst>
                <a:tab pos="1200150" algn="l"/>
                <a:tab pos="2800350" algn="l"/>
                <a:tab pos="4175125" algn="l"/>
                <a:tab pos="5257800" algn="l"/>
                <a:tab pos="5883275" algn="l"/>
                <a:tab pos="6918325" algn="l"/>
                <a:tab pos="7483475" algn="l"/>
              </a:tabLst>
            </a:pPr>
            <a:r>
              <a:rPr lang="es-CO" sz="1400" dirty="0" err="1">
                <a:solidFill>
                  <a:srgbClr val="000000"/>
                </a:solidFill>
              </a:rPr>
              <a:t>Exp</a:t>
            </a:r>
            <a:r>
              <a:rPr lang="es-CO" sz="1400" dirty="0">
                <a:solidFill>
                  <a:srgbClr val="000000"/>
                </a:solidFill>
              </a:rPr>
              <a:t>. 222	135-29-37	y=2.07-0.02x	3	&lt;0.01	0.899	42	0.93</a:t>
            </a:r>
            <a:endParaRPr lang="en-US" sz="1400" dirty="0"/>
          </a:p>
          <a:p>
            <a:pPr>
              <a:tabLst>
                <a:tab pos="1200150" algn="l"/>
                <a:tab pos="2800350" algn="l"/>
                <a:tab pos="4175125" algn="l"/>
                <a:tab pos="5257800" algn="l"/>
                <a:tab pos="5883275" algn="l"/>
                <a:tab pos="6918325" algn="l"/>
                <a:tab pos="7483475" algn="l"/>
              </a:tabLst>
            </a:pPr>
            <a:r>
              <a:rPr lang="es-CO" sz="1400" dirty="0" err="1">
                <a:solidFill>
                  <a:srgbClr val="000000"/>
                </a:solidFill>
              </a:rPr>
              <a:t>Exp</a:t>
            </a:r>
            <a:r>
              <a:rPr lang="es-CO" sz="1400" dirty="0">
                <a:solidFill>
                  <a:srgbClr val="000000"/>
                </a:solidFill>
              </a:rPr>
              <a:t>. 222	135-29-37	y=2.05-0.01x	4	&lt;0.01	0.957	41	0.85</a:t>
            </a:r>
            <a:endParaRPr lang="en-US" sz="1400" dirty="0"/>
          </a:p>
          <a:p>
            <a:pPr>
              <a:tabLst>
                <a:tab pos="1200150" algn="l"/>
                <a:tab pos="2800350" algn="l"/>
                <a:tab pos="4175125" algn="l"/>
                <a:tab pos="5257800" algn="l"/>
                <a:tab pos="5883275" algn="l"/>
                <a:tab pos="6918325" algn="l"/>
                <a:tab pos="7483475" algn="l"/>
              </a:tabLst>
            </a:pPr>
            <a:r>
              <a:rPr lang="es-CO" sz="1400" dirty="0" err="1">
                <a:solidFill>
                  <a:srgbClr val="000000"/>
                </a:solidFill>
              </a:rPr>
              <a:t>Exp</a:t>
            </a:r>
            <a:r>
              <a:rPr lang="es-CO" sz="1400" dirty="0">
                <a:solidFill>
                  <a:srgbClr val="000000"/>
                </a:solidFill>
              </a:rPr>
              <a:t>. 222	135-29-37	y=2.19-0.09x	5	&lt;0.01	0.941	40	0.84</a:t>
            </a:r>
            <a:endParaRPr lang="en-US" sz="1400" dirty="0"/>
          </a:p>
          <a:p>
            <a:pPr>
              <a:tabLst>
                <a:tab pos="1200150" algn="l"/>
                <a:tab pos="2800350" algn="l"/>
                <a:tab pos="4175125" algn="l"/>
                <a:tab pos="5257800" algn="l"/>
                <a:tab pos="5883275" algn="l"/>
                <a:tab pos="6918325" algn="l"/>
                <a:tab pos="7483475" algn="l"/>
              </a:tabLst>
            </a:pPr>
            <a:r>
              <a:rPr lang="es-CO" sz="1400" dirty="0" err="1">
                <a:solidFill>
                  <a:srgbClr val="000000"/>
                </a:solidFill>
              </a:rPr>
              <a:t>Exp</a:t>
            </a:r>
            <a:r>
              <a:rPr lang="es-CO" sz="1400" dirty="0">
                <a:solidFill>
                  <a:srgbClr val="000000"/>
                </a:solidFill>
              </a:rPr>
              <a:t>. 502	0-20-55	y=1.45+0.14x	3	0.01	0.524	42	0.55</a:t>
            </a:r>
            <a:endParaRPr lang="en-US" sz="1400" dirty="0"/>
          </a:p>
          <a:p>
            <a:pPr>
              <a:tabLst>
                <a:tab pos="1200150" algn="l"/>
                <a:tab pos="2800350" algn="l"/>
                <a:tab pos="4175125" algn="l"/>
                <a:tab pos="5257800" algn="l"/>
                <a:tab pos="5883275" algn="l"/>
                <a:tab pos="6918325" algn="l"/>
                <a:tab pos="7483475" algn="l"/>
              </a:tabLst>
            </a:pPr>
            <a:r>
              <a:rPr lang="es-CO" sz="1400" dirty="0" err="1">
                <a:solidFill>
                  <a:srgbClr val="000000"/>
                </a:solidFill>
              </a:rPr>
              <a:t>Exp</a:t>
            </a:r>
            <a:r>
              <a:rPr lang="es-CO" sz="1400" dirty="0">
                <a:solidFill>
                  <a:srgbClr val="000000"/>
                </a:solidFill>
              </a:rPr>
              <a:t>. 502	0-22-55	y=1.21+0.26x	4	0.03	0.526	41	0.55</a:t>
            </a:r>
            <a:endParaRPr lang="en-US" sz="1400" dirty="0"/>
          </a:p>
          <a:p>
            <a:pPr>
              <a:tabLst>
                <a:tab pos="1200150" algn="l"/>
                <a:tab pos="2800350" algn="l"/>
                <a:tab pos="4175125" algn="l"/>
                <a:tab pos="5257800" algn="l"/>
                <a:tab pos="5883275" algn="l"/>
                <a:tab pos="6918325" algn="l"/>
                <a:tab pos="7483475" algn="l"/>
              </a:tabLst>
            </a:pPr>
            <a:r>
              <a:rPr lang="es-CO" sz="1400" dirty="0" err="1">
                <a:solidFill>
                  <a:srgbClr val="000000"/>
                </a:solidFill>
              </a:rPr>
              <a:t>Exp</a:t>
            </a:r>
            <a:r>
              <a:rPr lang="es-CO" sz="1400" dirty="0">
                <a:solidFill>
                  <a:srgbClr val="000000"/>
                </a:solidFill>
              </a:rPr>
              <a:t>. 502	0-20-55	y=1.13+0.30x	5	0.03	0.531	40	0.55</a:t>
            </a:r>
            <a:endParaRPr lang="en-US" sz="1400" dirty="0"/>
          </a:p>
          <a:p>
            <a:pPr>
              <a:tabLst>
                <a:tab pos="1200150" algn="l"/>
                <a:tab pos="2800350" algn="l"/>
                <a:tab pos="4175125" algn="l"/>
                <a:tab pos="5257800" algn="l"/>
                <a:tab pos="5883275" algn="l"/>
                <a:tab pos="6918325" algn="l"/>
                <a:tab pos="7483475" algn="l"/>
              </a:tabLst>
            </a:pPr>
            <a:r>
              <a:rPr lang="es-CO" sz="1400" dirty="0" err="1">
                <a:solidFill>
                  <a:srgbClr val="000000"/>
                </a:solidFill>
              </a:rPr>
              <a:t>Exp</a:t>
            </a:r>
            <a:r>
              <a:rPr lang="es-CO" sz="1400" dirty="0">
                <a:solidFill>
                  <a:srgbClr val="000000"/>
                </a:solidFill>
              </a:rPr>
              <a:t>. 502	112-20-55	y=3.70-0.16x	3	0.02	1.024	42	1.08</a:t>
            </a:r>
            <a:endParaRPr lang="en-US" sz="1400" dirty="0"/>
          </a:p>
          <a:p>
            <a:pPr>
              <a:tabLst>
                <a:tab pos="1200150" algn="l"/>
                <a:tab pos="2800350" algn="l"/>
                <a:tab pos="4175125" algn="l"/>
                <a:tab pos="5257800" algn="l"/>
                <a:tab pos="5883275" algn="l"/>
                <a:tab pos="6918325" algn="l"/>
                <a:tab pos="7483475" algn="l"/>
              </a:tabLst>
            </a:pPr>
            <a:r>
              <a:rPr lang="es-CO" sz="1400" dirty="0" err="1">
                <a:solidFill>
                  <a:srgbClr val="000000"/>
                </a:solidFill>
              </a:rPr>
              <a:t>Exp</a:t>
            </a:r>
            <a:r>
              <a:rPr lang="es-CO" sz="1400" dirty="0">
                <a:solidFill>
                  <a:srgbClr val="000000"/>
                </a:solidFill>
              </a:rPr>
              <a:t>. 502	112-20-55	y=2.72+0.10x	4	0.01	1.042	41	1.03</a:t>
            </a:r>
            <a:endParaRPr lang="en-US" sz="1400" dirty="0"/>
          </a:p>
          <a:p>
            <a:pPr>
              <a:tabLst>
                <a:tab pos="1200150" algn="l"/>
                <a:tab pos="2800350" algn="l"/>
                <a:tab pos="4175125" algn="l"/>
                <a:tab pos="5257800" algn="l"/>
                <a:tab pos="5883275" algn="l"/>
                <a:tab pos="6918325" algn="l"/>
                <a:tab pos="7483475" algn="l"/>
              </a:tabLst>
            </a:pPr>
            <a:r>
              <a:rPr lang="es-CO" sz="1400" u="sng" dirty="0" err="1">
                <a:solidFill>
                  <a:srgbClr val="000000"/>
                </a:solidFill>
              </a:rPr>
              <a:t>Exp</a:t>
            </a:r>
            <a:r>
              <a:rPr lang="es-CO" sz="1400" u="sng" dirty="0">
                <a:solidFill>
                  <a:srgbClr val="000000"/>
                </a:solidFill>
              </a:rPr>
              <a:t>. 502	112-20-55	y=1.78+0.36x	5	0.04	1.037	40	0.97	</a:t>
            </a:r>
            <a:endParaRPr lang="en-US" sz="1400" dirty="0"/>
          </a:p>
        </p:txBody>
      </p:sp>
      <p:sp>
        <p:nvSpPr>
          <p:cNvPr id="5" name="TextBox 4"/>
          <p:cNvSpPr txBox="1"/>
          <p:nvPr/>
        </p:nvSpPr>
        <p:spPr>
          <a:xfrm>
            <a:off x="89735" y="5103673"/>
            <a:ext cx="8674769" cy="1169551"/>
          </a:xfrm>
          <a:prstGeom prst="rect">
            <a:avLst/>
          </a:prstGeom>
          <a:noFill/>
        </p:spPr>
        <p:txBody>
          <a:bodyPr wrap="square" rtlCol="0">
            <a:spAutoFit/>
          </a:bodyPr>
          <a:lstStyle/>
          <a:p>
            <a:r>
              <a:rPr lang="en-US" sz="1400" dirty="0" smtClean="0"/>
              <a:t>Yield </a:t>
            </a:r>
            <a:r>
              <a:rPr lang="en-US" sz="1400" dirty="0"/>
              <a:t>averages for the prior 3, 4, and/or 5 </a:t>
            </a:r>
            <a:r>
              <a:rPr lang="en-US" sz="1400" dirty="0" err="1"/>
              <a:t>yr</a:t>
            </a:r>
            <a:r>
              <a:rPr lang="en-US" sz="1400" dirty="0"/>
              <a:t> were not correlated with ensuing season yields </a:t>
            </a:r>
            <a:r>
              <a:rPr lang="en-US" sz="1400" dirty="0" smtClean="0"/>
              <a:t>(all trials)</a:t>
            </a:r>
          </a:p>
          <a:p>
            <a:r>
              <a:rPr lang="en-US" sz="1400" dirty="0" smtClean="0"/>
              <a:t>Yield </a:t>
            </a:r>
            <a:r>
              <a:rPr lang="en-US" sz="1400" dirty="0"/>
              <a:t>goal estimates were off by up to 3.69 Mg </a:t>
            </a:r>
            <a:r>
              <a:rPr lang="en-US" sz="1400" dirty="0" smtClean="0"/>
              <a:t>ha</a:t>
            </a:r>
            <a:r>
              <a:rPr lang="en-US" sz="1400" baseline="30000" dirty="0" smtClean="0"/>
              <a:t>–1</a:t>
            </a:r>
            <a:r>
              <a:rPr lang="en-US" sz="1400" dirty="0"/>
              <a:t> </a:t>
            </a:r>
            <a:r>
              <a:rPr lang="en-US" sz="1400" dirty="0" smtClean="0"/>
              <a:t>(51 </a:t>
            </a:r>
            <a:r>
              <a:rPr lang="en-US" sz="1400" dirty="0" err="1" smtClean="0"/>
              <a:t>bu</a:t>
            </a:r>
            <a:r>
              <a:rPr lang="en-US" sz="1400" dirty="0" smtClean="0"/>
              <a:t>/ac)</a:t>
            </a:r>
          </a:p>
          <a:p>
            <a:r>
              <a:rPr lang="en-US" sz="1400" dirty="0" smtClean="0"/>
              <a:t>Yield goals </a:t>
            </a:r>
            <a:r>
              <a:rPr lang="en-US" sz="1400" dirty="0" err="1" smtClean="0"/>
              <a:t>faill</a:t>
            </a:r>
            <a:r>
              <a:rPr lang="en-US" sz="1400" dirty="0" smtClean="0"/>
              <a:t> </a:t>
            </a:r>
            <a:r>
              <a:rPr lang="en-US" sz="1400" dirty="0"/>
              <a:t>due to the unpredictable influence of environment. </a:t>
            </a:r>
            <a:endParaRPr lang="en-US" sz="1400" dirty="0" smtClean="0"/>
          </a:p>
          <a:p>
            <a:r>
              <a:rPr lang="en-US" sz="1400" dirty="0" smtClean="0"/>
              <a:t>Mid-season </a:t>
            </a:r>
            <a:r>
              <a:rPr lang="en-US" sz="1400" dirty="0"/>
              <a:t>prediction of yield </a:t>
            </a:r>
            <a:r>
              <a:rPr lang="en-US" sz="1400" dirty="0" smtClean="0"/>
              <a:t>potential (NDVI) can improved </a:t>
            </a:r>
            <a:r>
              <a:rPr lang="en-US" sz="1400" dirty="0"/>
              <a:t>in-season cereal fertilizer N recommendations.</a:t>
            </a:r>
          </a:p>
          <a:p>
            <a:endParaRPr lang="en-US" sz="1400" dirty="0"/>
          </a:p>
        </p:txBody>
      </p:sp>
      <p:sp>
        <p:nvSpPr>
          <p:cNvPr id="2" name="TextBox 1"/>
          <p:cNvSpPr txBox="1"/>
          <p:nvPr/>
        </p:nvSpPr>
        <p:spPr>
          <a:xfrm>
            <a:off x="89735" y="6177499"/>
            <a:ext cx="8282740" cy="738664"/>
          </a:xfrm>
          <a:prstGeom prst="rect">
            <a:avLst/>
          </a:prstGeom>
          <a:noFill/>
        </p:spPr>
        <p:txBody>
          <a:bodyPr wrap="square" rtlCol="0">
            <a:spAutoFit/>
          </a:bodyPr>
          <a:lstStyle/>
          <a:p>
            <a:pPr lvl="0"/>
            <a:r>
              <a:rPr lang="en-US" sz="1400" dirty="0"/>
              <a:t>Raun, W.R., B. Figueiredo, J. Dhillon, J.T. Bushong, R.K. Taylor, H. Zhang, A. Fornah. 2017. Can yield goals be predicted? </a:t>
            </a:r>
            <a:r>
              <a:rPr lang="en-US" sz="1400" dirty="0" err="1"/>
              <a:t>Agron</a:t>
            </a:r>
            <a:r>
              <a:rPr lang="en-US" sz="1400" dirty="0"/>
              <a:t>. J. 109(5) DOI: 10.2134/agronj2017.05.0279</a:t>
            </a:r>
          </a:p>
          <a:p>
            <a:endParaRPr lang="en-US" sz="1400" dirty="0"/>
          </a:p>
        </p:txBody>
      </p:sp>
    </p:spTree>
    <p:extLst>
      <p:ext uri="{BB962C8B-B14F-4D97-AF65-F5344CB8AC3E}">
        <p14:creationId xmlns:p14="http://schemas.microsoft.com/office/powerpoint/2010/main" val="8068747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36796" y="275849"/>
            <a:ext cx="5078408" cy="2755631"/>
          </a:xfrm>
          <a:prstGeom prst="rect">
            <a:avLst/>
          </a:prstGeom>
        </p:spPr>
      </p:pic>
      <p:pic>
        <p:nvPicPr>
          <p:cNvPr id="4" name="Picture 3"/>
          <p:cNvPicPr>
            <a:picLocks noChangeAspect="1"/>
          </p:cNvPicPr>
          <p:nvPr/>
        </p:nvPicPr>
        <p:blipFill>
          <a:blip r:embed="rId3"/>
          <a:stretch>
            <a:fillRect/>
          </a:stretch>
        </p:blipFill>
        <p:spPr>
          <a:xfrm>
            <a:off x="164302" y="3302936"/>
            <a:ext cx="4554107" cy="2755631"/>
          </a:xfrm>
          <a:prstGeom prst="rect">
            <a:avLst/>
          </a:prstGeom>
        </p:spPr>
      </p:pic>
      <p:pic>
        <p:nvPicPr>
          <p:cNvPr id="7" name="Picture 6"/>
          <p:cNvPicPr>
            <a:picLocks noChangeAspect="1"/>
          </p:cNvPicPr>
          <p:nvPr/>
        </p:nvPicPr>
        <p:blipFill>
          <a:blip r:embed="rId4"/>
          <a:stretch>
            <a:fillRect/>
          </a:stretch>
        </p:blipFill>
        <p:spPr>
          <a:xfrm>
            <a:off x="4461097" y="3302935"/>
            <a:ext cx="4554107" cy="2755631"/>
          </a:xfrm>
          <a:prstGeom prst="rect">
            <a:avLst/>
          </a:prstGeom>
        </p:spPr>
      </p:pic>
      <p:sp>
        <p:nvSpPr>
          <p:cNvPr id="8" name="TextBox 7"/>
          <p:cNvSpPr txBox="1"/>
          <p:nvPr/>
        </p:nvSpPr>
        <p:spPr>
          <a:xfrm>
            <a:off x="400695" y="875404"/>
            <a:ext cx="3142856" cy="1200329"/>
          </a:xfrm>
          <a:prstGeom prst="rect">
            <a:avLst/>
          </a:prstGeom>
          <a:noFill/>
        </p:spPr>
        <p:txBody>
          <a:bodyPr wrap="square" rtlCol="0">
            <a:spAutoFit/>
          </a:bodyPr>
          <a:lstStyle/>
          <a:p>
            <a:r>
              <a:rPr lang="en-US" sz="2400" b="1" dirty="0" smtClean="0"/>
              <a:t>SOIL 5112</a:t>
            </a:r>
            <a:br>
              <a:rPr lang="en-US" sz="2400" b="1" dirty="0" smtClean="0"/>
            </a:br>
            <a:r>
              <a:rPr lang="en-US" sz="2400" b="1" dirty="0" smtClean="0"/>
              <a:t>Student Paper</a:t>
            </a:r>
            <a:br>
              <a:rPr lang="en-US" sz="2400" b="1" dirty="0" smtClean="0"/>
            </a:br>
            <a:r>
              <a:rPr lang="en-US" sz="2400" b="1" dirty="0" smtClean="0"/>
              <a:t>spring 2015</a:t>
            </a:r>
            <a:endParaRPr lang="en-US" sz="2400" b="1" dirty="0"/>
          </a:p>
        </p:txBody>
      </p:sp>
      <p:sp>
        <p:nvSpPr>
          <p:cNvPr id="2" name="TextBox 1"/>
          <p:cNvSpPr txBox="1"/>
          <p:nvPr/>
        </p:nvSpPr>
        <p:spPr>
          <a:xfrm>
            <a:off x="164302" y="6122163"/>
            <a:ext cx="8850902" cy="677108"/>
          </a:xfrm>
          <a:prstGeom prst="rect">
            <a:avLst/>
          </a:prstGeom>
          <a:noFill/>
        </p:spPr>
        <p:txBody>
          <a:bodyPr wrap="square" rtlCol="0">
            <a:spAutoFit/>
          </a:bodyPr>
          <a:lstStyle/>
          <a:p>
            <a:r>
              <a:rPr lang="en-US" sz="1200" dirty="0" smtClean="0"/>
              <a:t>Relationship </a:t>
            </a:r>
            <a:r>
              <a:rPr lang="en-US" sz="1200" dirty="0"/>
              <a:t>between Mean Square Errors and Wheat Grain Yields in Long-Term Experiments. J. Plant </a:t>
            </a:r>
            <a:r>
              <a:rPr lang="en-US" sz="1200" dirty="0" err="1"/>
              <a:t>Nutr</a:t>
            </a:r>
            <a:r>
              <a:rPr lang="en-US" sz="1200" dirty="0"/>
              <a:t>. doi:10.1080/01904167.2016.1257638.</a:t>
            </a:r>
          </a:p>
          <a:p>
            <a:pPr lvl="0"/>
            <a:endParaRPr lang="en-US" sz="1400" dirty="0"/>
          </a:p>
        </p:txBody>
      </p:sp>
    </p:spTree>
    <p:extLst>
      <p:ext uri="{BB962C8B-B14F-4D97-AF65-F5344CB8AC3E}">
        <p14:creationId xmlns:p14="http://schemas.microsoft.com/office/powerpoint/2010/main" val="20417693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656429"/>
            <a:ext cx="4578493" cy="2743438"/>
          </a:xfrm>
          <a:prstGeom prst="rect">
            <a:avLst/>
          </a:prstGeom>
        </p:spPr>
      </p:pic>
      <p:pic>
        <p:nvPicPr>
          <p:cNvPr id="3" name="Picture 2"/>
          <p:cNvPicPr>
            <a:picLocks noChangeAspect="1"/>
          </p:cNvPicPr>
          <p:nvPr/>
        </p:nvPicPr>
        <p:blipFill>
          <a:blip r:embed="rId3"/>
          <a:stretch>
            <a:fillRect/>
          </a:stretch>
        </p:blipFill>
        <p:spPr>
          <a:xfrm>
            <a:off x="889836" y="369828"/>
            <a:ext cx="2951353" cy="2293467"/>
          </a:xfrm>
          <a:prstGeom prst="rect">
            <a:avLst/>
          </a:prstGeom>
        </p:spPr>
      </p:pic>
      <p:pic>
        <p:nvPicPr>
          <p:cNvPr id="2" name="Picture 1"/>
          <p:cNvPicPr>
            <a:picLocks noChangeAspect="1"/>
          </p:cNvPicPr>
          <p:nvPr/>
        </p:nvPicPr>
        <p:blipFill>
          <a:blip r:embed="rId4"/>
          <a:stretch>
            <a:fillRect/>
          </a:stretch>
        </p:blipFill>
        <p:spPr>
          <a:xfrm>
            <a:off x="4152319" y="3605665"/>
            <a:ext cx="4578493" cy="2743438"/>
          </a:xfrm>
          <a:prstGeom prst="rect">
            <a:avLst/>
          </a:prstGeom>
        </p:spPr>
      </p:pic>
      <p:sp>
        <p:nvSpPr>
          <p:cNvPr id="8" name="TextBox 7"/>
          <p:cNvSpPr txBox="1"/>
          <p:nvPr/>
        </p:nvSpPr>
        <p:spPr>
          <a:xfrm>
            <a:off x="4017367" y="181646"/>
            <a:ext cx="3029609" cy="338554"/>
          </a:xfrm>
          <a:prstGeom prst="rect">
            <a:avLst/>
          </a:prstGeom>
          <a:solidFill>
            <a:srgbClr val="FF9933"/>
          </a:solidFill>
        </p:spPr>
        <p:txBody>
          <a:bodyPr wrap="square" rtlCol="0">
            <a:spAutoFit/>
          </a:bodyPr>
          <a:lstStyle/>
          <a:p>
            <a:r>
              <a:rPr lang="en-US" sz="1600" b="1" dirty="0" smtClean="0"/>
              <a:t>Experiment 502</a:t>
            </a:r>
            <a:r>
              <a:rPr lang="en-US" sz="1600" b="1" smtClean="0"/>
              <a:t>, </a:t>
            </a:r>
            <a:r>
              <a:rPr lang="en-US" sz="1600" b="1" smtClean="0"/>
              <a:t>1970-2018</a:t>
            </a:r>
            <a:endParaRPr lang="en-US" sz="1600" b="1" dirty="0"/>
          </a:p>
        </p:txBody>
      </p:sp>
      <p:pic>
        <p:nvPicPr>
          <p:cNvPr id="12" name="Picture 11"/>
          <p:cNvPicPr>
            <a:picLocks noChangeAspect="1"/>
          </p:cNvPicPr>
          <p:nvPr/>
        </p:nvPicPr>
        <p:blipFill>
          <a:blip r:embed="rId5"/>
          <a:stretch>
            <a:fillRect/>
          </a:stretch>
        </p:blipFill>
        <p:spPr>
          <a:xfrm>
            <a:off x="4017367" y="668231"/>
            <a:ext cx="4980329" cy="2988198"/>
          </a:xfrm>
          <a:prstGeom prst="rect">
            <a:avLst/>
          </a:prstGeom>
        </p:spPr>
      </p:pic>
    </p:spTree>
    <p:extLst>
      <p:ext uri="{BB962C8B-B14F-4D97-AF65-F5344CB8AC3E}">
        <p14:creationId xmlns:p14="http://schemas.microsoft.com/office/powerpoint/2010/main" val="23332033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387214606"/>
              </p:ext>
            </p:extLst>
          </p:nvPr>
        </p:nvGraphicFramePr>
        <p:xfrm>
          <a:off x="219074" y="76200"/>
          <a:ext cx="5686425" cy="3486150"/>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a:picLocks noChangeAspect="1"/>
          </p:cNvPicPr>
          <p:nvPr/>
        </p:nvPicPr>
        <p:blipFill>
          <a:blip r:embed="rId3"/>
          <a:stretch>
            <a:fillRect/>
          </a:stretch>
        </p:blipFill>
        <p:spPr>
          <a:xfrm>
            <a:off x="1492627" y="3103706"/>
            <a:ext cx="7495698" cy="3609916"/>
          </a:xfrm>
          <a:prstGeom prst="rect">
            <a:avLst/>
          </a:prstGeom>
        </p:spPr>
      </p:pic>
      <p:sp>
        <p:nvSpPr>
          <p:cNvPr id="7" name="TextBox 6"/>
          <p:cNvSpPr txBox="1"/>
          <p:nvPr/>
        </p:nvSpPr>
        <p:spPr>
          <a:xfrm>
            <a:off x="5495542" y="687135"/>
            <a:ext cx="3051850" cy="584775"/>
          </a:xfrm>
          <a:prstGeom prst="rect">
            <a:avLst/>
          </a:prstGeom>
          <a:noFill/>
        </p:spPr>
        <p:txBody>
          <a:bodyPr wrap="square" rtlCol="0">
            <a:spAutoFit/>
          </a:bodyPr>
          <a:lstStyle/>
          <a:p>
            <a:r>
              <a:rPr lang="en-US" sz="1600" dirty="0" smtClean="0"/>
              <a:t>Averages inappropriate </a:t>
            </a:r>
            <a:br>
              <a:rPr lang="en-US" sz="1600" dirty="0" smtClean="0"/>
            </a:br>
            <a:r>
              <a:rPr lang="en-US" sz="1600" dirty="0" smtClean="0"/>
              <a:t>for predictive tools</a:t>
            </a:r>
            <a:endParaRPr lang="en-US" sz="1600" dirty="0"/>
          </a:p>
        </p:txBody>
      </p:sp>
      <p:sp>
        <p:nvSpPr>
          <p:cNvPr id="8" name="TextBox 7"/>
          <p:cNvSpPr txBox="1"/>
          <p:nvPr/>
        </p:nvSpPr>
        <p:spPr>
          <a:xfrm>
            <a:off x="5309719" y="200551"/>
            <a:ext cx="2993033" cy="369332"/>
          </a:xfrm>
          <a:prstGeom prst="rect">
            <a:avLst/>
          </a:prstGeom>
          <a:solidFill>
            <a:srgbClr val="FF9933"/>
          </a:solidFill>
        </p:spPr>
        <p:txBody>
          <a:bodyPr wrap="square" rtlCol="0">
            <a:spAutoFit/>
          </a:bodyPr>
          <a:lstStyle/>
          <a:p>
            <a:r>
              <a:rPr lang="en-US" sz="1800" b="1" dirty="0" smtClean="0"/>
              <a:t>Experiment</a:t>
            </a:r>
            <a:r>
              <a:rPr lang="en-US" sz="1600" b="1" dirty="0" smtClean="0"/>
              <a:t> 222 1969-2018</a:t>
            </a:r>
            <a:endParaRPr lang="en-US" sz="1600" b="1" dirty="0"/>
          </a:p>
        </p:txBody>
      </p:sp>
    </p:spTree>
    <p:extLst>
      <p:ext uri="{BB962C8B-B14F-4D97-AF65-F5344CB8AC3E}">
        <p14:creationId xmlns:p14="http://schemas.microsoft.com/office/powerpoint/2010/main" val="32267669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9125" y="762000"/>
            <a:ext cx="7905750" cy="6096000"/>
          </a:xfrm>
          <a:prstGeom prst="rect">
            <a:avLst/>
          </a:prstGeom>
        </p:spPr>
      </p:pic>
      <p:sp>
        <p:nvSpPr>
          <p:cNvPr id="5" name="TextBox 4"/>
          <p:cNvSpPr txBox="1"/>
          <p:nvPr/>
        </p:nvSpPr>
        <p:spPr>
          <a:xfrm>
            <a:off x="433137" y="158080"/>
            <a:ext cx="8277726" cy="523220"/>
          </a:xfrm>
          <a:prstGeom prst="rect">
            <a:avLst/>
          </a:prstGeom>
          <a:noFill/>
        </p:spPr>
        <p:txBody>
          <a:bodyPr wrap="square" rtlCol="0">
            <a:spAutoFit/>
          </a:bodyPr>
          <a:lstStyle/>
          <a:p>
            <a:pPr lvl="0"/>
            <a:r>
              <a:rPr lang="en-US" sz="1400" dirty="0"/>
              <a:t>Westerman, R.L, R.K. Boman, W.R. Raun and G.V. Johnson</a:t>
            </a:r>
            <a:r>
              <a:rPr lang="en-US" sz="1400" b="1" dirty="0"/>
              <a:t>. </a:t>
            </a:r>
            <a:r>
              <a:rPr lang="en-US" sz="1400" dirty="0"/>
              <a:t>1994. Ammonium and nitrate nitrogen in soil profiles of long-term winter wheat fertilization experiments. </a:t>
            </a:r>
            <a:r>
              <a:rPr lang="en-US" sz="1400" dirty="0" err="1"/>
              <a:t>Agron</a:t>
            </a:r>
            <a:r>
              <a:rPr lang="en-US" sz="1400" dirty="0"/>
              <a:t>. J. 86:94-99</a:t>
            </a:r>
            <a:r>
              <a:rPr lang="en-US" sz="1400" dirty="0" smtClean="0"/>
              <a:t>.</a:t>
            </a:r>
            <a:endParaRPr lang="en-US" sz="1400" dirty="0"/>
          </a:p>
        </p:txBody>
      </p:sp>
    </p:spTree>
    <p:extLst>
      <p:ext uri="{BB962C8B-B14F-4D97-AF65-F5344CB8AC3E}">
        <p14:creationId xmlns:p14="http://schemas.microsoft.com/office/powerpoint/2010/main" val="17609895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749" y="770021"/>
            <a:ext cx="8870162" cy="6087979"/>
          </a:xfrm>
          <a:prstGeom prst="rect">
            <a:avLst/>
          </a:prstGeom>
        </p:spPr>
      </p:pic>
      <p:sp>
        <p:nvSpPr>
          <p:cNvPr id="5" name="TextBox 4"/>
          <p:cNvSpPr txBox="1"/>
          <p:nvPr/>
        </p:nvSpPr>
        <p:spPr>
          <a:xfrm>
            <a:off x="433137" y="158080"/>
            <a:ext cx="8277726" cy="523220"/>
          </a:xfrm>
          <a:prstGeom prst="rect">
            <a:avLst/>
          </a:prstGeom>
          <a:noFill/>
        </p:spPr>
        <p:txBody>
          <a:bodyPr wrap="square" rtlCol="0">
            <a:spAutoFit/>
          </a:bodyPr>
          <a:lstStyle/>
          <a:p>
            <a:pPr lvl="0"/>
            <a:r>
              <a:rPr lang="en-US" sz="1400" dirty="0"/>
              <a:t>Westerman, R.L, R.K. Boman, W.R. Raun and G.V. Johnson</a:t>
            </a:r>
            <a:r>
              <a:rPr lang="en-US" sz="1400" b="1" dirty="0"/>
              <a:t>. 1994</a:t>
            </a:r>
            <a:r>
              <a:rPr lang="en-US" sz="1400" dirty="0"/>
              <a:t>. Ammonium and nitrate nitrogen in soil profiles of long-term winter wheat fertilization experiments. </a:t>
            </a:r>
            <a:r>
              <a:rPr lang="en-US" sz="1400" dirty="0" err="1"/>
              <a:t>Agron</a:t>
            </a:r>
            <a:r>
              <a:rPr lang="en-US" sz="1400" dirty="0"/>
              <a:t>. J. 86:94-99</a:t>
            </a:r>
            <a:r>
              <a:rPr lang="en-US" sz="1400" dirty="0" smtClean="0"/>
              <a:t>.</a:t>
            </a:r>
            <a:endParaRPr lang="en-US" sz="1400" dirty="0"/>
          </a:p>
        </p:txBody>
      </p:sp>
    </p:spTree>
    <p:extLst>
      <p:ext uri="{BB962C8B-B14F-4D97-AF65-F5344CB8AC3E}">
        <p14:creationId xmlns:p14="http://schemas.microsoft.com/office/powerpoint/2010/main" val="19303063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8492" y="577515"/>
            <a:ext cx="8100696" cy="6079415"/>
          </a:xfrm>
          <a:prstGeom prst="rect">
            <a:avLst/>
          </a:prstGeom>
          <a:ln w="19050">
            <a:solidFill>
              <a:schemeClr val="tx1"/>
            </a:solidFill>
          </a:ln>
        </p:spPr>
      </p:pic>
      <p:sp>
        <p:nvSpPr>
          <p:cNvPr id="9" name="TextBox 8"/>
          <p:cNvSpPr txBox="1"/>
          <p:nvPr/>
        </p:nvSpPr>
        <p:spPr>
          <a:xfrm>
            <a:off x="192506" y="134034"/>
            <a:ext cx="5534526" cy="646331"/>
          </a:xfrm>
          <a:prstGeom prst="rect">
            <a:avLst/>
          </a:prstGeom>
          <a:solidFill>
            <a:srgbClr val="008000"/>
          </a:solidFill>
          <a:ln w="19050">
            <a:solidFill>
              <a:schemeClr val="tx1"/>
            </a:solidFill>
          </a:ln>
        </p:spPr>
        <p:txBody>
          <a:bodyPr wrap="square" rtlCol="0">
            <a:spAutoFit/>
          </a:bodyPr>
          <a:lstStyle/>
          <a:p>
            <a:pPr lvl="0"/>
            <a:r>
              <a:rPr lang="en-US" altLang="en-US" sz="1800" dirty="0">
                <a:solidFill>
                  <a:schemeClr val="bg1"/>
                </a:solidFill>
                <a:latin typeface="Verdana" panose="020B0604030504040204" pitchFamily="34" charset="0"/>
              </a:rPr>
              <a:t>1843 </a:t>
            </a:r>
            <a:r>
              <a:rPr lang="en-US" altLang="en-US" sz="1800" dirty="0" err="1">
                <a:solidFill>
                  <a:schemeClr val="bg1"/>
                </a:solidFill>
                <a:latin typeface="Verdana" panose="020B0604030504040204" pitchFamily="34" charset="0"/>
              </a:rPr>
              <a:t>Broadbalk</a:t>
            </a:r>
            <a:r>
              <a:rPr lang="en-US" altLang="en-US" sz="1800" dirty="0">
                <a:solidFill>
                  <a:schemeClr val="bg1"/>
                </a:solidFill>
                <a:latin typeface="Verdana" panose="020B0604030504040204" pitchFamily="34" charset="0"/>
              </a:rPr>
              <a:t> experiment at </a:t>
            </a:r>
            <a:r>
              <a:rPr lang="en-US" altLang="en-US" sz="1800" dirty="0" err="1">
                <a:solidFill>
                  <a:schemeClr val="bg1"/>
                </a:solidFill>
                <a:latin typeface="Verdana" panose="020B0604030504040204" pitchFamily="34" charset="0"/>
              </a:rPr>
              <a:t>Rothamsted</a:t>
            </a:r>
            <a:r>
              <a:rPr lang="en-US" altLang="en-US" sz="1800" dirty="0">
                <a:solidFill>
                  <a:schemeClr val="bg1"/>
                </a:solidFill>
                <a:latin typeface="Verdana" panose="020B0604030504040204" pitchFamily="34" charset="0"/>
              </a:rPr>
              <a:t> Research in Hertfordshire, UK </a:t>
            </a:r>
            <a:r>
              <a:rPr lang="en-US" altLang="en-US" sz="1800" dirty="0">
                <a:solidFill>
                  <a:schemeClr val="bg1"/>
                </a:solidFill>
              </a:rPr>
              <a:t> </a:t>
            </a:r>
          </a:p>
        </p:txBody>
      </p:sp>
    </p:spTree>
    <p:extLst>
      <p:ext uri="{BB962C8B-B14F-4D97-AF65-F5344CB8AC3E}">
        <p14:creationId xmlns:p14="http://schemas.microsoft.com/office/powerpoint/2010/main" val="25561295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488" y="-100013"/>
            <a:ext cx="9324975" cy="7058025"/>
          </a:xfrm>
          <a:prstGeom prst="rect">
            <a:avLst/>
          </a:prstGeom>
        </p:spPr>
      </p:pic>
    </p:spTree>
    <p:extLst>
      <p:ext uri="{BB962C8B-B14F-4D97-AF65-F5344CB8AC3E}">
        <p14:creationId xmlns:p14="http://schemas.microsoft.com/office/powerpoint/2010/main" val="344995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54053" y="738891"/>
            <a:ext cx="3609474" cy="4873625"/>
          </a:xfrm>
        </p:spPr>
        <p:txBody>
          <a:bodyPr>
            <a:normAutofit/>
          </a:bodyPr>
          <a:lstStyle/>
          <a:p>
            <a:r>
              <a:rPr lang="en-US" dirty="0" smtClean="0"/>
              <a:t>NH</a:t>
            </a:r>
            <a:r>
              <a:rPr lang="en-US" baseline="-25000" dirty="0" smtClean="0"/>
              <a:t>4</a:t>
            </a:r>
            <a:r>
              <a:rPr lang="en-US" dirty="0" smtClean="0"/>
              <a:t> and NO</a:t>
            </a:r>
            <a:r>
              <a:rPr lang="en-US" baseline="-25000" dirty="0" smtClean="0"/>
              <a:t>3</a:t>
            </a:r>
            <a:r>
              <a:rPr lang="en-US" dirty="0" smtClean="0"/>
              <a:t> accumulation</a:t>
            </a:r>
            <a:endParaRPr lang="en-US" dirty="0"/>
          </a:p>
          <a:p>
            <a:r>
              <a:rPr lang="en-US" dirty="0">
                <a:hlinkClick r:id="rId2"/>
              </a:rPr>
              <a:t>Increase in soil organic C with Applied N </a:t>
            </a:r>
            <a:endParaRPr lang="en-US" dirty="0" smtClean="0"/>
          </a:p>
          <a:p>
            <a:r>
              <a:rPr lang="en-US" dirty="0" smtClean="0"/>
              <a:t>Plant N loss as NH</a:t>
            </a:r>
            <a:r>
              <a:rPr lang="en-US" baseline="-25000" dirty="0" smtClean="0"/>
              <a:t>3 </a:t>
            </a:r>
            <a:r>
              <a:rPr lang="en-US" sz="2000" dirty="0" smtClean="0">
                <a:solidFill>
                  <a:srgbClr val="FF0000"/>
                </a:solidFill>
              </a:rPr>
              <a:t>(42 kg N/ha)</a:t>
            </a:r>
            <a:endParaRPr lang="en-US" sz="2000" baseline="-25000" dirty="0" smtClean="0">
              <a:solidFill>
                <a:srgbClr val="FF0000"/>
              </a:solidFill>
            </a:endParaRPr>
          </a:p>
          <a:p>
            <a:r>
              <a:rPr lang="en-US" dirty="0" smtClean="0"/>
              <a:t>NUE, </a:t>
            </a:r>
            <a:r>
              <a:rPr lang="en-US" sz="2000" dirty="0" smtClean="0">
                <a:solidFill>
                  <a:srgbClr val="FF0000"/>
                </a:solidFill>
              </a:rPr>
              <a:t>(33%)</a:t>
            </a:r>
          </a:p>
          <a:p>
            <a:r>
              <a:rPr lang="en-US" dirty="0" smtClean="0"/>
              <a:t>Grain versus forage production </a:t>
            </a:r>
            <a:br>
              <a:rPr lang="en-US" dirty="0" smtClean="0"/>
            </a:br>
            <a:r>
              <a:rPr lang="en-US" sz="2000" dirty="0" smtClean="0">
                <a:solidFill>
                  <a:srgbClr val="FF0000"/>
                </a:solidFill>
              </a:rPr>
              <a:t>(30 vs. 82%)</a:t>
            </a:r>
            <a:endParaRPr lang="en-US" sz="2800" dirty="0" smtClean="0">
              <a:solidFill>
                <a:srgbClr val="FF0000"/>
              </a:solidFill>
            </a:endParaRPr>
          </a:p>
          <a:p>
            <a:r>
              <a:rPr lang="en-US" dirty="0" smtClean="0"/>
              <a:t>Predicting yields and yield goals, NDVI, </a:t>
            </a:r>
            <a:r>
              <a:rPr lang="en-US" dirty="0" err="1" smtClean="0"/>
              <a:t>Greenseeker</a:t>
            </a:r>
            <a:endParaRPr lang="en-US" dirty="0"/>
          </a:p>
          <a:p>
            <a:endParaRPr lang="en-US" dirty="0" smtClean="0"/>
          </a:p>
          <a:p>
            <a:endParaRPr lang="en-US" dirty="0" smtClean="0"/>
          </a:p>
          <a:p>
            <a:endParaRPr lang="en-US" dirty="0" smtClean="0"/>
          </a:p>
          <a:p>
            <a:endParaRPr lang="en-US" dirty="0" smtClean="0"/>
          </a:p>
        </p:txBody>
      </p:sp>
      <p:sp>
        <p:nvSpPr>
          <p:cNvPr id="4" name="Text Placeholder 3"/>
          <p:cNvSpPr>
            <a:spLocks noGrp="1"/>
          </p:cNvSpPr>
          <p:nvPr>
            <p:ph type="body" sz="half" idx="2"/>
          </p:nvPr>
        </p:nvSpPr>
        <p:spPr>
          <a:xfrm>
            <a:off x="189032" y="154363"/>
            <a:ext cx="4948452" cy="4824919"/>
          </a:xfrm>
        </p:spPr>
        <p:txBody>
          <a:bodyPr>
            <a:noAutofit/>
          </a:bodyPr>
          <a:lstStyle/>
          <a:p>
            <a:pPr lvl="0"/>
            <a:r>
              <a:rPr lang="en-US" sz="1400" dirty="0"/>
              <a:t>Raun, W. R., H. J. </a:t>
            </a:r>
            <a:r>
              <a:rPr lang="en-US" sz="1400" dirty="0" err="1"/>
              <a:t>Barreto</a:t>
            </a:r>
            <a:r>
              <a:rPr lang="en-US" sz="1400" dirty="0"/>
              <a:t>, and R. L. Westerman. 1993. Use of stability analysis for long-term soil fertility experiments. </a:t>
            </a:r>
            <a:r>
              <a:rPr lang="en-US" sz="1400" dirty="0" err="1"/>
              <a:t>Agron</a:t>
            </a:r>
            <a:r>
              <a:rPr lang="en-US" sz="1400" dirty="0"/>
              <a:t>. J. 85:159-167. </a:t>
            </a:r>
          </a:p>
          <a:p>
            <a:pPr lvl="0"/>
            <a:r>
              <a:rPr lang="en-US" sz="1400" u="sng" dirty="0" err="1" smtClean="0"/>
              <a:t>Guertal</a:t>
            </a:r>
            <a:r>
              <a:rPr lang="en-US" sz="1400" u="sng" dirty="0"/>
              <a:t>, E.A., W.R. Raun, R.L. Westerman and R.K. Boman. 1994. Applications of stability analysis for single-site, long-term experiments.  </a:t>
            </a:r>
            <a:r>
              <a:rPr lang="en-US" sz="1400" u="sng" dirty="0" err="1"/>
              <a:t>Agron</a:t>
            </a:r>
            <a:r>
              <a:rPr lang="en-US" sz="1400" u="sng" dirty="0"/>
              <a:t>. J. 86:1016-1019.</a:t>
            </a:r>
          </a:p>
          <a:p>
            <a:pPr lvl="0"/>
            <a:r>
              <a:rPr lang="en-US" sz="1400" u="sng" dirty="0"/>
              <a:t>Raun, W.R.</a:t>
            </a:r>
            <a:r>
              <a:rPr lang="en-US" sz="1400" dirty="0"/>
              <a:t>, and G.V. Johnson. 1995. Soil-plant buffering of inorganic nitrogen in continuous winter wheat.  </a:t>
            </a:r>
            <a:r>
              <a:rPr lang="en-US" sz="1400" dirty="0" err="1"/>
              <a:t>Agron</a:t>
            </a:r>
            <a:r>
              <a:rPr lang="en-US" sz="1400" dirty="0"/>
              <a:t>. J. 87:827-834.</a:t>
            </a:r>
          </a:p>
          <a:p>
            <a:pPr lvl="0"/>
            <a:r>
              <a:rPr lang="en-US" sz="1400" dirty="0"/>
              <a:t>Stone, M.L., J.B. Solie, W.R. Raun, R.W. Whitney, S.L. Taylor and J.D. Ringer. 1996. Use of spectral radiance for correcting in-season fertilizer nitrogen deficiencies in winter wheat. Trans. ASAE 39(5):1623-1631.</a:t>
            </a:r>
          </a:p>
          <a:p>
            <a:pPr lvl="0"/>
            <a:r>
              <a:rPr lang="en-US" sz="1400" dirty="0"/>
              <a:t>Raun, W.R., G.V. Johnson, S.B. Phillips and R.L. Westerman. 1998. Effect of long-term nitrogen fertilization on soil organic C and total N in continuous wheat under conventional tillage in Oklahoma. Soil &amp; Tillage Res. 47:323-330.</a:t>
            </a:r>
          </a:p>
          <a:p>
            <a:r>
              <a:rPr lang="en-US" sz="1400" dirty="0" smtClean="0"/>
              <a:t>Raun</a:t>
            </a:r>
            <a:r>
              <a:rPr lang="en-US" sz="1400" dirty="0"/>
              <a:t>, W.R., G.V. Johnson, H. Sembiring, E.V. </a:t>
            </a:r>
            <a:r>
              <a:rPr lang="en-US" sz="1400" dirty="0" err="1"/>
              <a:t>Lukina</a:t>
            </a:r>
            <a:r>
              <a:rPr lang="en-US" sz="1400" dirty="0"/>
              <a:t>, J.M. </a:t>
            </a:r>
            <a:r>
              <a:rPr lang="en-US" sz="1400" dirty="0" err="1"/>
              <a:t>LaRuffa</a:t>
            </a:r>
            <a:r>
              <a:rPr lang="en-US" sz="1400" dirty="0"/>
              <a:t>, W.E. Thomason, S.B. Phillips, J.B. Solie, M.L. Stone and R.W. Whitney. 1998. Indirect measures of plant nutrients. </a:t>
            </a:r>
            <a:r>
              <a:rPr lang="en-US" sz="1400" dirty="0" err="1"/>
              <a:t>Commun</a:t>
            </a:r>
            <a:r>
              <a:rPr lang="en-US" sz="1400" dirty="0"/>
              <a:t>. In Soil Sci. Plant Anal. 29:1571-1581</a:t>
            </a:r>
            <a:r>
              <a:rPr lang="en-US" sz="1400" dirty="0" smtClean="0"/>
              <a:t>.</a:t>
            </a:r>
          </a:p>
          <a:p>
            <a:pPr lvl="0"/>
            <a:r>
              <a:rPr lang="en-US" sz="1400" dirty="0"/>
              <a:t>Raun, W.R., G.V. Johnson, and R.L. Westerman. 1999. Fertilizer nitrogen recovery in long-term continuous winter wheat. Soil Sci. Soc. Am. J. 63:645-650. </a:t>
            </a:r>
          </a:p>
          <a:p>
            <a:pPr lvl="0"/>
            <a:r>
              <a:rPr lang="en-US" sz="1400" dirty="0"/>
              <a:t>Lees, H.L., W.R. Raun and G.V. Johnson. 2000. Increased plant N loss with increasing nitrogen applied in winter wheat observed with </a:t>
            </a:r>
            <a:r>
              <a:rPr lang="en-US" sz="1400" baseline="30000" dirty="0"/>
              <a:t>15</a:t>
            </a:r>
            <a:r>
              <a:rPr lang="en-US" sz="1400" dirty="0"/>
              <a:t>N.  J. Plant </a:t>
            </a:r>
            <a:r>
              <a:rPr lang="en-US" sz="1400" dirty="0" err="1"/>
              <a:t>Nutr</a:t>
            </a:r>
            <a:r>
              <a:rPr lang="en-US" sz="1400" dirty="0"/>
              <a:t>. 23:219-230</a:t>
            </a:r>
            <a:r>
              <a:rPr lang="en-US" sz="1400" dirty="0" smtClean="0"/>
              <a:t>. </a:t>
            </a:r>
            <a:r>
              <a:rPr lang="en-US" sz="1400" dirty="0" smtClean="0">
                <a:solidFill>
                  <a:srgbClr val="FF0000"/>
                </a:solidFill>
              </a:rPr>
              <a:t>(up to 42 Kg N/ha)</a:t>
            </a:r>
            <a:endParaRPr lang="en-US" sz="1400" dirty="0">
              <a:solidFill>
                <a:srgbClr val="FF0000"/>
              </a:solidFill>
            </a:endParaRPr>
          </a:p>
          <a:p>
            <a:pPr lvl="0"/>
            <a:r>
              <a:rPr lang="en-US" sz="1400" dirty="0"/>
              <a:t>Thomason, W.E., W.R. Raun and G.V. Johnson. 2000. Winter wheat fertilizer nitrogen use efficiency in grain and forage production systems. J. Plant </a:t>
            </a:r>
            <a:r>
              <a:rPr lang="en-US" sz="1400" dirty="0" err="1"/>
              <a:t>Nutr</a:t>
            </a:r>
            <a:r>
              <a:rPr lang="en-US" sz="1400" dirty="0"/>
              <a:t>. 23:1505-1516</a:t>
            </a:r>
            <a:r>
              <a:rPr lang="en-US" sz="1400" dirty="0" smtClean="0"/>
              <a:t>.  </a:t>
            </a:r>
            <a:r>
              <a:rPr lang="en-US" sz="1400" dirty="0" smtClean="0">
                <a:solidFill>
                  <a:srgbClr val="FF0000"/>
                </a:solidFill>
              </a:rPr>
              <a:t>(82 versus 30)</a:t>
            </a:r>
            <a:endParaRPr lang="en-US" sz="1400" dirty="0">
              <a:solidFill>
                <a:srgbClr val="FF0000"/>
              </a:solidFill>
            </a:endParaRPr>
          </a:p>
        </p:txBody>
      </p:sp>
    </p:spTree>
    <p:extLst>
      <p:ext uri="{BB962C8B-B14F-4D97-AF65-F5344CB8AC3E}">
        <p14:creationId xmlns:p14="http://schemas.microsoft.com/office/powerpoint/2010/main" val="42549079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71450"/>
            <a:ext cx="7772400" cy="1143000"/>
          </a:xfrm>
        </p:spPr>
        <p:txBody>
          <a:bodyPr>
            <a:normAutofit/>
          </a:bodyPr>
          <a:lstStyle/>
          <a:p>
            <a:r>
              <a:rPr lang="en-US" cap="none" dirty="0" smtClean="0">
                <a:latin typeface="Arial" panose="020B0604020202020204" pitchFamily="34" charset="0"/>
                <a:cs typeface="Arial" panose="020B0604020202020204" pitchFamily="34" charset="0"/>
              </a:rPr>
              <a:t>Independence of Yield potential and Nitrogen response</a:t>
            </a:r>
            <a:endParaRPr lang="en-US" cap="none" dirty="0">
              <a:latin typeface="Arial" panose="020B0604020202020204" pitchFamily="34" charset="0"/>
              <a:cs typeface="Arial" panose="020B0604020202020204"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41450"/>
            <a:ext cx="4724400" cy="2841202"/>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2" y="3657600"/>
            <a:ext cx="4773017" cy="2863810"/>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943600" y="1718608"/>
            <a:ext cx="2667000" cy="1938992"/>
          </a:xfrm>
          <a:prstGeom prst="rect">
            <a:avLst/>
          </a:prstGeom>
          <a:noFill/>
        </p:spPr>
        <p:txBody>
          <a:bodyPr wrap="square" rtlCol="0">
            <a:spAutoFit/>
          </a:bodyPr>
          <a:lstStyle/>
          <a:p>
            <a:r>
              <a:rPr lang="en-US" sz="2000" dirty="0"/>
              <a:t>Iowa</a:t>
            </a:r>
            <a:br>
              <a:rPr lang="en-US" sz="2000" dirty="0"/>
            </a:br>
            <a:r>
              <a:rPr lang="en-US" sz="2000" dirty="0"/>
              <a:t>Nebraska</a:t>
            </a:r>
            <a:br>
              <a:rPr lang="en-US" sz="2000" dirty="0"/>
            </a:br>
            <a:r>
              <a:rPr lang="en-US" sz="2000" dirty="0"/>
              <a:t>Wisconsin</a:t>
            </a:r>
            <a:br>
              <a:rPr lang="en-US" sz="2000" dirty="0"/>
            </a:br>
            <a:r>
              <a:rPr lang="en-US" sz="2000" dirty="0"/>
              <a:t>Oklahoma</a:t>
            </a:r>
            <a:br>
              <a:rPr lang="en-US" sz="2000" dirty="0"/>
            </a:br>
            <a:r>
              <a:rPr lang="en-US" sz="2000" dirty="0"/>
              <a:t/>
            </a:r>
            <a:br>
              <a:rPr lang="en-US" sz="2000" dirty="0"/>
            </a:br>
            <a:endParaRPr lang="en-US" sz="2000" dirty="0"/>
          </a:p>
        </p:txBody>
      </p:sp>
      <p:sp>
        <p:nvSpPr>
          <p:cNvPr id="7" name="TextBox 6"/>
          <p:cNvSpPr txBox="1"/>
          <p:nvPr/>
        </p:nvSpPr>
        <p:spPr>
          <a:xfrm>
            <a:off x="142875" y="4474666"/>
            <a:ext cx="4267200" cy="1815882"/>
          </a:xfrm>
          <a:prstGeom prst="rect">
            <a:avLst/>
          </a:prstGeom>
          <a:noFill/>
        </p:spPr>
        <p:txBody>
          <a:bodyPr wrap="square" rtlCol="0">
            <a:spAutoFit/>
          </a:bodyPr>
          <a:lstStyle/>
          <a:p>
            <a:r>
              <a:rPr lang="en-US" sz="1400" dirty="0" smtClean="0"/>
              <a:t>2011</a:t>
            </a:r>
            <a:r>
              <a:rPr lang="en-US" sz="1400" dirty="0"/>
              <a:t>. Independence of yield potential and crop nitrogen response.  Precision Agric. 12:508-518.</a:t>
            </a:r>
          </a:p>
          <a:p>
            <a:pPr lvl="0"/>
            <a:endParaRPr lang="en-US" sz="1400" dirty="0"/>
          </a:p>
          <a:p>
            <a:pPr lvl="0"/>
            <a:r>
              <a:rPr lang="en-US" sz="1400" dirty="0" smtClean="0"/>
              <a:t>2013</a:t>
            </a:r>
            <a:r>
              <a:rPr lang="en-US" sz="1400" dirty="0"/>
              <a:t>. Relationship between grain crop yield potential and nitrogen response.  </a:t>
            </a:r>
            <a:r>
              <a:rPr lang="en-US" sz="1400" dirty="0" err="1"/>
              <a:t>Agron</a:t>
            </a:r>
            <a:r>
              <a:rPr lang="en-US" sz="1400" dirty="0"/>
              <a:t>. J. 105:1335–1344</a:t>
            </a:r>
            <a:r>
              <a:rPr lang="en-US" sz="1400" dirty="0" smtClean="0"/>
              <a:t>.</a:t>
            </a:r>
          </a:p>
          <a:p>
            <a:pPr lvl="0"/>
            <a:endParaRPr lang="en-US" sz="1400" dirty="0"/>
          </a:p>
          <a:p>
            <a:endParaRPr lang="en-US" sz="1400" dirty="0"/>
          </a:p>
        </p:txBody>
      </p:sp>
    </p:spTree>
    <p:extLst>
      <p:ext uri="{BB962C8B-B14F-4D97-AF65-F5344CB8AC3E}">
        <p14:creationId xmlns:p14="http://schemas.microsoft.com/office/powerpoint/2010/main" val="11308351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379" y="201361"/>
            <a:ext cx="8999621" cy="6115217"/>
          </a:xfrm>
        </p:spPr>
        <p:txBody>
          <a:bodyPr>
            <a:noAutofit/>
          </a:bodyPr>
          <a:lstStyle/>
          <a:p>
            <a:r>
              <a:rPr lang="en-US" sz="2000" dirty="0" smtClean="0"/>
              <a:t>Dr. Westerman </a:t>
            </a:r>
          </a:p>
          <a:p>
            <a:r>
              <a:rPr lang="en-US" sz="2000" dirty="0" smtClean="0"/>
              <a:t>Value of the Long Term Experiments UNL</a:t>
            </a:r>
          </a:p>
          <a:p>
            <a:endParaRPr lang="en-US" sz="2000" dirty="0"/>
          </a:p>
          <a:p>
            <a:pPr marL="0" indent="0">
              <a:buNone/>
            </a:pPr>
            <a:r>
              <a:rPr lang="en-US" sz="3200" b="1" dirty="0">
                <a:solidFill>
                  <a:srgbClr val="008000"/>
                </a:solidFill>
              </a:rPr>
              <a:t>Independence of Biological Processes in Agriculture</a:t>
            </a:r>
            <a:endParaRPr lang="en-US" sz="3200" dirty="0">
              <a:solidFill>
                <a:srgbClr val="008000"/>
              </a:solidFill>
            </a:endParaRPr>
          </a:p>
          <a:p>
            <a:endParaRPr lang="en-US" sz="2000" dirty="0"/>
          </a:p>
          <a:p>
            <a:r>
              <a:rPr lang="en-US" sz="2000" dirty="0" smtClean="0"/>
              <a:t>Biodiversity </a:t>
            </a:r>
            <a:r>
              <a:rPr lang="en-US" sz="2000" dirty="0"/>
              <a:t>and randomness will increase</a:t>
            </a:r>
            <a:r>
              <a:rPr lang="en-US" sz="2000" dirty="0" smtClean="0"/>
              <a:t>.</a:t>
            </a:r>
          </a:p>
          <a:p>
            <a:r>
              <a:rPr lang="en-US" sz="2000" dirty="0" smtClean="0"/>
              <a:t>More </a:t>
            </a:r>
            <a:r>
              <a:rPr lang="en-US" sz="2000" dirty="0"/>
              <a:t>and more processes </a:t>
            </a:r>
            <a:r>
              <a:rPr lang="en-US" sz="2000" dirty="0" smtClean="0"/>
              <a:t>found </a:t>
            </a:r>
            <a:r>
              <a:rPr lang="en-US" sz="2000" dirty="0"/>
              <a:t>to be independent. </a:t>
            </a:r>
            <a:endParaRPr lang="en-US" sz="2000" dirty="0" smtClean="0"/>
          </a:p>
          <a:p>
            <a:r>
              <a:rPr lang="en-US" sz="2000" dirty="0" smtClean="0"/>
              <a:t>Each </a:t>
            </a:r>
            <a:r>
              <a:rPr lang="en-US" sz="2000" dirty="0"/>
              <a:t>year, residual N in the soil following crop harvest is </a:t>
            </a:r>
            <a:r>
              <a:rPr lang="en-US" sz="2000" dirty="0" smtClean="0"/>
              <a:t>different</a:t>
            </a:r>
          </a:p>
          <a:p>
            <a:r>
              <a:rPr lang="en-US" sz="2000" dirty="0" smtClean="0"/>
              <a:t>Yield </a:t>
            </a:r>
            <a:r>
              <a:rPr lang="en-US" sz="2000" dirty="0"/>
              <a:t>levels change radically from year to year, a product of an ever changing and unpredictable/random </a:t>
            </a:r>
            <a:r>
              <a:rPr lang="en-US" sz="2000" dirty="0" smtClean="0"/>
              <a:t>environment</a:t>
            </a:r>
          </a:p>
          <a:p>
            <a:r>
              <a:rPr lang="en-US" sz="2000" dirty="0"/>
              <a:t>C</a:t>
            </a:r>
            <a:r>
              <a:rPr lang="en-US" sz="2000" dirty="0" smtClean="0"/>
              <a:t>ontribution </a:t>
            </a:r>
            <a:r>
              <a:rPr lang="en-US" sz="2000" dirty="0"/>
              <a:t>of residual soil N for next years’ growing crop, randomly influences N response or the response index (RI</a:t>
            </a:r>
            <a:r>
              <a:rPr lang="en-US" sz="2000" dirty="0" smtClean="0"/>
              <a:t>)</a:t>
            </a:r>
          </a:p>
          <a:p>
            <a:r>
              <a:rPr lang="en-US" sz="2000" b="1" u="sng" dirty="0" smtClean="0"/>
              <a:t>2</a:t>
            </a:r>
            <a:r>
              <a:rPr lang="en-US" sz="2000" b="1" u="sng" baseline="30000" dirty="0" smtClean="0"/>
              <a:t>nd</a:t>
            </a:r>
            <a:r>
              <a:rPr lang="en-US" sz="2000" b="1" u="sng" dirty="0" smtClean="0"/>
              <a:t> </a:t>
            </a:r>
            <a:r>
              <a:rPr lang="en-US" sz="2000" b="1" u="sng" dirty="0"/>
              <a:t>law of thermodynamics </a:t>
            </a:r>
            <a:r>
              <a:rPr lang="en-US" sz="2000" dirty="0" smtClean="0"/>
              <a:t>total </a:t>
            </a:r>
            <a:r>
              <a:rPr lang="en-US" sz="2000" dirty="0"/>
              <a:t>entropy or orderliness increases with time and is </a:t>
            </a:r>
            <a:r>
              <a:rPr lang="en-US" sz="2000" dirty="0" smtClean="0"/>
              <a:t>irreversible</a:t>
            </a:r>
          </a:p>
          <a:p>
            <a:r>
              <a:rPr lang="en-US" sz="2000" dirty="0" smtClean="0"/>
              <a:t>Biological </a:t>
            </a:r>
            <a:r>
              <a:rPr lang="en-US" sz="2000" dirty="0"/>
              <a:t>systems are expected to become more and more random with </a:t>
            </a:r>
            <a:r>
              <a:rPr lang="en-US" sz="2000" dirty="0" smtClean="0"/>
              <a:t>time.</a:t>
            </a:r>
          </a:p>
          <a:p>
            <a:r>
              <a:rPr lang="en-US" sz="2000" dirty="0" smtClean="0">
                <a:solidFill>
                  <a:srgbClr val="008000"/>
                </a:solidFill>
              </a:rPr>
              <a:t>Unpredictable </a:t>
            </a:r>
            <a:r>
              <a:rPr lang="en-US" sz="2000" dirty="0">
                <a:solidFill>
                  <a:srgbClr val="008000"/>
                </a:solidFill>
              </a:rPr>
              <a:t>nature that environment has on N demand, and the unpredictable nature that environment has on final grain yield, dictate the need for independent estimation of multiple random variables </a:t>
            </a:r>
          </a:p>
          <a:p>
            <a:endParaRPr lang="en-US" sz="2000" dirty="0" smtClean="0"/>
          </a:p>
          <a:p>
            <a:endParaRPr lang="en-US" sz="2000" dirty="0"/>
          </a:p>
          <a:p>
            <a:endParaRPr lang="en-US" sz="2000" dirty="0"/>
          </a:p>
        </p:txBody>
      </p:sp>
    </p:spTree>
    <p:extLst>
      <p:ext uri="{BB962C8B-B14F-4D97-AF65-F5344CB8AC3E}">
        <p14:creationId xmlns:p14="http://schemas.microsoft.com/office/powerpoint/2010/main" val="1330903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6092" y="140050"/>
            <a:ext cx="5356958" cy="3212750"/>
          </a:xfrm>
          <a:prstGeom prst="rect">
            <a:avLst/>
          </a:prstGeom>
        </p:spPr>
      </p:pic>
      <p:pic>
        <p:nvPicPr>
          <p:cNvPr id="5" name="Picture 4"/>
          <p:cNvPicPr>
            <a:picLocks noChangeAspect="1"/>
          </p:cNvPicPr>
          <p:nvPr/>
        </p:nvPicPr>
        <p:blipFill>
          <a:blip r:embed="rId4"/>
          <a:stretch>
            <a:fillRect/>
          </a:stretch>
        </p:blipFill>
        <p:spPr>
          <a:xfrm>
            <a:off x="3583537" y="3488631"/>
            <a:ext cx="5313356" cy="3197919"/>
          </a:xfrm>
          <a:prstGeom prst="rect">
            <a:avLst/>
          </a:prstGeom>
        </p:spPr>
      </p:pic>
      <p:sp>
        <p:nvSpPr>
          <p:cNvPr id="6" name="Content Placeholder 2"/>
          <p:cNvSpPr>
            <a:spLocks noGrp="1"/>
          </p:cNvSpPr>
          <p:nvPr>
            <p:ph idx="1"/>
          </p:nvPr>
        </p:nvSpPr>
        <p:spPr>
          <a:xfrm>
            <a:off x="5667376" y="140051"/>
            <a:ext cx="3229518" cy="3212750"/>
          </a:xfrm>
        </p:spPr>
        <p:txBody>
          <a:bodyPr>
            <a:noAutofit/>
          </a:bodyPr>
          <a:lstStyle/>
          <a:p>
            <a:pPr marL="0" indent="0">
              <a:lnSpc>
                <a:spcPct val="100000"/>
              </a:lnSpc>
              <a:spcBef>
                <a:spcPts val="0"/>
              </a:spcBef>
              <a:buNone/>
              <a:tabLst>
                <a:tab pos="2176463" algn="l"/>
              </a:tabLst>
            </a:pPr>
            <a:r>
              <a:rPr lang="en-US" sz="1200" dirty="0" smtClean="0"/>
              <a:t>Varieties (14), </a:t>
            </a:r>
            <a:r>
              <a:rPr lang="en-US" sz="1200" dirty="0" err="1" smtClean="0"/>
              <a:t>Lahoma</a:t>
            </a:r>
            <a:r>
              <a:rPr lang="en-US" sz="1200" dirty="0" smtClean="0"/>
              <a:t> 502</a:t>
            </a:r>
            <a:r>
              <a:rPr lang="en-US" sz="1200" u="sng" dirty="0" smtClean="0"/>
              <a:t/>
            </a:r>
            <a:br>
              <a:rPr lang="en-US" sz="1200" u="sng" dirty="0" smtClean="0"/>
            </a:br>
            <a:r>
              <a:rPr lang="en-US" sz="1200" u="sng" dirty="0" smtClean="0"/>
              <a:t>Years	Variety</a:t>
            </a:r>
          </a:p>
          <a:p>
            <a:pPr>
              <a:lnSpc>
                <a:spcPct val="100000"/>
              </a:lnSpc>
              <a:spcBef>
                <a:spcPts val="0"/>
              </a:spcBef>
              <a:tabLst>
                <a:tab pos="2176463" algn="l"/>
              </a:tabLst>
            </a:pPr>
            <a:r>
              <a:rPr lang="en-US" sz="1200" dirty="0" smtClean="0"/>
              <a:t>1971-1974	Nicoma</a:t>
            </a:r>
          </a:p>
          <a:p>
            <a:pPr>
              <a:lnSpc>
                <a:spcPct val="100000"/>
              </a:lnSpc>
              <a:spcBef>
                <a:spcPts val="0"/>
              </a:spcBef>
              <a:tabLst>
                <a:tab pos="2176463" algn="l"/>
              </a:tabLst>
            </a:pPr>
            <a:r>
              <a:rPr lang="en-US" sz="1200" dirty="0" smtClean="0"/>
              <a:t>1975-1976	Triumph 64</a:t>
            </a:r>
          </a:p>
          <a:p>
            <a:pPr>
              <a:lnSpc>
                <a:spcPct val="100000"/>
              </a:lnSpc>
              <a:spcBef>
                <a:spcPts val="0"/>
              </a:spcBef>
              <a:tabLst>
                <a:tab pos="2176463" algn="l"/>
              </a:tabLst>
            </a:pPr>
            <a:r>
              <a:rPr lang="en-US" sz="1200" dirty="0" smtClean="0"/>
              <a:t>1977	Osage</a:t>
            </a:r>
          </a:p>
          <a:p>
            <a:pPr>
              <a:lnSpc>
                <a:spcPct val="100000"/>
              </a:lnSpc>
              <a:spcBef>
                <a:spcPts val="0"/>
              </a:spcBef>
              <a:tabLst>
                <a:tab pos="2176463" algn="l"/>
              </a:tabLst>
            </a:pPr>
            <a:r>
              <a:rPr lang="en-US" sz="1200" dirty="0" smtClean="0"/>
              <a:t>1978	</a:t>
            </a:r>
            <a:r>
              <a:rPr lang="en-US" sz="1200" dirty="0" err="1" smtClean="0"/>
              <a:t>Trimph</a:t>
            </a:r>
            <a:r>
              <a:rPr lang="en-US" sz="1200" dirty="0" smtClean="0"/>
              <a:t> 64</a:t>
            </a:r>
          </a:p>
          <a:p>
            <a:pPr>
              <a:lnSpc>
                <a:spcPct val="100000"/>
              </a:lnSpc>
              <a:spcBef>
                <a:spcPts val="0"/>
              </a:spcBef>
              <a:tabLst>
                <a:tab pos="2176463" algn="l"/>
              </a:tabLst>
            </a:pPr>
            <a:r>
              <a:rPr lang="en-US" sz="1200" dirty="0" smtClean="0"/>
              <a:t>1979-1992	TAM W-101</a:t>
            </a:r>
          </a:p>
          <a:p>
            <a:pPr>
              <a:lnSpc>
                <a:spcPct val="100000"/>
              </a:lnSpc>
              <a:spcBef>
                <a:spcPts val="0"/>
              </a:spcBef>
              <a:tabLst>
                <a:tab pos="2176463" algn="l"/>
              </a:tabLst>
            </a:pPr>
            <a:r>
              <a:rPr lang="en-US" sz="1200" dirty="0" smtClean="0"/>
              <a:t>1993-1994	Karl</a:t>
            </a:r>
          </a:p>
          <a:p>
            <a:pPr>
              <a:lnSpc>
                <a:spcPct val="100000"/>
              </a:lnSpc>
              <a:spcBef>
                <a:spcPts val="0"/>
              </a:spcBef>
              <a:tabLst>
                <a:tab pos="2176463" algn="l"/>
              </a:tabLst>
            </a:pPr>
            <a:r>
              <a:rPr lang="en-US" sz="1200" dirty="0" smtClean="0"/>
              <a:t>1995-1999	Tonkawa</a:t>
            </a:r>
          </a:p>
          <a:p>
            <a:pPr>
              <a:lnSpc>
                <a:spcPct val="100000"/>
              </a:lnSpc>
              <a:spcBef>
                <a:spcPts val="0"/>
              </a:spcBef>
              <a:tabLst>
                <a:tab pos="2176463" algn="l"/>
              </a:tabLst>
            </a:pPr>
            <a:r>
              <a:rPr lang="en-US" sz="1200" dirty="0" smtClean="0"/>
              <a:t>2000-2004	Custer</a:t>
            </a:r>
          </a:p>
          <a:p>
            <a:pPr>
              <a:lnSpc>
                <a:spcPct val="100000"/>
              </a:lnSpc>
              <a:spcBef>
                <a:spcPts val="0"/>
              </a:spcBef>
              <a:tabLst>
                <a:tab pos="2176463" algn="l"/>
              </a:tabLst>
            </a:pPr>
            <a:r>
              <a:rPr lang="en-US" sz="1200" dirty="0" smtClean="0"/>
              <a:t>2005-2008	</a:t>
            </a:r>
            <a:r>
              <a:rPr lang="en-US" sz="1200" dirty="0" err="1" smtClean="0"/>
              <a:t>Overley</a:t>
            </a:r>
            <a:endParaRPr lang="en-US" sz="1200" dirty="0" smtClean="0"/>
          </a:p>
          <a:p>
            <a:pPr>
              <a:lnSpc>
                <a:spcPct val="100000"/>
              </a:lnSpc>
              <a:spcBef>
                <a:spcPts val="0"/>
              </a:spcBef>
              <a:tabLst>
                <a:tab pos="2176463" algn="l"/>
              </a:tabLst>
            </a:pPr>
            <a:r>
              <a:rPr lang="en-US" sz="1200" dirty="0" smtClean="0"/>
              <a:t>2009	Endurance</a:t>
            </a:r>
          </a:p>
          <a:p>
            <a:pPr>
              <a:lnSpc>
                <a:spcPct val="100000"/>
              </a:lnSpc>
              <a:spcBef>
                <a:spcPts val="0"/>
              </a:spcBef>
              <a:tabLst>
                <a:tab pos="2176463" algn="l"/>
              </a:tabLst>
            </a:pPr>
            <a:r>
              <a:rPr lang="en-US" sz="1200" dirty="0" smtClean="0"/>
              <a:t>2010-2011	Bullet</a:t>
            </a:r>
          </a:p>
          <a:p>
            <a:pPr>
              <a:lnSpc>
                <a:spcPct val="100000"/>
              </a:lnSpc>
              <a:spcBef>
                <a:spcPts val="0"/>
              </a:spcBef>
              <a:tabLst>
                <a:tab pos="2176463" algn="l"/>
              </a:tabLst>
            </a:pPr>
            <a:r>
              <a:rPr lang="en-US" sz="1200" dirty="0" smtClean="0"/>
              <a:t>2012-2013	Billings</a:t>
            </a:r>
          </a:p>
          <a:p>
            <a:pPr>
              <a:lnSpc>
                <a:spcPct val="100000"/>
              </a:lnSpc>
              <a:spcBef>
                <a:spcPts val="0"/>
              </a:spcBef>
              <a:tabLst>
                <a:tab pos="2176463" algn="l"/>
              </a:tabLst>
            </a:pPr>
            <a:r>
              <a:rPr lang="en-US" sz="1200" dirty="0" smtClean="0"/>
              <a:t>2014	Ruby Lee</a:t>
            </a:r>
          </a:p>
          <a:p>
            <a:pPr>
              <a:lnSpc>
                <a:spcPct val="100000"/>
              </a:lnSpc>
              <a:spcBef>
                <a:spcPts val="0"/>
              </a:spcBef>
              <a:tabLst>
                <a:tab pos="2176463" algn="l"/>
              </a:tabLst>
            </a:pPr>
            <a:r>
              <a:rPr lang="en-US" sz="1200" dirty="0" smtClean="0"/>
              <a:t>2015-2017	</a:t>
            </a:r>
            <a:r>
              <a:rPr lang="en-US" sz="1200" dirty="0" err="1" smtClean="0"/>
              <a:t>Iba</a:t>
            </a:r>
            <a:endParaRPr lang="en-US" sz="1200" dirty="0" smtClean="0"/>
          </a:p>
          <a:p>
            <a:pPr>
              <a:lnSpc>
                <a:spcPct val="100000"/>
              </a:lnSpc>
              <a:spcBef>
                <a:spcPts val="0"/>
              </a:spcBef>
              <a:tabLst>
                <a:tab pos="2176463" algn="l"/>
              </a:tabLst>
            </a:pPr>
            <a:r>
              <a:rPr lang="en-US" sz="1200" dirty="0" smtClean="0"/>
              <a:t>2018	Bentley</a:t>
            </a:r>
            <a:endParaRPr lang="en-US" sz="1200" dirty="0"/>
          </a:p>
        </p:txBody>
      </p:sp>
      <p:sp>
        <p:nvSpPr>
          <p:cNvPr id="2" name="TextBox 1"/>
          <p:cNvSpPr txBox="1"/>
          <p:nvPr/>
        </p:nvSpPr>
        <p:spPr>
          <a:xfrm>
            <a:off x="742950" y="4369339"/>
            <a:ext cx="2552699" cy="584775"/>
          </a:xfrm>
          <a:prstGeom prst="rect">
            <a:avLst/>
          </a:prstGeom>
          <a:noFill/>
        </p:spPr>
        <p:txBody>
          <a:bodyPr wrap="square" rtlCol="0">
            <a:spAutoFit/>
          </a:bodyPr>
          <a:lstStyle/>
          <a:p>
            <a:r>
              <a:rPr lang="en-US" sz="1600" dirty="0" smtClean="0"/>
              <a:t>CIMMYT </a:t>
            </a:r>
            <a:br>
              <a:rPr lang="en-US" sz="1600" dirty="0" smtClean="0"/>
            </a:br>
            <a:r>
              <a:rPr lang="en-US" sz="1600" dirty="0" smtClean="0"/>
              <a:t>Selection Environment</a:t>
            </a:r>
            <a:endParaRPr lang="en-US" sz="1600" dirty="0"/>
          </a:p>
        </p:txBody>
      </p:sp>
      <p:sp>
        <p:nvSpPr>
          <p:cNvPr id="3" name="TextBox 2"/>
          <p:cNvSpPr txBox="1"/>
          <p:nvPr/>
        </p:nvSpPr>
        <p:spPr>
          <a:xfrm>
            <a:off x="742950" y="5356896"/>
            <a:ext cx="2386756" cy="369332"/>
          </a:xfrm>
          <a:prstGeom prst="rect">
            <a:avLst/>
          </a:prstGeom>
          <a:solidFill>
            <a:srgbClr val="008000"/>
          </a:solidFill>
        </p:spPr>
        <p:txBody>
          <a:bodyPr wrap="square" rtlCol="0">
            <a:spAutoFit/>
          </a:bodyPr>
          <a:lstStyle/>
          <a:p>
            <a:r>
              <a:rPr lang="en-US" sz="1800" dirty="0">
                <a:solidFill>
                  <a:schemeClr val="bg1"/>
                </a:solidFill>
              </a:rPr>
              <a:t>N Rich Strip, 2X Strip</a:t>
            </a:r>
          </a:p>
        </p:txBody>
      </p:sp>
      <p:pic>
        <p:nvPicPr>
          <p:cNvPr id="7" name="Picture 6"/>
          <p:cNvPicPr>
            <a:picLocks noChangeAspect="1"/>
          </p:cNvPicPr>
          <p:nvPr/>
        </p:nvPicPr>
        <p:blipFill>
          <a:blip r:embed="rId5"/>
          <a:stretch>
            <a:fillRect/>
          </a:stretch>
        </p:blipFill>
        <p:spPr>
          <a:xfrm>
            <a:off x="828294" y="3924047"/>
            <a:ext cx="1859441" cy="737680"/>
          </a:xfrm>
          <a:prstGeom prst="rect">
            <a:avLst/>
          </a:prstGeom>
        </p:spPr>
      </p:pic>
    </p:spTree>
    <p:extLst>
      <p:ext uri="{BB962C8B-B14F-4D97-AF65-F5344CB8AC3E}">
        <p14:creationId xmlns:p14="http://schemas.microsoft.com/office/powerpoint/2010/main" val="4779520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244900"/>
            <a:ext cx="7055380" cy="1400530"/>
          </a:xfrm>
        </p:spPr>
        <p:txBody>
          <a:bodyPr>
            <a:normAutofit fontScale="90000"/>
          </a:bodyPr>
          <a:lstStyle/>
          <a:p>
            <a:r>
              <a:rPr lang="en-US" dirty="0" smtClean="0"/>
              <a:t>NUE </a:t>
            </a:r>
            <a:br>
              <a:rPr lang="en-US" dirty="0" smtClean="0"/>
            </a:br>
            <a:r>
              <a:rPr lang="en-US" sz="2800" dirty="0" smtClean="0"/>
              <a:t>Exp. 222,1969-2015</a:t>
            </a:r>
            <a:br>
              <a:rPr lang="en-US" sz="2800" dirty="0" smtClean="0"/>
            </a:br>
            <a:r>
              <a:rPr lang="en-US" sz="1800" dirty="0" smtClean="0"/>
              <a:t>(N uptake treated - N uptake check)/N rate  </a:t>
            </a:r>
            <a:br>
              <a:rPr lang="en-US" sz="1800" dirty="0" smtClean="0"/>
            </a:br>
            <a:r>
              <a:rPr lang="en-US" sz="1800" dirty="0" smtClean="0"/>
              <a:t>(#4 and #1)  120-60-40   0-60-40  (N-P2O5-K2O)</a:t>
            </a:r>
            <a:endParaRPr lang="en-US" sz="3200" dirty="0"/>
          </a:p>
        </p:txBody>
      </p:sp>
      <p:pic>
        <p:nvPicPr>
          <p:cNvPr id="4" name="Picture 3"/>
          <p:cNvPicPr>
            <a:picLocks noChangeAspect="1"/>
          </p:cNvPicPr>
          <p:nvPr/>
        </p:nvPicPr>
        <p:blipFill>
          <a:blip r:embed="rId2"/>
          <a:stretch>
            <a:fillRect/>
          </a:stretch>
        </p:blipFill>
        <p:spPr>
          <a:xfrm>
            <a:off x="390144" y="1785913"/>
            <a:ext cx="8424672" cy="4883723"/>
          </a:xfrm>
          <a:prstGeom prst="rect">
            <a:avLst/>
          </a:prstGeom>
        </p:spPr>
      </p:pic>
    </p:spTree>
    <p:extLst>
      <p:ext uri="{BB962C8B-B14F-4D97-AF65-F5344CB8AC3E}">
        <p14:creationId xmlns:p14="http://schemas.microsoft.com/office/powerpoint/2010/main" val="322912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186711"/>
            <a:ext cx="7055380" cy="1400530"/>
          </a:xfrm>
        </p:spPr>
        <p:txBody>
          <a:bodyPr>
            <a:normAutofit fontScale="90000"/>
          </a:bodyPr>
          <a:lstStyle/>
          <a:p>
            <a:r>
              <a:rPr lang="en-US" dirty="0" smtClean="0"/>
              <a:t>NUE </a:t>
            </a:r>
            <a:br>
              <a:rPr lang="en-US" dirty="0" smtClean="0"/>
            </a:br>
            <a:r>
              <a:rPr lang="en-US" sz="2800" dirty="0" smtClean="0"/>
              <a:t>Exp. 502,1971-2015</a:t>
            </a:r>
            <a:br>
              <a:rPr lang="en-US" sz="2800" dirty="0" smtClean="0"/>
            </a:br>
            <a:r>
              <a:rPr lang="en-US" sz="1800" dirty="0" smtClean="0"/>
              <a:t>(N uptake treated - N uptake check)/N rate  </a:t>
            </a:r>
            <a:br>
              <a:rPr lang="en-US" sz="1800" dirty="0" smtClean="0"/>
            </a:br>
            <a:r>
              <a:rPr lang="en-US" sz="1800" dirty="0" smtClean="0"/>
              <a:t>(#7 and #2) 100-40-60 and 0-40-60 </a:t>
            </a:r>
            <a:r>
              <a:rPr lang="en-US" sz="1800" dirty="0"/>
              <a:t>(N-P2O5-K2O)</a:t>
            </a:r>
          </a:p>
        </p:txBody>
      </p:sp>
      <p:pic>
        <p:nvPicPr>
          <p:cNvPr id="5" name="Picture 4"/>
          <p:cNvPicPr>
            <a:picLocks noChangeAspect="1"/>
          </p:cNvPicPr>
          <p:nvPr/>
        </p:nvPicPr>
        <p:blipFill>
          <a:blip r:embed="rId2"/>
          <a:stretch>
            <a:fillRect/>
          </a:stretch>
        </p:blipFill>
        <p:spPr>
          <a:xfrm>
            <a:off x="326214" y="1810268"/>
            <a:ext cx="8207900" cy="4566148"/>
          </a:xfrm>
          <a:prstGeom prst="rect">
            <a:avLst/>
          </a:prstGeom>
        </p:spPr>
      </p:pic>
    </p:spTree>
    <p:extLst>
      <p:ext uri="{BB962C8B-B14F-4D97-AF65-F5344CB8AC3E}">
        <p14:creationId xmlns:p14="http://schemas.microsoft.com/office/powerpoint/2010/main" val="780910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5729" y="289440"/>
            <a:ext cx="8673146" cy="5196959"/>
          </a:xfrm>
          <a:prstGeom prst="rect">
            <a:avLst/>
          </a:prstGeom>
        </p:spPr>
      </p:pic>
      <p:sp>
        <p:nvSpPr>
          <p:cNvPr id="4" name="TextBox 3"/>
          <p:cNvSpPr txBox="1"/>
          <p:nvPr/>
        </p:nvSpPr>
        <p:spPr>
          <a:xfrm>
            <a:off x="1219199" y="6034224"/>
            <a:ext cx="7639675" cy="461665"/>
          </a:xfrm>
          <a:prstGeom prst="rect">
            <a:avLst/>
          </a:prstGeom>
          <a:noFill/>
        </p:spPr>
        <p:txBody>
          <a:bodyPr wrap="square" rtlCol="0">
            <a:spAutoFit/>
          </a:bodyPr>
          <a:lstStyle/>
          <a:p>
            <a:r>
              <a:rPr lang="en-US" sz="2400" dirty="0" smtClean="0"/>
              <a:t>Nitrogen Response from Year to Year is Random</a:t>
            </a:r>
            <a:endParaRPr lang="en-US" sz="2400" dirty="0"/>
          </a:p>
        </p:txBody>
      </p:sp>
    </p:spTree>
    <p:extLst>
      <p:ext uri="{BB962C8B-B14F-4D97-AF65-F5344CB8AC3E}">
        <p14:creationId xmlns:p14="http://schemas.microsoft.com/office/powerpoint/2010/main" val="3424520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8445" y="1085724"/>
            <a:ext cx="7915480" cy="4851424"/>
          </a:xfrm>
          <a:prstGeom prst="rect">
            <a:avLst/>
          </a:prstGeom>
        </p:spPr>
      </p:pic>
      <p:sp>
        <p:nvSpPr>
          <p:cNvPr id="3" name="TextBox 2"/>
          <p:cNvSpPr txBox="1"/>
          <p:nvPr/>
        </p:nvSpPr>
        <p:spPr>
          <a:xfrm>
            <a:off x="1362075" y="504825"/>
            <a:ext cx="5010150" cy="338554"/>
          </a:xfrm>
          <a:prstGeom prst="rect">
            <a:avLst/>
          </a:prstGeom>
          <a:solidFill>
            <a:schemeClr val="accent6">
              <a:lumMod val="75000"/>
            </a:schemeClr>
          </a:solidFill>
        </p:spPr>
        <p:txBody>
          <a:bodyPr wrap="square" rtlCol="0">
            <a:spAutoFit/>
          </a:bodyPr>
          <a:lstStyle/>
          <a:p>
            <a:r>
              <a:rPr lang="en-US" sz="1600" b="1" dirty="0" smtClean="0">
                <a:solidFill>
                  <a:schemeClr val="bg1"/>
                </a:solidFill>
              </a:rPr>
              <a:t>SBNRC, Inclusion of SOIL MOISTURE at Sensing</a:t>
            </a:r>
            <a:endParaRPr lang="en-US" sz="1600" b="1" dirty="0">
              <a:solidFill>
                <a:schemeClr val="bg1"/>
              </a:solidFill>
            </a:endParaRPr>
          </a:p>
        </p:txBody>
      </p:sp>
    </p:spTree>
    <p:extLst>
      <p:ext uri="{BB962C8B-B14F-4D97-AF65-F5344CB8AC3E}">
        <p14:creationId xmlns:p14="http://schemas.microsoft.com/office/powerpoint/2010/main" val="35964892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7675" y="5321972"/>
            <a:ext cx="7861497" cy="1384995"/>
          </a:xfrm>
          <a:prstGeom prst="rect">
            <a:avLst/>
          </a:prstGeom>
          <a:noFill/>
        </p:spPr>
        <p:txBody>
          <a:bodyPr wrap="square" rtlCol="0">
            <a:spAutoFit/>
          </a:bodyPr>
          <a:lstStyle/>
          <a:p>
            <a:r>
              <a:rPr lang="en-US" sz="1400" dirty="0" smtClean="0"/>
              <a:t>REVENUE:  When there was very limited response to fertilizer N, the SBNRC did very well.  Why?  NDVI readings early, when there are limited differences, are incredibly valuable.  When you cannot see the N rich strip early, these are the years where applying added fertilizer N do not pay.  If the readings show up early, using the calculator is OFF??</a:t>
            </a:r>
          </a:p>
          <a:p>
            <a:endParaRPr lang="en-US" sz="1400" dirty="0"/>
          </a:p>
          <a:p>
            <a:r>
              <a:rPr lang="en-US" sz="1400" dirty="0" smtClean="0"/>
              <a:t>When the RI was below 2, the SBNRC did well</a:t>
            </a:r>
            <a:endParaRPr lang="en-US" sz="1400" dirty="0"/>
          </a:p>
        </p:txBody>
      </p:sp>
      <p:pic>
        <p:nvPicPr>
          <p:cNvPr id="3" name="Picture 2"/>
          <p:cNvPicPr>
            <a:picLocks noChangeAspect="1"/>
          </p:cNvPicPr>
          <p:nvPr/>
        </p:nvPicPr>
        <p:blipFill>
          <a:blip r:embed="rId2"/>
          <a:stretch>
            <a:fillRect/>
          </a:stretch>
        </p:blipFill>
        <p:spPr>
          <a:xfrm>
            <a:off x="244407" y="676275"/>
            <a:ext cx="8629264" cy="4533900"/>
          </a:xfrm>
          <a:prstGeom prst="rect">
            <a:avLst/>
          </a:prstGeom>
        </p:spPr>
      </p:pic>
    </p:spTree>
    <p:extLst>
      <p:ext uri="{BB962C8B-B14F-4D97-AF65-F5344CB8AC3E}">
        <p14:creationId xmlns:p14="http://schemas.microsoft.com/office/powerpoint/2010/main" val="337463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430379" y="278902"/>
            <a:ext cx="5293904" cy="707886"/>
          </a:xfrm>
          <a:prstGeom prst="rect">
            <a:avLst/>
          </a:prstGeom>
          <a:solidFill>
            <a:srgbClr val="008000"/>
          </a:solidFill>
          <a:ln w="19050">
            <a:solidFill>
              <a:schemeClr val="tx1"/>
            </a:solid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Long Term Nutrient Management/Tillage Experiments</a:t>
            </a:r>
            <a:endParaRPr kumimoji="0" lang="en-US" altLang="en-US" b="0" i="0" u="none" strike="noStrike" cap="none" normalizeH="0" baseline="0" dirty="0" smtClean="0">
              <a:ln>
                <a:noFill/>
              </a:ln>
              <a:solidFill>
                <a:schemeClr val="bg1"/>
              </a:solidFill>
              <a:effectLst/>
            </a:endParaRPr>
          </a:p>
        </p:txBody>
      </p:sp>
      <p:pic>
        <p:nvPicPr>
          <p:cNvPr id="2049" name="Picture 14" descr="American Society of Agrono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053" y="118711"/>
            <a:ext cx="1915788" cy="8953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406307" y="1014061"/>
            <a:ext cx="8460968"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400050" algn="l"/>
                <a:tab pos="1143000" algn="l"/>
              </a:tabLst>
              <a:defRPr>
                <a:solidFill>
                  <a:schemeClr val="tx1"/>
                </a:solidFill>
                <a:latin typeface="Arial" panose="020B0604020202020204" pitchFamily="34" charset="0"/>
              </a:defRPr>
            </a:lvl1pPr>
            <a:lvl2pPr>
              <a:tabLst>
                <a:tab pos="400050" algn="l"/>
                <a:tab pos="1143000" algn="l"/>
              </a:tabLst>
              <a:defRPr>
                <a:solidFill>
                  <a:schemeClr val="tx1"/>
                </a:solidFill>
                <a:latin typeface="Arial" panose="020B0604020202020204" pitchFamily="34" charset="0"/>
              </a:defRPr>
            </a:lvl2pPr>
            <a:lvl3pPr>
              <a:tabLst>
                <a:tab pos="400050" algn="l"/>
                <a:tab pos="1143000" algn="l"/>
              </a:tabLst>
              <a:defRPr>
                <a:solidFill>
                  <a:schemeClr val="tx1"/>
                </a:solidFill>
                <a:latin typeface="Arial" panose="020B0604020202020204" pitchFamily="34" charset="0"/>
              </a:defRPr>
            </a:lvl3pPr>
            <a:lvl4pPr>
              <a:tabLst>
                <a:tab pos="400050" algn="l"/>
                <a:tab pos="1143000" algn="l"/>
              </a:tabLst>
              <a:defRPr>
                <a:solidFill>
                  <a:schemeClr val="tx1"/>
                </a:solidFill>
                <a:latin typeface="Arial" panose="020B0604020202020204" pitchFamily="34" charset="0"/>
              </a:defRPr>
            </a:lvl4pPr>
            <a:lvl5pPr>
              <a:tabLst>
                <a:tab pos="400050" algn="l"/>
                <a:tab pos="1143000" algn="l"/>
              </a:tabLst>
              <a:defRPr>
                <a:solidFill>
                  <a:schemeClr val="tx1"/>
                </a:solidFill>
                <a:latin typeface="Arial" panose="020B0604020202020204" pitchFamily="34" charset="0"/>
              </a:defRPr>
            </a:lvl5pPr>
            <a:lvl6pPr eaLnBrk="0" fontAlgn="base" hangingPunct="0">
              <a:spcBef>
                <a:spcPct val="0"/>
              </a:spcBef>
              <a:spcAft>
                <a:spcPct val="0"/>
              </a:spcAft>
              <a:tabLst>
                <a:tab pos="400050" algn="l"/>
                <a:tab pos="1143000" algn="l"/>
              </a:tabLst>
              <a:defRPr>
                <a:solidFill>
                  <a:schemeClr val="tx1"/>
                </a:solidFill>
                <a:latin typeface="Arial" panose="020B0604020202020204" pitchFamily="34" charset="0"/>
              </a:defRPr>
            </a:lvl6pPr>
            <a:lvl7pPr eaLnBrk="0" fontAlgn="base" hangingPunct="0">
              <a:spcBef>
                <a:spcPct val="0"/>
              </a:spcBef>
              <a:spcAft>
                <a:spcPct val="0"/>
              </a:spcAft>
              <a:tabLst>
                <a:tab pos="400050" algn="l"/>
                <a:tab pos="1143000" algn="l"/>
              </a:tabLst>
              <a:defRPr>
                <a:solidFill>
                  <a:schemeClr val="tx1"/>
                </a:solidFill>
                <a:latin typeface="Arial" panose="020B0604020202020204" pitchFamily="34" charset="0"/>
              </a:defRPr>
            </a:lvl7pPr>
            <a:lvl8pPr eaLnBrk="0" fontAlgn="base" hangingPunct="0">
              <a:spcBef>
                <a:spcPct val="0"/>
              </a:spcBef>
              <a:spcAft>
                <a:spcPct val="0"/>
              </a:spcAft>
              <a:tabLst>
                <a:tab pos="400050" algn="l"/>
                <a:tab pos="1143000" algn="l"/>
              </a:tabLst>
              <a:defRPr>
                <a:solidFill>
                  <a:schemeClr val="tx1"/>
                </a:solidFill>
                <a:latin typeface="Arial" panose="020B0604020202020204" pitchFamily="34" charset="0"/>
              </a:defRPr>
            </a:lvl8pPr>
            <a:lvl9pPr eaLnBrk="0" fontAlgn="base" hangingPunct="0">
              <a:spcBef>
                <a:spcPct val="0"/>
              </a:spcBef>
              <a:spcAft>
                <a:spcPct val="0"/>
              </a:spcAft>
              <a:tabLst>
                <a:tab pos="400050" algn="l"/>
                <a:tab pos="11430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00050" algn="l"/>
                <a:tab pos="1143000" algn="l"/>
              </a:tabLst>
            </a:pPr>
            <a:r>
              <a:rPr kumimoji="0" lang="en-US" altLang="en-US" sz="1600" b="0" i="0" u="none" strike="noStrike" cap="none" normalizeH="0" baseline="0" dirty="0" smtClean="0">
                <a:ln>
                  <a:noFill/>
                </a:ln>
                <a:solidFill>
                  <a:srgbClr val="0000FF"/>
                </a:solidFill>
                <a:effectLst/>
                <a:latin typeface="Verdana" panose="020B0604030504040204" pitchFamily="34" charset="0"/>
                <a:ea typeface="Times New Roman" panose="02020603050405020304" pitchFamily="18" charset="0"/>
                <a:cs typeface="Times New Roman" panose="02020603050405020304" pitchFamily="18" charset="0"/>
                <a:hlinkClick r:id="rId3"/>
              </a:rPr>
              <a:t>American Society of Agronomy Centennial, 2007</a:t>
            </a:r>
            <a:r>
              <a:rPr kumimoji="0" lang="en-US" altLang="en-US" sz="1600" b="0" i="0" u="none" strike="noStrike" cap="none" normalizeH="0" baseline="0" dirty="0" smtClean="0">
                <a:ln>
                  <a:noFill/>
                </a:ln>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3"/>
              </a:rPr>
              <a:t> </a:t>
            </a:r>
            <a:r>
              <a:rPr kumimoji="0" lang="en-US" altLang="en-US" sz="1600" b="0" i="0" u="none" strike="noStrike" cap="none" normalizeH="0" baseline="0" dirty="0" smtClean="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r>
            <a:br>
              <a:rPr kumimoji="0" lang="en-US" altLang="en-US" sz="1600" b="0" i="0" u="none" strike="noStrike" cap="none" normalizeH="0" baseline="0" dirty="0" smtClean="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br>
            <a:r>
              <a:rPr kumimoji="0" lang="en-US" altLang="en-US" sz="1600" b="0" i="0" u="none" strike="noStrike" cap="none" normalizeH="0" baseline="0" dirty="0" smtClean="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r>
            <a:br>
              <a:rPr kumimoji="0" lang="en-US" altLang="en-US" sz="1600" b="0" i="0" u="none" strike="noStrike" cap="none" normalizeH="0" baseline="0" dirty="0" smtClean="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br>
            <a:r>
              <a:rPr kumimoji="0" lang="en-US" altLang="en-US" sz="1600" b="0" i="0" u="none" strike="noStrike" cap="none" normalizeH="0" baseline="0" dirty="0" smtClean="0">
                <a:ln>
                  <a:noFill/>
                </a:ln>
                <a:solidFill>
                  <a:srgbClr val="0000FF"/>
                </a:solidFill>
                <a:effectLst/>
                <a:latin typeface="Verdana" panose="020B0604030504040204" pitchFamily="34" charset="0"/>
                <a:ea typeface="Times New Roman" panose="02020603050405020304" pitchFamily="18" charset="0"/>
                <a:cs typeface="Times New Roman" panose="02020603050405020304" pitchFamily="18" charset="0"/>
                <a:hlinkClick r:id="rId4"/>
              </a:rPr>
              <a:t>PDF file ASA Centennial Calendar</a:t>
            </a:r>
            <a:r>
              <a:rPr kumimoji="0" lang="en-US" altLang="en-US" sz="1600" b="0" i="0" u="none" strike="noStrike" cap="none" normalizeH="0" baseline="0" dirty="0" smtClean="0">
                <a:ln>
                  <a:noFill/>
                </a:ln>
                <a:solidFill>
                  <a:srgbClr val="0000FF"/>
                </a:solidFill>
                <a:effectLst/>
                <a:latin typeface="Verdana" panose="020B0604030504040204" pitchFamily="34" charset="0"/>
                <a:ea typeface="Times New Roman" panose="02020603050405020304" pitchFamily="18" charset="0"/>
                <a:cs typeface="Times New Roman" panose="02020603050405020304" pitchFamily="18" charset="0"/>
              </a:rPr>
              <a:t/>
            </a:r>
            <a:br>
              <a:rPr kumimoji="0" lang="en-US" altLang="en-US" sz="1600" b="0" i="0" u="none" strike="noStrike" cap="none" normalizeH="0" baseline="0" dirty="0" smtClean="0">
                <a:ln>
                  <a:noFill/>
                </a:ln>
                <a:solidFill>
                  <a:srgbClr val="0000FF"/>
                </a:solidFill>
                <a:effectLst/>
                <a:latin typeface="Verdana" panose="020B0604030504040204" pitchFamily="34" charset="0"/>
                <a:ea typeface="Times New Roman" panose="02020603050405020304" pitchFamily="18" charset="0"/>
                <a:cs typeface="Times New Roman" panose="02020603050405020304" pitchFamily="18" charset="0"/>
              </a:rPr>
            </a:b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00050" algn="l"/>
                <a:tab pos="1143000" algn="l"/>
              </a:tabLst>
            </a:pPr>
            <a:r>
              <a:rPr kumimoji="0" lang="en-US" altLang="en-US" sz="1600" b="1" i="0" u="none" strike="noStrike" cap="none" normalizeH="0" baseline="0" dirty="0" smtClean="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1843	</a:t>
            </a:r>
            <a:r>
              <a:rPr kumimoji="0" lang="en-US" altLang="en-US" sz="1600" b="1" i="0" u="none" strike="noStrike" cap="none" normalizeH="0" baseline="0" dirty="0" err="1" smtClean="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Rothamsted</a:t>
            </a:r>
            <a:r>
              <a:rPr kumimoji="0" lang="en-US" altLang="en-US" sz="1600" b="1" i="0" u="none" strike="noStrike" cap="none" normalizeH="0" baseline="0" dirty="0" smtClean="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kumimoji="0" lang="en-US" altLang="en-US" sz="1600" b="1" i="0" u="none" strike="noStrike" cap="none" normalizeH="0" baseline="0" dirty="0" err="1" smtClean="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Broadbalk</a:t>
            </a:r>
            <a:r>
              <a:rPr kumimoji="0" lang="en-US" altLang="en-US" sz="1600" b="1" i="0" u="none" strike="noStrike" cap="none" normalizeH="0" baseline="0" dirty="0" smtClean="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t>
            </a:r>
            <a:r>
              <a:rPr kumimoji="0" lang="en-US" altLang="en-US" sz="1600" b="1"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1600" b="1" i="0" u="none" strike="noStrike" cap="none" normalizeH="0" baseline="0" dirty="0" smtClean="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UK</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00050" algn="l"/>
                <a:tab pos="1143000" algn="l"/>
              </a:tabLst>
            </a:pPr>
            <a:r>
              <a:rPr kumimoji="0" lang="en-US" altLang="en-US" sz="1600" b="1" i="0" u="none" strike="noStrike" cap="none" normalizeH="0" baseline="0" dirty="0" smtClean="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1876	The Morrow Plots, Illinois, Corn, Soybeans</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00050" algn="l"/>
                <a:tab pos="1143000" algn="l"/>
              </a:tabLst>
            </a:pPr>
            <a:r>
              <a:rPr kumimoji="0" lang="en-US" altLang="en-US" sz="1600" b="1" i="0" u="none" strike="noStrike" cap="none" normalizeH="0" baseline="0" dirty="0" smtClean="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1888	Sanborn Fields, Missouri, Corn, Soybeans</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00050" algn="l"/>
                <a:tab pos="1143000" algn="l"/>
              </a:tabLst>
            </a:pPr>
            <a:r>
              <a:rPr kumimoji="0" lang="en-US" altLang="en-US" sz="1600" b="1" i="0" u="none" strike="noStrike" cap="none" normalizeH="0" baseline="0" dirty="0" smtClean="0">
                <a:ln>
                  <a:noFill/>
                </a:ln>
                <a:solidFill>
                  <a:srgbClr val="FF9933"/>
                </a:solidFill>
                <a:effectLst/>
                <a:latin typeface="Verdana" panose="020B0604030504040204" pitchFamily="34" charset="0"/>
                <a:ea typeface="Times New Roman" panose="02020603050405020304" pitchFamily="18" charset="0"/>
                <a:cs typeface="Times New Roman" panose="02020603050405020304" pitchFamily="18" charset="0"/>
              </a:rPr>
              <a:t>1892</a:t>
            </a:r>
            <a:r>
              <a:rPr kumimoji="0" lang="en-US" altLang="en-US" sz="1600" b="1" i="0" u="none" strike="noStrike" cap="none" normalizeH="0" baseline="0" dirty="0" smtClean="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r>
              <a:rPr kumimoji="0" lang="en-US" altLang="en-US" sz="1600" b="1" i="0" u="none" strike="noStrike" cap="none" normalizeH="0" baseline="0" dirty="0" smtClean="0">
                <a:ln>
                  <a:noFill/>
                </a:ln>
                <a:solidFill>
                  <a:srgbClr val="FF9933"/>
                </a:solidFill>
                <a:effectLst/>
                <a:latin typeface="Verdana" panose="020B0604030504040204" pitchFamily="34" charset="0"/>
                <a:ea typeface="Times New Roman" panose="02020603050405020304" pitchFamily="18" charset="0"/>
                <a:cs typeface="Times New Roman" panose="02020603050405020304" pitchFamily="18" charset="0"/>
              </a:rPr>
              <a:t>The </a:t>
            </a:r>
            <a:r>
              <a:rPr kumimoji="0" lang="en-US" altLang="en-US" sz="1600" b="1" i="0" u="none" strike="noStrike" cap="none" normalizeH="0" baseline="0" dirty="0" err="1" smtClean="0">
                <a:ln>
                  <a:noFill/>
                </a:ln>
                <a:solidFill>
                  <a:srgbClr val="FF9933"/>
                </a:solidFill>
                <a:effectLst/>
                <a:latin typeface="Verdana" panose="020B0604030504040204" pitchFamily="34" charset="0"/>
                <a:ea typeface="Times New Roman" panose="02020603050405020304" pitchFamily="18" charset="0"/>
                <a:cs typeface="Times New Roman" panose="02020603050405020304" pitchFamily="18" charset="0"/>
              </a:rPr>
              <a:t>Magruder</a:t>
            </a:r>
            <a:r>
              <a:rPr kumimoji="0" lang="en-US" altLang="en-US" sz="1600" b="1" i="0" u="none" strike="noStrike" cap="none" normalizeH="0" baseline="0" dirty="0" smtClean="0">
                <a:ln>
                  <a:noFill/>
                </a:ln>
                <a:solidFill>
                  <a:srgbClr val="FF9933"/>
                </a:solidFill>
                <a:effectLst/>
                <a:latin typeface="Verdana" panose="020B0604030504040204" pitchFamily="34" charset="0"/>
                <a:ea typeface="Times New Roman" panose="02020603050405020304" pitchFamily="18" charset="0"/>
                <a:cs typeface="Times New Roman" panose="02020603050405020304" pitchFamily="18" charset="0"/>
              </a:rPr>
              <a:t> Plots, Oklahoma, Wheat</a:t>
            </a:r>
            <a:endParaRPr kumimoji="0" lang="en-US" altLang="en-US" sz="600" b="0" i="0" u="none" strike="noStrike" cap="none" normalizeH="0" baseline="0" dirty="0" smtClean="0">
              <a:ln>
                <a:noFill/>
              </a:ln>
              <a:solidFill>
                <a:srgbClr val="FF9933"/>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00050" algn="l"/>
                <a:tab pos="1143000" algn="l"/>
              </a:tabLst>
            </a:pPr>
            <a:r>
              <a:rPr kumimoji="0" lang="en-US" altLang="en-US" sz="1600" b="1" i="0" u="none" strike="noStrike" cap="none" normalizeH="0" baseline="0" dirty="0" smtClean="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1911	The </a:t>
            </a:r>
            <a:r>
              <a:rPr kumimoji="0" lang="en-US" altLang="en-US" sz="1600" b="1" i="0" u="none" strike="noStrike" cap="none" normalizeH="0" baseline="0" dirty="0" err="1" smtClean="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Cullars</a:t>
            </a:r>
            <a:r>
              <a:rPr kumimoji="0" lang="en-US" altLang="en-US" sz="1600" b="1" i="0" u="none" strike="noStrike" cap="none" normalizeH="0" baseline="0" dirty="0" smtClean="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Rotation, Alabama, Cotton</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00050" algn="l"/>
                <a:tab pos="1143000" algn="l"/>
              </a:tabLst>
            </a:pPr>
            <a:r>
              <a:rPr kumimoji="0" lang="en-US" altLang="en-US" sz="1600" b="1" i="0" u="none" strike="noStrike" cap="none" normalizeH="0" baseline="0" dirty="0" smtClean="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1914	Topdressing Experiment, Australia</a:t>
            </a:r>
            <a:br>
              <a:rPr kumimoji="0" lang="en-US" altLang="en-US" sz="1600" b="1" i="0" u="none" strike="noStrike" cap="none" normalizeH="0" baseline="0" dirty="0" smtClean="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br>
            <a:r>
              <a:rPr kumimoji="0" lang="en-US" altLang="en-US" sz="1600" b="1" i="0" u="none" strike="noStrike" cap="none" normalizeH="0" baseline="0" dirty="0" smtClean="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1931	Crop Residue Experiment, Oregon</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00050" algn="l"/>
                <a:tab pos="1143000" algn="l"/>
              </a:tabLst>
            </a:pPr>
            <a:r>
              <a:rPr kumimoji="0" lang="en-US" altLang="en-US" sz="1600" b="1" i="0" u="none" strike="noStrike" cap="none" normalizeH="0" baseline="0" dirty="0" smtClean="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1961	NPK Fertility, Kansas</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00050" algn="l"/>
                <a:tab pos="1143000" algn="l"/>
              </a:tabLst>
            </a:pPr>
            <a:r>
              <a:rPr kumimoji="0" lang="en-US" altLang="en-US" sz="1600" b="1" i="0" u="none" strike="noStrike" cap="none" normalizeH="0" baseline="0" dirty="0" smtClean="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1962	Long Term Manure, Michigan</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00050" algn="l"/>
                <a:tab pos="1143000" algn="l"/>
              </a:tabLst>
            </a:pPr>
            <a:r>
              <a:rPr kumimoji="0" lang="en-US" altLang="en-US" sz="1600" b="1" i="0" u="none" strike="noStrike" cap="none" normalizeH="0" baseline="0" dirty="0" smtClean="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1963	Long Term Tillage/Rotation, Ohio</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00050" algn="l"/>
                <a:tab pos="1143000" algn="l"/>
              </a:tabLst>
            </a:pPr>
            <a:r>
              <a:rPr kumimoji="0" lang="en-US" altLang="en-US" sz="1600" b="1" i="0" u="none" strike="noStrike" cap="none" normalizeH="0" baseline="0" dirty="0" smtClean="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1970	Continuous N Tillage, Kentucky</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00050" algn="l"/>
                <a:tab pos="1143000" algn="l"/>
              </a:tabLst>
            </a:pPr>
            <a:r>
              <a:rPr kumimoji="0" lang="en-US" altLang="en-US" sz="1600" b="1" i="0" u="none" strike="noStrike" cap="none" normalizeH="0" baseline="0" dirty="0" smtClean="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1974	Wheat/Soybean Tillage, Argentina</a:t>
            </a:r>
            <a:endParaRPr kumimoji="0" lang="en-US" altLang="en-US" sz="600" b="0" i="0" u="none" strike="noStrike" cap="none" normalizeH="0" baseline="0" dirty="0" smtClean="0">
              <a:ln>
                <a:noFill/>
              </a:ln>
              <a:solidFill>
                <a:schemeClr val="tx1"/>
              </a:solidFill>
              <a:effectLst/>
            </a:endParaRPr>
          </a:p>
        </p:txBody>
      </p:sp>
      <p:sp>
        <p:nvSpPr>
          <p:cNvPr id="6" name="TextBox 5"/>
          <p:cNvSpPr txBox="1"/>
          <p:nvPr/>
        </p:nvSpPr>
        <p:spPr>
          <a:xfrm>
            <a:off x="0" y="4934735"/>
            <a:ext cx="7724283" cy="1938992"/>
          </a:xfrm>
          <a:prstGeom prst="rect">
            <a:avLst/>
          </a:prstGeom>
          <a:noFill/>
        </p:spPr>
        <p:txBody>
          <a:bodyPr wrap="square" rtlCol="0">
            <a:spAutoFit/>
          </a:bodyPr>
          <a:lstStyle/>
          <a:p>
            <a:pPr lvl="0"/>
            <a:r>
              <a:rPr lang="en-US" sz="1200" dirty="0" smtClean="0"/>
              <a:t>Boman</a:t>
            </a:r>
            <a:r>
              <a:rPr lang="en-US" sz="1200" dirty="0"/>
              <a:t>, R.K., S.L. Taylor, W.R. Raun, G.V. Johnson, D.J. Bernardo and L.L. Singleton. 1996. The </a:t>
            </a:r>
            <a:r>
              <a:rPr lang="en-US" sz="1200" dirty="0" err="1"/>
              <a:t>Magruder</a:t>
            </a:r>
            <a:r>
              <a:rPr lang="en-US" sz="1200" dirty="0"/>
              <a:t> plots, a century of wheat research in Oklahoma.  Okla. Agric. Exp. Sta., Agronomy 96-1. 69 pages.</a:t>
            </a:r>
            <a:br>
              <a:rPr lang="en-US" sz="1200" dirty="0"/>
            </a:br>
            <a:r>
              <a:rPr lang="en-US" sz="1200" dirty="0"/>
              <a:t/>
            </a:r>
            <a:br>
              <a:rPr lang="en-US" sz="1200" dirty="0"/>
            </a:br>
            <a:r>
              <a:rPr lang="en-US" sz="1200" dirty="0"/>
              <a:t>Davis, R.L., J.J. Patton, R.K. Teal, Y. Tang, M.T. Humphreys, J. </a:t>
            </a:r>
            <a:r>
              <a:rPr lang="en-US" sz="1200" dirty="0" err="1"/>
              <a:t>Mosali</a:t>
            </a:r>
            <a:r>
              <a:rPr lang="en-US" sz="1200" dirty="0"/>
              <a:t>, K. </a:t>
            </a:r>
            <a:r>
              <a:rPr lang="en-US" sz="1200" dirty="0" err="1"/>
              <a:t>Girma</a:t>
            </a:r>
            <a:r>
              <a:rPr lang="en-US" sz="1200" dirty="0"/>
              <a:t>, J.W. </a:t>
            </a:r>
            <a:r>
              <a:rPr lang="en-US" sz="1200" dirty="0" err="1"/>
              <a:t>Lawles</a:t>
            </a:r>
            <a:r>
              <a:rPr lang="en-US" sz="1200" dirty="0"/>
              <a:t>, S.M. </a:t>
            </a:r>
            <a:r>
              <a:rPr lang="en-US" sz="1200" dirty="0" err="1"/>
              <a:t>Moges</a:t>
            </a:r>
            <a:r>
              <a:rPr lang="en-US" sz="1200" dirty="0"/>
              <a:t>, A. </a:t>
            </a:r>
            <a:r>
              <a:rPr lang="en-US" sz="1200" dirty="0" err="1"/>
              <a:t>Malapati</a:t>
            </a:r>
            <a:r>
              <a:rPr lang="en-US" sz="1200" dirty="0"/>
              <a:t>, </a:t>
            </a:r>
            <a:r>
              <a:rPr lang="en-US" sz="1200" dirty="0" err="1"/>
              <a:t>J.Si</a:t>
            </a:r>
            <a:r>
              <a:rPr lang="en-US" sz="1200" dirty="0"/>
              <a:t>, H. Zhang, S. Deng, G.V. Johnson, R.W. Mullen, and W.R. Raun. 2003. Nitrogen balance in the </a:t>
            </a:r>
            <a:r>
              <a:rPr lang="en-US" sz="1200" dirty="0" err="1"/>
              <a:t>Magruder</a:t>
            </a:r>
            <a:r>
              <a:rPr lang="en-US" sz="1200" dirty="0"/>
              <a:t> Plots following 109 years in continuous winter wheat.  J. Plant </a:t>
            </a:r>
            <a:r>
              <a:rPr lang="en-US" sz="1200" dirty="0" err="1"/>
              <a:t>Nutr</a:t>
            </a:r>
            <a:r>
              <a:rPr lang="en-US" sz="1200" dirty="0"/>
              <a:t>. 26(8):</a:t>
            </a:r>
            <a:r>
              <a:rPr lang="en-US" sz="1200" dirty="0" smtClean="0"/>
              <a:t>1561-1580.  </a:t>
            </a:r>
            <a:br>
              <a:rPr lang="en-US" sz="1200" dirty="0" smtClean="0"/>
            </a:br>
            <a:r>
              <a:rPr lang="en-US" sz="1200" dirty="0" smtClean="0"/>
              <a:t/>
            </a:r>
            <a:br>
              <a:rPr lang="en-US" sz="1200" dirty="0" smtClean="0"/>
            </a:br>
            <a:r>
              <a:rPr lang="en-US" sz="1200" dirty="0" err="1" smtClean="0"/>
              <a:t>Girma</a:t>
            </a:r>
            <a:r>
              <a:rPr lang="en-US" sz="1200" dirty="0"/>
              <a:t>, Kefyalew, Starr L. Holtz, Daryl B. Arnall, Brenda S. Tubana, and William R. Raun.  2007. The </a:t>
            </a:r>
            <a:r>
              <a:rPr lang="en-US" sz="1200" dirty="0" err="1"/>
              <a:t>Magruder</a:t>
            </a:r>
            <a:r>
              <a:rPr lang="en-US" sz="1200" dirty="0"/>
              <a:t> Plots: untangling the puzzle.  </a:t>
            </a:r>
            <a:r>
              <a:rPr lang="en-US" sz="1200" dirty="0" err="1"/>
              <a:t>Agron</a:t>
            </a:r>
            <a:r>
              <a:rPr lang="en-US" sz="1200" dirty="0"/>
              <a:t> J. 99:1191-1198.</a:t>
            </a:r>
          </a:p>
          <a:p>
            <a:endParaRPr lang="en-US" sz="1100" dirty="0"/>
          </a:p>
        </p:txBody>
      </p:sp>
      <p:pic>
        <p:nvPicPr>
          <p:cNvPr id="7" name="Picture 6"/>
          <p:cNvPicPr>
            <a:picLocks noChangeAspect="1"/>
          </p:cNvPicPr>
          <p:nvPr/>
        </p:nvPicPr>
        <p:blipFill>
          <a:blip r:embed="rId5"/>
          <a:stretch>
            <a:fillRect/>
          </a:stretch>
        </p:blipFill>
        <p:spPr>
          <a:xfrm>
            <a:off x="7964913" y="275668"/>
            <a:ext cx="972613" cy="1300461"/>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rightnessContrast bright="26000"/>
                    </a14:imgEffect>
                  </a14:imgLayer>
                </a14:imgProps>
              </a:ext>
            </a:extLst>
          </a:blip>
          <a:stretch>
            <a:fillRect/>
          </a:stretch>
        </p:blipFill>
        <p:spPr>
          <a:xfrm>
            <a:off x="7988971" y="2956104"/>
            <a:ext cx="972613" cy="1310064"/>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sharpenSoften amount="9000"/>
                    </a14:imgEffect>
                    <a14:imgEffect>
                      <a14:brightnessContrast bright="23000"/>
                    </a14:imgEffect>
                  </a14:imgLayer>
                </a14:imgProps>
              </a:ext>
            </a:extLst>
          </a:blip>
          <a:stretch>
            <a:fillRect/>
          </a:stretch>
        </p:blipFill>
        <p:spPr>
          <a:xfrm>
            <a:off x="7976779" y="4320204"/>
            <a:ext cx="998618" cy="1310064"/>
          </a:xfrm>
          <a:prstGeom prst="rect">
            <a:avLst/>
          </a:prstGeom>
        </p:spPr>
      </p:pic>
      <p:pic>
        <p:nvPicPr>
          <p:cNvPr id="2" name="Picture 1"/>
          <p:cNvPicPr>
            <a:picLocks noChangeAspect="1"/>
          </p:cNvPicPr>
          <p:nvPr/>
        </p:nvPicPr>
        <p:blipFill>
          <a:blip r:embed="rId10"/>
          <a:stretch>
            <a:fillRect/>
          </a:stretch>
        </p:blipFill>
        <p:spPr>
          <a:xfrm>
            <a:off x="7976779" y="1621912"/>
            <a:ext cx="988342" cy="1279031"/>
          </a:xfrm>
          <a:prstGeom prst="rect">
            <a:avLst/>
          </a:prstGeom>
        </p:spPr>
      </p:pic>
    </p:spTree>
    <p:extLst>
      <p:ext uri="{BB962C8B-B14F-4D97-AF65-F5344CB8AC3E}">
        <p14:creationId xmlns:p14="http://schemas.microsoft.com/office/powerpoint/2010/main" val="26014190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08800" y="139700"/>
            <a:ext cx="2971800" cy="338554"/>
          </a:xfrm>
          <a:prstGeom prst="rect">
            <a:avLst/>
          </a:prstGeom>
          <a:noFill/>
        </p:spPr>
        <p:txBody>
          <a:bodyPr wrap="square" rtlCol="0">
            <a:spAutoFit/>
          </a:bodyPr>
          <a:lstStyle/>
          <a:p>
            <a:r>
              <a:rPr lang="en-US" sz="1600" dirty="0" smtClean="0"/>
              <a:t>www.nue.okstate.edu</a:t>
            </a:r>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40" y="1358900"/>
            <a:ext cx="8887159" cy="5335806"/>
          </a:xfrm>
          <a:prstGeom prst="rect">
            <a:avLst/>
          </a:prstGeom>
        </p:spPr>
      </p:pic>
      <p:sp>
        <p:nvSpPr>
          <p:cNvPr id="6" name="TextBox 5"/>
          <p:cNvSpPr txBox="1"/>
          <p:nvPr/>
        </p:nvSpPr>
        <p:spPr>
          <a:xfrm>
            <a:off x="117140" y="550217"/>
            <a:ext cx="12138360" cy="1384995"/>
          </a:xfrm>
          <a:prstGeom prst="rect">
            <a:avLst/>
          </a:prstGeom>
        </p:spPr>
        <p:txBody>
          <a:bodyPr vert="horz" lIns="91440" tIns="45720" rIns="91440" bIns="45720" rtlCol="0" anchor="t">
            <a:noAutofit/>
          </a:bodyPr>
          <a:lstStyle>
            <a:defPPr>
              <a:defRPr lang="en-US"/>
            </a:defPPr>
            <a:lvl1pPr defTabSz="457200" eaLnBrk="1" fontAlgn="auto" latinLnBrk="0" hangingPunct="1">
              <a:spcAft>
                <a:spcPts val="0"/>
              </a:spcAft>
              <a:buNone/>
              <a:defRPr sz="4200" b="0" i="0">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3200" dirty="0"/>
              <a:t>120 Automated Stations, in 77 counties</a:t>
            </a:r>
          </a:p>
        </p:txBody>
      </p:sp>
      <p:pic>
        <p:nvPicPr>
          <p:cNvPr id="7" name="Picture 6"/>
          <p:cNvPicPr>
            <a:picLocks noChangeAspect="1"/>
          </p:cNvPicPr>
          <p:nvPr/>
        </p:nvPicPr>
        <p:blipFill>
          <a:blip r:embed="rId3"/>
          <a:stretch>
            <a:fillRect/>
          </a:stretch>
        </p:blipFill>
        <p:spPr>
          <a:xfrm>
            <a:off x="7992893" y="453827"/>
            <a:ext cx="923925" cy="5715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8800" y="2579192"/>
            <a:ext cx="1670805" cy="1098448"/>
          </a:xfrm>
          <a:prstGeom prst="rect">
            <a:avLst/>
          </a:prstGeom>
          <a:ln w="28575">
            <a:solidFill>
              <a:schemeClr val="tx1"/>
            </a:solidFill>
          </a:ln>
        </p:spPr>
      </p:pic>
    </p:spTree>
    <p:extLst>
      <p:ext uri="{BB962C8B-B14F-4D97-AF65-F5344CB8AC3E}">
        <p14:creationId xmlns:p14="http://schemas.microsoft.com/office/powerpoint/2010/main" val="10949307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a:stretch>
            <a:fillRect/>
          </a:stretch>
        </p:blipFill>
        <p:spPr>
          <a:xfrm>
            <a:off x="116124" y="129225"/>
            <a:ext cx="3950550" cy="841321"/>
          </a:xfrm>
          <a:prstGeom prst="rect">
            <a:avLst/>
          </a:prstGeom>
        </p:spPr>
      </p:pic>
      <p:sp>
        <p:nvSpPr>
          <p:cNvPr id="4" name="TextBox 3"/>
          <p:cNvSpPr txBox="1"/>
          <p:nvPr/>
        </p:nvSpPr>
        <p:spPr>
          <a:xfrm>
            <a:off x="210119" y="5237369"/>
            <a:ext cx="8933881" cy="1600438"/>
          </a:xfrm>
          <a:prstGeom prst="rect">
            <a:avLst/>
          </a:prstGeom>
          <a:noFill/>
        </p:spPr>
        <p:txBody>
          <a:bodyPr wrap="square" rtlCol="0">
            <a:spAutoFit/>
          </a:bodyPr>
          <a:lstStyle/>
          <a:p>
            <a:pPr lvl="0"/>
            <a:r>
              <a:rPr lang="en-US" sz="1400" dirty="0" err="1">
                <a:solidFill>
                  <a:schemeClr val="bg1"/>
                </a:solidFill>
              </a:rPr>
              <a:t>Chim</a:t>
            </a:r>
            <a:r>
              <a:rPr lang="en-US" sz="1400" dirty="0">
                <a:solidFill>
                  <a:schemeClr val="bg1"/>
                </a:solidFill>
              </a:rPr>
              <a:t>, Bee </a:t>
            </a:r>
            <a:r>
              <a:rPr lang="en-US" sz="1400" dirty="0" err="1">
                <a:solidFill>
                  <a:schemeClr val="bg1"/>
                </a:solidFill>
              </a:rPr>
              <a:t>Khim</a:t>
            </a:r>
            <a:r>
              <a:rPr lang="en-US" sz="1400" dirty="0">
                <a:solidFill>
                  <a:schemeClr val="bg1"/>
                </a:solidFill>
              </a:rPr>
              <a:t>, Peter Omara, Jeremiah Mullock, Sulochana Dhital, Natasha Macnack, and William Raun. 2014. Effect of seed distribution and population on maize (</a:t>
            </a:r>
            <a:r>
              <a:rPr lang="en-US" sz="1400" dirty="0" err="1">
                <a:solidFill>
                  <a:schemeClr val="bg1"/>
                </a:solidFill>
              </a:rPr>
              <a:t>Zea</a:t>
            </a:r>
            <a:r>
              <a:rPr lang="en-US" sz="1400" dirty="0">
                <a:solidFill>
                  <a:schemeClr val="bg1"/>
                </a:solidFill>
              </a:rPr>
              <a:t> mays L.) grain yield. Int. J. Agronomy. V2014.  </a:t>
            </a:r>
            <a:r>
              <a:rPr lang="en-US" sz="1400" dirty="0">
                <a:solidFill>
                  <a:schemeClr val="bg1"/>
                </a:solidFill>
                <a:hlinkClick r:id="rId4"/>
              </a:rPr>
              <a:t>http://dx.doi.org/10.1155/2014/125258</a:t>
            </a:r>
            <a:r>
              <a:rPr lang="en-US" sz="1400" dirty="0">
                <a:solidFill>
                  <a:schemeClr val="bg1"/>
                </a:solidFill>
              </a:rPr>
              <a:t>.</a:t>
            </a:r>
          </a:p>
          <a:p>
            <a:endParaRPr lang="en-US" sz="1400" dirty="0">
              <a:solidFill>
                <a:schemeClr val="bg1"/>
              </a:solidFill>
            </a:endParaRPr>
          </a:p>
          <a:p>
            <a:pPr lvl="0"/>
            <a:r>
              <a:rPr lang="es-CO" sz="1400" dirty="0">
                <a:solidFill>
                  <a:schemeClr val="bg1"/>
                </a:solidFill>
              </a:rPr>
              <a:t>Ortiz-Monasterio, J.I., and W. Raun. 2007.  </a:t>
            </a:r>
            <a:r>
              <a:rPr lang="en-US" sz="1400" dirty="0">
                <a:solidFill>
                  <a:schemeClr val="bg1"/>
                </a:solidFill>
              </a:rPr>
              <a:t>Reduced nitrogen for improved farm income for irrigated spring wheat in the Yaqui Valley, Mexico, using sensor based nitrogen management.  J. of Agric. Sci. 145:215-222.</a:t>
            </a:r>
          </a:p>
          <a:p>
            <a:endParaRPr lang="en-US" sz="1400" dirty="0">
              <a:solidFill>
                <a:schemeClr val="bg1"/>
              </a:solidFill>
            </a:endParaRPr>
          </a:p>
        </p:txBody>
      </p:sp>
    </p:spTree>
    <p:extLst>
      <p:ext uri="{BB962C8B-B14F-4D97-AF65-F5344CB8AC3E}">
        <p14:creationId xmlns:p14="http://schemas.microsoft.com/office/powerpoint/2010/main" val="1783973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2124075" y="5934075"/>
            <a:ext cx="3886200" cy="707886"/>
          </a:xfrm>
          <a:prstGeom prst="rect">
            <a:avLst/>
          </a:prstGeom>
          <a:solidFill>
            <a:srgbClr val="006600"/>
          </a:solidFill>
        </p:spPr>
        <p:txBody>
          <a:bodyPr wrap="square" rtlCol="0">
            <a:spAutoFit/>
          </a:bodyPr>
          <a:lstStyle/>
          <a:p>
            <a:r>
              <a:rPr lang="en-US" sz="2000" b="1" dirty="0" smtClean="0">
                <a:solidFill>
                  <a:schemeClr val="bg1"/>
                </a:solidFill>
              </a:rPr>
              <a:t>Estimate of Plant Stand Homogeneity</a:t>
            </a:r>
            <a:endParaRPr lang="en-US" sz="2000" b="1" dirty="0">
              <a:solidFill>
                <a:schemeClr val="bg1"/>
              </a:solidFill>
            </a:endParaRPr>
          </a:p>
        </p:txBody>
      </p:sp>
      <p:pic>
        <p:nvPicPr>
          <p:cNvPr id="2" name="Picture 1"/>
          <p:cNvPicPr>
            <a:picLocks noChangeAspect="1"/>
          </p:cNvPicPr>
          <p:nvPr/>
        </p:nvPicPr>
        <p:blipFill>
          <a:blip r:embed="rId3"/>
          <a:stretch>
            <a:fillRect/>
          </a:stretch>
        </p:blipFill>
        <p:spPr>
          <a:xfrm>
            <a:off x="162793" y="96252"/>
            <a:ext cx="4168574" cy="2803359"/>
          </a:xfrm>
          <a:prstGeom prst="rect">
            <a:avLst/>
          </a:prstGeom>
        </p:spPr>
      </p:pic>
    </p:spTree>
    <p:extLst>
      <p:ext uri="{BB962C8B-B14F-4D97-AF65-F5344CB8AC3E}">
        <p14:creationId xmlns:p14="http://schemas.microsoft.com/office/powerpoint/2010/main" val="1126207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77806729"/>
              </p:ext>
            </p:extLst>
          </p:nvPr>
        </p:nvGraphicFramePr>
        <p:xfrm>
          <a:off x="231648" y="476250"/>
          <a:ext cx="8668513" cy="6268859"/>
        </p:xfrm>
        <a:graphic>
          <a:graphicData uri="http://schemas.openxmlformats.org/drawingml/2006/table">
            <a:tbl>
              <a:tblPr/>
              <a:tblGrid>
                <a:gridCol w="2250914">
                  <a:extLst>
                    <a:ext uri="{9D8B030D-6E8A-4147-A177-3AD203B41FA5}">
                      <a16:colId xmlns:a16="http://schemas.microsoft.com/office/drawing/2014/main" val="20000"/>
                    </a:ext>
                  </a:extLst>
                </a:gridCol>
                <a:gridCol w="725704">
                  <a:extLst>
                    <a:ext uri="{9D8B030D-6E8A-4147-A177-3AD203B41FA5}">
                      <a16:colId xmlns:a16="http://schemas.microsoft.com/office/drawing/2014/main" val="20001"/>
                    </a:ext>
                  </a:extLst>
                </a:gridCol>
                <a:gridCol w="508404">
                  <a:extLst>
                    <a:ext uri="{9D8B030D-6E8A-4147-A177-3AD203B41FA5}">
                      <a16:colId xmlns:a16="http://schemas.microsoft.com/office/drawing/2014/main" val="20002"/>
                    </a:ext>
                  </a:extLst>
                </a:gridCol>
                <a:gridCol w="836406">
                  <a:extLst>
                    <a:ext uri="{9D8B030D-6E8A-4147-A177-3AD203B41FA5}">
                      <a16:colId xmlns:a16="http://schemas.microsoft.com/office/drawing/2014/main" val="20003"/>
                    </a:ext>
                  </a:extLst>
                </a:gridCol>
                <a:gridCol w="1476010">
                  <a:extLst>
                    <a:ext uri="{9D8B030D-6E8A-4147-A177-3AD203B41FA5}">
                      <a16:colId xmlns:a16="http://schemas.microsoft.com/office/drawing/2014/main" val="20004"/>
                    </a:ext>
                  </a:extLst>
                </a:gridCol>
                <a:gridCol w="1476010">
                  <a:extLst>
                    <a:ext uri="{9D8B030D-6E8A-4147-A177-3AD203B41FA5}">
                      <a16:colId xmlns:a16="http://schemas.microsoft.com/office/drawing/2014/main" val="20005"/>
                    </a:ext>
                  </a:extLst>
                </a:gridCol>
                <a:gridCol w="430501">
                  <a:extLst>
                    <a:ext uri="{9D8B030D-6E8A-4147-A177-3AD203B41FA5}">
                      <a16:colId xmlns:a16="http://schemas.microsoft.com/office/drawing/2014/main" val="20006"/>
                    </a:ext>
                  </a:extLst>
                </a:gridCol>
                <a:gridCol w="479701">
                  <a:extLst>
                    <a:ext uri="{9D8B030D-6E8A-4147-A177-3AD203B41FA5}">
                      <a16:colId xmlns:a16="http://schemas.microsoft.com/office/drawing/2014/main" val="20007"/>
                    </a:ext>
                  </a:extLst>
                </a:gridCol>
                <a:gridCol w="484863">
                  <a:extLst>
                    <a:ext uri="{9D8B030D-6E8A-4147-A177-3AD203B41FA5}">
                      <a16:colId xmlns:a16="http://schemas.microsoft.com/office/drawing/2014/main" val="20008"/>
                    </a:ext>
                  </a:extLst>
                </a:gridCol>
              </a:tblGrid>
              <a:tr h="342402">
                <a:tc>
                  <a:txBody>
                    <a:bodyPr/>
                    <a:lstStyle/>
                    <a:p>
                      <a:pPr algn="l" fontAlgn="b"/>
                      <a:r>
                        <a:rPr lang="en-US" sz="1200" b="1" i="0" u="sng" strike="noStrike" dirty="0">
                          <a:solidFill>
                            <a:schemeClr val="bg1"/>
                          </a:solidFill>
                          <a:effectLst/>
                          <a:latin typeface="Calibri"/>
                        </a:rPr>
                        <a:t>Source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200" b="1" i="0" u="sng" strike="noStrike" dirty="0">
                          <a:solidFill>
                            <a:schemeClr val="bg1"/>
                          </a:solidFill>
                          <a:effectLst/>
                          <a:latin typeface="Calibri"/>
                        </a:rPr>
                        <a:t>Location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200" b="1" i="0" u="sng" strike="noStrike" dirty="0">
                          <a:solidFill>
                            <a:schemeClr val="bg1"/>
                          </a:solidFill>
                          <a:effectLst/>
                          <a:latin typeface="Calibri"/>
                        </a:rPr>
                        <a:t>Years</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200" b="1" i="0" u="sng" strike="noStrike" dirty="0">
                          <a:solidFill>
                            <a:schemeClr val="bg1"/>
                          </a:solidFill>
                          <a:effectLst/>
                          <a:latin typeface="Calibri"/>
                        </a:rPr>
                        <a:t>Years</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ctr" fontAlgn="b"/>
                      <a:r>
                        <a:rPr lang="en-US" sz="1200" b="1" i="0" u="sng" strike="noStrike" dirty="0">
                          <a:solidFill>
                            <a:schemeClr val="bg1"/>
                          </a:solidFill>
                          <a:effectLst/>
                          <a:latin typeface="Calibri"/>
                        </a:rPr>
                        <a:t>High N </a:t>
                      </a:r>
                      <a:r>
                        <a:rPr lang="en-US" sz="1200" b="1" i="0" u="sng" strike="noStrike" dirty="0" smtClean="0">
                          <a:solidFill>
                            <a:schemeClr val="bg1"/>
                          </a:solidFill>
                          <a:effectLst/>
                          <a:latin typeface="Calibri"/>
                        </a:rPr>
                        <a:t>Yield</a:t>
                      </a:r>
                      <a:br>
                        <a:rPr lang="en-US" sz="1200" b="1" i="0" u="sng" strike="noStrike" dirty="0" smtClean="0">
                          <a:solidFill>
                            <a:schemeClr val="bg1"/>
                          </a:solidFill>
                          <a:effectLst/>
                          <a:latin typeface="Calibri"/>
                        </a:rPr>
                      </a:br>
                      <a:r>
                        <a:rPr lang="en-US" sz="1200" b="1" i="0" u="sng" strike="noStrike" dirty="0" smtClean="0">
                          <a:solidFill>
                            <a:schemeClr val="bg1"/>
                          </a:solidFill>
                          <a:effectLst/>
                          <a:latin typeface="Calibri"/>
                        </a:rPr>
                        <a:t>Range</a:t>
                      </a:r>
                      <a:endParaRPr lang="en-US" sz="1200" b="1" i="0" u="sng" strike="noStrike" dirty="0">
                        <a:solidFill>
                          <a:schemeClr val="bg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33"/>
                    </a:solidFill>
                  </a:tcPr>
                </a:tc>
                <a:tc>
                  <a:txBody>
                    <a:bodyPr/>
                    <a:lstStyle/>
                    <a:p>
                      <a:pPr algn="ctr" fontAlgn="b"/>
                      <a:r>
                        <a:rPr lang="en-US" sz="1200" b="1" i="0" u="sng" strike="noStrike" dirty="0" smtClean="0">
                          <a:solidFill>
                            <a:schemeClr val="bg1"/>
                          </a:solidFill>
                          <a:effectLst/>
                          <a:latin typeface="Calibri"/>
                        </a:rPr>
                        <a:t>Check </a:t>
                      </a:r>
                      <a:r>
                        <a:rPr lang="en-US" sz="1200" b="1" i="0" u="sng" strike="noStrike" dirty="0">
                          <a:solidFill>
                            <a:schemeClr val="bg1"/>
                          </a:solidFill>
                          <a:effectLst/>
                          <a:latin typeface="Calibri"/>
                        </a:rPr>
                        <a:t>plot Yield Range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33"/>
                    </a:solidFill>
                  </a:tcPr>
                </a:tc>
                <a:tc gridSpan="3">
                  <a:txBody>
                    <a:bodyPr/>
                    <a:lstStyle/>
                    <a:p>
                      <a:pPr algn="ctr" fontAlgn="b"/>
                      <a:r>
                        <a:rPr lang="en-US" sz="1200" b="1" i="0" u="sng" strike="noStrike" dirty="0">
                          <a:solidFill>
                            <a:schemeClr val="bg1"/>
                          </a:solidFill>
                          <a:effectLst/>
                          <a:latin typeface="Calibri"/>
                        </a:rPr>
                        <a:t>Optimum N rate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8190">
                <a:tc>
                  <a:txBody>
                    <a:bodyPr/>
                    <a:lstStyle/>
                    <a:p>
                      <a:pPr algn="l" fontAlgn="b"/>
                      <a:endParaRPr lang="en-US" sz="1100" b="0" i="0" u="sng"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sng"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sng"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sng"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sng" strike="noStrike" dirty="0">
                          <a:solidFill>
                            <a:schemeClr val="tx1"/>
                          </a:solidFill>
                          <a:effectLst/>
                          <a:latin typeface="Calibri"/>
                        </a:rPr>
                        <a:t>Mg ha</a:t>
                      </a:r>
                      <a:r>
                        <a:rPr lang="en-US" sz="1100" b="0" i="0" u="sng" strike="noStrike" baseline="30000" dirty="0">
                          <a:solidFill>
                            <a:schemeClr val="tx1"/>
                          </a:solidFill>
                          <a:effectLst/>
                          <a:latin typeface="Calibri"/>
                        </a:rPr>
                        <a:t>-1</a:t>
                      </a:r>
                      <a:endParaRPr lang="en-US" sz="1100" b="0" i="0" u="sng"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sng" strike="noStrike" dirty="0">
                          <a:solidFill>
                            <a:schemeClr val="tx1"/>
                          </a:solidFill>
                          <a:effectLst/>
                          <a:latin typeface="Calibri"/>
                        </a:rPr>
                        <a:t>Mg ha</a:t>
                      </a:r>
                      <a:r>
                        <a:rPr lang="en-US" sz="1100" b="0" i="0" u="sng" strike="noStrike" baseline="30000" dirty="0">
                          <a:solidFill>
                            <a:schemeClr val="tx1"/>
                          </a:solidFill>
                          <a:effectLst/>
                          <a:latin typeface="Calibri"/>
                        </a:rPr>
                        <a:t>-1</a:t>
                      </a:r>
                      <a:endParaRPr lang="en-US" sz="1100" b="0" i="0" u="sng"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sng" strike="noStrike" dirty="0">
                          <a:solidFill>
                            <a:schemeClr val="tx1"/>
                          </a:solidFill>
                          <a:effectLst/>
                          <a:latin typeface="Calibri"/>
                        </a:rPr>
                        <a:t>Min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sng" strike="noStrike" dirty="0">
                          <a:solidFill>
                            <a:schemeClr val="tx1"/>
                          </a:solidFill>
                          <a:effectLst/>
                          <a:latin typeface="Calibri"/>
                        </a:rPr>
                        <a:t>Max</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sng" strike="noStrike" dirty="0">
                          <a:solidFill>
                            <a:schemeClr val="tx1"/>
                          </a:solidFill>
                          <a:effectLst/>
                          <a:latin typeface="Calibri"/>
                        </a:rPr>
                        <a:t>Avg.</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1035">
                <a:tc>
                  <a:txBody>
                    <a:bodyPr/>
                    <a:lstStyle/>
                    <a:p>
                      <a:pPr algn="l" fontAlgn="b"/>
                      <a:r>
                        <a:rPr lang="en-US" sz="1100" b="0" i="0" u="none" strike="noStrike">
                          <a:solidFill>
                            <a:schemeClr val="tx1"/>
                          </a:solidFill>
                          <a:effectLst/>
                          <a:latin typeface="Calibri"/>
                        </a:rPr>
                        <a:t>Bundy et al. (2011)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Wisconsin</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1958-1983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4.3-8.8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1.57-7.59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46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213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119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1035">
                <a:tc>
                  <a:txBody>
                    <a:bodyPr/>
                    <a:lstStyle/>
                    <a:p>
                      <a:pPr algn="l" fontAlgn="b"/>
                      <a:r>
                        <a:rPr lang="en-US" sz="1100" b="0" i="0" u="none" strike="noStrike">
                          <a:solidFill>
                            <a:schemeClr val="tx1"/>
                          </a:solidFill>
                          <a:effectLst/>
                          <a:latin typeface="Calibri"/>
                        </a:rPr>
                        <a:t>Bundy et al. (2011)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Wisconsin</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1984-2007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5.7-14.1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1.67-5.58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143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334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238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1035">
                <a:tc>
                  <a:txBody>
                    <a:bodyPr/>
                    <a:lstStyle/>
                    <a:p>
                      <a:pPr algn="l" fontAlgn="b"/>
                      <a:r>
                        <a:rPr lang="en-US" sz="1100" b="0" i="0" u="none" strike="noStrike" dirty="0" err="1">
                          <a:solidFill>
                            <a:schemeClr val="tx1"/>
                          </a:solidFill>
                          <a:effectLst/>
                          <a:latin typeface="Calibri"/>
                        </a:rPr>
                        <a:t>Mallarino</a:t>
                      </a:r>
                      <a:r>
                        <a:rPr lang="en-US" sz="1100" b="0" i="0" u="none" strike="noStrike" dirty="0">
                          <a:solidFill>
                            <a:schemeClr val="tx1"/>
                          </a:solidFill>
                          <a:effectLst/>
                          <a:latin typeface="Calibri"/>
                        </a:rPr>
                        <a:t> and Torres (2006)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en-US" sz="1100" b="0" i="0" u="none" strike="noStrike" dirty="0" smtClean="0">
                          <a:solidFill>
                            <a:schemeClr val="tx1"/>
                          </a:solidFill>
                          <a:effectLst/>
                          <a:latin typeface="Calibri"/>
                        </a:rPr>
                        <a:t>Iowa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1979-2010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5.1-12.5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0.75-5.91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75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314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1035">
                <a:tc>
                  <a:txBody>
                    <a:bodyPr/>
                    <a:lstStyle/>
                    <a:p>
                      <a:pPr algn="l" fontAlgn="b"/>
                      <a:r>
                        <a:rPr lang="en-US" sz="1100" b="0" i="0" u="none" strike="noStrike">
                          <a:solidFill>
                            <a:schemeClr val="tx1"/>
                          </a:solidFill>
                          <a:effectLst/>
                          <a:latin typeface="Calibri"/>
                        </a:rPr>
                        <a:t>Mallarino and Torres (2006)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Iowa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1985-2010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5.3-12.8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1.4-6.3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123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332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214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1035">
                <a:tc>
                  <a:txBody>
                    <a:bodyPr/>
                    <a:lstStyle/>
                    <a:p>
                      <a:pPr algn="l" fontAlgn="b"/>
                      <a:r>
                        <a:rPr lang="en-US" sz="1100" b="0" i="0" u="none" strike="noStrike">
                          <a:solidFill>
                            <a:schemeClr val="tx1"/>
                          </a:solidFill>
                          <a:effectLst/>
                          <a:latin typeface="Calibri"/>
                        </a:rPr>
                        <a:t>Varvel et al. (2007)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Nebraska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1995-2005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10.4-13.6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3.5-10.9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67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280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191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1035">
                <a:tc>
                  <a:txBody>
                    <a:bodyPr/>
                    <a:lstStyle/>
                    <a:p>
                      <a:pPr algn="l" fontAlgn="b"/>
                      <a:r>
                        <a:rPr lang="en-US" sz="1100" b="0" i="0" u="none" strike="noStrike">
                          <a:solidFill>
                            <a:schemeClr val="tx1"/>
                          </a:solidFill>
                          <a:effectLst/>
                          <a:latin typeface="Calibri"/>
                        </a:rPr>
                        <a:t>Jokela et al.(1989) Carroll</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smtClean="0">
                          <a:solidFill>
                            <a:schemeClr val="tx1"/>
                          </a:solidFill>
                          <a:effectLst/>
                          <a:latin typeface="Calibri"/>
                        </a:rPr>
                        <a:t>Minnesota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1982-1984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7.1-9.1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5-7.3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120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77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81035">
                <a:tc>
                  <a:txBody>
                    <a:bodyPr/>
                    <a:lstStyle/>
                    <a:p>
                      <a:pPr algn="l" fontAlgn="b"/>
                      <a:r>
                        <a:rPr lang="en-US" sz="1100" b="0" i="0" u="none" strike="noStrike">
                          <a:solidFill>
                            <a:schemeClr val="tx1"/>
                          </a:solidFill>
                          <a:effectLst/>
                          <a:latin typeface="Calibri"/>
                        </a:rPr>
                        <a:t>Jokela et al.(1989) Webster</a:t>
                      </a:r>
                    </a:p>
                  </a:txBody>
                  <a:tcPr marL="6058" marR="6058" marT="6058" marB="0" anchor="b">
                    <a:lnL>
                      <a:noFill/>
                    </a:lnL>
                    <a:lnR>
                      <a:noFill/>
                    </a:lnR>
                    <a:lnT>
                      <a:noFill/>
                    </a:lnT>
                    <a:lnB>
                      <a:noFill/>
                    </a:lnB>
                  </a:tcPr>
                </a:tc>
                <a:tc>
                  <a:txBody>
                    <a:bodyPr/>
                    <a:lstStyle/>
                    <a:p>
                      <a:pPr algn="l" fontAlgn="b"/>
                      <a:r>
                        <a:rPr lang="en-US" sz="1100" b="0" i="0" u="none" strike="noStrike" dirty="0" smtClean="0">
                          <a:solidFill>
                            <a:schemeClr val="tx1"/>
                          </a:solidFill>
                          <a:effectLst/>
                          <a:latin typeface="Calibri"/>
                        </a:rPr>
                        <a:t>Minnesota</a:t>
                      </a:r>
                      <a:endParaRPr lang="en-US" sz="1100" b="0" i="0" u="none" strike="noStrike" dirty="0">
                        <a:solidFill>
                          <a:schemeClr val="tx1"/>
                        </a:solidFill>
                        <a:effectLst/>
                        <a:latin typeface="Calibri"/>
                      </a:endParaRPr>
                    </a:p>
                  </a:txBody>
                  <a:tcPr marL="6058" marR="6058" marT="6058"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1982-1984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1.8-8.7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1.7-5.6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64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103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84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81035">
                <a:tc>
                  <a:txBody>
                    <a:bodyPr/>
                    <a:lstStyle/>
                    <a:p>
                      <a:pPr algn="l" fontAlgn="b"/>
                      <a:r>
                        <a:rPr lang="en-US" sz="1100" b="0" i="0" u="none" strike="noStrike">
                          <a:solidFill>
                            <a:schemeClr val="tx1"/>
                          </a:solidFill>
                          <a:effectLst/>
                          <a:latin typeface="Calibri"/>
                        </a:rPr>
                        <a:t>Fenster et al. (1976) Waseca</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Minnesota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1970-1976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7.12-10.65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2.71-7.43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55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227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140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81035">
                <a:tc>
                  <a:txBody>
                    <a:bodyPr/>
                    <a:lstStyle/>
                    <a:p>
                      <a:pPr algn="l" fontAlgn="b"/>
                      <a:r>
                        <a:rPr lang="en-US" sz="1100" b="0" i="0" u="none" strike="noStrike">
                          <a:solidFill>
                            <a:schemeClr val="tx1"/>
                          </a:solidFill>
                          <a:effectLst/>
                          <a:latin typeface="Calibri"/>
                        </a:rPr>
                        <a:t>Fenster et al. (1976) Martin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Minnesota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1970-1976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4-9.6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3.8-8.2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116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62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81035">
                <a:tc>
                  <a:txBody>
                    <a:bodyPr/>
                    <a:lstStyle/>
                    <a:p>
                      <a:pPr algn="l" fontAlgn="b"/>
                      <a:r>
                        <a:rPr lang="en-US" sz="1100" b="0" i="0" u="none" strike="noStrike">
                          <a:solidFill>
                            <a:schemeClr val="tx1"/>
                          </a:solidFill>
                          <a:effectLst/>
                          <a:latin typeface="Calibri"/>
                        </a:rPr>
                        <a:t>Fenster et al. (1976) Martin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Minnesota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1971-1976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6.2-12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6.2-11.3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34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81035">
                <a:tc>
                  <a:txBody>
                    <a:bodyPr/>
                    <a:lstStyle/>
                    <a:p>
                      <a:pPr algn="l" fontAlgn="b"/>
                      <a:r>
                        <a:rPr lang="da-DK" sz="1100" b="0" i="0" u="none" strike="noStrike">
                          <a:solidFill>
                            <a:schemeClr val="tx1"/>
                          </a:solidFill>
                          <a:effectLst/>
                          <a:latin typeface="Calibri"/>
                        </a:rPr>
                        <a:t>Al Kaisi et al.(2003)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Colorado</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1998-2000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5-14.1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3.53-12.57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126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84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81035">
                <a:tc>
                  <a:txBody>
                    <a:bodyPr/>
                    <a:lstStyle/>
                    <a:p>
                      <a:pPr algn="l" fontAlgn="b"/>
                      <a:r>
                        <a:rPr lang="fr-FR" sz="1100" b="0" i="0" u="none" strike="noStrike">
                          <a:solidFill>
                            <a:schemeClr val="tx1"/>
                          </a:solidFill>
                          <a:effectLst/>
                          <a:latin typeface="Calibri"/>
                        </a:rPr>
                        <a:t>Ismail et al.(1994) NT</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Kentucky</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1998-2000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5.2-10.9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2.1-7.4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32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211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117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81035">
                <a:tc>
                  <a:txBody>
                    <a:bodyPr/>
                    <a:lstStyle/>
                    <a:p>
                      <a:pPr algn="l" fontAlgn="b"/>
                      <a:r>
                        <a:rPr lang="fr-FR" sz="1100" b="0" i="0" u="none" strike="noStrike">
                          <a:solidFill>
                            <a:schemeClr val="tx1"/>
                          </a:solidFill>
                          <a:effectLst/>
                          <a:latin typeface="Calibri"/>
                        </a:rPr>
                        <a:t>Ismail et al.(1994) CT</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Kentucky</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1970-1990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3.5-10.4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1.9-9.5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186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90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81035">
                <a:tc>
                  <a:txBody>
                    <a:bodyPr/>
                    <a:lstStyle/>
                    <a:p>
                      <a:pPr algn="l" fontAlgn="b"/>
                      <a:r>
                        <a:rPr lang="fr-FR" sz="1100" b="0" i="0" u="none" strike="noStrike">
                          <a:solidFill>
                            <a:schemeClr val="tx1"/>
                          </a:solidFill>
                          <a:effectLst/>
                          <a:latin typeface="Calibri"/>
                        </a:rPr>
                        <a:t>Rice et al.(1986) NT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Kentucky</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1970-1985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5.7-9.2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3.1-4.9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163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132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81035">
                <a:tc>
                  <a:txBody>
                    <a:bodyPr/>
                    <a:lstStyle/>
                    <a:p>
                      <a:pPr algn="l" fontAlgn="b"/>
                      <a:r>
                        <a:rPr lang="fr-FR" sz="1100" b="0" i="0" u="none" strike="noStrike">
                          <a:solidFill>
                            <a:schemeClr val="tx1"/>
                          </a:solidFill>
                          <a:effectLst/>
                          <a:latin typeface="Calibri"/>
                        </a:rPr>
                        <a:t>Rice et al.(1986) CT</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Kentucky</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1970-1985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5-8.8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1.9-6.1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63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187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114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81035">
                <a:tc>
                  <a:txBody>
                    <a:bodyPr/>
                    <a:lstStyle/>
                    <a:p>
                      <a:pPr algn="l" fontAlgn="b"/>
                      <a:r>
                        <a:rPr lang="en-US" sz="1100" b="0" i="0" u="none" strike="noStrike">
                          <a:solidFill>
                            <a:schemeClr val="tx1"/>
                          </a:solidFill>
                          <a:effectLst/>
                          <a:latin typeface="Calibri"/>
                        </a:rPr>
                        <a:t>Stecker et al.(1993)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Missouri</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1988-1990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6.04-10.13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3.32-5.59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91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178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140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81035">
                <a:tc>
                  <a:txBody>
                    <a:bodyPr/>
                    <a:lstStyle/>
                    <a:p>
                      <a:pPr algn="l" fontAlgn="b"/>
                      <a:r>
                        <a:rPr lang="en-US" sz="1100" b="0" i="0" u="none" strike="noStrike">
                          <a:solidFill>
                            <a:schemeClr val="tx1"/>
                          </a:solidFill>
                          <a:effectLst/>
                          <a:latin typeface="Calibri"/>
                        </a:rPr>
                        <a:t>Stecker et al.(1993)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Missouri</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1988-1990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6.7-9.9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4.54-7.2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42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167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94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81035">
                <a:tc>
                  <a:txBody>
                    <a:bodyPr/>
                    <a:lstStyle/>
                    <a:p>
                      <a:pPr algn="l" fontAlgn="b"/>
                      <a:r>
                        <a:rPr lang="en-US" sz="1100" b="0" i="0" u="none" strike="noStrike">
                          <a:solidFill>
                            <a:schemeClr val="tx1"/>
                          </a:solidFill>
                          <a:effectLst/>
                          <a:latin typeface="Calibri"/>
                        </a:rPr>
                        <a:t>Stecker et al.(1993)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Missouri</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1989-1990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8.2-8.5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4.95-5.98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82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108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95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81035">
                <a:tc>
                  <a:txBody>
                    <a:bodyPr/>
                    <a:lstStyle/>
                    <a:p>
                      <a:pPr algn="l" fontAlgn="b"/>
                      <a:r>
                        <a:rPr lang="en-US" sz="1100" b="0" i="0" u="none" strike="noStrike">
                          <a:solidFill>
                            <a:schemeClr val="tx1"/>
                          </a:solidFill>
                          <a:effectLst/>
                          <a:latin typeface="Calibri"/>
                        </a:rPr>
                        <a:t>Peterson et al.(1989)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Nebraska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1983-1986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3.9-10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2.1-6.4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200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96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81035">
                <a:tc>
                  <a:txBody>
                    <a:bodyPr/>
                    <a:lstStyle/>
                    <a:p>
                      <a:pPr algn="l" fontAlgn="b"/>
                      <a:r>
                        <a:rPr lang="en-US" sz="1100" b="0" i="0" u="none" strike="noStrike">
                          <a:solidFill>
                            <a:schemeClr val="tx1"/>
                          </a:solidFill>
                          <a:effectLst/>
                          <a:latin typeface="Calibri"/>
                        </a:rPr>
                        <a:t>Woodruff et al.(1983)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South</a:t>
                      </a:r>
                      <a:r>
                        <a:rPr lang="en-US" sz="1100" b="0" i="0" u="none" strike="noStrike" baseline="0" dirty="0" smtClean="0">
                          <a:solidFill>
                            <a:schemeClr val="tx1"/>
                          </a:solidFill>
                          <a:effectLst/>
                          <a:latin typeface="Calibri"/>
                        </a:rPr>
                        <a:t> Car.</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1974-1976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13-20.2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1.04-15.6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639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81035">
                <a:tc>
                  <a:txBody>
                    <a:bodyPr/>
                    <a:lstStyle/>
                    <a:p>
                      <a:pPr algn="l" fontAlgn="b"/>
                      <a:r>
                        <a:rPr lang="en-US" sz="1100" b="0" i="0" u="none" strike="noStrike">
                          <a:solidFill>
                            <a:schemeClr val="tx1"/>
                          </a:solidFill>
                          <a:effectLst/>
                          <a:latin typeface="Calibri"/>
                        </a:rPr>
                        <a:t>Eck (1982)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Texas</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1977-1979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3.41-13.21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1.79-5.03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300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146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81035">
                <a:tc>
                  <a:txBody>
                    <a:bodyPr/>
                    <a:lstStyle/>
                    <a:p>
                      <a:pPr algn="l" fontAlgn="b"/>
                      <a:r>
                        <a:rPr lang="da-DK" sz="1100" b="0" i="0" u="none" strike="noStrike">
                          <a:solidFill>
                            <a:schemeClr val="tx1"/>
                          </a:solidFill>
                          <a:effectLst/>
                          <a:latin typeface="Calibri"/>
                        </a:rPr>
                        <a:t>Shapiro et al.(2006) RS 51cm</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Nebraska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1996-1998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9.4-11.14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6.24-8.93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64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88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76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81035">
                <a:tc>
                  <a:txBody>
                    <a:bodyPr/>
                    <a:lstStyle/>
                    <a:p>
                      <a:pPr algn="l" fontAlgn="b"/>
                      <a:r>
                        <a:rPr lang="da-DK" sz="1100" b="0" i="0" u="none" strike="noStrike">
                          <a:solidFill>
                            <a:schemeClr val="tx1"/>
                          </a:solidFill>
                          <a:effectLst/>
                          <a:latin typeface="Calibri"/>
                        </a:rPr>
                        <a:t>Shapiro et al.(2006) RS76cm</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Nebraska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1996-1998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7.12-11.04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5.02-8.88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105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69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181035">
                <a:tc>
                  <a:txBody>
                    <a:bodyPr/>
                    <a:lstStyle/>
                    <a:p>
                      <a:pPr algn="l" fontAlgn="b"/>
                      <a:r>
                        <a:rPr lang="en-US" sz="1100" b="0" i="0" u="none" strike="noStrike">
                          <a:solidFill>
                            <a:schemeClr val="tx1"/>
                          </a:solidFill>
                          <a:effectLst/>
                          <a:latin typeface="Calibri"/>
                        </a:rPr>
                        <a:t>Meisinger et al. (1985) MT</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Maryland</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1974-1977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5.8-8.2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1.8-2.6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117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213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168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181035">
                <a:tc>
                  <a:txBody>
                    <a:bodyPr/>
                    <a:lstStyle/>
                    <a:p>
                      <a:pPr algn="l" fontAlgn="b"/>
                      <a:r>
                        <a:rPr lang="en-US" sz="1100" b="0" i="0" u="none" strike="noStrike">
                          <a:solidFill>
                            <a:schemeClr val="tx1"/>
                          </a:solidFill>
                          <a:effectLst/>
                          <a:latin typeface="Calibri"/>
                        </a:rPr>
                        <a:t>Meisinger et al. (1985) MT</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Maryland</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1974-1977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5.1-8.1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2.7-4.2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33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180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130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181035">
                <a:tc>
                  <a:txBody>
                    <a:bodyPr/>
                    <a:lstStyle/>
                    <a:p>
                      <a:pPr algn="l" fontAlgn="b"/>
                      <a:r>
                        <a:rPr lang="en-US" sz="1100" b="0" i="0" u="none" strike="noStrike">
                          <a:solidFill>
                            <a:schemeClr val="tx1"/>
                          </a:solidFill>
                          <a:effectLst/>
                          <a:latin typeface="Calibri"/>
                        </a:rPr>
                        <a:t>Gehl et al.(2005) Ellinwood</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Kansas</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2001-2002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9-11.9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2.7-7.2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147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307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220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181035">
                <a:tc>
                  <a:txBody>
                    <a:bodyPr/>
                    <a:lstStyle/>
                    <a:p>
                      <a:pPr algn="l" fontAlgn="b"/>
                      <a:r>
                        <a:rPr lang="nb-NO" sz="1100" b="0" i="0" u="none" strike="noStrike">
                          <a:solidFill>
                            <a:schemeClr val="tx1"/>
                          </a:solidFill>
                          <a:effectLst/>
                          <a:latin typeface="Calibri"/>
                        </a:rPr>
                        <a:t>Gehl et al.(2005) Rossville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Kansas</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2001-2002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11.3-12.6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6.4-7.9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167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187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177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r h="181035">
                <a:tc>
                  <a:txBody>
                    <a:bodyPr/>
                    <a:lstStyle/>
                    <a:p>
                      <a:pPr algn="l" fontAlgn="b"/>
                      <a:r>
                        <a:rPr lang="en-US" sz="1100" b="0" i="0" u="none" strike="noStrike">
                          <a:solidFill>
                            <a:schemeClr val="tx1"/>
                          </a:solidFill>
                          <a:effectLst/>
                          <a:latin typeface="Calibri"/>
                        </a:rPr>
                        <a:t>Gehl et al.(2005) scandia</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Kansas</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2001-2002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3.8-11.5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2.7-7.4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47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147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97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9"/>
                  </a:ext>
                </a:extLst>
              </a:tr>
              <a:tr h="181035">
                <a:tc>
                  <a:txBody>
                    <a:bodyPr/>
                    <a:lstStyle/>
                    <a:p>
                      <a:pPr algn="l" fontAlgn="b"/>
                      <a:r>
                        <a:rPr lang="en-US" sz="1100" b="0" i="0" u="none" strike="noStrike" dirty="0" err="1">
                          <a:solidFill>
                            <a:schemeClr val="tx1"/>
                          </a:solidFill>
                          <a:effectLst/>
                          <a:latin typeface="Calibri"/>
                        </a:rPr>
                        <a:t>Gehl</a:t>
                      </a:r>
                      <a:r>
                        <a:rPr lang="en-US" sz="1100" b="0" i="0" u="none" strike="noStrike" dirty="0">
                          <a:solidFill>
                            <a:schemeClr val="tx1"/>
                          </a:solidFill>
                          <a:effectLst/>
                          <a:latin typeface="Calibri"/>
                        </a:rPr>
                        <a:t> et al.(2005) Manhattan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Kansas</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2001-2002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10.5-10.7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2.8-6.4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143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260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
                  </a:ext>
                </a:extLst>
              </a:tr>
              <a:tr h="181035">
                <a:tc>
                  <a:txBody>
                    <a:bodyPr/>
                    <a:lstStyle/>
                    <a:p>
                      <a:pPr algn="l" fontAlgn="b"/>
                      <a:r>
                        <a:rPr lang="en-US" sz="1400" b="1" i="0" u="none" strike="noStrike" dirty="0">
                          <a:solidFill>
                            <a:srgbClr val="000000"/>
                          </a:solidFill>
                          <a:effectLst/>
                          <a:latin typeface="Calibri"/>
                        </a:rPr>
                        <a:t>Total</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a:solidFill>
                            <a:srgbClr val="000000"/>
                          </a:solidFill>
                          <a:effectLst/>
                          <a:latin typeface="Calibri"/>
                        </a:rPr>
                        <a:t>257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a:solidFill>
                            <a:srgbClr val="000000"/>
                          </a:solidFill>
                          <a:effectLst/>
                          <a:latin typeface="Calibri"/>
                        </a:rPr>
                        <a:t>average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fontAlgn="b"/>
                      <a:r>
                        <a:rPr lang="en-US" sz="1400" b="1" i="0" u="none" strike="noStrike" dirty="0">
                          <a:solidFill>
                            <a:srgbClr val="000000"/>
                          </a:solidFill>
                          <a:effectLst/>
                          <a:latin typeface="Calibri"/>
                        </a:rPr>
                        <a:t>61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fontAlgn="b"/>
                      <a:r>
                        <a:rPr lang="en-US" sz="1400" b="1" i="0" u="none" strike="noStrike" dirty="0">
                          <a:solidFill>
                            <a:srgbClr val="000000"/>
                          </a:solidFill>
                          <a:effectLst/>
                          <a:latin typeface="Calibri"/>
                        </a:rPr>
                        <a:t>208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fontAlgn="b"/>
                      <a:r>
                        <a:rPr lang="en-US" sz="1400" b="1" i="0" u="none" strike="noStrike" dirty="0">
                          <a:solidFill>
                            <a:srgbClr val="FF0000"/>
                          </a:solidFill>
                          <a:effectLst/>
                          <a:latin typeface="Calibri"/>
                        </a:rPr>
                        <a:t>134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31"/>
                  </a:ext>
                </a:extLst>
              </a:tr>
              <a:tr h="181035">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err="1">
                          <a:solidFill>
                            <a:srgbClr val="000000"/>
                          </a:solidFill>
                          <a:effectLst/>
                          <a:latin typeface="Calibri"/>
                        </a:rPr>
                        <a:t>stdev</a:t>
                      </a:r>
                      <a:endParaRPr lang="en-US" sz="1400" b="1" i="0" u="none" strike="noStrike" dirty="0">
                        <a:solidFill>
                          <a:srgbClr val="000000"/>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fontAlgn="b"/>
                      <a:r>
                        <a:rPr lang="en-US" sz="1400" b="1" i="0" u="none" strike="noStrike" dirty="0">
                          <a:solidFill>
                            <a:srgbClr val="000000"/>
                          </a:solidFill>
                          <a:effectLst/>
                          <a:latin typeface="Calibri"/>
                        </a:rPr>
                        <a:t>50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fontAlgn="b"/>
                      <a:r>
                        <a:rPr lang="en-US" sz="1400" b="1" i="0" u="none" strike="noStrike" dirty="0">
                          <a:solidFill>
                            <a:srgbClr val="000000"/>
                          </a:solidFill>
                          <a:effectLst/>
                          <a:latin typeface="Calibri"/>
                        </a:rPr>
                        <a:t>114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fontAlgn="b"/>
                      <a:r>
                        <a:rPr lang="en-US" sz="1400" b="1" i="0" u="none" strike="noStrike" dirty="0">
                          <a:solidFill>
                            <a:srgbClr val="FF0000"/>
                          </a:solidFill>
                          <a:effectLst/>
                          <a:latin typeface="Calibri"/>
                        </a:rPr>
                        <a:t>63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32"/>
                  </a:ext>
                </a:extLst>
              </a:tr>
            </a:tbl>
          </a:graphicData>
        </a:graphic>
      </p:graphicFrame>
      <p:sp>
        <p:nvSpPr>
          <p:cNvPr id="2" name="TextBox 1"/>
          <p:cNvSpPr txBox="1"/>
          <p:nvPr/>
        </p:nvSpPr>
        <p:spPr>
          <a:xfrm>
            <a:off x="630312" y="74907"/>
            <a:ext cx="8142213" cy="338554"/>
          </a:xfrm>
          <a:prstGeom prst="rect">
            <a:avLst/>
          </a:prstGeom>
          <a:noFill/>
        </p:spPr>
        <p:txBody>
          <a:bodyPr wrap="square" rtlCol="0">
            <a:spAutoFit/>
          </a:bodyPr>
          <a:lstStyle/>
          <a:p>
            <a:r>
              <a:rPr lang="en-US" sz="1600" b="1" dirty="0" smtClean="0"/>
              <a:t>Dhital, Sulochana. 2015. Do nitrogen rates change every year.  Precision Agric. </a:t>
            </a:r>
            <a:endParaRPr lang="en-US" sz="1600" b="1" dirty="0"/>
          </a:p>
        </p:txBody>
      </p:sp>
      <p:sp>
        <p:nvSpPr>
          <p:cNvPr id="3" name="TextBox 2"/>
          <p:cNvSpPr txBox="1"/>
          <p:nvPr/>
        </p:nvSpPr>
        <p:spPr>
          <a:xfrm>
            <a:off x="4980374" y="6494744"/>
            <a:ext cx="825624" cy="276999"/>
          </a:xfrm>
          <a:prstGeom prst="rect">
            <a:avLst/>
          </a:prstGeom>
          <a:noFill/>
        </p:spPr>
        <p:txBody>
          <a:bodyPr wrap="square" rtlCol="0">
            <a:spAutoFit/>
          </a:bodyPr>
          <a:lstStyle/>
          <a:p>
            <a:r>
              <a:rPr lang="en-US" sz="1200" b="1" dirty="0" smtClean="0">
                <a:solidFill>
                  <a:schemeClr val="bg1"/>
                </a:solidFill>
              </a:rPr>
              <a:t>CV=47</a:t>
            </a:r>
            <a:endParaRPr lang="en-US" sz="1200" b="1" dirty="0">
              <a:solidFill>
                <a:schemeClr val="bg1"/>
              </a:solidFill>
            </a:endParaRPr>
          </a:p>
        </p:txBody>
      </p:sp>
    </p:spTree>
    <p:extLst>
      <p:ext uri="{BB962C8B-B14F-4D97-AF65-F5344CB8AC3E}">
        <p14:creationId xmlns:p14="http://schemas.microsoft.com/office/powerpoint/2010/main" val="38938064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9144000" cy="5852161"/>
          </a:xfrm>
        </p:spPr>
      </p:pic>
      <p:sp>
        <p:nvSpPr>
          <p:cNvPr id="5" name="TextBox 4"/>
          <p:cNvSpPr txBox="1"/>
          <p:nvPr/>
        </p:nvSpPr>
        <p:spPr>
          <a:xfrm>
            <a:off x="128493" y="750512"/>
            <a:ext cx="5343413" cy="4247317"/>
          </a:xfrm>
          <a:prstGeom prst="rect">
            <a:avLst/>
          </a:prstGeom>
          <a:solidFill>
            <a:srgbClr val="92D050">
              <a:alpha val="71000"/>
            </a:srgbClr>
          </a:solidFill>
          <a:ln w="12700">
            <a:solidFill>
              <a:schemeClr val="tx1">
                <a:lumMod val="50000"/>
              </a:schemeClr>
            </a:solidFill>
          </a:ln>
        </p:spPr>
        <p:txBody>
          <a:bodyPr wrap="square" rtlCol="0">
            <a:spAutoFit/>
          </a:bodyPr>
          <a:lstStyle/>
          <a:p>
            <a:pPr marL="285750" indent="-285750">
              <a:buFont typeface="Arial" panose="020B0604020202020204" pitchFamily="34" charset="0"/>
              <a:buChar char="•"/>
            </a:pPr>
            <a:r>
              <a:rPr lang="en-US" sz="1800" dirty="0" smtClean="0"/>
              <a:t>Faculty Importance</a:t>
            </a:r>
            <a:endParaRPr lang="en-US" sz="1800" dirty="0"/>
          </a:p>
          <a:p>
            <a:pPr marL="285750" indent="-285750">
              <a:buFont typeface="Arial" panose="020B0604020202020204" pitchFamily="34" charset="0"/>
              <a:buChar char="•"/>
            </a:pPr>
            <a:r>
              <a:rPr lang="en-US" sz="1800" dirty="0" smtClean="0"/>
              <a:t>ID cyanobacteria, 0-N </a:t>
            </a:r>
            <a:endParaRPr lang="en-US" sz="1800" dirty="0"/>
          </a:p>
          <a:p>
            <a:pPr marL="285750" indent="-285750">
              <a:buFont typeface="Arial" panose="020B0604020202020204" pitchFamily="34" charset="0"/>
              <a:buChar char="•"/>
            </a:pPr>
            <a:r>
              <a:rPr lang="en-US" sz="1800" dirty="0" smtClean="0"/>
              <a:t>Stability, K </a:t>
            </a:r>
            <a:endParaRPr lang="en-US" sz="1800" dirty="0"/>
          </a:p>
          <a:p>
            <a:pPr marL="285750" indent="-285750">
              <a:buFont typeface="Arial" panose="020B0604020202020204" pitchFamily="34" charset="0"/>
              <a:buChar char="•"/>
            </a:pPr>
            <a:r>
              <a:rPr lang="en-US" sz="1800" dirty="0" smtClean="0"/>
              <a:t>Genetics, high N</a:t>
            </a:r>
            <a:endParaRPr lang="en-US" sz="1800" dirty="0"/>
          </a:p>
          <a:p>
            <a:pPr marL="285750" indent="-285750">
              <a:buFont typeface="Arial" panose="020B0604020202020204" pitchFamily="34" charset="0"/>
              <a:buChar char="•"/>
            </a:pPr>
            <a:r>
              <a:rPr lang="en-US" sz="1800" dirty="0"/>
              <a:t>Yield </a:t>
            </a:r>
            <a:r>
              <a:rPr lang="en-US" sz="1800" dirty="0" smtClean="0"/>
              <a:t>goal value </a:t>
            </a:r>
            <a:endParaRPr lang="en-US" sz="1800" dirty="0"/>
          </a:p>
          <a:p>
            <a:pPr marL="285750" indent="-285750">
              <a:buFont typeface="Arial" panose="020B0604020202020204" pitchFamily="34" charset="0"/>
              <a:buChar char="•"/>
            </a:pPr>
            <a:r>
              <a:rPr lang="en-US" sz="1800" dirty="0" smtClean="0"/>
              <a:t>Variability ONR </a:t>
            </a:r>
            <a:r>
              <a:rPr lang="en-US" sz="1800" dirty="0"/>
              <a:t>(all studies) </a:t>
            </a:r>
          </a:p>
          <a:p>
            <a:pPr marL="285750" indent="-285750">
              <a:buFont typeface="Arial" panose="020B0604020202020204" pitchFamily="34" charset="0"/>
              <a:buChar char="•"/>
            </a:pPr>
            <a:r>
              <a:rPr lang="en-US" sz="1800" dirty="0" smtClean="0"/>
              <a:t>Exp. </a:t>
            </a:r>
            <a:r>
              <a:rPr lang="en-US" sz="1800" dirty="0"/>
              <a:t>errors year to year prevent combining sites</a:t>
            </a:r>
          </a:p>
          <a:p>
            <a:pPr marL="285750" indent="-285750">
              <a:buFont typeface="Arial" panose="020B0604020202020204" pitchFamily="34" charset="0"/>
              <a:buChar char="•"/>
            </a:pPr>
            <a:r>
              <a:rPr lang="en-US" sz="1800" dirty="0"/>
              <a:t>Excess N </a:t>
            </a:r>
            <a:r>
              <a:rPr lang="en-US" sz="1800" dirty="0" smtClean="0"/>
              <a:t>ends </a:t>
            </a:r>
            <a:r>
              <a:rPr lang="en-US" sz="1800" dirty="0"/>
              <a:t>up the groundwater</a:t>
            </a:r>
          </a:p>
          <a:p>
            <a:pPr marL="285750" indent="-285750">
              <a:buFont typeface="Arial" panose="020B0604020202020204" pitchFamily="34" charset="0"/>
              <a:buChar char="•"/>
            </a:pPr>
            <a:r>
              <a:rPr lang="en-US" sz="1800" dirty="0"/>
              <a:t>Plants </a:t>
            </a:r>
            <a:r>
              <a:rPr lang="en-US" sz="1800" dirty="0" smtClean="0"/>
              <a:t>lose </a:t>
            </a:r>
            <a:r>
              <a:rPr lang="en-US" sz="1800" dirty="0"/>
              <a:t>N as NH3 through the leaves</a:t>
            </a:r>
          </a:p>
          <a:p>
            <a:pPr marL="285750" indent="-285750">
              <a:buFont typeface="Arial" panose="020B0604020202020204" pitchFamily="34" charset="0"/>
              <a:buChar char="•"/>
            </a:pPr>
            <a:r>
              <a:rPr lang="en-US" sz="1800" dirty="0"/>
              <a:t>Yield potential and N response are independent</a:t>
            </a:r>
          </a:p>
          <a:p>
            <a:pPr marL="285750" indent="-285750">
              <a:buFont typeface="Arial" panose="020B0604020202020204" pitchFamily="34" charset="0"/>
              <a:buChar char="•"/>
            </a:pPr>
            <a:r>
              <a:rPr lang="en-US" sz="1800" dirty="0"/>
              <a:t>Biological systems are random (N response year to year is random)</a:t>
            </a:r>
          </a:p>
          <a:p>
            <a:pPr marL="285750" indent="-285750">
              <a:buFont typeface="Arial" panose="020B0604020202020204" pitchFamily="34" charset="0"/>
              <a:buChar char="•"/>
            </a:pPr>
            <a:r>
              <a:rPr lang="en-US" sz="1800" dirty="0"/>
              <a:t>SBNRC delivers accurate mid-season N rates</a:t>
            </a:r>
          </a:p>
          <a:p>
            <a:pPr marL="285750" indent="-285750">
              <a:buFont typeface="Arial" panose="020B0604020202020204" pitchFamily="34" charset="0"/>
              <a:buChar char="•"/>
            </a:pPr>
            <a:r>
              <a:rPr lang="en-US" sz="1800" dirty="0"/>
              <a:t>Homogenous plant stands can lead to maximum </a:t>
            </a:r>
            <a:r>
              <a:rPr lang="en-US" sz="1800" dirty="0" smtClean="0"/>
              <a:t>yields</a:t>
            </a:r>
            <a:endParaRPr lang="en-US" sz="1800" dirty="0"/>
          </a:p>
        </p:txBody>
      </p:sp>
      <p:sp>
        <p:nvSpPr>
          <p:cNvPr id="6" name="TextBox 5"/>
          <p:cNvSpPr txBox="1"/>
          <p:nvPr/>
        </p:nvSpPr>
        <p:spPr>
          <a:xfrm>
            <a:off x="1164813" y="141988"/>
            <a:ext cx="2956084" cy="446276"/>
          </a:xfrm>
          <a:prstGeom prst="rect">
            <a:avLst/>
          </a:prstGeom>
          <a:solidFill>
            <a:srgbClr val="006600"/>
          </a:solidFill>
          <a:ln>
            <a:solidFill>
              <a:schemeClr val="bg2"/>
            </a:solidFill>
          </a:ln>
          <a:effectLst>
            <a:outerShdw blurRad="184150" dist="241300" dir="11520000" sx="110000" sy="110000" algn="ctr">
              <a:srgbClr val="000000">
                <a:alpha val="18000"/>
              </a:srgbClr>
            </a:outerShdw>
          </a:effectLst>
        </p:spPr>
        <p:txBody>
          <a:bodyPr wrap="square" rtlCol="0">
            <a:spAutoFit/>
          </a:bodyPr>
          <a:lstStyle/>
          <a:p>
            <a:r>
              <a:rPr lang="en-US" sz="23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Lessons Learned</a:t>
            </a:r>
            <a:endParaRPr lang="en-US" sz="23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a:blip r:embed="rId3"/>
          <a:stretch>
            <a:fillRect/>
          </a:stretch>
        </p:blipFill>
        <p:spPr>
          <a:xfrm>
            <a:off x="7366950" y="5257756"/>
            <a:ext cx="1505843" cy="1018120"/>
          </a:xfrm>
          <a:prstGeom prst="rect">
            <a:avLst/>
          </a:prstGeom>
        </p:spPr>
      </p:pic>
    </p:spTree>
    <p:extLst>
      <p:ext uri="{BB962C8B-B14F-4D97-AF65-F5344CB8AC3E}">
        <p14:creationId xmlns:p14="http://schemas.microsoft.com/office/powerpoint/2010/main" val="19907221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743451" cy="3557588"/>
          </a:xfrm>
          <a:prstGeom prst="rect">
            <a:avLst/>
          </a:prstGeom>
          <a:ln w="12700">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3760" y="3068667"/>
            <a:ext cx="5730240" cy="3831112"/>
          </a:xfrm>
          <a:prstGeom prst="rect">
            <a:avLst/>
          </a:prstGeom>
          <a:ln w="12700">
            <a:solidFill>
              <a:schemeClr val="tx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94204"/>
            <a:ext cx="3938954" cy="2607784"/>
          </a:xfrm>
          <a:prstGeom prst="rect">
            <a:avLst/>
          </a:prstGeom>
          <a:ln w="12700">
            <a:solidFill>
              <a:schemeClr val="tx1"/>
            </a:solidFill>
          </a:ln>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2000"/>
                    </a14:imgEffect>
                  </a14:imgLayer>
                </a14:imgProps>
              </a:ext>
              <a:ext uri="{28A0092B-C50C-407E-A947-70E740481C1C}">
                <a14:useLocalDpi xmlns:a14="http://schemas.microsoft.com/office/drawing/2010/main" val="0"/>
              </a:ext>
            </a:extLst>
          </a:blip>
          <a:stretch>
            <a:fillRect/>
          </a:stretch>
        </p:blipFill>
        <p:spPr>
          <a:xfrm>
            <a:off x="0" y="0"/>
            <a:ext cx="1581150" cy="2498608"/>
          </a:xfrm>
          <a:prstGeom prst="rect">
            <a:avLst/>
          </a:prstGeom>
          <a:ln w="12700">
            <a:solidFill>
              <a:schemeClr val="tx1"/>
            </a:solidFill>
          </a:ln>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8954" y="0"/>
            <a:ext cx="5205046" cy="3903785"/>
          </a:xfrm>
          <a:prstGeom prst="rect">
            <a:avLst/>
          </a:prstGeom>
          <a:ln w="12700">
            <a:solidFill>
              <a:schemeClr val="tx1"/>
            </a:solidFill>
          </a:ln>
        </p:spPr>
      </p:pic>
      <p:pic>
        <p:nvPicPr>
          <p:cNvPr id="7" name="Picture 6"/>
          <p:cNvPicPr>
            <a:picLocks noChangeAspect="1"/>
          </p:cNvPicPr>
          <p:nvPr/>
        </p:nvPicPr>
        <p:blipFill>
          <a:blip r:embed="rId8"/>
          <a:stretch>
            <a:fillRect/>
          </a:stretch>
        </p:blipFill>
        <p:spPr>
          <a:xfrm>
            <a:off x="12193" y="4303776"/>
            <a:ext cx="3407068" cy="2554224"/>
          </a:xfrm>
          <a:prstGeom prst="rect">
            <a:avLst/>
          </a:prstGeom>
          <a:ln w="12700">
            <a:solidFill>
              <a:schemeClr val="tx1"/>
            </a:solidFill>
          </a:ln>
        </p:spPr>
      </p:pic>
      <p:sp>
        <p:nvSpPr>
          <p:cNvPr id="10" name="Rounded Rectangle 9"/>
          <p:cNvSpPr/>
          <p:nvPr/>
        </p:nvSpPr>
        <p:spPr>
          <a:xfrm>
            <a:off x="4837235" y="199581"/>
            <a:ext cx="3326492" cy="573584"/>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smtClean="0"/>
              <a:t>End Product, By Plant</a:t>
            </a:r>
            <a:endParaRPr lang="en-US" sz="2400" b="1" dirty="0"/>
          </a:p>
        </p:txBody>
      </p:sp>
    </p:spTree>
    <p:extLst>
      <p:ext uri="{BB962C8B-B14F-4D97-AF65-F5344CB8AC3E}">
        <p14:creationId xmlns:p14="http://schemas.microsoft.com/office/powerpoint/2010/main" val="38933238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1600202" y="1257300"/>
            <a:ext cx="5968031" cy="2743200"/>
          </a:xfrm>
        </p:spPr>
      </p:pic>
      <p:sp>
        <p:nvSpPr>
          <p:cNvPr id="6" name="TextBox 5"/>
          <p:cNvSpPr txBox="1"/>
          <p:nvPr/>
        </p:nvSpPr>
        <p:spPr>
          <a:xfrm>
            <a:off x="457200" y="5331076"/>
            <a:ext cx="8001000" cy="830997"/>
          </a:xfrm>
          <a:prstGeom prst="rect">
            <a:avLst/>
          </a:prstGeom>
          <a:noFill/>
        </p:spPr>
        <p:txBody>
          <a:bodyPr wrap="square" rtlCol="0">
            <a:spAutoFit/>
          </a:bodyPr>
          <a:lstStyle/>
          <a:p>
            <a:pPr algn="ctr">
              <a:tabLst>
                <a:tab pos="3041971" algn="l"/>
              </a:tabLst>
            </a:pPr>
            <a:r>
              <a:rPr lang="en-US" sz="2400" dirty="0">
                <a:latin typeface="Verdana" charset="0"/>
                <a:ea typeface="Verdana" charset="0"/>
                <a:cs typeface="Verdana" charset="0"/>
              </a:rPr>
              <a:t>Norman Borlaug </a:t>
            </a:r>
            <a:r>
              <a:rPr lang="en-US" sz="2400" dirty="0" smtClean="0">
                <a:latin typeface="Verdana" charset="0"/>
                <a:ea typeface="Verdana" charset="0"/>
                <a:cs typeface="Verdana" charset="0"/>
              </a:rPr>
              <a:t>     </a:t>
            </a:r>
            <a:r>
              <a:rPr lang="en-US" sz="2400" dirty="0">
                <a:latin typeface="Verdana" charset="0"/>
                <a:ea typeface="Verdana" charset="0"/>
                <a:cs typeface="Verdana" charset="0"/>
              </a:rPr>
              <a:t>Mother Teresa</a:t>
            </a:r>
            <a:br>
              <a:rPr lang="en-US" sz="2400" dirty="0">
                <a:latin typeface="Verdana" charset="0"/>
                <a:ea typeface="Verdana" charset="0"/>
                <a:cs typeface="Verdana" charset="0"/>
              </a:rPr>
            </a:br>
            <a:r>
              <a:rPr lang="en-US" sz="2400" dirty="0" smtClean="0">
                <a:latin typeface="Verdana" charset="0"/>
                <a:ea typeface="Verdana" charset="0"/>
                <a:cs typeface="Verdana" charset="0"/>
              </a:rPr>
              <a:t> 1914 </a:t>
            </a:r>
            <a:r>
              <a:rPr lang="en-US" sz="2400" dirty="0">
                <a:latin typeface="Verdana" charset="0"/>
                <a:ea typeface="Verdana" charset="0"/>
                <a:cs typeface="Verdana" charset="0"/>
              </a:rPr>
              <a:t>– 2009       </a:t>
            </a:r>
            <a:r>
              <a:rPr lang="en-US" sz="2400" dirty="0" smtClean="0">
                <a:latin typeface="Verdana" charset="0"/>
                <a:ea typeface="Verdana" charset="0"/>
                <a:cs typeface="Verdana" charset="0"/>
              </a:rPr>
              <a:t> </a:t>
            </a:r>
            <a:r>
              <a:rPr lang="en-US" sz="2400" dirty="0">
                <a:latin typeface="Verdana" charset="0"/>
                <a:ea typeface="Verdana" charset="0"/>
                <a:cs typeface="Verdana" charset="0"/>
              </a:rPr>
              <a:t>	1910 - 1997</a:t>
            </a:r>
          </a:p>
        </p:txBody>
      </p:sp>
      <p:pic>
        <p:nvPicPr>
          <p:cNvPr id="5" name="Picture 4"/>
          <p:cNvPicPr/>
          <p:nvPr/>
        </p:nvPicPr>
        <p:blipFill rotWithShape="1">
          <a:blip r:embed="rId4" cstate="print">
            <a:extLst>
              <a:ext uri="{28A0092B-C50C-407E-A947-70E740481C1C}">
                <a14:useLocalDpi xmlns:a14="http://schemas.microsoft.com/office/drawing/2010/main" val="0"/>
              </a:ext>
            </a:extLst>
          </a:blip>
          <a:srcRect l="70718" t="10293"/>
          <a:stretch/>
        </p:blipFill>
        <p:spPr bwMode="auto">
          <a:xfrm>
            <a:off x="1371602" y="4435717"/>
            <a:ext cx="1807369" cy="684848"/>
          </a:xfrm>
          <a:prstGeom prst="roundRect">
            <a:avLst>
              <a:gd name="adj" fmla="val 8594"/>
            </a:avLst>
          </a:prstGeom>
          <a:solidFill>
            <a:srgbClr val="FFFFFF">
              <a:shade val="85000"/>
            </a:srgbClr>
          </a:solidFill>
          <a:ln w="22225">
            <a:solidFill>
              <a:schemeClr val="tx1"/>
            </a:solidFill>
          </a:ln>
          <a:effectLst/>
          <a:extLst>
            <a:ext uri="{53640926-AAD7-44D8-BBD7-CCE9431645EC}">
              <a14:shadowObscured xmlns:a14="http://schemas.microsoft.com/office/drawing/2010/main"/>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7169" y="4282600"/>
            <a:ext cx="1371064" cy="896066"/>
          </a:xfrm>
          <a:prstGeom prst="rect">
            <a:avLst/>
          </a:prstGeom>
          <a:ln w="19050">
            <a:solidFill>
              <a:schemeClr val="bg1">
                <a:lumMod val="50000"/>
                <a:lumOff val="50000"/>
              </a:schemeClr>
            </a:solidFill>
          </a:ln>
        </p:spPr>
      </p:pic>
      <p:pic>
        <p:nvPicPr>
          <p:cNvPr id="4" name="Picture 3"/>
          <p:cNvPicPr>
            <a:picLocks noChangeAspect="1"/>
          </p:cNvPicPr>
          <p:nvPr/>
        </p:nvPicPr>
        <p:blipFill>
          <a:blip r:embed="rId6"/>
          <a:stretch>
            <a:fillRect/>
          </a:stretch>
        </p:blipFill>
        <p:spPr>
          <a:xfrm>
            <a:off x="0" y="0"/>
            <a:ext cx="9144000" cy="4203065"/>
          </a:xfrm>
          <a:prstGeom prst="rect">
            <a:avLst/>
          </a:prstGeom>
        </p:spPr>
      </p:pic>
    </p:spTree>
    <p:extLst>
      <p:ext uri="{BB962C8B-B14F-4D97-AF65-F5344CB8AC3E}">
        <p14:creationId xmlns:p14="http://schemas.microsoft.com/office/powerpoint/2010/main" val="37960103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7225" y="2062531"/>
            <a:ext cx="4038600" cy="3028950"/>
          </a:xfrm>
          <a:prstGeom prst="rect">
            <a:avLst/>
          </a:prstGeom>
          <a:ln w="28575">
            <a:solidFill>
              <a:srgbClr val="006600"/>
            </a:solid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11" y="1509771"/>
            <a:ext cx="3590925" cy="4257675"/>
          </a:xfrm>
          <a:prstGeom prst="rect">
            <a:avLst/>
          </a:prstGeom>
          <a:ln w="28575">
            <a:solidFill>
              <a:srgbClr val="006600"/>
            </a:solidFill>
          </a:ln>
        </p:spPr>
      </p:pic>
      <p:sp>
        <p:nvSpPr>
          <p:cNvPr id="8" name="Rounded Rectangle 7"/>
          <p:cNvSpPr/>
          <p:nvPr/>
        </p:nvSpPr>
        <p:spPr>
          <a:xfrm>
            <a:off x="689487" y="685814"/>
            <a:ext cx="3467088" cy="653947"/>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latin typeface="Arial" panose="020B0604020202020204" pitchFamily="34" charset="0"/>
                <a:ea typeface="Verdana" panose="020B0604030504040204" pitchFamily="34" charset="0"/>
                <a:cs typeface="Arial" panose="020B0604020202020204" pitchFamily="34" charset="0"/>
              </a:rPr>
              <a:t>Dr. Robert L. Westerman</a:t>
            </a:r>
            <a:endParaRPr lang="en-US" sz="20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2883877" y="4801700"/>
            <a:ext cx="1207361" cy="813656"/>
          </a:xfrm>
          <a:prstGeom prst="rect">
            <a:avLst/>
          </a:prstGeom>
          <a:ln w="28575">
            <a:solidFill>
              <a:schemeClr val="tx1"/>
            </a:solidFill>
          </a:ln>
        </p:spPr>
      </p:pic>
      <p:sp>
        <p:nvSpPr>
          <p:cNvPr id="3" name="TextBox 2"/>
          <p:cNvSpPr txBox="1"/>
          <p:nvPr/>
        </p:nvSpPr>
        <p:spPr>
          <a:xfrm>
            <a:off x="4600575" y="2262186"/>
            <a:ext cx="1638300" cy="400110"/>
          </a:xfrm>
          <a:prstGeom prst="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000">
                <a:solidFill>
                  <a:schemeClr val="bg1"/>
                </a:solidFill>
                <a:ea typeface="Verdana" panose="020B0604030504040204" pitchFamily="34" charset="0"/>
                <a:cs typeface="Arial" panose="020B0604020202020204"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dirty="0"/>
              <a:t>Opportunity</a:t>
            </a:r>
          </a:p>
        </p:txBody>
      </p:sp>
    </p:spTree>
    <p:extLst>
      <p:ext uri="{BB962C8B-B14F-4D97-AF65-F5344CB8AC3E}">
        <p14:creationId xmlns:p14="http://schemas.microsoft.com/office/powerpoint/2010/main" val="3579920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399245" y="857462"/>
          <a:ext cx="8556749" cy="5758739"/>
        </p:xfrm>
        <a:graphic>
          <a:graphicData uri="http://schemas.openxmlformats.org/drawingml/2006/table">
            <a:tbl>
              <a:tblPr/>
              <a:tblGrid>
                <a:gridCol w="1005843">
                  <a:extLst>
                    <a:ext uri="{9D8B030D-6E8A-4147-A177-3AD203B41FA5}">
                      <a16:colId xmlns:a16="http://schemas.microsoft.com/office/drawing/2014/main" val="20000"/>
                    </a:ext>
                  </a:extLst>
                </a:gridCol>
                <a:gridCol w="2380024">
                  <a:extLst>
                    <a:ext uri="{9D8B030D-6E8A-4147-A177-3AD203B41FA5}">
                      <a16:colId xmlns:a16="http://schemas.microsoft.com/office/drawing/2014/main" val="20001"/>
                    </a:ext>
                  </a:extLst>
                </a:gridCol>
                <a:gridCol w="3230032">
                  <a:extLst>
                    <a:ext uri="{9D8B030D-6E8A-4147-A177-3AD203B41FA5}">
                      <a16:colId xmlns:a16="http://schemas.microsoft.com/office/drawing/2014/main" val="20002"/>
                    </a:ext>
                  </a:extLst>
                </a:gridCol>
                <a:gridCol w="1078548">
                  <a:extLst>
                    <a:ext uri="{9D8B030D-6E8A-4147-A177-3AD203B41FA5}">
                      <a16:colId xmlns:a16="http://schemas.microsoft.com/office/drawing/2014/main" val="20003"/>
                    </a:ext>
                  </a:extLst>
                </a:gridCol>
                <a:gridCol w="862302">
                  <a:extLst>
                    <a:ext uri="{9D8B030D-6E8A-4147-A177-3AD203B41FA5}">
                      <a16:colId xmlns:a16="http://schemas.microsoft.com/office/drawing/2014/main" val="20004"/>
                    </a:ext>
                  </a:extLst>
                </a:gridCol>
              </a:tblGrid>
              <a:tr h="179964">
                <a:tc gridSpan="5">
                  <a:txBody>
                    <a:bodyPr/>
                    <a:lstStyle/>
                    <a:p>
                      <a:r>
                        <a:rPr lang="en-US" sz="1400" b="1" dirty="0">
                          <a:solidFill>
                            <a:schemeClr val="bg1"/>
                          </a:solidFill>
                          <a:effectLst/>
                          <a:latin typeface="Verdana" panose="020B0604030504040204" pitchFamily="34" charset="0"/>
                        </a:rPr>
                        <a:t>OSU Ongoing Long Term Experiments</a:t>
                      </a:r>
                      <a:endParaRPr lang="en-US" sz="1400" dirty="0">
                        <a:solidFill>
                          <a:schemeClr val="bg1"/>
                        </a:solidFill>
                        <a:effectLst/>
                        <a:latin typeface="Verdana" panose="020B0604030504040204" pitchFamily="34" charset="0"/>
                      </a:endParaRPr>
                    </a:p>
                  </a:txBody>
                  <a:tcPr marL="11928" marR="11928" marT="11928" marB="11928" anchor="ctr">
                    <a:lnL>
                      <a:noFill/>
                    </a:lnL>
                    <a:lnR>
                      <a:noFill/>
                    </a:lnR>
                    <a:lnT>
                      <a:noFill/>
                    </a:lnT>
                    <a:lnB>
                      <a:noFill/>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35497">
                <a:tc>
                  <a:txBody>
                    <a:bodyPr/>
                    <a:lstStyle/>
                    <a:p>
                      <a:r>
                        <a:rPr lang="en-US" sz="1200" b="1" dirty="0">
                          <a:solidFill>
                            <a:schemeClr val="bg1"/>
                          </a:solidFill>
                          <a:latin typeface="Arial" panose="020B0604020202020204" pitchFamily="34" charset="0"/>
                        </a:rPr>
                        <a:t>Experiment</a:t>
                      </a:r>
                      <a:endParaRPr lang="en-US" sz="1200" dirty="0">
                        <a:solidFill>
                          <a:schemeClr val="bg1"/>
                        </a:solidFill>
                      </a:endParaRPr>
                    </a:p>
                  </a:txBody>
                  <a:tcPr marL="11928" marR="11928" marT="11928" marB="11928" anchor="ctr">
                    <a:lnL>
                      <a:noFill/>
                    </a:lnL>
                    <a:lnR>
                      <a:noFill/>
                    </a:lnR>
                    <a:lnT>
                      <a:noFill/>
                    </a:lnT>
                    <a:lnB>
                      <a:noFill/>
                    </a:lnB>
                    <a:solidFill>
                      <a:schemeClr val="tx1"/>
                    </a:solidFill>
                  </a:tcPr>
                </a:tc>
                <a:tc>
                  <a:txBody>
                    <a:bodyPr/>
                    <a:lstStyle/>
                    <a:p>
                      <a:r>
                        <a:rPr lang="en-US" sz="1200" b="1" dirty="0">
                          <a:solidFill>
                            <a:schemeClr val="bg1"/>
                          </a:solidFill>
                          <a:effectLst/>
                          <a:latin typeface="Arial" panose="020B0604020202020204" pitchFamily="34" charset="0"/>
                        </a:rPr>
                        <a:t>Location</a:t>
                      </a:r>
                      <a:endParaRPr lang="en-US" sz="1200" dirty="0">
                        <a:solidFill>
                          <a:schemeClr val="bg1"/>
                        </a:solidFill>
                        <a:effectLst/>
                      </a:endParaRPr>
                    </a:p>
                  </a:txBody>
                  <a:tcPr marL="11928" marR="11928" marT="11928" marB="11928" anchor="ctr">
                    <a:lnL>
                      <a:noFill/>
                    </a:lnL>
                    <a:lnR>
                      <a:noFill/>
                    </a:lnR>
                    <a:lnT>
                      <a:noFill/>
                    </a:lnT>
                    <a:lnB>
                      <a:noFill/>
                    </a:lnB>
                    <a:solidFill>
                      <a:schemeClr val="tx1"/>
                    </a:solidFill>
                  </a:tcPr>
                </a:tc>
                <a:tc>
                  <a:txBody>
                    <a:bodyPr/>
                    <a:lstStyle/>
                    <a:p>
                      <a:r>
                        <a:rPr lang="en-US" sz="1200" b="1" dirty="0">
                          <a:solidFill>
                            <a:schemeClr val="bg1"/>
                          </a:solidFill>
                          <a:effectLst/>
                          <a:latin typeface="Arial" panose="020B0604020202020204" pitchFamily="34" charset="0"/>
                        </a:rPr>
                        <a:t>Focus</a:t>
                      </a:r>
                      <a:endParaRPr lang="en-US" sz="1200" dirty="0">
                        <a:solidFill>
                          <a:schemeClr val="bg1"/>
                        </a:solidFill>
                        <a:effectLst/>
                      </a:endParaRPr>
                    </a:p>
                  </a:txBody>
                  <a:tcPr marL="11928" marR="11928" marT="11928" marB="11928" anchor="ctr">
                    <a:lnL>
                      <a:noFill/>
                    </a:lnL>
                    <a:lnR>
                      <a:noFill/>
                    </a:lnR>
                    <a:lnT>
                      <a:noFill/>
                    </a:lnT>
                    <a:lnB>
                      <a:noFill/>
                    </a:lnB>
                    <a:solidFill>
                      <a:schemeClr val="accent2"/>
                    </a:solidFill>
                  </a:tcPr>
                </a:tc>
                <a:tc>
                  <a:txBody>
                    <a:bodyPr/>
                    <a:lstStyle/>
                    <a:p>
                      <a:r>
                        <a:rPr lang="en-US" sz="1200" b="1" dirty="0">
                          <a:solidFill>
                            <a:schemeClr val="bg1"/>
                          </a:solidFill>
                          <a:latin typeface="Arial" panose="020B0604020202020204" pitchFamily="34" charset="0"/>
                        </a:rPr>
                        <a:t>Crop</a:t>
                      </a:r>
                      <a:endParaRPr lang="en-US" sz="1200" dirty="0">
                        <a:solidFill>
                          <a:schemeClr val="bg1"/>
                        </a:solidFill>
                      </a:endParaRPr>
                    </a:p>
                  </a:txBody>
                  <a:tcPr marL="11928" marR="11928" marT="11928" marB="11928" anchor="ctr">
                    <a:lnL>
                      <a:noFill/>
                    </a:lnL>
                    <a:lnR>
                      <a:noFill/>
                    </a:lnR>
                    <a:lnT>
                      <a:noFill/>
                    </a:lnT>
                    <a:lnB>
                      <a:noFill/>
                    </a:lnB>
                    <a:solidFill>
                      <a:schemeClr val="accent2"/>
                    </a:solidFill>
                  </a:tcPr>
                </a:tc>
                <a:tc>
                  <a:txBody>
                    <a:bodyPr/>
                    <a:lstStyle/>
                    <a:p>
                      <a:r>
                        <a:rPr lang="en-US" sz="1200" b="1" dirty="0">
                          <a:solidFill>
                            <a:schemeClr val="bg1"/>
                          </a:solidFill>
                          <a:latin typeface="Arial" panose="020B0604020202020204" pitchFamily="34" charset="0"/>
                        </a:rPr>
                        <a:t>Year </a:t>
                      </a:r>
                      <a:r>
                        <a:rPr lang="en-US" sz="1200" b="1" dirty="0" smtClean="0">
                          <a:solidFill>
                            <a:schemeClr val="bg1"/>
                          </a:solidFill>
                          <a:latin typeface="Arial" panose="020B0604020202020204" pitchFamily="34" charset="0"/>
                        </a:rPr>
                        <a:t>Est.</a:t>
                      </a:r>
                      <a:endParaRPr lang="en-US" sz="1200" dirty="0">
                        <a:solidFill>
                          <a:schemeClr val="bg1"/>
                        </a:solidFill>
                      </a:endParaRPr>
                    </a:p>
                  </a:txBody>
                  <a:tcPr marL="11928" marR="11928" marT="11928" marB="11928" anchor="ctr">
                    <a:lnL>
                      <a:noFill/>
                    </a:lnL>
                    <a:lnR>
                      <a:noFill/>
                    </a:lnR>
                    <a:lnT>
                      <a:noFill/>
                    </a:lnT>
                    <a:lnB>
                      <a:noFill/>
                    </a:lnB>
                    <a:solidFill>
                      <a:schemeClr val="accent2"/>
                    </a:solidFill>
                  </a:tcPr>
                </a:tc>
                <a:extLst>
                  <a:ext uri="{0D108BD9-81ED-4DB2-BD59-A6C34878D82A}">
                    <a16:rowId xmlns:a16="http://schemas.microsoft.com/office/drawing/2014/main" val="10001"/>
                  </a:ext>
                </a:extLst>
              </a:tr>
              <a:tr h="179964">
                <a:tc>
                  <a:txBody>
                    <a:bodyPr/>
                    <a:lstStyle/>
                    <a:p>
                      <a:r>
                        <a:rPr lang="en-US" sz="1400">
                          <a:latin typeface="Arial" panose="020B0604020202020204" pitchFamily="34" charset="0"/>
                          <a:hlinkClick r:id="rId2"/>
                        </a:rPr>
                        <a:t>222</a:t>
                      </a:r>
                      <a:endParaRPr lang="en-US" sz="1400"/>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Stillwater </a:t>
                      </a:r>
                      <a:r>
                        <a:rPr lang="en-US" sz="1400">
                          <a:effectLst/>
                          <a:latin typeface="Arial" panose="020B0604020202020204" pitchFamily="34" charset="0"/>
                          <a:hlinkClick r:id="rId3"/>
                        </a:rPr>
                        <a:t>(DATA)</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NPK</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latin typeface="Arial" panose="020B0604020202020204" pitchFamily="34" charset="0"/>
                        </a:rPr>
                        <a:t>wheat</a:t>
                      </a:r>
                      <a:endParaRPr lang="en-US" sz="1400"/>
                    </a:p>
                  </a:txBody>
                  <a:tcPr marL="11928" marR="11928" marT="11928" marB="11928" anchor="ctr">
                    <a:lnL>
                      <a:noFill/>
                    </a:lnL>
                    <a:lnR>
                      <a:noFill/>
                    </a:lnR>
                    <a:lnT>
                      <a:noFill/>
                    </a:lnT>
                    <a:lnB>
                      <a:noFill/>
                    </a:lnB>
                    <a:solidFill>
                      <a:srgbClr val="FFFFFF"/>
                    </a:solidFill>
                  </a:tcPr>
                </a:tc>
                <a:tc>
                  <a:txBody>
                    <a:bodyPr/>
                    <a:lstStyle/>
                    <a:p>
                      <a:r>
                        <a:rPr lang="en-US" sz="1400">
                          <a:latin typeface="Arial" panose="020B0604020202020204" pitchFamily="34" charset="0"/>
                        </a:rPr>
                        <a:t>1968</a:t>
                      </a:r>
                      <a:endParaRPr lang="en-US" sz="1400"/>
                    </a:p>
                  </a:txBody>
                  <a:tcPr marL="11928" marR="11928" marT="11928" marB="11928" anchor="ctr">
                    <a:lnL>
                      <a:noFill/>
                    </a:lnL>
                    <a:lnR>
                      <a:noFill/>
                    </a:lnR>
                    <a:lnT>
                      <a:noFill/>
                    </a:lnT>
                    <a:lnB>
                      <a:noFill/>
                    </a:lnB>
                    <a:solidFill>
                      <a:srgbClr val="FFFFFF"/>
                    </a:solidFill>
                  </a:tcPr>
                </a:tc>
                <a:extLst>
                  <a:ext uri="{0D108BD9-81ED-4DB2-BD59-A6C34878D82A}">
                    <a16:rowId xmlns:a16="http://schemas.microsoft.com/office/drawing/2014/main" val="10002"/>
                  </a:ext>
                </a:extLst>
              </a:tr>
              <a:tr h="179964">
                <a:tc>
                  <a:txBody>
                    <a:bodyPr/>
                    <a:lstStyle/>
                    <a:p>
                      <a:r>
                        <a:rPr lang="en-US" sz="1400">
                          <a:latin typeface="Arial" panose="020B0604020202020204" pitchFamily="34" charset="0"/>
                          <a:hlinkClick r:id="rId4"/>
                        </a:rPr>
                        <a:t>301</a:t>
                      </a:r>
                      <a:endParaRPr lang="en-US" sz="1400"/>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Efaw</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Municipal wastes</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latin typeface="Arial" panose="020B0604020202020204" pitchFamily="34" charset="0"/>
                        </a:rPr>
                        <a:t>wheat</a:t>
                      </a:r>
                      <a:endParaRPr lang="en-US" sz="1400"/>
                    </a:p>
                  </a:txBody>
                  <a:tcPr marL="11928" marR="11928" marT="11928" marB="11928" anchor="ctr">
                    <a:lnL>
                      <a:noFill/>
                    </a:lnL>
                    <a:lnR>
                      <a:noFill/>
                    </a:lnR>
                    <a:lnT>
                      <a:noFill/>
                    </a:lnT>
                    <a:lnB>
                      <a:noFill/>
                    </a:lnB>
                    <a:solidFill>
                      <a:srgbClr val="FFFFFF"/>
                    </a:solidFill>
                  </a:tcPr>
                </a:tc>
                <a:tc>
                  <a:txBody>
                    <a:bodyPr/>
                    <a:lstStyle/>
                    <a:p>
                      <a:r>
                        <a:rPr lang="en-US" sz="1400">
                          <a:latin typeface="Arial" panose="020B0604020202020204" pitchFamily="34" charset="0"/>
                        </a:rPr>
                        <a:t>1993</a:t>
                      </a:r>
                      <a:endParaRPr lang="en-US" sz="1400"/>
                    </a:p>
                  </a:txBody>
                  <a:tcPr marL="11928" marR="11928" marT="11928" marB="11928" anchor="ctr">
                    <a:lnL>
                      <a:noFill/>
                    </a:lnL>
                    <a:lnR>
                      <a:noFill/>
                    </a:lnR>
                    <a:lnT>
                      <a:noFill/>
                    </a:lnT>
                    <a:lnB>
                      <a:noFill/>
                    </a:lnB>
                    <a:solidFill>
                      <a:srgbClr val="FFFFFF"/>
                    </a:solidFill>
                  </a:tcPr>
                </a:tc>
                <a:extLst>
                  <a:ext uri="{0D108BD9-81ED-4DB2-BD59-A6C34878D82A}">
                    <a16:rowId xmlns:a16="http://schemas.microsoft.com/office/drawing/2014/main" val="10003"/>
                  </a:ext>
                </a:extLst>
              </a:tr>
              <a:tr h="179964">
                <a:tc>
                  <a:txBody>
                    <a:bodyPr/>
                    <a:lstStyle/>
                    <a:p>
                      <a:r>
                        <a:rPr lang="en-US" sz="1400">
                          <a:latin typeface="Arial" panose="020B0604020202020204" pitchFamily="34" charset="0"/>
                        </a:rPr>
                        <a:t>302</a:t>
                      </a:r>
                      <a:endParaRPr lang="en-US" sz="1400"/>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Efaw</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Animal wastes</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latin typeface="Arial" panose="020B0604020202020204" pitchFamily="34" charset="0"/>
                        </a:rPr>
                        <a:t>wheat</a:t>
                      </a:r>
                      <a:endParaRPr lang="en-US" sz="1400"/>
                    </a:p>
                  </a:txBody>
                  <a:tcPr marL="11928" marR="11928" marT="11928" marB="11928" anchor="ctr">
                    <a:lnL>
                      <a:noFill/>
                    </a:lnL>
                    <a:lnR>
                      <a:noFill/>
                    </a:lnR>
                    <a:lnT>
                      <a:noFill/>
                    </a:lnT>
                    <a:lnB>
                      <a:noFill/>
                    </a:lnB>
                    <a:solidFill>
                      <a:srgbClr val="FFFFFF"/>
                    </a:solidFill>
                  </a:tcPr>
                </a:tc>
                <a:tc>
                  <a:txBody>
                    <a:bodyPr/>
                    <a:lstStyle/>
                    <a:p>
                      <a:r>
                        <a:rPr lang="en-US" sz="1400">
                          <a:latin typeface="Arial" panose="020B0604020202020204" pitchFamily="34" charset="0"/>
                        </a:rPr>
                        <a:t>2000</a:t>
                      </a:r>
                      <a:endParaRPr lang="en-US" sz="1400"/>
                    </a:p>
                  </a:txBody>
                  <a:tcPr marL="11928" marR="11928" marT="11928" marB="11928" anchor="ctr">
                    <a:lnL>
                      <a:noFill/>
                    </a:lnL>
                    <a:lnR>
                      <a:noFill/>
                    </a:lnR>
                    <a:lnT>
                      <a:noFill/>
                    </a:lnT>
                    <a:lnB>
                      <a:noFill/>
                    </a:lnB>
                    <a:solidFill>
                      <a:srgbClr val="FFFFFF"/>
                    </a:solidFill>
                  </a:tcPr>
                </a:tc>
                <a:extLst>
                  <a:ext uri="{0D108BD9-81ED-4DB2-BD59-A6C34878D82A}">
                    <a16:rowId xmlns:a16="http://schemas.microsoft.com/office/drawing/2014/main" val="10004"/>
                  </a:ext>
                </a:extLst>
              </a:tr>
              <a:tr h="179964">
                <a:tc>
                  <a:txBody>
                    <a:bodyPr/>
                    <a:lstStyle/>
                    <a:p>
                      <a:r>
                        <a:rPr lang="en-US" sz="1400">
                          <a:latin typeface="Arial" panose="020B0604020202020204" pitchFamily="34" charset="0"/>
                          <a:hlinkClick r:id="rId5"/>
                        </a:rPr>
                        <a:t>406</a:t>
                      </a:r>
                      <a:endParaRPr lang="en-US" sz="1400"/>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Altus (</a:t>
                      </a:r>
                      <a:r>
                        <a:rPr lang="en-US" sz="1400">
                          <a:effectLst/>
                          <a:latin typeface="Arial" panose="020B0604020202020204" pitchFamily="34" charset="0"/>
                          <a:hlinkClick r:id="rId6"/>
                        </a:rPr>
                        <a:t>DATA</a:t>
                      </a:r>
                      <a:r>
                        <a:rPr lang="en-US" sz="1400">
                          <a:effectLst/>
                          <a:latin typeface="Arial" panose="020B0604020202020204" pitchFamily="34" charset="0"/>
                        </a:rPr>
                        <a:t>)</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NPK irrigated</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latin typeface="Arial" panose="020B0604020202020204" pitchFamily="34" charset="0"/>
                        </a:rPr>
                        <a:t>wheat</a:t>
                      </a:r>
                      <a:endParaRPr lang="en-US" sz="1400"/>
                    </a:p>
                  </a:txBody>
                  <a:tcPr marL="11928" marR="11928" marT="11928" marB="11928" anchor="ctr">
                    <a:lnL>
                      <a:noFill/>
                    </a:lnL>
                    <a:lnR>
                      <a:noFill/>
                    </a:lnR>
                    <a:lnT>
                      <a:noFill/>
                    </a:lnT>
                    <a:lnB>
                      <a:noFill/>
                    </a:lnB>
                    <a:solidFill>
                      <a:srgbClr val="FFFFFF"/>
                    </a:solidFill>
                  </a:tcPr>
                </a:tc>
                <a:tc>
                  <a:txBody>
                    <a:bodyPr/>
                    <a:lstStyle/>
                    <a:p>
                      <a:r>
                        <a:rPr lang="en-US" sz="1400">
                          <a:latin typeface="Arial" panose="020B0604020202020204" pitchFamily="34" charset="0"/>
                        </a:rPr>
                        <a:t>1965</a:t>
                      </a:r>
                      <a:endParaRPr lang="en-US" sz="1400"/>
                    </a:p>
                  </a:txBody>
                  <a:tcPr marL="11928" marR="11928" marT="11928" marB="11928" anchor="ctr">
                    <a:lnL>
                      <a:noFill/>
                    </a:lnL>
                    <a:lnR>
                      <a:noFill/>
                    </a:lnR>
                    <a:lnT>
                      <a:noFill/>
                    </a:lnT>
                    <a:lnB>
                      <a:noFill/>
                    </a:lnB>
                    <a:solidFill>
                      <a:srgbClr val="FFFFFF"/>
                    </a:solidFill>
                  </a:tcPr>
                </a:tc>
                <a:extLst>
                  <a:ext uri="{0D108BD9-81ED-4DB2-BD59-A6C34878D82A}">
                    <a16:rowId xmlns:a16="http://schemas.microsoft.com/office/drawing/2014/main" val="10005"/>
                  </a:ext>
                </a:extLst>
              </a:tr>
              <a:tr h="179964">
                <a:tc>
                  <a:txBody>
                    <a:bodyPr/>
                    <a:lstStyle/>
                    <a:p>
                      <a:r>
                        <a:rPr lang="en-US" sz="1400">
                          <a:latin typeface="Arial" panose="020B0604020202020204" pitchFamily="34" charset="0"/>
                          <a:hlinkClick r:id="rId7"/>
                        </a:rPr>
                        <a:t>407</a:t>
                      </a:r>
                      <a:endParaRPr lang="en-US" sz="1400"/>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Altus (</a:t>
                      </a:r>
                      <a:r>
                        <a:rPr lang="en-US" sz="1400">
                          <a:effectLst/>
                          <a:latin typeface="Arial" panose="020B0604020202020204" pitchFamily="34" charset="0"/>
                          <a:hlinkClick r:id="rId8"/>
                        </a:rPr>
                        <a:t>DATA</a:t>
                      </a:r>
                      <a:r>
                        <a:rPr lang="en-US" sz="1400">
                          <a:effectLst/>
                          <a:latin typeface="Arial" panose="020B0604020202020204" pitchFamily="34" charset="0"/>
                        </a:rPr>
                        <a:t>)</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NPK dryland</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latin typeface="Arial" panose="020B0604020202020204" pitchFamily="34" charset="0"/>
                        </a:rPr>
                        <a:t>wheat</a:t>
                      </a:r>
                      <a:endParaRPr lang="en-US" sz="1400"/>
                    </a:p>
                  </a:txBody>
                  <a:tcPr marL="11928" marR="11928" marT="11928" marB="11928" anchor="ctr">
                    <a:lnL>
                      <a:noFill/>
                    </a:lnL>
                    <a:lnR>
                      <a:noFill/>
                    </a:lnR>
                    <a:lnT>
                      <a:noFill/>
                    </a:lnT>
                    <a:lnB>
                      <a:noFill/>
                    </a:lnB>
                    <a:solidFill>
                      <a:srgbClr val="FFFFFF"/>
                    </a:solidFill>
                  </a:tcPr>
                </a:tc>
                <a:tc>
                  <a:txBody>
                    <a:bodyPr/>
                    <a:lstStyle/>
                    <a:p>
                      <a:r>
                        <a:rPr lang="en-US" sz="1400">
                          <a:latin typeface="Arial" panose="020B0604020202020204" pitchFamily="34" charset="0"/>
                        </a:rPr>
                        <a:t>1965</a:t>
                      </a:r>
                      <a:endParaRPr lang="en-US" sz="1400"/>
                    </a:p>
                  </a:txBody>
                  <a:tcPr marL="11928" marR="11928" marT="11928" marB="11928" anchor="ctr">
                    <a:lnL>
                      <a:noFill/>
                    </a:lnL>
                    <a:lnR>
                      <a:noFill/>
                    </a:lnR>
                    <a:lnT>
                      <a:noFill/>
                    </a:lnT>
                    <a:lnB>
                      <a:noFill/>
                    </a:lnB>
                    <a:solidFill>
                      <a:srgbClr val="FFFFFF"/>
                    </a:solidFill>
                  </a:tcPr>
                </a:tc>
                <a:extLst>
                  <a:ext uri="{0D108BD9-81ED-4DB2-BD59-A6C34878D82A}">
                    <a16:rowId xmlns:a16="http://schemas.microsoft.com/office/drawing/2014/main" val="10006"/>
                  </a:ext>
                </a:extLst>
              </a:tr>
              <a:tr h="179964">
                <a:tc>
                  <a:txBody>
                    <a:bodyPr/>
                    <a:lstStyle/>
                    <a:p>
                      <a:r>
                        <a:rPr lang="en-US" sz="1400">
                          <a:latin typeface="Arial" panose="020B0604020202020204" pitchFamily="34" charset="0"/>
                          <a:hlinkClick r:id="rId9"/>
                        </a:rPr>
                        <a:t>439</a:t>
                      </a:r>
                      <a:endParaRPr lang="en-US" sz="1400"/>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Altus</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NPK</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latin typeface="Arial" panose="020B0604020202020204" pitchFamily="34" charset="0"/>
                        </a:rPr>
                        <a:t>cotton</a:t>
                      </a:r>
                      <a:endParaRPr lang="en-US" sz="1400"/>
                    </a:p>
                  </a:txBody>
                  <a:tcPr marL="11928" marR="11928" marT="11928" marB="11928" anchor="ctr">
                    <a:lnL>
                      <a:noFill/>
                    </a:lnL>
                    <a:lnR>
                      <a:noFill/>
                    </a:lnR>
                    <a:lnT>
                      <a:noFill/>
                    </a:lnT>
                    <a:lnB>
                      <a:noFill/>
                    </a:lnB>
                    <a:solidFill>
                      <a:srgbClr val="FFFFFF"/>
                    </a:solidFill>
                  </a:tcPr>
                </a:tc>
                <a:tc>
                  <a:txBody>
                    <a:bodyPr/>
                    <a:lstStyle/>
                    <a:p>
                      <a:r>
                        <a:rPr lang="en-US" sz="1400">
                          <a:latin typeface="Arial" panose="020B0604020202020204" pitchFamily="34" charset="0"/>
                        </a:rPr>
                        <a:t>1971</a:t>
                      </a:r>
                      <a:endParaRPr lang="en-US" sz="1400"/>
                    </a:p>
                  </a:txBody>
                  <a:tcPr marL="11928" marR="11928" marT="11928" marB="11928" anchor="ctr">
                    <a:lnL>
                      <a:noFill/>
                    </a:lnL>
                    <a:lnR>
                      <a:noFill/>
                    </a:lnR>
                    <a:lnT>
                      <a:noFill/>
                    </a:lnT>
                    <a:lnB>
                      <a:noFill/>
                    </a:lnB>
                    <a:solidFill>
                      <a:srgbClr val="FFFFFF"/>
                    </a:solidFill>
                  </a:tcPr>
                </a:tc>
                <a:extLst>
                  <a:ext uri="{0D108BD9-81ED-4DB2-BD59-A6C34878D82A}">
                    <a16:rowId xmlns:a16="http://schemas.microsoft.com/office/drawing/2014/main" val="10007"/>
                  </a:ext>
                </a:extLst>
              </a:tr>
              <a:tr h="1698406">
                <a:tc>
                  <a:txBody>
                    <a:bodyPr/>
                    <a:lstStyle/>
                    <a:p>
                      <a:r>
                        <a:rPr lang="en-US" sz="1400" dirty="0">
                          <a:effectLst/>
                          <a:latin typeface="Arial" panose="020B0604020202020204" pitchFamily="34" charset="0"/>
                          <a:hlinkClick r:id="rId10"/>
                        </a:rPr>
                        <a:t>501</a:t>
                      </a:r>
                      <a:endParaRPr lang="en-US" sz="1400" dirty="0">
                        <a:effectLst/>
                      </a:endParaRPr>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Lahoma</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NPK</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sorghum (1970-2004) canola (2005-present)</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1970</a:t>
                      </a:r>
                      <a:endParaRPr lang="en-US" sz="1400">
                        <a:effectLst/>
                      </a:endParaRPr>
                    </a:p>
                  </a:txBody>
                  <a:tcPr marL="11928" marR="11928" marT="11928" marB="11928" anchor="ctr">
                    <a:lnL>
                      <a:noFill/>
                    </a:lnL>
                    <a:lnR>
                      <a:noFill/>
                    </a:lnR>
                    <a:lnT>
                      <a:noFill/>
                    </a:lnT>
                    <a:lnB>
                      <a:noFill/>
                    </a:lnB>
                    <a:solidFill>
                      <a:srgbClr val="FFFFFF"/>
                    </a:solidFill>
                  </a:tcPr>
                </a:tc>
                <a:extLst>
                  <a:ext uri="{0D108BD9-81ED-4DB2-BD59-A6C34878D82A}">
                    <a16:rowId xmlns:a16="http://schemas.microsoft.com/office/drawing/2014/main" val="10008"/>
                  </a:ext>
                </a:extLst>
              </a:tr>
              <a:tr h="331808">
                <a:tc>
                  <a:txBody>
                    <a:bodyPr/>
                    <a:lstStyle/>
                    <a:p>
                      <a:r>
                        <a:rPr lang="en-US" sz="1400">
                          <a:latin typeface="Arial" panose="020B0604020202020204" pitchFamily="34" charset="0"/>
                          <a:hlinkClick r:id="rId11"/>
                        </a:rPr>
                        <a:t>502</a:t>
                      </a:r>
                      <a:endParaRPr lang="en-US" sz="1400"/>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Lahoma </a:t>
                      </a:r>
                      <a:r>
                        <a:rPr lang="en-US" sz="1400">
                          <a:effectLst/>
                          <a:latin typeface="Arial" panose="020B0604020202020204" pitchFamily="34" charset="0"/>
                          <a:hlinkClick r:id="rId12"/>
                        </a:rPr>
                        <a:t>(DATA)</a:t>
                      </a:r>
                      <a:r>
                        <a:rPr lang="en-US" sz="1400">
                          <a:effectLst/>
                          <a:latin typeface="Arial" panose="020B0604020202020204" pitchFamily="34" charset="0"/>
                        </a:rPr>
                        <a:t> (</a:t>
                      </a:r>
                      <a:r>
                        <a:rPr lang="en-US" sz="1400">
                          <a:effectLst/>
                          <a:latin typeface="Arial" panose="020B0604020202020204" pitchFamily="34" charset="0"/>
                          <a:hlinkClick r:id="rId13"/>
                        </a:rPr>
                        <a:t>Pictures</a:t>
                      </a:r>
                      <a:r>
                        <a:rPr lang="en-US" sz="1400">
                          <a:effectLst/>
                          <a:latin typeface="Arial" panose="020B0604020202020204" pitchFamily="34" charset="0"/>
                        </a:rPr>
                        <a:t>)</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NPK</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latin typeface="Arial" panose="020B0604020202020204" pitchFamily="34" charset="0"/>
                        </a:rPr>
                        <a:t>wheat</a:t>
                      </a:r>
                      <a:endParaRPr lang="en-US" sz="1400"/>
                    </a:p>
                  </a:txBody>
                  <a:tcPr marL="11928" marR="11928" marT="11928" marB="11928" anchor="ctr">
                    <a:lnL>
                      <a:noFill/>
                    </a:lnL>
                    <a:lnR>
                      <a:noFill/>
                    </a:lnR>
                    <a:lnT>
                      <a:noFill/>
                    </a:lnT>
                    <a:lnB>
                      <a:noFill/>
                    </a:lnB>
                    <a:solidFill>
                      <a:srgbClr val="FFFFFF"/>
                    </a:solidFill>
                  </a:tcPr>
                </a:tc>
                <a:tc>
                  <a:txBody>
                    <a:bodyPr/>
                    <a:lstStyle/>
                    <a:p>
                      <a:r>
                        <a:rPr lang="en-US" sz="1400">
                          <a:latin typeface="Arial" panose="020B0604020202020204" pitchFamily="34" charset="0"/>
                        </a:rPr>
                        <a:t>1970</a:t>
                      </a:r>
                      <a:endParaRPr lang="en-US" sz="1400"/>
                    </a:p>
                  </a:txBody>
                  <a:tcPr marL="11928" marR="11928" marT="11928" marB="11928" anchor="ctr">
                    <a:lnL>
                      <a:noFill/>
                    </a:lnL>
                    <a:lnR>
                      <a:noFill/>
                    </a:lnR>
                    <a:lnT>
                      <a:noFill/>
                    </a:lnT>
                    <a:lnB>
                      <a:noFill/>
                    </a:lnB>
                    <a:solidFill>
                      <a:srgbClr val="FFFFFF"/>
                    </a:solidFill>
                  </a:tcPr>
                </a:tc>
                <a:extLst>
                  <a:ext uri="{0D108BD9-81ED-4DB2-BD59-A6C34878D82A}">
                    <a16:rowId xmlns:a16="http://schemas.microsoft.com/office/drawing/2014/main" val="10009"/>
                  </a:ext>
                </a:extLst>
              </a:tr>
              <a:tr h="179964">
                <a:tc>
                  <a:txBody>
                    <a:bodyPr/>
                    <a:lstStyle/>
                    <a:p>
                      <a:r>
                        <a:rPr lang="en-US" sz="1400">
                          <a:latin typeface="Arial" panose="020B0604020202020204" pitchFamily="34" charset="0"/>
                        </a:rPr>
                        <a:t>503</a:t>
                      </a:r>
                      <a:endParaRPr lang="en-US" sz="1400"/>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Lahoma</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P Source Method</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latin typeface="Arial" panose="020B0604020202020204" pitchFamily="34" charset="0"/>
                        </a:rPr>
                        <a:t>wheat</a:t>
                      </a:r>
                      <a:endParaRPr lang="en-US" sz="1400"/>
                    </a:p>
                  </a:txBody>
                  <a:tcPr marL="11928" marR="11928" marT="11928" marB="11928" anchor="ctr">
                    <a:lnL>
                      <a:noFill/>
                    </a:lnL>
                    <a:lnR>
                      <a:noFill/>
                    </a:lnR>
                    <a:lnT>
                      <a:noFill/>
                    </a:lnT>
                    <a:lnB>
                      <a:noFill/>
                    </a:lnB>
                    <a:solidFill>
                      <a:srgbClr val="FFFFFF"/>
                    </a:solidFill>
                  </a:tcPr>
                </a:tc>
                <a:tc>
                  <a:txBody>
                    <a:bodyPr/>
                    <a:lstStyle/>
                    <a:p>
                      <a:r>
                        <a:rPr lang="en-US" sz="1400">
                          <a:latin typeface="Arial" panose="020B0604020202020204" pitchFamily="34" charset="0"/>
                        </a:rPr>
                        <a:t>1970</a:t>
                      </a:r>
                      <a:endParaRPr lang="en-US" sz="1400"/>
                    </a:p>
                  </a:txBody>
                  <a:tcPr marL="11928" marR="11928" marT="11928" marB="11928" anchor="ctr">
                    <a:lnL>
                      <a:noFill/>
                    </a:lnL>
                    <a:lnR>
                      <a:noFill/>
                    </a:lnR>
                    <a:lnT>
                      <a:noFill/>
                    </a:lnT>
                    <a:lnB>
                      <a:noFill/>
                    </a:lnB>
                    <a:solidFill>
                      <a:srgbClr val="FFFFFF"/>
                    </a:solidFill>
                  </a:tcPr>
                </a:tc>
                <a:extLst>
                  <a:ext uri="{0D108BD9-81ED-4DB2-BD59-A6C34878D82A}">
                    <a16:rowId xmlns:a16="http://schemas.microsoft.com/office/drawing/2014/main" val="10010"/>
                  </a:ext>
                </a:extLst>
              </a:tr>
              <a:tr h="179964">
                <a:tc>
                  <a:txBody>
                    <a:bodyPr/>
                    <a:lstStyle/>
                    <a:p>
                      <a:r>
                        <a:rPr lang="en-US" sz="1400">
                          <a:latin typeface="Arial" panose="020B0604020202020204" pitchFamily="34" charset="0"/>
                        </a:rPr>
                        <a:t>504</a:t>
                      </a:r>
                      <a:endParaRPr lang="en-US" sz="1400"/>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Lahoma</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P Source</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latin typeface="Arial" panose="020B0604020202020204" pitchFamily="34" charset="0"/>
                        </a:rPr>
                        <a:t>wheat</a:t>
                      </a:r>
                      <a:endParaRPr lang="en-US" sz="1400"/>
                    </a:p>
                  </a:txBody>
                  <a:tcPr marL="11928" marR="11928" marT="11928" marB="11928" anchor="ctr">
                    <a:lnL>
                      <a:noFill/>
                    </a:lnL>
                    <a:lnR>
                      <a:noFill/>
                    </a:lnR>
                    <a:lnT>
                      <a:noFill/>
                    </a:lnT>
                    <a:lnB>
                      <a:noFill/>
                    </a:lnB>
                    <a:solidFill>
                      <a:srgbClr val="FFFFFF"/>
                    </a:solidFill>
                  </a:tcPr>
                </a:tc>
                <a:tc>
                  <a:txBody>
                    <a:bodyPr/>
                    <a:lstStyle/>
                    <a:p>
                      <a:r>
                        <a:rPr lang="en-US" sz="1400">
                          <a:latin typeface="Arial" panose="020B0604020202020204" pitchFamily="34" charset="0"/>
                        </a:rPr>
                        <a:t>1970</a:t>
                      </a:r>
                      <a:endParaRPr lang="en-US" sz="1400"/>
                    </a:p>
                  </a:txBody>
                  <a:tcPr marL="11928" marR="11928" marT="11928" marB="11928" anchor="ctr">
                    <a:lnL>
                      <a:noFill/>
                    </a:lnL>
                    <a:lnR>
                      <a:noFill/>
                    </a:lnR>
                    <a:lnT>
                      <a:noFill/>
                    </a:lnT>
                    <a:lnB>
                      <a:noFill/>
                    </a:lnB>
                    <a:solidFill>
                      <a:srgbClr val="FFFFFF"/>
                    </a:solidFill>
                  </a:tcPr>
                </a:tc>
                <a:extLst>
                  <a:ext uri="{0D108BD9-81ED-4DB2-BD59-A6C34878D82A}">
                    <a16:rowId xmlns:a16="http://schemas.microsoft.com/office/drawing/2014/main" val="10011"/>
                  </a:ext>
                </a:extLst>
              </a:tr>
              <a:tr h="179964">
                <a:tc>
                  <a:txBody>
                    <a:bodyPr/>
                    <a:lstStyle/>
                    <a:p>
                      <a:r>
                        <a:rPr lang="en-US" sz="1400">
                          <a:latin typeface="Arial" panose="020B0604020202020204" pitchFamily="34" charset="0"/>
                          <a:hlinkClick r:id="rId14"/>
                        </a:rPr>
                        <a:t>505</a:t>
                      </a:r>
                      <a:endParaRPr lang="en-US" sz="1400"/>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Lahoma</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N Source</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latin typeface="Arial" panose="020B0604020202020204" pitchFamily="34" charset="0"/>
                        </a:rPr>
                        <a:t>wheat</a:t>
                      </a:r>
                      <a:endParaRPr lang="en-US" sz="1400"/>
                    </a:p>
                  </a:txBody>
                  <a:tcPr marL="11928" marR="11928" marT="11928" marB="11928" anchor="ctr">
                    <a:lnL>
                      <a:noFill/>
                    </a:lnL>
                    <a:lnR>
                      <a:noFill/>
                    </a:lnR>
                    <a:lnT>
                      <a:noFill/>
                    </a:lnT>
                    <a:lnB>
                      <a:noFill/>
                    </a:lnB>
                    <a:solidFill>
                      <a:srgbClr val="FFFFFF"/>
                    </a:solidFill>
                  </a:tcPr>
                </a:tc>
                <a:tc>
                  <a:txBody>
                    <a:bodyPr/>
                    <a:lstStyle/>
                    <a:p>
                      <a:r>
                        <a:rPr lang="en-US" sz="1400">
                          <a:latin typeface="Arial" panose="020B0604020202020204" pitchFamily="34" charset="0"/>
                        </a:rPr>
                        <a:t>1970</a:t>
                      </a:r>
                      <a:endParaRPr lang="en-US" sz="1400"/>
                    </a:p>
                  </a:txBody>
                  <a:tcPr marL="11928" marR="11928" marT="11928" marB="11928" anchor="ctr">
                    <a:lnL>
                      <a:noFill/>
                    </a:lnL>
                    <a:lnR>
                      <a:noFill/>
                    </a:lnR>
                    <a:lnT>
                      <a:noFill/>
                    </a:lnT>
                    <a:lnB>
                      <a:noFill/>
                    </a:lnB>
                    <a:solidFill>
                      <a:srgbClr val="FFFFFF"/>
                    </a:solidFill>
                  </a:tcPr>
                </a:tc>
                <a:extLst>
                  <a:ext uri="{0D108BD9-81ED-4DB2-BD59-A6C34878D82A}">
                    <a16:rowId xmlns:a16="http://schemas.microsoft.com/office/drawing/2014/main" val="10012"/>
                  </a:ext>
                </a:extLst>
              </a:tr>
              <a:tr h="179964">
                <a:tc>
                  <a:txBody>
                    <a:bodyPr/>
                    <a:lstStyle/>
                    <a:p>
                      <a:r>
                        <a:rPr lang="en-US" sz="1400">
                          <a:latin typeface="Arial" panose="020B0604020202020204" pitchFamily="34" charset="0"/>
                        </a:rPr>
                        <a:t>701</a:t>
                      </a:r>
                      <a:endParaRPr lang="en-US" sz="1400"/>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LCB</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Zero-Till Topdress</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latin typeface="Arial" panose="020B0604020202020204" pitchFamily="34" charset="0"/>
                        </a:rPr>
                        <a:t>wheat</a:t>
                      </a:r>
                      <a:endParaRPr lang="en-US" sz="1400"/>
                    </a:p>
                  </a:txBody>
                  <a:tcPr marL="11928" marR="11928" marT="11928" marB="11928" anchor="ctr">
                    <a:lnL>
                      <a:noFill/>
                    </a:lnL>
                    <a:lnR>
                      <a:noFill/>
                    </a:lnR>
                    <a:lnT>
                      <a:noFill/>
                    </a:lnT>
                    <a:lnB>
                      <a:noFill/>
                    </a:lnB>
                    <a:solidFill>
                      <a:srgbClr val="FFFFFF"/>
                    </a:solidFill>
                  </a:tcPr>
                </a:tc>
                <a:tc>
                  <a:txBody>
                    <a:bodyPr/>
                    <a:lstStyle/>
                    <a:p>
                      <a:r>
                        <a:rPr lang="en-US" sz="1400">
                          <a:latin typeface="Arial" panose="020B0604020202020204" pitchFamily="34" charset="0"/>
                        </a:rPr>
                        <a:t>2001</a:t>
                      </a:r>
                      <a:endParaRPr lang="en-US" sz="1400"/>
                    </a:p>
                  </a:txBody>
                  <a:tcPr marL="11928" marR="11928" marT="11928" marB="11928" anchor="ctr">
                    <a:lnL>
                      <a:noFill/>
                    </a:lnL>
                    <a:lnR>
                      <a:noFill/>
                    </a:lnR>
                    <a:lnT>
                      <a:noFill/>
                    </a:lnT>
                    <a:lnB>
                      <a:noFill/>
                    </a:lnB>
                    <a:solidFill>
                      <a:srgbClr val="FFFFFF"/>
                    </a:solidFill>
                  </a:tcPr>
                </a:tc>
                <a:extLst>
                  <a:ext uri="{0D108BD9-81ED-4DB2-BD59-A6C34878D82A}">
                    <a16:rowId xmlns:a16="http://schemas.microsoft.com/office/drawing/2014/main" val="10013"/>
                  </a:ext>
                </a:extLst>
              </a:tr>
              <a:tr h="483652">
                <a:tc>
                  <a:txBody>
                    <a:bodyPr/>
                    <a:lstStyle/>
                    <a:p>
                      <a:r>
                        <a:rPr lang="en-US" sz="1400" b="1">
                          <a:latin typeface="Arial" panose="020B0604020202020204" pitchFamily="34" charset="0"/>
                          <a:hlinkClick r:id="rId15"/>
                        </a:rPr>
                        <a:t>Magruder Plots</a:t>
                      </a:r>
                      <a:endParaRPr lang="en-US" sz="1400"/>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hlinkClick r:id="rId16"/>
                        </a:rPr>
                        <a:t>Stillwater</a:t>
                      </a:r>
                      <a:r>
                        <a:rPr lang="en-US" sz="1400">
                          <a:effectLst/>
                          <a:latin typeface="Arial" panose="020B0604020202020204" pitchFamily="34" charset="0"/>
                        </a:rPr>
                        <a:t> (</a:t>
                      </a:r>
                      <a:r>
                        <a:rPr lang="en-US" sz="1400">
                          <a:effectLst/>
                          <a:latin typeface="Arial" panose="020B0604020202020204" pitchFamily="34" charset="0"/>
                          <a:hlinkClick r:id="rId17"/>
                        </a:rPr>
                        <a:t>DATA)</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effectLst/>
                          <a:latin typeface="Arial" panose="020B0604020202020204" pitchFamily="34" charset="0"/>
                        </a:rPr>
                        <a:t>NPK-lime</a:t>
                      </a:r>
                      <a:endParaRPr lang="en-US" sz="1400">
                        <a:effectLst/>
                      </a:endParaRPr>
                    </a:p>
                  </a:txBody>
                  <a:tcPr marL="11928" marR="11928" marT="11928" marB="11928" anchor="ctr">
                    <a:lnL>
                      <a:noFill/>
                    </a:lnL>
                    <a:lnR>
                      <a:noFill/>
                    </a:lnR>
                    <a:lnT>
                      <a:noFill/>
                    </a:lnT>
                    <a:lnB>
                      <a:noFill/>
                    </a:lnB>
                    <a:solidFill>
                      <a:srgbClr val="FFFFFF"/>
                    </a:solidFill>
                  </a:tcPr>
                </a:tc>
                <a:tc>
                  <a:txBody>
                    <a:bodyPr/>
                    <a:lstStyle/>
                    <a:p>
                      <a:r>
                        <a:rPr lang="en-US" sz="1400">
                          <a:latin typeface="Arial" panose="020B0604020202020204" pitchFamily="34" charset="0"/>
                        </a:rPr>
                        <a:t>wheat</a:t>
                      </a:r>
                      <a:endParaRPr lang="en-US" sz="1400"/>
                    </a:p>
                  </a:txBody>
                  <a:tcPr marL="11928" marR="11928" marT="11928" marB="11928" anchor="ctr">
                    <a:lnL>
                      <a:noFill/>
                    </a:lnL>
                    <a:lnR>
                      <a:noFill/>
                    </a:lnR>
                    <a:lnT>
                      <a:noFill/>
                    </a:lnT>
                    <a:lnB>
                      <a:noFill/>
                    </a:lnB>
                    <a:solidFill>
                      <a:srgbClr val="FFFFFF"/>
                    </a:solidFill>
                  </a:tcPr>
                </a:tc>
                <a:tc>
                  <a:txBody>
                    <a:bodyPr/>
                    <a:lstStyle/>
                    <a:p>
                      <a:r>
                        <a:rPr lang="en-US" sz="1400" dirty="0">
                          <a:latin typeface="Arial" panose="020B0604020202020204" pitchFamily="34" charset="0"/>
                        </a:rPr>
                        <a:t>1892</a:t>
                      </a:r>
                      <a:endParaRPr lang="en-US" sz="1400" dirty="0"/>
                    </a:p>
                  </a:txBody>
                  <a:tcPr marL="11928" marR="11928" marT="11928" marB="11928" anchor="ctr">
                    <a:lnL>
                      <a:noFill/>
                    </a:lnL>
                    <a:lnR>
                      <a:noFill/>
                    </a:lnR>
                    <a:lnT>
                      <a:noFill/>
                    </a:lnT>
                    <a:lnB>
                      <a:noFill/>
                    </a:lnB>
                    <a:solidFill>
                      <a:srgbClr val="FFFFFF"/>
                    </a:solidFill>
                  </a:tcPr>
                </a:tc>
                <a:extLst>
                  <a:ext uri="{0D108BD9-81ED-4DB2-BD59-A6C34878D82A}">
                    <a16:rowId xmlns:a16="http://schemas.microsoft.com/office/drawing/2014/main" val="10014"/>
                  </a:ext>
                </a:extLst>
              </a:tr>
            </a:tbl>
          </a:graphicData>
        </a:graphic>
      </p:graphicFrame>
      <p:sp>
        <p:nvSpPr>
          <p:cNvPr id="4" name="TextBox 3"/>
          <p:cNvSpPr txBox="1"/>
          <p:nvPr/>
        </p:nvSpPr>
        <p:spPr>
          <a:xfrm>
            <a:off x="1867436" y="283335"/>
            <a:ext cx="5267290" cy="338554"/>
          </a:xfrm>
          <a:prstGeom prst="rect">
            <a:avLst/>
          </a:prstGeom>
          <a:solidFill>
            <a:srgbClr val="008000"/>
          </a:solidFill>
        </p:spPr>
        <p:txBody>
          <a:bodyPr wrap="square" rtlCol="0">
            <a:spAutoFit/>
          </a:bodyPr>
          <a:lstStyle/>
          <a:p>
            <a:r>
              <a:rPr lang="en-US" sz="1600" b="1" dirty="0">
                <a:solidFill>
                  <a:schemeClr val="bg1"/>
                </a:solidFill>
              </a:rPr>
              <a:t>http://nue.okstate.edu/Long_Term_Experiments.htm</a:t>
            </a:r>
          </a:p>
        </p:txBody>
      </p:sp>
    </p:spTree>
    <p:extLst>
      <p:ext uri="{BB962C8B-B14F-4D97-AF65-F5344CB8AC3E}">
        <p14:creationId xmlns:p14="http://schemas.microsoft.com/office/powerpoint/2010/main" val="16482754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9144000" cy="6829779"/>
          </a:xfrm>
        </p:spPr>
      </p:pic>
      <p:pic>
        <p:nvPicPr>
          <p:cNvPr id="5" name="Picture 4"/>
          <p:cNvPicPr>
            <a:picLocks noChangeAspect="1"/>
          </p:cNvPicPr>
          <p:nvPr/>
        </p:nvPicPr>
        <p:blipFill>
          <a:blip r:embed="rId3"/>
          <a:stretch>
            <a:fillRect/>
          </a:stretch>
        </p:blipFill>
        <p:spPr>
          <a:xfrm>
            <a:off x="5213642" y="2367185"/>
            <a:ext cx="3796058" cy="4356188"/>
          </a:xfrm>
          <a:prstGeom prst="rect">
            <a:avLst/>
          </a:prstGeom>
          <a:solidFill>
            <a:srgbClr val="A9D18E">
              <a:alpha val="74000"/>
            </a:srgbClr>
          </a:solidFill>
        </p:spPr>
      </p:pic>
      <p:sp>
        <p:nvSpPr>
          <p:cNvPr id="3" name="TextBox 2"/>
          <p:cNvSpPr txBox="1"/>
          <p:nvPr/>
        </p:nvSpPr>
        <p:spPr>
          <a:xfrm>
            <a:off x="1088511" y="249726"/>
            <a:ext cx="1146048" cy="523220"/>
          </a:xfrm>
          <a:prstGeom prst="rect">
            <a:avLst/>
          </a:prstGeom>
          <a:noFill/>
        </p:spPr>
        <p:txBody>
          <a:bodyPr wrap="square" rtlCol="0">
            <a:spAutoFit/>
          </a:bodyPr>
          <a:lstStyle/>
          <a:p>
            <a:r>
              <a:rPr lang="en-US" sz="2800" b="1" dirty="0" smtClean="0">
                <a:solidFill>
                  <a:schemeClr val="bg1"/>
                </a:solidFill>
              </a:rPr>
              <a:t>1892</a:t>
            </a:r>
            <a:endParaRPr lang="en-US" sz="2800" b="1" dirty="0">
              <a:solidFill>
                <a:schemeClr val="bg1"/>
              </a:solidFill>
            </a:endParaRPr>
          </a:p>
        </p:txBody>
      </p:sp>
      <p:pic>
        <p:nvPicPr>
          <p:cNvPr id="6" name="Picture 5"/>
          <p:cNvPicPr>
            <a:picLocks noChangeAspect="1"/>
          </p:cNvPicPr>
          <p:nvPr/>
        </p:nvPicPr>
        <p:blipFill>
          <a:blip r:embed="rId4"/>
          <a:stretch>
            <a:fillRect/>
          </a:stretch>
        </p:blipFill>
        <p:spPr>
          <a:xfrm>
            <a:off x="168789" y="164570"/>
            <a:ext cx="919722" cy="621836"/>
          </a:xfrm>
          <a:prstGeom prst="rect">
            <a:avLst/>
          </a:prstGeom>
        </p:spPr>
      </p:pic>
    </p:spTree>
    <p:extLst>
      <p:ext uri="{BB962C8B-B14F-4D97-AF65-F5344CB8AC3E}">
        <p14:creationId xmlns:p14="http://schemas.microsoft.com/office/powerpoint/2010/main" val="597100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50827"/>
            <a:ext cx="9144000" cy="6858000"/>
          </a:xfrm>
          <a:prstGeom prst="rect">
            <a:avLst/>
          </a:prstGeom>
        </p:spPr>
      </p:pic>
      <p:sp>
        <p:nvSpPr>
          <p:cNvPr id="2" name="Title 1"/>
          <p:cNvSpPr>
            <a:spLocks noGrp="1"/>
          </p:cNvSpPr>
          <p:nvPr>
            <p:ph type="title"/>
          </p:nvPr>
        </p:nvSpPr>
        <p:spPr>
          <a:xfrm>
            <a:off x="228599" y="433133"/>
            <a:ext cx="3114675" cy="424732"/>
          </a:xfrm>
          <a:solidFill>
            <a:srgbClr val="008000"/>
          </a:solidFill>
          <a:ln w="19050">
            <a:solidFill>
              <a:schemeClr val="tx1"/>
            </a:solidFill>
          </a:ln>
        </p:spPr>
        <p:txBody>
          <a:bodyPr wrap="square" rtlCol="0">
            <a:spAutoFit/>
          </a:bodyPr>
          <a:lstStyle/>
          <a:p>
            <a:pPr eaLnBrk="0" fontAlgn="base" hangingPunct="0">
              <a:spcAft>
                <a:spcPct val="0"/>
              </a:spcAft>
            </a:pPr>
            <a:r>
              <a:rPr lang="en-US" sz="2400" b="1" dirty="0" err="1">
                <a:solidFill>
                  <a:schemeClr val="bg1"/>
                </a:solidFill>
                <a:latin typeface="Arial" panose="020B0604020202020204" pitchFamily="34" charset="0"/>
                <a:ea typeface="+mn-ea"/>
                <a:cs typeface="+mn-cs"/>
              </a:rPr>
              <a:t>Magruder</a:t>
            </a:r>
            <a:r>
              <a:rPr lang="en-US" sz="2400" b="1" dirty="0">
                <a:solidFill>
                  <a:schemeClr val="bg1"/>
                </a:solidFill>
                <a:latin typeface="Arial" panose="020B0604020202020204" pitchFamily="34" charset="0"/>
                <a:ea typeface="+mn-ea"/>
                <a:cs typeface="+mn-cs"/>
              </a:rPr>
              <a:t> Plots</a:t>
            </a:r>
          </a:p>
        </p:txBody>
      </p:sp>
      <p:sp>
        <p:nvSpPr>
          <p:cNvPr id="3" name="Content Placeholder 2"/>
          <p:cNvSpPr>
            <a:spLocks noGrp="1"/>
          </p:cNvSpPr>
          <p:nvPr>
            <p:ph idx="1"/>
          </p:nvPr>
        </p:nvSpPr>
        <p:spPr>
          <a:xfrm>
            <a:off x="228600" y="949325"/>
            <a:ext cx="7886700" cy="2174875"/>
          </a:xfrm>
        </p:spPr>
        <p:txBody>
          <a:bodyPr/>
          <a:lstStyle/>
          <a:p>
            <a:pPr marL="0" lvl="0" indent="0">
              <a:buNone/>
            </a:pPr>
            <a:r>
              <a:rPr lang="en-US" dirty="0" smtClean="0"/>
              <a:t>Free living cyanobacteria (blue green algae) found in the check plot.  </a:t>
            </a:r>
          </a:p>
          <a:p>
            <a:pPr marL="0" lvl="0" indent="0">
              <a:buNone/>
            </a:pPr>
            <a:endParaRPr lang="en-US" dirty="0"/>
          </a:p>
          <a:p>
            <a:pPr marL="0" lvl="0" indent="0">
              <a:buNone/>
            </a:pPr>
            <a:r>
              <a:rPr lang="en-US" dirty="0" smtClean="0"/>
              <a:t>Sun</a:t>
            </a:r>
            <a:r>
              <a:rPr lang="en-US" dirty="0"/>
              <a:t>, </a:t>
            </a:r>
            <a:r>
              <a:rPr lang="en-US" dirty="0" smtClean="0"/>
              <a:t>et al., 2004</a:t>
            </a:r>
            <a:r>
              <a:rPr lang="en-US" dirty="0"/>
              <a:t>. Bacterial community structure and diversity in a century-old manure-treated agroecosystem.  Appl. Environ. Micro. 70:5868-5874.</a:t>
            </a:r>
          </a:p>
          <a:p>
            <a:endParaRPr lang="en-US" dirty="0"/>
          </a:p>
        </p:txBody>
      </p:sp>
      <p:sp>
        <p:nvSpPr>
          <p:cNvPr id="5" name="TextBox 4"/>
          <p:cNvSpPr txBox="1"/>
          <p:nvPr/>
        </p:nvSpPr>
        <p:spPr>
          <a:xfrm>
            <a:off x="7997952" y="6315202"/>
            <a:ext cx="1146048" cy="523220"/>
          </a:xfrm>
          <a:prstGeom prst="rect">
            <a:avLst/>
          </a:prstGeom>
          <a:noFill/>
        </p:spPr>
        <p:txBody>
          <a:bodyPr wrap="square" rtlCol="0">
            <a:spAutoFit/>
          </a:bodyPr>
          <a:lstStyle/>
          <a:p>
            <a:r>
              <a:rPr lang="en-US" sz="2800" b="1" dirty="0" smtClean="0">
                <a:solidFill>
                  <a:schemeClr val="bg1"/>
                </a:solidFill>
              </a:rPr>
              <a:t>1892</a:t>
            </a:r>
            <a:endParaRPr lang="en-US" sz="2800" b="1" dirty="0">
              <a:solidFill>
                <a:schemeClr val="bg1"/>
              </a:solidFill>
            </a:endParaRPr>
          </a:p>
        </p:txBody>
      </p:sp>
      <p:pic>
        <p:nvPicPr>
          <p:cNvPr id="6" name="Picture 5"/>
          <p:cNvPicPr>
            <a:picLocks noChangeAspect="1"/>
          </p:cNvPicPr>
          <p:nvPr/>
        </p:nvPicPr>
        <p:blipFill>
          <a:blip r:embed="rId3"/>
          <a:stretch>
            <a:fillRect/>
          </a:stretch>
        </p:blipFill>
        <p:spPr>
          <a:xfrm>
            <a:off x="7078230" y="6230046"/>
            <a:ext cx="919722" cy="621836"/>
          </a:xfrm>
          <a:prstGeom prst="rect">
            <a:avLst/>
          </a:prstGeom>
        </p:spPr>
      </p:pic>
    </p:spTree>
    <p:extLst>
      <p:ext uri="{BB962C8B-B14F-4D97-AF65-F5344CB8AC3E}">
        <p14:creationId xmlns:p14="http://schemas.microsoft.com/office/powerpoint/2010/main" val="1855651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50328" y="48443"/>
            <a:ext cx="4914900" cy="646331"/>
          </a:xfrm>
          <a:prstGeom prst="rect">
            <a:avLst/>
          </a:prstGeom>
          <a:noFill/>
          <a:ln w="9525">
            <a:noFill/>
            <a:miter lim="800000"/>
            <a:headEnd/>
            <a:tailEnd/>
          </a:ln>
          <a:effectLst/>
        </p:spPr>
        <p:txBody>
          <a:bodyPr>
            <a:spAutoFit/>
          </a:bodyPr>
          <a:lstStyle/>
          <a:p>
            <a:pPr algn="ctr">
              <a:spcBef>
                <a:spcPts val="0"/>
              </a:spcBef>
              <a:defRPr/>
            </a:pPr>
            <a:r>
              <a:rPr lang="en-US" sz="1600" b="1" dirty="0">
                <a:latin typeface="Calibri" pitchFamily="34" charset="0"/>
              </a:rPr>
              <a:t>W</a:t>
            </a:r>
            <a:r>
              <a:rPr lang="en-US" sz="1600" b="1" cap="small" dirty="0">
                <a:latin typeface="Calibri" pitchFamily="34" charset="0"/>
              </a:rPr>
              <a:t>heat Fertility Experiment No.</a:t>
            </a:r>
            <a:r>
              <a:rPr lang="en-US" sz="1600" b="1" dirty="0">
                <a:latin typeface="Calibri" pitchFamily="34" charset="0"/>
              </a:rPr>
              <a:t>222</a:t>
            </a:r>
          </a:p>
          <a:p>
            <a:pPr algn="ctr">
              <a:spcBef>
                <a:spcPts val="0"/>
              </a:spcBef>
              <a:defRPr/>
            </a:pPr>
            <a:r>
              <a:rPr lang="en-US" sz="1000" b="1" dirty="0">
                <a:latin typeface="Calibri" pitchFamily="34" charset="0"/>
              </a:rPr>
              <a:t>Agronomy Research Station</a:t>
            </a:r>
            <a:br>
              <a:rPr lang="en-US" sz="1000" b="1" dirty="0">
                <a:latin typeface="Calibri" pitchFamily="34" charset="0"/>
              </a:rPr>
            </a:br>
            <a:r>
              <a:rPr lang="en-US" sz="1000" b="1" dirty="0">
                <a:latin typeface="Calibri" pitchFamily="34" charset="0"/>
              </a:rPr>
              <a:t>Established 1969</a:t>
            </a:r>
          </a:p>
        </p:txBody>
      </p:sp>
      <p:sp>
        <p:nvSpPr>
          <p:cNvPr id="2051" name="Text Box 10"/>
          <p:cNvSpPr txBox="1">
            <a:spLocks noChangeArrowheads="1"/>
          </p:cNvSpPr>
          <p:nvPr/>
        </p:nvSpPr>
        <p:spPr bwMode="auto">
          <a:xfrm>
            <a:off x="121121" y="1222035"/>
            <a:ext cx="114300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900"/>
              <a:t>Plot size: 20’ x 60’</a:t>
            </a:r>
          </a:p>
          <a:p>
            <a:pPr eaLnBrk="1" hangingPunct="1"/>
            <a:r>
              <a:rPr lang="en-US" sz="900"/>
              <a:t>Alley: 17’</a:t>
            </a:r>
          </a:p>
          <a:p>
            <a:pPr eaLnBrk="1" hangingPunct="1">
              <a:spcBef>
                <a:spcPct val="50000"/>
              </a:spcBef>
            </a:pPr>
            <a:r>
              <a:rPr lang="en-US" sz="900"/>
              <a:t>Total Trial Area:        137’ x 520’ </a:t>
            </a:r>
          </a:p>
        </p:txBody>
      </p:sp>
      <p:graphicFrame>
        <p:nvGraphicFramePr>
          <p:cNvPr id="3104" name="Group 1056"/>
          <p:cNvGraphicFramePr>
            <a:graphicFrameLocks noGrp="1"/>
          </p:cNvGraphicFramePr>
          <p:nvPr>
            <p:extLst>
              <p:ext uri="{D42A27DB-BD31-4B8C-83A1-F6EECF244321}">
                <p14:modId xmlns:p14="http://schemas.microsoft.com/office/powerpoint/2010/main" val="2589690023"/>
              </p:ext>
            </p:extLst>
          </p:nvPr>
        </p:nvGraphicFramePr>
        <p:xfrm>
          <a:off x="2064222" y="657679"/>
          <a:ext cx="2686050" cy="2949180"/>
        </p:xfrm>
        <a:graphic>
          <a:graphicData uri="http://schemas.openxmlformats.org/drawingml/2006/table">
            <a:tbl>
              <a:tblPr/>
              <a:tblGrid>
                <a:gridCol w="424113">
                  <a:extLst>
                    <a:ext uri="{9D8B030D-6E8A-4147-A177-3AD203B41FA5}">
                      <a16:colId xmlns:a16="http://schemas.microsoft.com/office/drawing/2014/main" val="20000"/>
                    </a:ext>
                  </a:extLst>
                </a:gridCol>
                <a:gridCol w="753979">
                  <a:extLst>
                    <a:ext uri="{9D8B030D-6E8A-4147-A177-3AD203B41FA5}">
                      <a16:colId xmlns:a16="http://schemas.microsoft.com/office/drawing/2014/main" val="20001"/>
                    </a:ext>
                  </a:extLst>
                </a:gridCol>
                <a:gridCol w="753979">
                  <a:extLst>
                    <a:ext uri="{9D8B030D-6E8A-4147-A177-3AD203B41FA5}">
                      <a16:colId xmlns:a16="http://schemas.microsoft.com/office/drawing/2014/main" val="20002"/>
                    </a:ext>
                  </a:extLst>
                </a:gridCol>
                <a:gridCol w="753979">
                  <a:extLst>
                    <a:ext uri="{9D8B030D-6E8A-4147-A177-3AD203B41FA5}">
                      <a16:colId xmlns:a16="http://schemas.microsoft.com/office/drawing/2014/main" val="20003"/>
                    </a:ext>
                  </a:extLst>
                </a:gridCol>
              </a:tblGrid>
              <a:tr h="2697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TRT</a:t>
                      </a:r>
                    </a:p>
                  </a:txBody>
                  <a:tcPr marL="68580" marR="68580" marT="34293" marB="34293" anchor="b" horzOverflow="overflow">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Pre-plant N rate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(lb N / ac)</a:t>
                      </a:r>
                      <a:endParaRPr kumimoji="0" lang="en-US" sz="600" b="0" i="0" u="none" strike="noStrike" cap="none" normalizeH="0" baseline="30000" dirty="0" smtClean="0">
                        <a:ln>
                          <a:noFill/>
                        </a:ln>
                        <a:solidFill>
                          <a:schemeClr val="tx1"/>
                        </a:solidFill>
                        <a:effectLst/>
                        <a:latin typeface="Arial" charset="0"/>
                        <a:cs typeface="Arial" charset="0"/>
                      </a:endParaRPr>
                    </a:p>
                  </a:txBody>
                  <a:tcPr marL="68580" marR="68580" marT="34293" marB="34293" anchor="b" horzOverflow="overflow">
                    <a:lnL>
                      <a:noFill/>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Pre-plant P rate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(lb P</a:t>
                      </a:r>
                      <a:r>
                        <a:rPr kumimoji="0" lang="en-US" sz="600" b="0" i="0" u="none" strike="noStrike" cap="none" normalizeH="0" baseline="-25000" dirty="0" smtClean="0">
                          <a:ln>
                            <a:noFill/>
                          </a:ln>
                          <a:solidFill>
                            <a:schemeClr val="tx1"/>
                          </a:solidFill>
                          <a:effectLst/>
                          <a:latin typeface="Arial" charset="0"/>
                        </a:rPr>
                        <a:t>2</a:t>
                      </a:r>
                      <a:r>
                        <a:rPr kumimoji="0" lang="en-US" sz="600" b="0" i="0" u="none" strike="noStrike" cap="none" normalizeH="0" baseline="0" dirty="0" smtClean="0">
                          <a:ln>
                            <a:noFill/>
                          </a:ln>
                          <a:solidFill>
                            <a:schemeClr val="tx1"/>
                          </a:solidFill>
                          <a:effectLst/>
                          <a:latin typeface="Arial" charset="0"/>
                        </a:rPr>
                        <a:t>O</a:t>
                      </a:r>
                      <a:r>
                        <a:rPr kumimoji="0" lang="en-US" sz="600" b="0" i="0" u="none" strike="noStrike" cap="none" normalizeH="0" baseline="-25000" dirty="0" smtClean="0">
                          <a:ln>
                            <a:noFill/>
                          </a:ln>
                          <a:solidFill>
                            <a:schemeClr val="tx1"/>
                          </a:solidFill>
                          <a:effectLst/>
                          <a:latin typeface="Arial" charset="0"/>
                        </a:rPr>
                        <a:t>5</a:t>
                      </a:r>
                      <a:r>
                        <a:rPr kumimoji="0" lang="en-US" sz="600" b="0" i="0" u="none" strike="noStrike" cap="none" normalizeH="0" baseline="0" dirty="0" smtClean="0">
                          <a:ln>
                            <a:noFill/>
                          </a:ln>
                          <a:solidFill>
                            <a:schemeClr val="tx1"/>
                          </a:solidFill>
                          <a:effectLst/>
                          <a:latin typeface="Arial" charset="0"/>
                        </a:rPr>
                        <a:t> / ac)</a:t>
                      </a:r>
                      <a:endParaRPr kumimoji="0" lang="en-US" sz="600" b="0" i="0" u="none" strike="noStrike" cap="none" normalizeH="0" baseline="30000" dirty="0" smtClean="0">
                        <a:ln>
                          <a:noFill/>
                        </a:ln>
                        <a:solidFill>
                          <a:schemeClr val="tx1"/>
                        </a:solidFill>
                        <a:effectLst/>
                        <a:latin typeface="Arial" charset="0"/>
                        <a:cs typeface="Arial" charset="0"/>
                      </a:endParaRPr>
                    </a:p>
                  </a:txBody>
                  <a:tcPr marL="68580" marR="68580" marT="34293" marB="34293" anchor="b" horzOverflow="overflow">
                    <a:lnL>
                      <a:noFill/>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Pre-plant K rate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(lb K</a:t>
                      </a:r>
                      <a:r>
                        <a:rPr kumimoji="0" lang="en-US" sz="600" b="0" i="0" u="none" strike="noStrike" cap="none" normalizeH="0" baseline="-25000" dirty="0" smtClean="0">
                          <a:ln>
                            <a:noFill/>
                          </a:ln>
                          <a:solidFill>
                            <a:schemeClr val="tx1"/>
                          </a:solidFill>
                          <a:effectLst/>
                          <a:latin typeface="Arial" charset="0"/>
                        </a:rPr>
                        <a:t>2</a:t>
                      </a:r>
                      <a:r>
                        <a:rPr kumimoji="0" lang="en-US" sz="600" b="0" i="0" u="none" strike="noStrike" cap="none" normalizeH="0" baseline="0" dirty="0" smtClean="0">
                          <a:ln>
                            <a:noFill/>
                          </a:ln>
                          <a:solidFill>
                            <a:schemeClr val="tx1"/>
                          </a:solidFill>
                          <a:effectLst/>
                          <a:latin typeface="Arial" charset="0"/>
                        </a:rPr>
                        <a:t>O / ac)</a:t>
                      </a:r>
                      <a:endParaRPr kumimoji="0" lang="en-US" sz="600" b="0" i="0" u="none" strike="noStrike" cap="none" normalizeH="0" baseline="30000" dirty="0" smtClean="0">
                        <a:ln>
                          <a:noFill/>
                        </a:ln>
                        <a:solidFill>
                          <a:schemeClr val="tx1"/>
                        </a:solidFill>
                        <a:effectLst/>
                        <a:latin typeface="Arial" charset="0"/>
                        <a:cs typeface="Arial" charset="0"/>
                      </a:endParaRPr>
                    </a:p>
                  </a:txBody>
                  <a:tcPr marL="68580" marR="68580" marT="34293" marB="34293" anchor="b" horzOverflow="overflow">
                    <a:lnL>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00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1.*</a:t>
                      </a:r>
                    </a:p>
                  </a:txBody>
                  <a:tcPr marL="68580" marR="68580" marT="34293" marB="34293"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0</a:t>
                      </a:r>
                    </a:p>
                  </a:txBody>
                  <a:tcPr marL="68580" marR="68580" marT="34293" marB="3429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93" marB="34293"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40</a:t>
                      </a:r>
                    </a:p>
                  </a:txBody>
                  <a:tcPr marL="68580" marR="68580" marT="34293" marB="34293"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00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2.*</a:t>
                      </a:r>
                    </a:p>
                  </a:txBody>
                  <a:tcPr marL="68580" marR="68580" marT="34293" marB="34293"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40</a:t>
                      </a:r>
                    </a:p>
                  </a:txBody>
                  <a:tcPr marL="68580" marR="68580" marT="34293" marB="3429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93" marB="34293"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40</a:t>
                      </a:r>
                    </a:p>
                  </a:txBody>
                  <a:tcPr marL="68580" marR="68580" marT="34293" marB="34293"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600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3.*</a:t>
                      </a:r>
                    </a:p>
                  </a:txBody>
                  <a:tcPr marL="68580" marR="68580" marT="34293" marB="34293"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80</a:t>
                      </a:r>
                    </a:p>
                  </a:txBody>
                  <a:tcPr marL="68580" marR="68580" marT="34293" marB="3429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93" marB="34293"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40</a:t>
                      </a:r>
                    </a:p>
                  </a:txBody>
                  <a:tcPr marL="68580" marR="68580" marT="34293" marB="34293"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600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a:t>
                      </a:r>
                    </a:p>
                  </a:txBody>
                  <a:tcPr marL="68580" marR="68580" marT="34293" marB="34293"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120 ^</a:t>
                      </a:r>
                    </a:p>
                  </a:txBody>
                  <a:tcPr marL="68580" marR="68580" marT="34293" marB="3429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93" marB="34293"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40</a:t>
                      </a:r>
                    </a:p>
                  </a:txBody>
                  <a:tcPr marL="68580" marR="68580" marT="34293" marB="34293"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600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5.</a:t>
                      </a:r>
                    </a:p>
                  </a:txBody>
                  <a:tcPr marL="68580" marR="68580" marT="34293" marB="34293"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80</a:t>
                      </a:r>
                    </a:p>
                  </a:txBody>
                  <a:tcPr marL="68580" marR="68580" marT="34293" marB="3429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0</a:t>
                      </a:r>
                    </a:p>
                  </a:txBody>
                  <a:tcPr marL="68580" marR="68580" marT="34293" marB="34293"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40</a:t>
                      </a:r>
                    </a:p>
                  </a:txBody>
                  <a:tcPr marL="68580" marR="68580" marT="34293" marB="34293"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600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a:t>
                      </a:r>
                    </a:p>
                  </a:txBody>
                  <a:tcPr marL="68580" marR="68580" marT="34293" marB="34293"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80</a:t>
                      </a:r>
                    </a:p>
                  </a:txBody>
                  <a:tcPr marL="68580" marR="68580" marT="34293" marB="3429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30</a:t>
                      </a:r>
                    </a:p>
                  </a:txBody>
                  <a:tcPr marL="68580" marR="68580" marT="34293" marB="34293"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40</a:t>
                      </a:r>
                    </a:p>
                  </a:txBody>
                  <a:tcPr marL="68580" marR="68580" marT="34293" marB="34293"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600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7.</a:t>
                      </a:r>
                    </a:p>
                  </a:txBody>
                  <a:tcPr marL="68580" marR="68580" marT="34293" marB="34293"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80</a:t>
                      </a:r>
                    </a:p>
                  </a:txBody>
                  <a:tcPr marL="68580" marR="68580" marT="34293" marB="3429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90</a:t>
                      </a:r>
                    </a:p>
                  </a:txBody>
                  <a:tcPr marL="68580" marR="68580" marT="34293" marB="34293"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40</a:t>
                      </a:r>
                    </a:p>
                  </a:txBody>
                  <a:tcPr marL="68580" marR="68580" marT="34293" marB="34293"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600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8.</a:t>
                      </a:r>
                    </a:p>
                  </a:txBody>
                  <a:tcPr marL="68580" marR="68580" marT="34293" marB="34293"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80</a:t>
                      </a:r>
                    </a:p>
                  </a:txBody>
                  <a:tcPr marL="68580" marR="68580" marT="34293" marB="3429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93" marB="34293"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0</a:t>
                      </a:r>
                    </a:p>
                  </a:txBody>
                  <a:tcPr marL="68580" marR="68580" marT="34293" marB="34293"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600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9.</a:t>
                      </a:r>
                    </a:p>
                  </a:txBody>
                  <a:tcPr marL="68580" marR="68580" marT="34293" marB="34293"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80</a:t>
                      </a:r>
                    </a:p>
                  </a:txBody>
                  <a:tcPr marL="68580" marR="68580" marT="34293" marB="3429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93" marB="34293"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80</a:t>
                      </a:r>
                    </a:p>
                  </a:txBody>
                  <a:tcPr marL="68580" marR="68580" marT="34293" marB="34293"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1600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10.*</a:t>
                      </a:r>
                    </a:p>
                  </a:txBody>
                  <a:tcPr marL="68580" marR="68580" marT="34293" marB="34293"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0</a:t>
                      </a:r>
                    </a:p>
                  </a:txBody>
                  <a:tcPr marL="68580" marR="68580" marT="34293" marB="3429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0</a:t>
                      </a:r>
                    </a:p>
                  </a:txBody>
                  <a:tcPr marL="68580" marR="68580" marT="34293" marB="34293"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0</a:t>
                      </a:r>
                    </a:p>
                  </a:txBody>
                  <a:tcPr marL="68580" marR="68580" marT="34293" marB="34293"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1600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11.</a:t>
                      </a:r>
                    </a:p>
                  </a:txBody>
                  <a:tcPr marL="68580" marR="68580" marT="34293" marB="34293"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120 ^</a:t>
                      </a:r>
                    </a:p>
                  </a:txBody>
                  <a:tcPr marL="68580" marR="68580" marT="34293" marB="3429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90</a:t>
                      </a:r>
                    </a:p>
                  </a:txBody>
                  <a:tcPr marL="68580" marR="68580" marT="34293" marB="34293"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80</a:t>
                      </a:r>
                    </a:p>
                  </a:txBody>
                  <a:tcPr marL="68580" marR="68580" marT="34293" marB="34293"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1600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12.</a:t>
                      </a:r>
                    </a:p>
                  </a:txBody>
                  <a:tcPr marL="68580" marR="68580" marT="34293" marB="34293"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120 ^</a:t>
                      </a:r>
                    </a:p>
                  </a:txBody>
                  <a:tcPr marL="68580" marR="68580" marT="34293" marB="3429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90</a:t>
                      </a:r>
                    </a:p>
                  </a:txBody>
                  <a:tcPr marL="68580" marR="68580" marT="34293" marB="34293"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0</a:t>
                      </a:r>
                    </a:p>
                  </a:txBody>
                  <a:tcPr marL="68580" marR="68580" marT="34293" marB="34293"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1600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13.</a:t>
                      </a:r>
                    </a:p>
                  </a:txBody>
                  <a:tcPr marL="68580" marR="68580" marT="34293" marB="34293"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80</a:t>
                      </a:r>
                    </a:p>
                  </a:txBody>
                  <a:tcPr marL="68580" marR="68580" marT="34293" marB="3429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93" marB="34293"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40 (</a:t>
                      </a:r>
                      <a:r>
                        <a:rPr kumimoji="0" lang="en-US" sz="600" b="0" i="0" u="none" strike="noStrike" cap="none" normalizeH="0" baseline="0" dirty="0" err="1" smtClean="0">
                          <a:ln>
                            <a:noFill/>
                          </a:ln>
                          <a:solidFill>
                            <a:schemeClr val="tx1"/>
                          </a:solidFill>
                          <a:effectLst/>
                          <a:latin typeface="Arial" charset="0"/>
                        </a:rPr>
                        <a:t>Sul</a:t>
                      </a:r>
                      <a:r>
                        <a:rPr kumimoji="0" lang="en-US" sz="600" b="0" i="0" u="none" strike="noStrike" cap="none" normalizeH="0" baseline="0" dirty="0" smtClean="0">
                          <a:ln>
                            <a:noFill/>
                          </a:ln>
                          <a:solidFill>
                            <a:schemeClr val="tx1"/>
                          </a:solidFill>
                          <a:effectLst/>
                          <a:latin typeface="Arial" charset="0"/>
                        </a:rPr>
                        <a:t>-Po-</a:t>
                      </a:r>
                      <a:r>
                        <a:rPr kumimoji="0" lang="en-US" sz="600" b="0" i="0" u="none" strike="noStrike" cap="none" normalizeH="0" baseline="0" dirty="0" err="1" smtClean="0">
                          <a:ln>
                            <a:noFill/>
                          </a:ln>
                          <a:solidFill>
                            <a:schemeClr val="tx1"/>
                          </a:solidFill>
                          <a:effectLst/>
                          <a:latin typeface="Arial" charset="0"/>
                        </a:rPr>
                        <a:t>Mag</a:t>
                      </a:r>
                      <a:r>
                        <a:rPr kumimoji="0" lang="en-US" sz="600" b="0" i="0" u="none" strike="noStrike" cap="none" normalizeH="0" baseline="0" dirty="0" smtClean="0">
                          <a:ln>
                            <a:noFill/>
                          </a:ln>
                          <a:solidFill>
                            <a:schemeClr val="tx1"/>
                          </a:solidFill>
                          <a:effectLst/>
                          <a:latin typeface="Arial" charset="0"/>
                        </a:rPr>
                        <a:t>)</a:t>
                      </a:r>
                    </a:p>
                  </a:txBody>
                  <a:tcPr marL="68580" marR="68580" marT="34293" marB="34293"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598981">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cs typeface="Arial" charset="0"/>
                        </a:rPr>
                        <a:t>N applied as 46-0-0 (Urea)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cs typeface="Arial" charset="0"/>
                        </a:rPr>
                        <a:t>P applied as 0-46-0 (Triple Super Phosphate)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cs typeface="Arial" charset="0"/>
                        </a:rPr>
                        <a:t>K applied as 0-0-60 (Potash)</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600" b="0" i="0" u="none" strike="noStrike" cap="none" normalizeH="0" baseline="0" dirty="0" smtClean="0">
                          <a:ln>
                            <a:noFill/>
                          </a:ln>
                          <a:solidFill>
                            <a:schemeClr val="tx1"/>
                          </a:solidFill>
                          <a:effectLst/>
                          <a:latin typeface="Arial" charset="0"/>
                          <a:cs typeface="Arial" charset="0"/>
                        </a:rPr>
                        <a:t>* - YP plot</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600" b="0" i="0" u="none" strike="noStrike" cap="none" normalizeH="0" baseline="0" dirty="0" smtClean="0">
                          <a:ln>
                            <a:noFill/>
                          </a:ln>
                          <a:solidFill>
                            <a:schemeClr val="tx1"/>
                          </a:solidFill>
                          <a:effectLst/>
                          <a:latin typeface="Arial" charset="0"/>
                          <a:cs typeface="Arial" charset="0"/>
                        </a:rPr>
                        <a:t>^ - Split 120 lb N rates to 60 lb N (fall) and 60 lb N (spring)</a:t>
                      </a:r>
                      <a:endParaRPr kumimoji="0" lang="en-US" sz="600" b="0" i="0" u="none" strike="noStrike" cap="none" normalizeH="0" baseline="0" dirty="0" smtClean="0">
                        <a:ln>
                          <a:noFill/>
                        </a:ln>
                        <a:solidFill>
                          <a:schemeClr val="tx1"/>
                        </a:solidFill>
                        <a:effectLst/>
                        <a:latin typeface="Arial" charset="0"/>
                      </a:endParaRPr>
                    </a:p>
                  </a:txBody>
                  <a:tcPr marL="68580" marR="68580" marT="34293" marB="34293"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grpSp>
        <p:nvGrpSpPr>
          <p:cNvPr id="2128" name="Group 1063"/>
          <p:cNvGrpSpPr>
            <a:grpSpLocks/>
          </p:cNvGrpSpPr>
          <p:nvPr/>
        </p:nvGrpSpPr>
        <p:grpSpPr bwMode="auto">
          <a:xfrm>
            <a:off x="1133153" y="1114878"/>
            <a:ext cx="873919" cy="914401"/>
            <a:chOff x="1103" y="1056"/>
            <a:chExt cx="734" cy="768"/>
          </a:xfrm>
        </p:grpSpPr>
        <p:pic>
          <p:nvPicPr>
            <p:cNvPr id="2133" name="Picture 1058" descr="dd01352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249" y="1234"/>
              <a:ext cx="445"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4" name="Text Box 1059"/>
            <p:cNvSpPr txBox="1">
              <a:spLocks noChangeArrowheads="1"/>
            </p:cNvSpPr>
            <p:nvPr/>
          </p:nvSpPr>
          <p:spPr bwMode="auto">
            <a:xfrm>
              <a:off x="1103" y="1342"/>
              <a:ext cx="20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900" b="1"/>
                <a:t>N</a:t>
              </a:r>
            </a:p>
          </p:txBody>
        </p:sp>
        <p:sp>
          <p:nvSpPr>
            <p:cNvPr id="2135" name="Text Box 1060"/>
            <p:cNvSpPr txBox="1">
              <a:spLocks noChangeArrowheads="1"/>
            </p:cNvSpPr>
            <p:nvPr/>
          </p:nvSpPr>
          <p:spPr bwMode="auto">
            <a:xfrm>
              <a:off x="1357" y="1056"/>
              <a:ext cx="24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900" b="1"/>
                <a:t>E</a:t>
              </a:r>
            </a:p>
          </p:txBody>
        </p:sp>
        <p:sp>
          <p:nvSpPr>
            <p:cNvPr id="2136" name="Text Box 1061"/>
            <p:cNvSpPr txBox="1">
              <a:spLocks noChangeArrowheads="1"/>
            </p:cNvSpPr>
            <p:nvPr/>
          </p:nvSpPr>
          <p:spPr bwMode="auto">
            <a:xfrm>
              <a:off x="1631" y="1342"/>
              <a:ext cx="20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900" b="1"/>
                <a:t>S</a:t>
              </a:r>
            </a:p>
          </p:txBody>
        </p:sp>
        <p:sp>
          <p:nvSpPr>
            <p:cNvPr id="2137" name="Text Box 1062"/>
            <p:cNvSpPr txBox="1">
              <a:spLocks noChangeArrowheads="1"/>
            </p:cNvSpPr>
            <p:nvPr/>
          </p:nvSpPr>
          <p:spPr bwMode="auto">
            <a:xfrm>
              <a:off x="1341" y="1630"/>
              <a:ext cx="25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900" b="1"/>
                <a:t>W</a:t>
              </a:r>
            </a:p>
          </p:txBody>
        </p:sp>
      </p:grpSp>
      <p:sp>
        <p:nvSpPr>
          <p:cNvPr id="2129" name="Text Box 116"/>
          <p:cNvSpPr txBox="1">
            <a:spLocks noChangeArrowheads="1"/>
          </p:cNvSpPr>
          <p:nvPr/>
        </p:nvSpPr>
        <p:spPr bwMode="auto">
          <a:xfrm>
            <a:off x="121121" y="714828"/>
            <a:ext cx="13716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050">
                <a:solidFill>
                  <a:srgbClr val="000000"/>
                </a:solidFill>
                <a:latin typeface="Times New Roman" pitchFamily="18" charset="0"/>
              </a:rPr>
              <a:t>Location: </a:t>
            </a:r>
            <a:r>
              <a:rPr lang="en-US" sz="1050" b="1">
                <a:solidFill>
                  <a:srgbClr val="000000"/>
                </a:solidFill>
                <a:latin typeface="Times New Roman" pitchFamily="18" charset="0"/>
              </a:rPr>
              <a:t>Stillwater</a:t>
            </a:r>
          </a:p>
        </p:txBody>
      </p:sp>
      <p:sp>
        <p:nvSpPr>
          <p:cNvPr id="2130" name="Text Box 932"/>
          <p:cNvSpPr txBox="1">
            <a:spLocks noChangeArrowheads="1"/>
          </p:cNvSpPr>
          <p:nvPr/>
        </p:nvSpPr>
        <p:spPr bwMode="auto">
          <a:xfrm>
            <a:off x="121121" y="3229428"/>
            <a:ext cx="194310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600" u="sng"/>
              <a:t>1</a:t>
            </a:r>
            <a:r>
              <a:rPr lang="en-US" sz="600"/>
              <a:t>, </a:t>
            </a:r>
            <a:r>
              <a:rPr lang="en-US" sz="600" u="sng"/>
              <a:t>2</a:t>
            </a:r>
            <a:r>
              <a:rPr lang="en-US" sz="600"/>
              <a:t> – Harvest Sequence Number</a:t>
            </a:r>
            <a:endParaRPr lang="en-US" sz="600" u="sng"/>
          </a:p>
          <a:p>
            <a:pPr eaLnBrk="1" hangingPunct="1"/>
            <a:r>
              <a:rPr lang="en-US" sz="1050" b="1"/>
              <a:t>1, 2 – Treatment Number</a:t>
            </a:r>
          </a:p>
          <a:p>
            <a:pPr eaLnBrk="1" hangingPunct="1"/>
            <a:r>
              <a:rPr lang="en-US" sz="600" i="1"/>
              <a:t>1 , 2 – Soil Sample Sequence Number</a:t>
            </a:r>
          </a:p>
        </p:txBody>
      </p:sp>
      <p:sp>
        <p:nvSpPr>
          <p:cNvPr id="2131" name="Text Box 932"/>
          <p:cNvSpPr txBox="1">
            <a:spLocks noChangeArrowheads="1"/>
          </p:cNvSpPr>
          <p:nvPr/>
        </p:nvSpPr>
        <p:spPr bwMode="auto">
          <a:xfrm>
            <a:off x="121121" y="2257878"/>
            <a:ext cx="19431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8650" indent="-6286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600"/>
              <a:t>OBJECTIVE: To study fertilizer nitrogen, phosphorus, and potassium in winter wheat.  In recent years, this study has also been used to develop yield potential models and yield predictions through sensor based technologies.</a:t>
            </a:r>
            <a:endParaRPr lang="en-US" sz="600" i="1"/>
          </a:p>
        </p:txBody>
      </p:sp>
      <p:graphicFrame>
        <p:nvGraphicFramePr>
          <p:cNvPr id="18" name="Table 17"/>
          <p:cNvGraphicFramePr>
            <a:graphicFrameLocks noGrp="1"/>
          </p:cNvGraphicFramePr>
          <p:nvPr>
            <p:extLst>
              <p:ext uri="{D42A27DB-BD31-4B8C-83A1-F6EECF244321}">
                <p14:modId xmlns:p14="http://schemas.microsoft.com/office/powerpoint/2010/main" val="3027934342"/>
              </p:ext>
            </p:extLst>
          </p:nvPr>
        </p:nvGraphicFramePr>
        <p:xfrm>
          <a:off x="-50328" y="3800928"/>
          <a:ext cx="4857759" cy="2781300"/>
        </p:xfrm>
        <a:graphic>
          <a:graphicData uri="http://schemas.openxmlformats.org/drawingml/2006/table">
            <a:tbl>
              <a:tblPr firstRow="1" bandRow="1">
                <a:tableStyleId>{5C22544A-7EE6-4342-B048-85BDC9FD1C3A}</a:tableStyleId>
              </a:tblPr>
              <a:tblGrid>
                <a:gridCol w="179917">
                  <a:extLst>
                    <a:ext uri="{9D8B030D-6E8A-4147-A177-3AD203B41FA5}">
                      <a16:colId xmlns:a16="http://schemas.microsoft.com/office/drawing/2014/main" val="20000"/>
                    </a:ext>
                  </a:extLst>
                </a:gridCol>
                <a:gridCol w="179917">
                  <a:extLst>
                    <a:ext uri="{9D8B030D-6E8A-4147-A177-3AD203B41FA5}">
                      <a16:colId xmlns:a16="http://schemas.microsoft.com/office/drawing/2014/main" val="20001"/>
                    </a:ext>
                  </a:extLst>
                </a:gridCol>
                <a:gridCol w="179917">
                  <a:extLst>
                    <a:ext uri="{9D8B030D-6E8A-4147-A177-3AD203B41FA5}">
                      <a16:colId xmlns:a16="http://schemas.microsoft.com/office/drawing/2014/main" val="20002"/>
                    </a:ext>
                  </a:extLst>
                </a:gridCol>
                <a:gridCol w="179917">
                  <a:extLst>
                    <a:ext uri="{9D8B030D-6E8A-4147-A177-3AD203B41FA5}">
                      <a16:colId xmlns:a16="http://schemas.microsoft.com/office/drawing/2014/main" val="20003"/>
                    </a:ext>
                  </a:extLst>
                </a:gridCol>
                <a:gridCol w="179917">
                  <a:extLst>
                    <a:ext uri="{9D8B030D-6E8A-4147-A177-3AD203B41FA5}">
                      <a16:colId xmlns:a16="http://schemas.microsoft.com/office/drawing/2014/main" val="20004"/>
                    </a:ext>
                  </a:extLst>
                </a:gridCol>
                <a:gridCol w="179917">
                  <a:extLst>
                    <a:ext uri="{9D8B030D-6E8A-4147-A177-3AD203B41FA5}">
                      <a16:colId xmlns:a16="http://schemas.microsoft.com/office/drawing/2014/main" val="20005"/>
                    </a:ext>
                  </a:extLst>
                </a:gridCol>
                <a:gridCol w="179917">
                  <a:extLst>
                    <a:ext uri="{9D8B030D-6E8A-4147-A177-3AD203B41FA5}">
                      <a16:colId xmlns:a16="http://schemas.microsoft.com/office/drawing/2014/main" val="20006"/>
                    </a:ext>
                  </a:extLst>
                </a:gridCol>
                <a:gridCol w="179917">
                  <a:extLst>
                    <a:ext uri="{9D8B030D-6E8A-4147-A177-3AD203B41FA5}">
                      <a16:colId xmlns:a16="http://schemas.microsoft.com/office/drawing/2014/main" val="20007"/>
                    </a:ext>
                  </a:extLst>
                </a:gridCol>
                <a:gridCol w="179917">
                  <a:extLst>
                    <a:ext uri="{9D8B030D-6E8A-4147-A177-3AD203B41FA5}">
                      <a16:colId xmlns:a16="http://schemas.microsoft.com/office/drawing/2014/main" val="20008"/>
                    </a:ext>
                  </a:extLst>
                </a:gridCol>
                <a:gridCol w="179917">
                  <a:extLst>
                    <a:ext uri="{9D8B030D-6E8A-4147-A177-3AD203B41FA5}">
                      <a16:colId xmlns:a16="http://schemas.microsoft.com/office/drawing/2014/main" val="20009"/>
                    </a:ext>
                  </a:extLst>
                </a:gridCol>
                <a:gridCol w="179917">
                  <a:extLst>
                    <a:ext uri="{9D8B030D-6E8A-4147-A177-3AD203B41FA5}">
                      <a16:colId xmlns:a16="http://schemas.microsoft.com/office/drawing/2014/main" val="20010"/>
                    </a:ext>
                  </a:extLst>
                </a:gridCol>
                <a:gridCol w="179917">
                  <a:extLst>
                    <a:ext uri="{9D8B030D-6E8A-4147-A177-3AD203B41FA5}">
                      <a16:colId xmlns:a16="http://schemas.microsoft.com/office/drawing/2014/main" val="20011"/>
                    </a:ext>
                  </a:extLst>
                </a:gridCol>
                <a:gridCol w="179917">
                  <a:extLst>
                    <a:ext uri="{9D8B030D-6E8A-4147-A177-3AD203B41FA5}">
                      <a16:colId xmlns:a16="http://schemas.microsoft.com/office/drawing/2014/main" val="20012"/>
                    </a:ext>
                  </a:extLst>
                </a:gridCol>
                <a:gridCol w="179917">
                  <a:extLst>
                    <a:ext uri="{9D8B030D-6E8A-4147-A177-3AD203B41FA5}">
                      <a16:colId xmlns:a16="http://schemas.microsoft.com/office/drawing/2014/main" val="20013"/>
                    </a:ext>
                  </a:extLst>
                </a:gridCol>
                <a:gridCol w="179917">
                  <a:extLst>
                    <a:ext uri="{9D8B030D-6E8A-4147-A177-3AD203B41FA5}">
                      <a16:colId xmlns:a16="http://schemas.microsoft.com/office/drawing/2014/main" val="20014"/>
                    </a:ext>
                  </a:extLst>
                </a:gridCol>
                <a:gridCol w="179917">
                  <a:extLst>
                    <a:ext uri="{9D8B030D-6E8A-4147-A177-3AD203B41FA5}">
                      <a16:colId xmlns:a16="http://schemas.microsoft.com/office/drawing/2014/main" val="20015"/>
                    </a:ext>
                  </a:extLst>
                </a:gridCol>
                <a:gridCol w="179917">
                  <a:extLst>
                    <a:ext uri="{9D8B030D-6E8A-4147-A177-3AD203B41FA5}">
                      <a16:colId xmlns:a16="http://schemas.microsoft.com/office/drawing/2014/main" val="20016"/>
                    </a:ext>
                  </a:extLst>
                </a:gridCol>
                <a:gridCol w="179917">
                  <a:extLst>
                    <a:ext uri="{9D8B030D-6E8A-4147-A177-3AD203B41FA5}">
                      <a16:colId xmlns:a16="http://schemas.microsoft.com/office/drawing/2014/main" val="20017"/>
                    </a:ext>
                  </a:extLst>
                </a:gridCol>
                <a:gridCol w="179917">
                  <a:extLst>
                    <a:ext uri="{9D8B030D-6E8A-4147-A177-3AD203B41FA5}">
                      <a16:colId xmlns:a16="http://schemas.microsoft.com/office/drawing/2014/main" val="20018"/>
                    </a:ext>
                  </a:extLst>
                </a:gridCol>
                <a:gridCol w="179917">
                  <a:extLst>
                    <a:ext uri="{9D8B030D-6E8A-4147-A177-3AD203B41FA5}">
                      <a16:colId xmlns:a16="http://schemas.microsoft.com/office/drawing/2014/main" val="20019"/>
                    </a:ext>
                  </a:extLst>
                </a:gridCol>
                <a:gridCol w="179917">
                  <a:extLst>
                    <a:ext uri="{9D8B030D-6E8A-4147-A177-3AD203B41FA5}">
                      <a16:colId xmlns:a16="http://schemas.microsoft.com/office/drawing/2014/main" val="20020"/>
                    </a:ext>
                  </a:extLst>
                </a:gridCol>
                <a:gridCol w="179917">
                  <a:extLst>
                    <a:ext uri="{9D8B030D-6E8A-4147-A177-3AD203B41FA5}">
                      <a16:colId xmlns:a16="http://schemas.microsoft.com/office/drawing/2014/main" val="20021"/>
                    </a:ext>
                  </a:extLst>
                </a:gridCol>
                <a:gridCol w="179917">
                  <a:extLst>
                    <a:ext uri="{9D8B030D-6E8A-4147-A177-3AD203B41FA5}">
                      <a16:colId xmlns:a16="http://schemas.microsoft.com/office/drawing/2014/main" val="20022"/>
                    </a:ext>
                  </a:extLst>
                </a:gridCol>
                <a:gridCol w="179917">
                  <a:extLst>
                    <a:ext uri="{9D8B030D-6E8A-4147-A177-3AD203B41FA5}">
                      <a16:colId xmlns:a16="http://schemas.microsoft.com/office/drawing/2014/main" val="20023"/>
                    </a:ext>
                  </a:extLst>
                </a:gridCol>
                <a:gridCol w="179917">
                  <a:extLst>
                    <a:ext uri="{9D8B030D-6E8A-4147-A177-3AD203B41FA5}">
                      <a16:colId xmlns:a16="http://schemas.microsoft.com/office/drawing/2014/main" val="20024"/>
                    </a:ext>
                  </a:extLst>
                </a:gridCol>
                <a:gridCol w="179917">
                  <a:extLst>
                    <a:ext uri="{9D8B030D-6E8A-4147-A177-3AD203B41FA5}">
                      <a16:colId xmlns:a16="http://schemas.microsoft.com/office/drawing/2014/main" val="20025"/>
                    </a:ext>
                  </a:extLst>
                </a:gridCol>
                <a:gridCol w="179917">
                  <a:extLst>
                    <a:ext uri="{9D8B030D-6E8A-4147-A177-3AD203B41FA5}">
                      <a16:colId xmlns:a16="http://schemas.microsoft.com/office/drawing/2014/main" val="20026"/>
                    </a:ext>
                  </a:extLst>
                </a:gridCol>
              </a:tblGrid>
              <a:tr h="278130">
                <a:tc>
                  <a:txBody>
                    <a:bodyPr/>
                    <a:lstStyle/>
                    <a:p>
                      <a:pPr algn="r"/>
                      <a:r>
                        <a:rPr lang="en-US" sz="600" b="0" dirty="0" smtClean="0">
                          <a:solidFill>
                            <a:schemeClr val="tx1"/>
                          </a:solidFill>
                        </a:rPr>
                        <a:t>137</a:t>
                      </a:r>
                      <a:endParaRPr lang="en-US" sz="600" b="0" dirty="0">
                        <a:solidFill>
                          <a:schemeClr val="tx1"/>
                        </a:solidFill>
                      </a:endParaRPr>
                    </a:p>
                  </a:txBody>
                  <a:tcPr marL="0" marR="34290" marT="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52</a:t>
                      </a:r>
                      <a:endParaRPr lang="en-US" sz="600" b="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49</a:t>
                      </a:r>
                      <a:endParaRPr lang="en-US" sz="600" b="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48</a:t>
                      </a:r>
                      <a:endParaRPr lang="en-US" sz="600" b="0" u="sng" dirty="0">
                        <a:solidFill>
                          <a:schemeClr val="tx1"/>
                        </a:solidFill>
                      </a:endParaRPr>
                    </a:p>
                  </a:txBody>
                  <a:tcPr marL="0" marR="0" marT="34290" marB="3429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45</a:t>
                      </a:r>
                      <a:endParaRPr lang="en-US" sz="600" b="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44</a:t>
                      </a:r>
                      <a:endParaRPr lang="en-US" sz="600" b="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41</a:t>
                      </a:r>
                      <a:endParaRPr lang="en-US" sz="600" b="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40</a:t>
                      </a:r>
                      <a:endParaRPr lang="en-US" sz="600" b="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37</a:t>
                      </a:r>
                      <a:endParaRPr lang="en-US" sz="600" b="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36</a:t>
                      </a:r>
                      <a:endParaRPr lang="en-US" sz="600" b="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33</a:t>
                      </a:r>
                      <a:endParaRPr lang="en-US" sz="600" b="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32</a:t>
                      </a:r>
                      <a:endParaRPr lang="en-US" sz="600" b="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29</a:t>
                      </a:r>
                      <a:endParaRPr lang="en-US" sz="600" b="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28</a:t>
                      </a:r>
                      <a:endParaRPr lang="en-US" sz="600" b="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25</a:t>
                      </a:r>
                      <a:endParaRPr lang="en-US" sz="600" b="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24</a:t>
                      </a:r>
                      <a:endParaRPr lang="en-US" sz="600" b="0" u="sng" dirty="0">
                        <a:solidFill>
                          <a:schemeClr val="tx1"/>
                        </a:solidFill>
                      </a:endParaRPr>
                    </a:p>
                  </a:txBody>
                  <a:tcPr marL="0" marR="0" marT="34290" marB="3429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21</a:t>
                      </a:r>
                      <a:endParaRPr lang="en-US" sz="600" b="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20</a:t>
                      </a:r>
                      <a:endParaRPr lang="en-US" sz="600" b="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17</a:t>
                      </a:r>
                      <a:endParaRPr lang="en-US" sz="600" b="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16</a:t>
                      </a:r>
                      <a:endParaRPr lang="en-US" sz="600" b="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13</a:t>
                      </a:r>
                      <a:endParaRPr lang="en-US" sz="600" b="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12</a:t>
                      </a:r>
                      <a:endParaRPr lang="en-US" sz="600" b="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9</a:t>
                      </a:r>
                      <a:endParaRPr lang="en-US" sz="600" b="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8</a:t>
                      </a:r>
                      <a:endParaRPr lang="en-US" sz="600" b="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5</a:t>
                      </a:r>
                      <a:endParaRPr lang="en-US" sz="600" b="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a:t>
                      </a:r>
                      <a:endParaRPr lang="en-US" sz="600" b="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a:t>
                      </a:r>
                      <a:endParaRPr lang="en-US" sz="600" b="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8130">
                <a:tc>
                  <a:txBody>
                    <a:bodyPr/>
                    <a:lstStyle/>
                    <a:p>
                      <a:pPr algn="ctr"/>
                      <a:endParaRPr lang="en-US" sz="1100" b="1" dirty="0"/>
                    </a:p>
                  </a:txBody>
                  <a:tcPr marL="0" marR="0" marT="34290" marB="3429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13</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13</a:t>
                      </a:r>
                      <a:endParaRPr lang="en-US" sz="1100" b="1" dirty="0"/>
                    </a:p>
                  </a:txBody>
                  <a:tcPr marL="0" marR="0" marT="34290" marB="3429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8</a:t>
                      </a:r>
                      <a:endParaRPr lang="en-US" sz="1100" b="1" dirty="0"/>
                    </a:p>
                  </a:txBody>
                  <a:tcPr marL="0" marR="0" marT="34290" marB="3429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5</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7</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3</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2</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11</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12</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6</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9</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1</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10</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4</a:t>
                      </a:r>
                      <a:endParaRPr lang="en-US" sz="1100" b="1" dirty="0"/>
                    </a:p>
                  </a:txBody>
                  <a:tcPr marL="0" marR="0" marT="34290" marB="3429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6</a:t>
                      </a:r>
                      <a:endParaRPr lang="en-US" sz="1100" b="1" dirty="0"/>
                    </a:p>
                  </a:txBody>
                  <a:tcPr marL="0" marR="0" marT="34290" marB="3429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2</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11</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5</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3</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8</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12</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10</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9</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1</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7</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4</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8130">
                <a:tc>
                  <a:txBody>
                    <a:bodyPr/>
                    <a:lstStyle/>
                    <a:p>
                      <a:pPr algn="r"/>
                      <a:r>
                        <a:rPr lang="en-US" sz="600" dirty="0" smtClean="0"/>
                        <a:t>77</a:t>
                      </a:r>
                      <a:endParaRPr lang="en-US" sz="600" dirty="0"/>
                    </a:p>
                  </a:txBody>
                  <a:tcPr marL="0" marR="34290" marT="3429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26</a:t>
                      </a:r>
                      <a:endParaRPr lang="en-US" sz="600" i="1"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25</a:t>
                      </a:r>
                      <a:endParaRPr lang="en-US" sz="600" i="1"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24</a:t>
                      </a:r>
                      <a:endParaRPr lang="en-US" sz="600" i="1" dirty="0">
                        <a:solidFill>
                          <a:schemeClr val="tx1"/>
                        </a:solidFill>
                      </a:endParaRPr>
                    </a:p>
                  </a:txBody>
                  <a:tcPr marL="0" marR="0" marT="34290" marB="3429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23</a:t>
                      </a:r>
                      <a:endParaRPr lang="en-US" sz="600" i="1"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22</a:t>
                      </a:r>
                      <a:endParaRPr lang="en-US" sz="600" i="1"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21</a:t>
                      </a:r>
                      <a:endParaRPr lang="en-US" sz="600" i="1"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20</a:t>
                      </a:r>
                      <a:endParaRPr lang="en-US" sz="600" i="1"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19</a:t>
                      </a:r>
                      <a:endParaRPr lang="en-US" sz="600" i="1"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18</a:t>
                      </a:r>
                      <a:endParaRPr lang="en-US" sz="600" i="1"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17</a:t>
                      </a:r>
                      <a:endParaRPr lang="en-US" sz="600" i="1"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16</a:t>
                      </a:r>
                      <a:endParaRPr lang="en-US" sz="600" i="1"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15</a:t>
                      </a:r>
                      <a:endParaRPr lang="en-US" sz="600" i="1"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14</a:t>
                      </a:r>
                      <a:endParaRPr lang="en-US" sz="600" i="1"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13</a:t>
                      </a:r>
                      <a:endParaRPr lang="en-US" sz="600" i="1"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12</a:t>
                      </a:r>
                      <a:endParaRPr lang="en-US" sz="600" i="1" dirty="0">
                        <a:solidFill>
                          <a:schemeClr val="tx1"/>
                        </a:solidFill>
                      </a:endParaRPr>
                    </a:p>
                  </a:txBody>
                  <a:tcPr marL="0" marR="0" marT="34290" marB="3429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11</a:t>
                      </a:r>
                      <a:endParaRPr lang="en-US" sz="600" i="1"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10</a:t>
                      </a:r>
                      <a:endParaRPr lang="en-US" sz="600" i="1"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9</a:t>
                      </a:r>
                      <a:endParaRPr lang="en-US" sz="600" i="1"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8</a:t>
                      </a:r>
                      <a:endParaRPr lang="en-US" sz="600" i="1"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7</a:t>
                      </a:r>
                      <a:endParaRPr lang="en-US" sz="600" i="1"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6</a:t>
                      </a:r>
                      <a:endParaRPr lang="en-US" sz="600" i="1"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5</a:t>
                      </a:r>
                      <a:endParaRPr lang="en-US" sz="600" i="1"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4</a:t>
                      </a:r>
                      <a:endParaRPr lang="en-US" sz="600" i="1"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3</a:t>
                      </a:r>
                      <a:endParaRPr lang="en-US" sz="600" i="1"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2</a:t>
                      </a:r>
                      <a:endParaRPr lang="en-US" sz="600" i="1"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1</a:t>
                      </a:r>
                      <a:endParaRPr lang="en-US" sz="600" i="1"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8130">
                <a:tc>
                  <a:txBody>
                    <a:bodyPr/>
                    <a:lstStyle/>
                    <a:p>
                      <a:pPr algn="ctr"/>
                      <a:endParaRPr lang="en-US" sz="900" dirty="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t>Rep 2</a:t>
                      </a:r>
                      <a:endParaRPr lang="en-US" sz="600" dirty="0"/>
                    </a:p>
                  </a:txBody>
                  <a:tcPr marL="0" marR="0" marT="34290" marB="34290" vert="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t>Rep 1</a:t>
                      </a:r>
                      <a:endParaRPr lang="en-US" sz="600" dirty="0"/>
                    </a:p>
                  </a:txBody>
                  <a:tcPr marL="0" marR="0" marT="34290" marB="34290" vert="vert"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p>
                      <a:pPr algn="ctr"/>
                      <a:r>
                        <a:rPr lang="en-US" sz="900" dirty="0" smtClean="0"/>
                        <a:t>Rep</a:t>
                      </a:r>
                      <a:r>
                        <a:rPr lang="en-US" sz="900" baseline="0" dirty="0" smtClean="0"/>
                        <a:t> 2</a:t>
                      </a:r>
                      <a:endParaRPr lang="en-US" sz="900" dirty="0"/>
                    </a:p>
                  </a:txBody>
                  <a:tcPr marL="0" marR="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p>
                      <a:pPr algn="ctr"/>
                      <a:r>
                        <a:rPr lang="en-US" sz="900" dirty="0" smtClean="0"/>
                        <a:t>Rep 1</a:t>
                      </a:r>
                      <a:endParaRPr lang="en-US" sz="900" dirty="0"/>
                    </a:p>
                  </a:txBody>
                  <a:tcPr marL="0" marR="0" marT="34290" marB="34290">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8130">
                <a:tc>
                  <a:txBody>
                    <a:bodyPr/>
                    <a:lstStyle/>
                    <a:p>
                      <a:endParaRPr lang="en-US" sz="1000" dirty="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p>
                  </a:txBody>
                  <a:tcPr marL="0" marR="0" marT="34290" marB="34290">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a:p>
                  </a:txBody>
                  <a:tcPr marL="0" marR="0" marT="34290" marB="34290">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8130">
                <a:tc>
                  <a:txBody>
                    <a:bodyPr/>
                    <a:lstStyle/>
                    <a:p>
                      <a:pPr algn="r"/>
                      <a:r>
                        <a:rPr lang="en-US" sz="600" dirty="0" smtClean="0">
                          <a:solidFill>
                            <a:schemeClr val="tx1"/>
                          </a:solidFill>
                        </a:rPr>
                        <a:t>60</a:t>
                      </a:r>
                      <a:endParaRPr lang="en-US" sz="600" dirty="0">
                        <a:solidFill>
                          <a:schemeClr val="tx1"/>
                        </a:solidFill>
                      </a:endParaRPr>
                    </a:p>
                  </a:txBody>
                  <a:tcPr marL="0" marR="34290" marT="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u="sng" dirty="0" smtClean="0">
                          <a:solidFill>
                            <a:schemeClr val="tx1"/>
                          </a:solidFill>
                        </a:rPr>
                        <a:t>51</a:t>
                      </a:r>
                      <a:endParaRPr lang="en-US" sz="60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u="sng" dirty="0" smtClean="0">
                          <a:solidFill>
                            <a:schemeClr val="tx1"/>
                          </a:solidFill>
                        </a:rPr>
                        <a:t>50</a:t>
                      </a:r>
                      <a:endParaRPr lang="en-US" sz="60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u="sng" dirty="0" smtClean="0">
                          <a:solidFill>
                            <a:schemeClr val="tx1"/>
                          </a:solidFill>
                        </a:rPr>
                        <a:t>47</a:t>
                      </a:r>
                      <a:endParaRPr lang="en-US" sz="600" u="sng" dirty="0">
                        <a:solidFill>
                          <a:schemeClr val="tx1"/>
                        </a:solidFill>
                      </a:endParaRPr>
                    </a:p>
                  </a:txBody>
                  <a:tcPr marL="0" marR="0" marT="34290" marB="3429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u="sng" dirty="0" smtClean="0">
                          <a:solidFill>
                            <a:schemeClr val="tx1"/>
                          </a:solidFill>
                        </a:rPr>
                        <a:t>46</a:t>
                      </a:r>
                      <a:endParaRPr lang="en-US" sz="60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u="sng" dirty="0" smtClean="0">
                          <a:solidFill>
                            <a:schemeClr val="tx1"/>
                          </a:solidFill>
                        </a:rPr>
                        <a:t>43</a:t>
                      </a:r>
                      <a:endParaRPr lang="en-US" sz="60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u="sng" dirty="0" smtClean="0">
                          <a:solidFill>
                            <a:schemeClr val="tx1"/>
                          </a:solidFill>
                        </a:rPr>
                        <a:t>42</a:t>
                      </a:r>
                      <a:endParaRPr lang="en-US" sz="60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u="sng" dirty="0" smtClean="0">
                          <a:solidFill>
                            <a:schemeClr val="tx1"/>
                          </a:solidFill>
                        </a:rPr>
                        <a:t>39</a:t>
                      </a:r>
                      <a:endParaRPr lang="en-US" sz="60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u="sng" dirty="0" smtClean="0">
                          <a:solidFill>
                            <a:schemeClr val="tx1"/>
                          </a:solidFill>
                        </a:rPr>
                        <a:t>38</a:t>
                      </a:r>
                      <a:endParaRPr lang="en-US" sz="60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u="sng" dirty="0" smtClean="0">
                          <a:solidFill>
                            <a:schemeClr val="tx1"/>
                          </a:solidFill>
                        </a:rPr>
                        <a:t>35</a:t>
                      </a:r>
                      <a:endParaRPr lang="en-US" sz="60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u="sng" dirty="0" smtClean="0">
                          <a:solidFill>
                            <a:schemeClr val="tx1"/>
                          </a:solidFill>
                        </a:rPr>
                        <a:t>34</a:t>
                      </a:r>
                      <a:endParaRPr lang="en-US" sz="60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u="sng" dirty="0" smtClean="0">
                          <a:solidFill>
                            <a:schemeClr val="tx1"/>
                          </a:solidFill>
                        </a:rPr>
                        <a:t>31</a:t>
                      </a:r>
                      <a:endParaRPr lang="en-US" sz="60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u="sng" dirty="0" smtClean="0">
                          <a:solidFill>
                            <a:schemeClr val="tx1"/>
                          </a:solidFill>
                        </a:rPr>
                        <a:t>30</a:t>
                      </a:r>
                      <a:endParaRPr lang="en-US" sz="60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u="sng" dirty="0" smtClean="0">
                          <a:solidFill>
                            <a:schemeClr val="tx1"/>
                          </a:solidFill>
                        </a:rPr>
                        <a:t>27</a:t>
                      </a:r>
                      <a:endParaRPr lang="en-US" sz="60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u="sng" dirty="0" smtClean="0">
                          <a:solidFill>
                            <a:schemeClr val="tx1"/>
                          </a:solidFill>
                        </a:rPr>
                        <a:t>26</a:t>
                      </a:r>
                      <a:endParaRPr lang="en-US" sz="60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u="sng" dirty="0" smtClean="0">
                          <a:solidFill>
                            <a:schemeClr val="tx1"/>
                          </a:solidFill>
                        </a:rPr>
                        <a:t>23</a:t>
                      </a:r>
                      <a:endParaRPr lang="en-US" sz="600" u="sng" dirty="0">
                        <a:solidFill>
                          <a:schemeClr val="tx1"/>
                        </a:solidFill>
                      </a:endParaRPr>
                    </a:p>
                  </a:txBody>
                  <a:tcPr marL="0" marR="0" marT="34290" marB="3429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u="sng" dirty="0" smtClean="0">
                          <a:solidFill>
                            <a:schemeClr val="tx1"/>
                          </a:solidFill>
                        </a:rPr>
                        <a:t>22</a:t>
                      </a:r>
                      <a:endParaRPr lang="en-US" sz="60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u="sng" dirty="0" smtClean="0">
                          <a:solidFill>
                            <a:schemeClr val="tx1"/>
                          </a:solidFill>
                        </a:rPr>
                        <a:t>19</a:t>
                      </a:r>
                      <a:endParaRPr lang="en-US" sz="60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u="sng" dirty="0" smtClean="0">
                          <a:solidFill>
                            <a:schemeClr val="tx1"/>
                          </a:solidFill>
                        </a:rPr>
                        <a:t>18</a:t>
                      </a:r>
                      <a:endParaRPr lang="en-US" sz="60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u="sng" dirty="0" smtClean="0">
                          <a:solidFill>
                            <a:schemeClr val="tx1"/>
                          </a:solidFill>
                        </a:rPr>
                        <a:t>15</a:t>
                      </a:r>
                      <a:endParaRPr lang="en-US" sz="60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u="sng" dirty="0" smtClean="0">
                          <a:solidFill>
                            <a:schemeClr val="tx1"/>
                          </a:solidFill>
                        </a:rPr>
                        <a:t>14</a:t>
                      </a:r>
                      <a:endParaRPr lang="en-US" sz="60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u="sng" dirty="0" smtClean="0">
                          <a:solidFill>
                            <a:schemeClr val="tx1"/>
                          </a:solidFill>
                        </a:rPr>
                        <a:t>11</a:t>
                      </a:r>
                      <a:endParaRPr lang="en-US" sz="60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u="sng" dirty="0" smtClean="0">
                          <a:solidFill>
                            <a:schemeClr val="tx1"/>
                          </a:solidFill>
                        </a:rPr>
                        <a:t>10</a:t>
                      </a:r>
                      <a:endParaRPr lang="en-US" sz="60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u="sng" dirty="0" smtClean="0">
                          <a:solidFill>
                            <a:schemeClr val="tx1"/>
                          </a:solidFill>
                        </a:rPr>
                        <a:t>7</a:t>
                      </a:r>
                      <a:endParaRPr lang="en-US" sz="60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u="sng" dirty="0" smtClean="0">
                          <a:solidFill>
                            <a:schemeClr val="tx1"/>
                          </a:solidFill>
                        </a:rPr>
                        <a:t>6</a:t>
                      </a:r>
                      <a:endParaRPr lang="en-US" sz="60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u="sng" dirty="0" smtClean="0">
                          <a:solidFill>
                            <a:schemeClr val="tx1"/>
                          </a:solidFill>
                        </a:rPr>
                        <a:t>3</a:t>
                      </a:r>
                      <a:endParaRPr lang="en-US" sz="60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u="sng" dirty="0" smtClean="0">
                          <a:solidFill>
                            <a:schemeClr val="tx1"/>
                          </a:solidFill>
                        </a:rPr>
                        <a:t>2</a:t>
                      </a:r>
                      <a:endParaRPr lang="en-US" sz="600" u="sng" dirty="0">
                        <a:solidFill>
                          <a:schemeClr val="tx1"/>
                        </a:solidFill>
                      </a:endParaRPr>
                    </a:p>
                  </a:txBody>
                  <a:tcPr marL="0" marR="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8130">
                <a:tc>
                  <a:txBody>
                    <a:bodyPr/>
                    <a:lstStyle/>
                    <a:p>
                      <a:endParaRPr lang="en-US" sz="1000" dirty="0"/>
                    </a:p>
                  </a:txBody>
                  <a:tcPr marL="0" marR="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13</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13</a:t>
                      </a:r>
                      <a:endParaRPr lang="en-US" sz="1100" b="1" dirty="0"/>
                    </a:p>
                  </a:txBody>
                  <a:tcPr marL="0" marR="0" marT="34290" marB="3429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8</a:t>
                      </a:r>
                      <a:endParaRPr lang="en-US" sz="1100" b="1" dirty="0"/>
                    </a:p>
                  </a:txBody>
                  <a:tcPr marL="0" marR="0" marT="34290" marB="3429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10</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7</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12</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9</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5</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2</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11</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1</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3</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4</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6</a:t>
                      </a:r>
                      <a:endParaRPr lang="en-US" sz="1100" b="1" dirty="0"/>
                    </a:p>
                  </a:txBody>
                  <a:tcPr marL="0" marR="0" marT="34290" marB="3429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3</a:t>
                      </a:r>
                      <a:endParaRPr lang="en-US" sz="1100" b="1" dirty="0"/>
                    </a:p>
                  </a:txBody>
                  <a:tcPr marL="0" marR="0" marT="34290" marB="3429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11</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1</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8</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6</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9</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12</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2</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5</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10</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4</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7</a:t>
                      </a:r>
                      <a:endParaRPr lang="en-US" sz="1100" b="1" dirty="0"/>
                    </a:p>
                  </a:txBody>
                  <a:tcPr marL="0" marR="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8130">
                <a:tc>
                  <a:txBody>
                    <a:bodyPr/>
                    <a:lstStyle/>
                    <a:p>
                      <a:pPr algn="r"/>
                      <a:r>
                        <a:rPr lang="en-US" sz="600" dirty="0" smtClean="0"/>
                        <a:t>0</a:t>
                      </a:r>
                      <a:endParaRPr lang="en-US" sz="600" dirty="0"/>
                    </a:p>
                  </a:txBody>
                  <a:tcPr marL="0" marR="34290" marT="3429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solidFill>
                            <a:schemeClr val="tx1"/>
                          </a:solidFill>
                        </a:rPr>
                        <a:t>52</a:t>
                      </a:r>
                      <a:endParaRPr lang="en-US" sz="600"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solidFill>
                            <a:schemeClr val="tx1"/>
                          </a:solidFill>
                        </a:rPr>
                        <a:t>51</a:t>
                      </a:r>
                      <a:endParaRPr lang="en-US" sz="600"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solidFill>
                            <a:schemeClr val="tx1"/>
                          </a:solidFill>
                        </a:rPr>
                        <a:t>50</a:t>
                      </a:r>
                      <a:endParaRPr lang="en-US" sz="600" dirty="0">
                        <a:solidFill>
                          <a:schemeClr val="tx1"/>
                        </a:solidFill>
                      </a:endParaRPr>
                    </a:p>
                  </a:txBody>
                  <a:tcPr marL="0" marR="0" marT="34290" marB="3429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solidFill>
                            <a:schemeClr val="tx1"/>
                          </a:solidFill>
                        </a:rPr>
                        <a:t>49</a:t>
                      </a:r>
                      <a:endParaRPr lang="en-US" sz="600"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solidFill>
                            <a:schemeClr val="tx1"/>
                          </a:solidFill>
                        </a:rPr>
                        <a:t>48</a:t>
                      </a:r>
                      <a:endParaRPr lang="en-US" sz="600"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solidFill>
                            <a:schemeClr val="tx1"/>
                          </a:solidFill>
                        </a:rPr>
                        <a:t>47</a:t>
                      </a:r>
                      <a:endParaRPr lang="en-US" sz="600"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solidFill>
                            <a:schemeClr val="tx1"/>
                          </a:solidFill>
                        </a:rPr>
                        <a:t>46</a:t>
                      </a:r>
                      <a:endParaRPr lang="en-US" sz="600"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solidFill>
                            <a:schemeClr val="tx1"/>
                          </a:solidFill>
                        </a:rPr>
                        <a:t>45</a:t>
                      </a:r>
                      <a:endParaRPr lang="en-US" sz="600"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solidFill>
                            <a:schemeClr val="tx1"/>
                          </a:solidFill>
                        </a:rPr>
                        <a:t>44</a:t>
                      </a:r>
                      <a:endParaRPr lang="en-US" sz="600"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solidFill>
                            <a:schemeClr val="tx1"/>
                          </a:solidFill>
                        </a:rPr>
                        <a:t>43</a:t>
                      </a:r>
                      <a:endParaRPr lang="en-US" sz="600"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solidFill>
                            <a:schemeClr val="tx1"/>
                          </a:solidFill>
                        </a:rPr>
                        <a:t>42</a:t>
                      </a:r>
                      <a:endParaRPr lang="en-US" sz="600"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solidFill>
                            <a:schemeClr val="tx1"/>
                          </a:solidFill>
                        </a:rPr>
                        <a:t>41</a:t>
                      </a:r>
                      <a:endParaRPr lang="en-US" sz="600"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solidFill>
                            <a:schemeClr val="tx1"/>
                          </a:solidFill>
                        </a:rPr>
                        <a:t>40</a:t>
                      </a:r>
                      <a:endParaRPr lang="en-US" sz="600"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solidFill>
                            <a:schemeClr val="tx1"/>
                          </a:solidFill>
                        </a:rPr>
                        <a:t>39</a:t>
                      </a:r>
                      <a:endParaRPr lang="en-US" sz="600"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solidFill>
                            <a:schemeClr val="tx1"/>
                          </a:solidFill>
                        </a:rPr>
                        <a:t>38</a:t>
                      </a:r>
                      <a:endParaRPr lang="en-US" sz="600" dirty="0">
                        <a:solidFill>
                          <a:schemeClr val="tx1"/>
                        </a:solidFill>
                      </a:endParaRPr>
                    </a:p>
                  </a:txBody>
                  <a:tcPr marL="0" marR="0" marT="34290" marB="3429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solidFill>
                            <a:schemeClr val="tx1"/>
                          </a:solidFill>
                        </a:rPr>
                        <a:t>37</a:t>
                      </a:r>
                      <a:endParaRPr lang="en-US" sz="600"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solidFill>
                            <a:schemeClr val="tx1"/>
                          </a:solidFill>
                        </a:rPr>
                        <a:t>36</a:t>
                      </a:r>
                      <a:endParaRPr lang="en-US" sz="600"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solidFill>
                            <a:schemeClr val="tx1"/>
                          </a:solidFill>
                        </a:rPr>
                        <a:t>35</a:t>
                      </a:r>
                      <a:endParaRPr lang="en-US" sz="600"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solidFill>
                            <a:schemeClr val="tx1"/>
                          </a:solidFill>
                        </a:rPr>
                        <a:t>34</a:t>
                      </a:r>
                      <a:endParaRPr lang="en-US" sz="600"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solidFill>
                            <a:schemeClr val="tx1"/>
                          </a:solidFill>
                        </a:rPr>
                        <a:t>33</a:t>
                      </a:r>
                      <a:endParaRPr lang="en-US" sz="600"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solidFill>
                            <a:schemeClr val="tx1"/>
                          </a:solidFill>
                        </a:rPr>
                        <a:t>32</a:t>
                      </a:r>
                      <a:endParaRPr lang="en-US" sz="600"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solidFill>
                            <a:schemeClr val="tx1"/>
                          </a:solidFill>
                        </a:rPr>
                        <a:t>31</a:t>
                      </a:r>
                      <a:endParaRPr lang="en-US" sz="600"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solidFill>
                            <a:schemeClr val="tx1"/>
                          </a:solidFill>
                        </a:rPr>
                        <a:t>30</a:t>
                      </a:r>
                      <a:endParaRPr lang="en-US" sz="600"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solidFill>
                            <a:schemeClr val="tx1"/>
                          </a:solidFill>
                        </a:rPr>
                        <a:t>29</a:t>
                      </a:r>
                      <a:endParaRPr lang="en-US" sz="600"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solidFill>
                            <a:schemeClr val="tx1"/>
                          </a:solidFill>
                        </a:rPr>
                        <a:t>28</a:t>
                      </a:r>
                      <a:endParaRPr lang="en-US" sz="600"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solidFill>
                            <a:schemeClr val="tx1"/>
                          </a:solidFill>
                        </a:rPr>
                        <a:t>27</a:t>
                      </a:r>
                      <a:endParaRPr lang="en-US" sz="600" dirty="0">
                        <a:solidFill>
                          <a:schemeClr val="tx1"/>
                        </a:solidFill>
                      </a:endParaRPr>
                    </a:p>
                  </a:txBody>
                  <a:tcPr marL="0" marR="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8130">
                <a:tc rowSpan="2">
                  <a:txBody>
                    <a:bodyPr/>
                    <a:lstStyle/>
                    <a:p>
                      <a:pPr algn="ctr"/>
                      <a:endParaRPr lang="en-US" sz="1000" dirty="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noFill/>
                  </a:tcPr>
                </a:tc>
                <a:tc>
                  <a:txBody>
                    <a:bodyPr/>
                    <a:lstStyle/>
                    <a:p>
                      <a:pPr algn="ctr"/>
                      <a:r>
                        <a:rPr lang="en-US" sz="600" dirty="0" smtClean="0"/>
                        <a:t>Rep 4</a:t>
                      </a:r>
                      <a:endParaRPr lang="en-US" sz="600" dirty="0"/>
                    </a:p>
                  </a:txBody>
                  <a:tcPr marL="0" marR="0" marT="34290" marB="34290" vert="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smtClean="0"/>
                        <a:t>Rep 3</a:t>
                      </a:r>
                      <a:endParaRPr lang="en-US" sz="600" dirty="0"/>
                    </a:p>
                  </a:txBody>
                  <a:tcPr marL="0" marR="0" marT="34290" marB="34290" vert="vert"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500" dirty="0" smtClean="0">
                          <a:solidFill>
                            <a:schemeClr val="tx1"/>
                          </a:solidFill>
                        </a:rPr>
                        <a:t>60</a:t>
                      </a:r>
                      <a:endParaRPr lang="en-US" sz="500" dirty="0">
                        <a:solidFill>
                          <a:schemeClr val="tx1"/>
                        </a:solidFill>
                      </a:endParaRPr>
                    </a:p>
                  </a:txBody>
                  <a:tcPr marL="0" marR="0" marT="34290" marB="34290">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500" dirty="0" smtClean="0">
                          <a:solidFill>
                            <a:schemeClr val="tx1"/>
                          </a:solidFill>
                        </a:rPr>
                        <a:t>80</a:t>
                      </a:r>
                      <a:endParaRPr lang="en-US" sz="500" dirty="0">
                        <a:solidFill>
                          <a:schemeClr val="tx1"/>
                        </a:solidFill>
                      </a:endParaRPr>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500" dirty="0" smtClean="0">
                          <a:solidFill>
                            <a:schemeClr val="tx1"/>
                          </a:solidFill>
                        </a:rPr>
                        <a:t>100</a:t>
                      </a:r>
                      <a:endParaRPr lang="en-US" sz="500" dirty="0">
                        <a:solidFill>
                          <a:schemeClr val="tx1"/>
                        </a:solidFill>
                      </a:endParaRPr>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500" dirty="0" smtClean="0">
                          <a:solidFill>
                            <a:schemeClr val="tx1"/>
                          </a:solidFill>
                        </a:rPr>
                        <a:t>120</a:t>
                      </a:r>
                      <a:endParaRPr lang="en-US" sz="500" dirty="0">
                        <a:solidFill>
                          <a:schemeClr val="tx1"/>
                        </a:solidFill>
                      </a:endParaRPr>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500" dirty="0" smtClean="0">
                          <a:solidFill>
                            <a:schemeClr val="tx1"/>
                          </a:solidFill>
                        </a:rPr>
                        <a:t>140</a:t>
                      </a:r>
                      <a:endParaRPr lang="en-US" sz="500" dirty="0">
                        <a:solidFill>
                          <a:schemeClr val="tx1"/>
                        </a:solidFill>
                      </a:endParaRPr>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500" dirty="0" smtClean="0">
                          <a:solidFill>
                            <a:schemeClr val="tx1"/>
                          </a:solidFill>
                        </a:rPr>
                        <a:t>160</a:t>
                      </a:r>
                      <a:endParaRPr lang="en-US" sz="500" dirty="0">
                        <a:solidFill>
                          <a:schemeClr val="tx1"/>
                        </a:solidFill>
                      </a:endParaRPr>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500" dirty="0" smtClean="0">
                          <a:solidFill>
                            <a:schemeClr val="tx1"/>
                          </a:solidFill>
                        </a:rPr>
                        <a:t>180</a:t>
                      </a:r>
                      <a:endParaRPr lang="en-US" sz="500" dirty="0">
                        <a:solidFill>
                          <a:schemeClr val="tx1"/>
                        </a:solidFill>
                      </a:endParaRPr>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500" dirty="0" smtClean="0">
                          <a:solidFill>
                            <a:schemeClr val="tx1"/>
                          </a:solidFill>
                        </a:rPr>
                        <a:t>200</a:t>
                      </a:r>
                      <a:endParaRPr lang="en-US" sz="500" dirty="0">
                        <a:solidFill>
                          <a:schemeClr val="tx1"/>
                        </a:solidFill>
                      </a:endParaRPr>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500" dirty="0" smtClean="0">
                          <a:solidFill>
                            <a:schemeClr val="tx1"/>
                          </a:solidFill>
                        </a:rPr>
                        <a:t>220</a:t>
                      </a:r>
                      <a:endParaRPr lang="en-US" sz="500" dirty="0">
                        <a:solidFill>
                          <a:schemeClr val="tx1"/>
                        </a:solidFill>
                      </a:endParaRPr>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500" dirty="0" smtClean="0">
                          <a:solidFill>
                            <a:schemeClr val="tx1"/>
                          </a:solidFill>
                        </a:rPr>
                        <a:t>240</a:t>
                      </a:r>
                      <a:endParaRPr lang="en-US" sz="500" dirty="0">
                        <a:solidFill>
                          <a:schemeClr val="tx1"/>
                        </a:solidFill>
                      </a:endParaRPr>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500" dirty="0" smtClean="0">
                          <a:solidFill>
                            <a:schemeClr val="tx1"/>
                          </a:solidFill>
                        </a:rPr>
                        <a:t>260</a:t>
                      </a:r>
                      <a:endParaRPr lang="en-US" sz="500" dirty="0">
                        <a:solidFill>
                          <a:schemeClr val="tx1"/>
                        </a:solidFill>
                      </a:endParaRPr>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500" dirty="0" smtClean="0">
                          <a:solidFill>
                            <a:schemeClr val="tx1"/>
                          </a:solidFill>
                        </a:rPr>
                        <a:t>280</a:t>
                      </a:r>
                      <a:endParaRPr lang="en-US" sz="500" dirty="0">
                        <a:solidFill>
                          <a:schemeClr val="tx1"/>
                        </a:solidFill>
                      </a:endParaRPr>
                    </a:p>
                  </a:txBody>
                  <a:tcPr marL="0" marR="0" marT="34290" marB="34290">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500" dirty="0" smtClean="0">
                          <a:solidFill>
                            <a:schemeClr val="tx1"/>
                          </a:solidFill>
                        </a:rPr>
                        <a:t>300</a:t>
                      </a:r>
                      <a:endParaRPr lang="en-US" sz="500" dirty="0">
                        <a:solidFill>
                          <a:schemeClr val="tx1"/>
                        </a:solidFill>
                      </a:endParaRPr>
                    </a:p>
                  </a:txBody>
                  <a:tcPr marL="0" marR="0" marT="34290" marB="34290">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500" dirty="0" smtClean="0">
                          <a:solidFill>
                            <a:schemeClr val="tx1"/>
                          </a:solidFill>
                        </a:rPr>
                        <a:t>320</a:t>
                      </a:r>
                      <a:endParaRPr lang="en-US" sz="500" dirty="0">
                        <a:solidFill>
                          <a:schemeClr val="tx1"/>
                        </a:solidFill>
                      </a:endParaRPr>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500" dirty="0" smtClean="0">
                          <a:solidFill>
                            <a:schemeClr val="tx1"/>
                          </a:solidFill>
                        </a:rPr>
                        <a:t>340</a:t>
                      </a:r>
                      <a:endParaRPr lang="en-US" sz="500" dirty="0">
                        <a:solidFill>
                          <a:schemeClr val="tx1"/>
                        </a:solidFill>
                      </a:endParaRPr>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500" dirty="0" smtClean="0">
                          <a:solidFill>
                            <a:schemeClr val="tx1"/>
                          </a:solidFill>
                        </a:rPr>
                        <a:t>360</a:t>
                      </a:r>
                      <a:endParaRPr lang="en-US" sz="500" dirty="0">
                        <a:solidFill>
                          <a:schemeClr val="tx1"/>
                        </a:solidFill>
                      </a:endParaRPr>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500" dirty="0" smtClean="0">
                          <a:solidFill>
                            <a:schemeClr val="tx1"/>
                          </a:solidFill>
                        </a:rPr>
                        <a:t>380</a:t>
                      </a:r>
                      <a:endParaRPr lang="en-US" sz="500" dirty="0">
                        <a:solidFill>
                          <a:schemeClr val="tx1"/>
                        </a:solidFill>
                      </a:endParaRPr>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500" dirty="0" smtClean="0">
                          <a:solidFill>
                            <a:schemeClr val="tx1"/>
                          </a:solidFill>
                        </a:rPr>
                        <a:t>400</a:t>
                      </a:r>
                      <a:endParaRPr lang="en-US" sz="500" dirty="0">
                        <a:solidFill>
                          <a:schemeClr val="tx1"/>
                        </a:solidFill>
                      </a:endParaRPr>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500" dirty="0" smtClean="0">
                          <a:solidFill>
                            <a:schemeClr val="tx1"/>
                          </a:solidFill>
                        </a:rPr>
                        <a:t>420</a:t>
                      </a:r>
                      <a:endParaRPr lang="en-US" sz="500" dirty="0">
                        <a:solidFill>
                          <a:schemeClr val="tx1"/>
                        </a:solidFill>
                      </a:endParaRPr>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500" dirty="0" smtClean="0">
                          <a:solidFill>
                            <a:schemeClr val="tx1"/>
                          </a:solidFill>
                        </a:rPr>
                        <a:t>440</a:t>
                      </a:r>
                      <a:endParaRPr lang="en-US" sz="500" dirty="0">
                        <a:solidFill>
                          <a:schemeClr val="tx1"/>
                        </a:solidFill>
                      </a:endParaRPr>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500" dirty="0" smtClean="0">
                          <a:solidFill>
                            <a:schemeClr val="tx1"/>
                          </a:solidFill>
                        </a:rPr>
                        <a:t>460</a:t>
                      </a:r>
                      <a:endParaRPr lang="en-US" sz="500" dirty="0">
                        <a:solidFill>
                          <a:schemeClr val="tx1"/>
                        </a:solidFill>
                      </a:endParaRPr>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500" dirty="0" smtClean="0">
                          <a:solidFill>
                            <a:schemeClr val="tx1"/>
                          </a:solidFill>
                        </a:rPr>
                        <a:t>480</a:t>
                      </a:r>
                      <a:endParaRPr lang="en-US" sz="500" dirty="0">
                        <a:solidFill>
                          <a:schemeClr val="tx1"/>
                        </a:solidFill>
                      </a:endParaRPr>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500" dirty="0" smtClean="0">
                          <a:solidFill>
                            <a:schemeClr val="tx1"/>
                          </a:solidFill>
                        </a:rPr>
                        <a:t>500</a:t>
                      </a:r>
                      <a:endParaRPr lang="en-US" sz="500" dirty="0">
                        <a:solidFill>
                          <a:schemeClr val="tx1"/>
                        </a:solidFill>
                      </a:endParaRPr>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500" dirty="0" smtClean="0">
                          <a:solidFill>
                            <a:schemeClr val="tx1"/>
                          </a:solidFill>
                        </a:rPr>
                        <a:t>520</a:t>
                      </a:r>
                      <a:endParaRPr lang="en-US" sz="500" dirty="0">
                        <a:solidFill>
                          <a:schemeClr val="tx1"/>
                        </a:solidFill>
                      </a:endParaRPr>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8130">
                <a:tc vMerge="1">
                  <a:txBody>
                    <a:bodyPr/>
                    <a:lstStyle/>
                    <a:p>
                      <a:endParaRPr lang="en-US"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p>
                  </a:txBody>
                  <a:tcPr marL="0" marR="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p>
                  </a:txBody>
                  <a:tcPr marL="0" marR="0" marT="34290" marB="34290">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p>
                      <a:pPr algn="ctr"/>
                      <a:r>
                        <a:rPr lang="en-US" sz="900" dirty="0" smtClean="0"/>
                        <a:t>Rep 4</a:t>
                      </a:r>
                      <a:endParaRPr lang="en-US" sz="900" dirty="0"/>
                    </a:p>
                  </a:txBody>
                  <a:tcPr marL="0" marR="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p>
                      <a:pPr algn="ctr"/>
                      <a:r>
                        <a:rPr lang="en-US" sz="900" dirty="0" smtClean="0"/>
                        <a:t>Rep 3</a:t>
                      </a:r>
                      <a:endParaRPr lang="en-US" sz="900" dirty="0"/>
                    </a:p>
                  </a:txBody>
                  <a:tcPr marL="0" marR="0" marT="34290" marB="34290">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pic>
        <p:nvPicPr>
          <p:cNvPr id="3" name="Picture 2"/>
          <p:cNvPicPr>
            <a:picLocks noChangeAspect="1"/>
          </p:cNvPicPr>
          <p:nvPr/>
        </p:nvPicPr>
        <p:blipFill>
          <a:blip r:embed="rId4"/>
          <a:stretch>
            <a:fillRect/>
          </a:stretch>
        </p:blipFill>
        <p:spPr>
          <a:xfrm>
            <a:off x="1256647" y="2996543"/>
            <a:ext cx="7887354" cy="3861458"/>
          </a:xfrm>
          <a:prstGeom prst="rect">
            <a:avLst/>
          </a:prstGeom>
        </p:spPr>
      </p:pic>
      <p:sp>
        <p:nvSpPr>
          <p:cNvPr id="2" name="TextBox 1"/>
          <p:cNvSpPr txBox="1"/>
          <p:nvPr/>
        </p:nvSpPr>
        <p:spPr>
          <a:xfrm>
            <a:off x="5245768" y="191608"/>
            <a:ext cx="3597442" cy="523220"/>
          </a:xfrm>
          <a:prstGeom prst="rect">
            <a:avLst/>
          </a:prstGeom>
          <a:solidFill>
            <a:schemeClr val="accent6">
              <a:lumMod val="40000"/>
              <a:lumOff val="60000"/>
            </a:schemeClr>
          </a:solidFill>
        </p:spPr>
        <p:txBody>
          <a:bodyPr wrap="square" rtlCol="0">
            <a:spAutoFit/>
          </a:bodyPr>
          <a:lstStyle/>
          <a:p>
            <a:r>
              <a:rPr lang="en-US" sz="1400" dirty="0" smtClean="0"/>
              <a:t>Kirkland silt loam (fine, mixed, thermic, </a:t>
            </a:r>
            <a:r>
              <a:rPr lang="en-US" sz="1400" dirty="0" err="1" smtClean="0"/>
              <a:t>Udertic</a:t>
            </a:r>
            <a:r>
              <a:rPr lang="en-US" sz="1400" dirty="0" smtClean="0"/>
              <a:t> </a:t>
            </a:r>
            <a:r>
              <a:rPr lang="en-US" sz="1400" dirty="0" err="1" smtClean="0"/>
              <a:t>Paleustoll</a:t>
            </a:r>
            <a:endParaRPr lang="en-US" sz="1400" dirty="0"/>
          </a:p>
        </p:txBody>
      </p:sp>
      <p:pic>
        <p:nvPicPr>
          <p:cNvPr id="4" name="Picture 3"/>
          <p:cNvPicPr>
            <a:picLocks noChangeAspect="1"/>
          </p:cNvPicPr>
          <p:nvPr/>
        </p:nvPicPr>
        <p:blipFill>
          <a:blip r:embed="rId5"/>
          <a:stretch>
            <a:fillRect/>
          </a:stretch>
        </p:blipFill>
        <p:spPr>
          <a:xfrm flipH="1">
            <a:off x="7071820" y="894104"/>
            <a:ext cx="1768185" cy="2270349"/>
          </a:xfrm>
          <a:prstGeom prst="rect">
            <a:avLst/>
          </a:prstGeom>
          <a:ln w="12700">
            <a:solidFill>
              <a:schemeClr val="tx1"/>
            </a:solidFill>
          </a:ln>
        </p:spPr>
      </p:pic>
      <p:sp>
        <p:nvSpPr>
          <p:cNvPr id="19" name="TextBox 18"/>
          <p:cNvSpPr txBox="1"/>
          <p:nvPr/>
        </p:nvSpPr>
        <p:spPr>
          <a:xfrm>
            <a:off x="7994747" y="6045548"/>
            <a:ext cx="1146048" cy="523220"/>
          </a:xfrm>
          <a:prstGeom prst="rect">
            <a:avLst/>
          </a:prstGeom>
          <a:noFill/>
        </p:spPr>
        <p:txBody>
          <a:bodyPr wrap="square" rtlCol="0">
            <a:spAutoFit/>
          </a:bodyPr>
          <a:lstStyle/>
          <a:p>
            <a:r>
              <a:rPr lang="en-US" sz="2800" b="1" dirty="0" smtClean="0">
                <a:solidFill>
                  <a:schemeClr val="bg1"/>
                </a:solidFill>
              </a:rPr>
              <a:t>1969</a:t>
            </a:r>
            <a:endParaRPr lang="en-US" sz="2800" b="1" dirty="0">
              <a:solidFill>
                <a:schemeClr val="bg1"/>
              </a:solidFill>
            </a:endParaRPr>
          </a:p>
        </p:txBody>
      </p:sp>
      <p:pic>
        <p:nvPicPr>
          <p:cNvPr id="20" name="Picture 19"/>
          <p:cNvPicPr>
            <a:picLocks noChangeAspect="1"/>
          </p:cNvPicPr>
          <p:nvPr/>
        </p:nvPicPr>
        <p:blipFill>
          <a:blip r:embed="rId6"/>
          <a:stretch>
            <a:fillRect/>
          </a:stretch>
        </p:blipFill>
        <p:spPr>
          <a:xfrm>
            <a:off x="7075025" y="5960392"/>
            <a:ext cx="919722" cy="621836"/>
          </a:xfrm>
          <a:prstGeom prst="rect">
            <a:avLst/>
          </a:prstGeom>
        </p:spPr>
      </p:pic>
    </p:spTree>
    <p:extLst>
      <p:ext uri="{BB962C8B-B14F-4D97-AF65-F5344CB8AC3E}">
        <p14:creationId xmlns:p14="http://schemas.microsoft.com/office/powerpoint/2010/main" val="9660581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3179" y="13097"/>
            <a:ext cx="4914900" cy="615553"/>
          </a:xfrm>
          <a:prstGeom prst="rect">
            <a:avLst/>
          </a:prstGeom>
          <a:noFill/>
          <a:ln w="9525">
            <a:noFill/>
            <a:miter lim="800000"/>
            <a:headEnd/>
            <a:tailEnd/>
          </a:ln>
          <a:effectLst/>
        </p:spPr>
        <p:txBody>
          <a:bodyPr>
            <a:spAutoFit/>
          </a:bodyPr>
          <a:lstStyle/>
          <a:p>
            <a:pPr algn="ctr">
              <a:spcBef>
                <a:spcPts val="0"/>
              </a:spcBef>
              <a:defRPr/>
            </a:pPr>
            <a:r>
              <a:rPr lang="en-US" sz="1400" b="1" dirty="0">
                <a:latin typeface="Arial" charset="0"/>
              </a:rPr>
              <a:t>W</a:t>
            </a:r>
            <a:r>
              <a:rPr lang="en-US" sz="1400" b="1" cap="small" dirty="0">
                <a:latin typeface="Arial" charset="0"/>
              </a:rPr>
              <a:t>heat Fertility Experiment No.</a:t>
            </a:r>
            <a:r>
              <a:rPr lang="en-US" sz="1400" b="1" dirty="0">
                <a:latin typeface="Arial" charset="0"/>
              </a:rPr>
              <a:t>502</a:t>
            </a:r>
          </a:p>
          <a:p>
            <a:pPr algn="ctr">
              <a:spcBef>
                <a:spcPts val="0"/>
              </a:spcBef>
              <a:defRPr/>
            </a:pPr>
            <a:r>
              <a:rPr lang="en-US" sz="1000" b="1" dirty="0">
                <a:latin typeface="Arial" charset="0"/>
              </a:rPr>
              <a:t>North Central Experiment Station</a:t>
            </a:r>
            <a:br>
              <a:rPr lang="en-US" sz="1000" b="1" dirty="0">
                <a:latin typeface="Arial" charset="0"/>
              </a:rPr>
            </a:br>
            <a:r>
              <a:rPr lang="en-US" sz="1000" b="1" dirty="0">
                <a:latin typeface="Arial" charset="0"/>
              </a:rPr>
              <a:t>Established 1970</a:t>
            </a:r>
          </a:p>
        </p:txBody>
      </p:sp>
      <p:sp>
        <p:nvSpPr>
          <p:cNvPr id="2051" name="Text Box 10"/>
          <p:cNvSpPr txBox="1">
            <a:spLocks noChangeArrowheads="1"/>
          </p:cNvSpPr>
          <p:nvPr/>
        </p:nvSpPr>
        <p:spPr bwMode="auto">
          <a:xfrm>
            <a:off x="158630" y="1193007"/>
            <a:ext cx="114300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a:t>Plot size: 16’ x 60’</a:t>
            </a:r>
          </a:p>
          <a:p>
            <a:pPr eaLnBrk="1" hangingPunct="1"/>
            <a:r>
              <a:rPr lang="en-US" altLang="en-US" sz="900"/>
              <a:t>Alley: 20’</a:t>
            </a:r>
          </a:p>
          <a:p>
            <a:pPr eaLnBrk="1" hangingPunct="1">
              <a:spcBef>
                <a:spcPct val="50000"/>
              </a:spcBef>
            </a:pPr>
            <a:r>
              <a:rPr lang="en-US" altLang="en-US" sz="900"/>
              <a:t>Total Trial Area:        224’ x 300’ </a:t>
            </a:r>
          </a:p>
        </p:txBody>
      </p:sp>
      <p:graphicFrame>
        <p:nvGraphicFramePr>
          <p:cNvPr id="3104" name="Group 1056"/>
          <p:cNvGraphicFramePr>
            <a:graphicFrameLocks noGrp="1"/>
          </p:cNvGraphicFramePr>
          <p:nvPr>
            <p:extLst>
              <p:ext uri="{D42A27DB-BD31-4B8C-83A1-F6EECF244321}">
                <p14:modId xmlns:p14="http://schemas.microsoft.com/office/powerpoint/2010/main" val="3744345114"/>
              </p:ext>
            </p:extLst>
          </p:nvPr>
        </p:nvGraphicFramePr>
        <p:xfrm>
          <a:off x="2101731" y="628650"/>
          <a:ext cx="2686050" cy="3072868"/>
        </p:xfrm>
        <a:graphic>
          <a:graphicData uri="http://schemas.openxmlformats.org/drawingml/2006/table">
            <a:tbl>
              <a:tblPr/>
              <a:tblGrid>
                <a:gridCol w="424113">
                  <a:extLst>
                    <a:ext uri="{9D8B030D-6E8A-4147-A177-3AD203B41FA5}">
                      <a16:colId xmlns:a16="http://schemas.microsoft.com/office/drawing/2014/main" val="20000"/>
                    </a:ext>
                  </a:extLst>
                </a:gridCol>
                <a:gridCol w="753979">
                  <a:extLst>
                    <a:ext uri="{9D8B030D-6E8A-4147-A177-3AD203B41FA5}">
                      <a16:colId xmlns:a16="http://schemas.microsoft.com/office/drawing/2014/main" val="20001"/>
                    </a:ext>
                  </a:extLst>
                </a:gridCol>
                <a:gridCol w="753979">
                  <a:extLst>
                    <a:ext uri="{9D8B030D-6E8A-4147-A177-3AD203B41FA5}">
                      <a16:colId xmlns:a16="http://schemas.microsoft.com/office/drawing/2014/main" val="20002"/>
                    </a:ext>
                  </a:extLst>
                </a:gridCol>
                <a:gridCol w="753979">
                  <a:extLst>
                    <a:ext uri="{9D8B030D-6E8A-4147-A177-3AD203B41FA5}">
                      <a16:colId xmlns:a16="http://schemas.microsoft.com/office/drawing/2014/main" val="20003"/>
                    </a:ext>
                  </a:extLst>
                </a:gridCol>
              </a:tblGrid>
              <a:tr h="2697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TRT</a:t>
                      </a:r>
                    </a:p>
                  </a:txBody>
                  <a:tcPr marL="68580" marR="68580" marT="34289" marB="34289" anchor="b" horzOverflow="overflow">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Pre-plant N rate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(lb N / ac)</a:t>
                      </a:r>
                      <a:endParaRPr kumimoji="0" lang="en-US" sz="600" b="0" i="0" u="none" strike="noStrike" cap="none" normalizeH="0" baseline="30000" dirty="0" smtClean="0">
                        <a:ln>
                          <a:noFill/>
                        </a:ln>
                        <a:solidFill>
                          <a:schemeClr val="tx1"/>
                        </a:solidFill>
                        <a:effectLst/>
                        <a:latin typeface="Arial" charset="0"/>
                        <a:cs typeface="Arial" charset="0"/>
                      </a:endParaRPr>
                    </a:p>
                  </a:txBody>
                  <a:tcPr marL="68580" marR="68580" marT="34289" marB="34289" anchor="b" horzOverflow="overflow">
                    <a:lnL>
                      <a:noFill/>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Pre-plant P rate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(lb P</a:t>
                      </a:r>
                      <a:r>
                        <a:rPr kumimoji="0" lang="en-US" sz="600" b="0" i="0" u="none" strike="noStrike" cap="none" normalizeH="0" baseline="-25000" dirty="0" smtClean="0">
                          <a:ln>
                            <a:noFill/>
                          </a:ln>
                          <a:solidFill>
                            <a:schemeClr val="tx1"/>
                          </a:solidFill>
                          <a:effectLst/>
                          <a:latin typeface="Arial" charset="0"/>
                        </a:rPr>
                        <a:t>2</a:t>
                      </a:r>
                      <a:r>
                        <a:rPr kumimoji="0" lang="en-US" sz="600" b="0" i="0" u="none" strike="noStrike" cap="none" normalizeH="0" baseline="0" dirty="0" smtClean="0">
                          <a:ln>
                            <a:noFill/>
                          </a:ln>
                          <a:solidFill>
                            <a:schemeClr val="tx1"/>
                          </a:solidFill>
                          <a:effectLst/>
                          <a:latin typeface="Arial" charset="0"/>
                        </a:rPr>
                        <a:t>O</a:t>
                      </a:r>
                      <a:r>
                        <a:rPr kumimoji="0" lang="en-US" sz="600" b="0" i="0" u="none" strike="noStrike" cap="none" normalizeH="0" baseline="-25000" dirty="0" smtClean="0">
                          <a:ln>
                            <a:noFill/>
                          </a:ln>
                          <a:solidFill>
                            <a:schemeClr val="tx1"/>
                          </a:solidFill>
                          <a:effectLst/>
                          <a:latin typeface="Arial" charset="0"/>
                        </a:rPr>
                        <a:t>5</a:t>
                      </a:r>
                      <a:r>
                        <a:rPr kumimoji="0" lang="en-US" sz="600" b="0" i="0" u="none" strike="noStrike" cap="none" normalizeH="0" baseline="0" dirty="0" smtClean="0">
                          <a:ln>
                            <a:noFill/>
                          </a:ln>
                          <a:solidFill>
                            <a:schemeClr val="tx1"/>
                          </a:solidFill>
                          <a:effectLst/>
                          <a:latin typeface="Arial" charset="0"/>
                        </a:rPr>
                        <a:t> / ac)</a:t>
                      </a:r>
                      <a:endParaRPr kumimoji="0" lang="en-US" sz="600" b="0" i="0" u="none" strike="noStrike" cap="none" normalizeH="0" baseline="30000" dirty="0" smtClean="0">
                        <a:ln>
                          <a:noFill/>
                        </a:ln>
                        <a:solidFill>
                          <a:schemeClr val="tx1"/>
                        </a:solidFill>
                        <a:effectLst/>
                        <a:latin typeface="Arial" charset="0"/>
                        <a:cs typeface="Arial" charset="0"/>
                      </a:endParaRPr>
                    </a:p>
                  </a:txBody>
                  <a:tcPr marL="68580" marR="68580" marT="34289" marB="34289" anchor="b" horzOverflow="overflow">
                    <a:lnL>
                      <a:noFill/>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Pre-plant K rate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(lb K</a:t>
                      </a:r>
                      <a:r>
                        <a:rPr kumimoji="0" lang="en-US" sz="600" b="0" i="0" u="none" strike="noStrike" cap="none" normalizeH="0" baseline="-25000" dirty="0" smtClean="0">
                          <a:ln>
                            <a:noFill/>
                          </a:ln>
                          <a:solidFill>
                            <a:schemeClr val="tx1"/>
                          </a:solidFill>
                          <a:effectLst/>
                          <a:latin typeface="Arial" charset="0"/>
                        </a:rPr>
                        <a:t>2</a:t>
                      </a:r>
                      <a:r>
                        <a:rPr kumimoji="0" lang="en-US" sz="600" b="0" i="0" u="none" strike="noStrike" cap="none" normalizeH="0" baseline="0" dirty="0" smtClean="0">
                          <a:ln>
                            <a:noFill/>
                          </a:ln>
                          <a:solidFill>
                            <a:schemeClr val="tx1"/>
                          </a:solidFill>
                          <a:effectLst/>
                          <a:latin typeface="Arial" charset="0"/>
                        </a:rPr>
                        <a:t>O / ac)</a:t>
                      </a:r>
                      <a:endParaRPr kumimoji="0" lang="en-US" sz="600" b="0" i="0" u="none" strike="noStrike" cap="none" normalizeH="0" baseline="30000" dirty="0" smtClean="0">
                        <a:ln>
                          <a:noFill/>
                        </a:ln>
                        <a:solidFill>
                          <a:schemeClr val="tx1"/>
                        </a:solidFill>
                        <a:effectLst/>
                        <a:latin typeface="Arial" charset="0"/>
                        <a:cs typeface="Arial" charset="0"/>
                      </a:endParaRPr>
                    </a:p>
                  </a:txBody>
                  <a:tcPr marL="68580" marR="68580" marT="34289" marB="34289" anchor="b" horzOverflow="overflow">
                    <a:lnL>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00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1.*</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0</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336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2.*</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600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3.*</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20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600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600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5.*</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600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80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600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7.*</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100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600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8.</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600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9.</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20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1600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10.</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1600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11.</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80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1600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12.</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0</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1600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13.</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100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80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1600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14.</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 (</a:t>
                      </a:r>
                      <a:r>
                        <a:rPr kumimoji="0" lang="en-US" sz="600" b="0" i="0" u="none" strike="noStrike" cap="none" normalizeH="0" baseline="0" dirty="0" err="1" smtClean="0">
                          <a:ln>
                            <a:noFill/>
                          </a:ln>
                          <a:solidFill>
                            <a:schemeClr val="tx1"/>
                          </a:solidFill>
                          <a:effectLst/>
                          <a:latin typeface="Arial" charset="0"/>
                        </a:rPr>
                        <a:t>Sul</a:t>
                      </a:r>
                      <a:r>
                        <a:rPr kumimoji="0" lang="en-US" sz="600" b="0" i="0" u="none" strike="noStrike" cap="none" normalizeH="0" baseline="0" dirty="0" smtClean="0">
                          <a:ln>
                            <a:noFill/>
                          </a:ln>
                          <a:solidFill>
                            <a:schemeClr val="tx1"/>
                          </a:solidFill>
                          <a:effectLst/>
                          <a:latin typeface="Arial" charset="0"/>
                        </a:rPr>
                        <a:t>-Po-</a:t>
                      </a:r>
                      <a:r>
                        <a:rPr kumimoji="0" lang="en-US" sz="600" b="0" i="0" u="none" strike="noStrike" cap="none" normalizeH="0" baseline="0" dirty="0" err="1" smtClean="0">
                          <a:ln>
                            <a:noFill/>
                          </a:ln>
                          <a:solidFill>
                            <a:schemeClr val="tx1"/>
                          </a:solidFill>
                          <a:effectLst/>
                          <a:latin typeface="Arial" charset="0"/>
                        </a:rPr>
                        <a:t>Mag</a:t>
                      </a:r>
                      <a:r>
                        <a:rPr kumimoji="0" lang="en-US" sz="600" b="0" i="0" u="none" strike="noStrike" cap="none" normalizeH="0" baseline="0" dirty="0" smtClean="0">
                          <a:ln>
                            <a:noFill/>
                          </a:ln>
                          <a:solidFill>
                            <a:schemeClr val="tx1"/>
                          </a:solidFill>
                          <a:effectLst/>
                          <a:latin typeface="Arial" charset="0"/>
                        </a:rPr>
                        <a:t>)</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489203">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cs typeface="Arial" charset="0"/>
                        </a:rPr>
                        <a:t>N applied as 46-0-0 (Urea)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cs typeface="Arial" charset="0"/>
                        </a:rPr>
                        <a:t>P applied as 0-46-0 (Triple Super Phosphate)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cs typeface="Arial" charset="0"/>
                        </a:rPr>
                        <a:t>K applied as 0-0-60 (Potash)</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cs typeface="Arial" charset="0"/>
                        </a:rPr>
                        <a:t>* - YP plot</a:t>
                      </a:r>
                      <a:endParaRPr kumimoji="0" lang="en-US" sz="600" b="0" i="0" u="none" strike="noStrike" cap="none" normalizeH="0" baseline="0" dirty="0" smtClean="0">
                        <a:ln>
                          <a:noFill/>
                        </a:ln>
                        <a:solidFill>
                          <a:schemeClr val="tx1"/>
                        </a:solidFill>
                        <a:effectLst/>
                        <a:latin typeface="Arial" charset="0"/>
                      </a:endParaRPr>
                    </a:p>
                  </a:txBody>
                  <a:tcPr marL="68580" marR="68580" marT="34289" marB="34289"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grpSp>
        <p:nvGrpSpPr>
          <p:cNvPr id="2133" name="Group 1063"/>
          <p:cNvGrpSpPr>
            <a:grpSpLocks/>
          </p:cNvGrpSpPr>
          <p:nvPr/>
        </p:nvGrpSpPr>
        <p:grpSpPr bwMode="auto">
          <a:xfrm>
            <a:off x="1170662" y="1085850"/>
            <a:ext cx="873919" cy="914401"/>
            <a:chOff x="1103" y="1056"/>
            <a:chExt cx="734" cy="768"/>
          </a:xfrm>
        </p:grpSpPr>
        <p:pic>
          <p:nvPicPr>
            <p:cNvPr id="2413" name="Picture 1058" descr="dd01352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249" y="1234"/>
              <a:ext cx="445"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4" name="Text Box 1059"/>
            <p:cNvSpPr txBox="1">
              <a:spLocks noChangeArrowheads="1"/>
            </p:cNvSpPr>
            <p:nvPr/>
          </p:nvSpPr>
          <p:spPr bwMode="auto">
            <a:xfrm>
              <a:off x="1103" y="1342"/>
              <a:ext cx="20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900" b="1"/>
                <a:t>S</a:t>
              </a:r>
            </a:p>
          </p:txBody>
        </p:sp>
        <p:sp>
          <p:nvSpPr>
            <p:cNvPr id="2415" name="Text Box 1060"/>
            <p:cNvSpPr txBox="1">
              <a:spLocks noChangeArrowheads="1"/>
            </p:cNvSpPr>
            <p:nvPr/>
          </p:nvSpPr>
          <p:spPr bwMode="auto">
            <a:xfrm>
              <a:off x="1357" y="1056"/>
              <a:ext cx="24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900" b="1"/>
                <a:t>W</a:t>
              </a:r>
            </a:p>
          </p:txBody>
        </p:sp>
        <p:sp>
          <p:nvSpPr>
            <p:cNvPr id="2416" name="Text Box 1061"/>
            <p:cNvSpPr txBox="1">
              <a:spLocks noChangeArrowheads="1"/>
            </p:cNvSpPr>
            <p:nvPr/>
          </p:nvSpPr>
          <p:spPr bwMode="auto">
            <a:xfrm>
              <a:off x="1631" y="1342"/>
              <a:ext cx="20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900" b="1"/>
                <a:t>N</a:t>
              </a:r>
            </a:p>
          </p:txBody>
        </p:sp>
        <p:sp>
          <p:nvSpPr>
            <p:cNvPr id="2417" name="Text Box 1062"/>
            <p:cNvSpPr txBox="1">
              <a:spLocks noChangeArrowheads="1"/>
            </p:cNvSpPr>
            <p:nvPr/>
          </p:nvSpPr>
          <p:spPr bwMode="auto">
            <a:xfrm>
              <a:off x="1341" y="1630"/>
              <a:ext cx="25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900" b="1"/>
                <a:t>E</a:t>
              </a:r>
            </a:p>
          </p:txBody>
        </p:sp>
      </p:grpSp>
      <p:sp>
        <p:nvSpPr>
          <p:cNvPr id="2134" name="Text Box 116"/>
          <p:cNvSpPr txBox="1">
            <a:spLocks noChangeArrowheads="1"/>
          </p:cNvSpPr>
          <p:nvPr/>
        </p:nvSpPr>
        <p:spPr bwMode="auto">
          <a:xfrm>
            <a:off x="158630" y="685800"/>
            <a:ext cx="12001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50">
                <a:solidFill>
                  <a:srgbClr val="000000"/>
                </a:solidFill>
                <a:latin typeface="Times New Roman" panose="02020603050405020304" pitchFamily="18" charset="0"/>
              </a:rPr>
              <a:t>Location: </a:t>
            </a:r>
            <a:r>
              <a:rPr lang="en-US" altLang="en-US" sz="1050" b="1">
                <a:solidFill>
                  <a:srgbClr val="000000"/>
                </a:solidFill>
                <a:latin typeface="Times New Roman" panose="02020603050405020304" pitchFamily="18" charset="0"/>
              </a:rPr>
              <a:t>Lahoma</a:t>
            </a:r>
          </a:p>
        </p:txBody>
      </p:sp>
      <p:graphicFrame>
        <p:nvGraphicFramePr>
          <p:cNvPr id="621" name="Table 620"/>
          <p:cNvGraphicFramePr>
            <a:graphicFrameLocks noGrp="1"/>
          </p:cNvGraphicFramePr>
          <p:nvPr>
            <p:extLst>
              <p:ext uri="{D42A27DB-BD31-4B8C-83A1-F6EECF244321}">
                <p14:modId xmlns:p14="http://schemas.microsoft.com/office/powerpoint/2010/main" val="2913407667"/>
              </p:ext>
            </p:extLst>
          </p:nvPr>
        </p:nvGraphicFramePr>
        <p:xfrm>
          <a:off x="-69970" y="3714750"/>
          <a:ext cx="4914896" cy="658416"/>
        </p:xfrm>
        <a:graphic>
          <a:graphicData uri="http://schemas.openxmlformats.org/drawingml/2006/table">
            <a:tbl>
              <a:tblPr firstRow="1" bandRow="1">
                <a:tableStyleId>{5C22544A-7EE6-4342-B048-85BDC9FD1C3A}</a:tableStyleId>
              </a:tblPr>
              <a:tblGrid>
                <a:gridCol w="307181">
                  <a:extLst>
                    <a:ext uri="{9D8B030D-6E8A-4147-A177-3AD203B41FA5}">
                      <a16:colId xmlns:a16="http://schemas.microsoft.com/office/drawing/2014/main" val="20000"/>
                    </a:ext>
                  </a:extLst>
                </a:gridCol>
                <a:gridCol w="307181">
                  <a:extLst>
                    <a:ext uri="{9D8B030D-6E8A-4147-A177-3AD203B41FA5}">
                      <a16:colId xmlns:a16="http://schemas.microsoft.com/office/drawing/2014/main" val="20001"/>
                    </a:ext>
                  </a:extLst>
                </a:gridCol>
                <a:gridCol w="307181">
                  <a:extLst>
                    <a:ext uri="{9D8B030D-6E8A-4147-A177-3AD203B41FA5}">
                      <a16:colId xmlns:a16="http://schemas.microsoft.com/office/drawing/2014/main" val="20002"/>
                    </a:ext>
                  </a:extLst>
                </a:gridCol>
                <a:gridCol w="307181">
                  <a:extLst>
                    <a:ext uri="{9D8B030D-6E8A-4147-A177-3AD203B41FA5}">
                      <a16:colId xmlns:a16="http://schemas.microsoft.com/office/drawing/2014/main" val="20003"/>
                    </a:ext>
                  </a:extLst>
                </a:gridCol>
                <a:gridCol w="307181">
                  <a:extLst>
                    <a:ext uri="{9D8B030D-6E8A-4147-A177-3AD203B41FA5}">
                      <a16:colId xmlns:a16="http://schemas.microsoft.com/office/drawing/2014/main" val="20004"/>
                    </a:ext>
                  </a:extLst>
                </a:gridCol>
                <a:gridCol w="307181">
                  <a:extLst>
                    <a:ext uri="{9D8B030D-6E8A-4147-A177-3AD203B41FA5}">
                      <a16:colId xmlns:a16="http://schemas.microsoft.com/office/drawing/2014/main" val="20005"/>
                    </a:ext>
                  </a:extLst>
                </a:gridCol>
                <a:gridCol w="307181">
                  <a:extLst>
                    <a:ext uri="{9D8B030D-6E8A-4147-A177-3AD203B41FA5}">
                      <a16:colId xmlns:a16="http://schemas.microsoft.com/office/drawing/2014/main" val="20006"/>
                    </a:ext>
                  </a:extLst>
                </a:gridCol>
                <a:gridCol w="307181">
                  <a:extLst>
                    <a:ext uri="{9D8B030D-6E8A-4147-A177-3AD203B41FA5}">
                      <a16:colId xmlns:a16="http://schemas.microsoft.com/office/drawing/2014/main" val="20007"/>
                    </a:ext>
                  </a:extLst>
                </a:gridCol>
                <a:gridCol w="307181">
                  <a:extLst>
                    <a:ext uri="{9D8B030D-6E8A-4147-A177-3AD203B41FA5}">
                      <a16:colId xmlns:a16="http://schemas.microsoft.com/office/drawing/2014/main" val="20008"/>
                    </a:ext>
                  </a:extLst>
                </a:gridCol>
                <a:gridCol w="307181">
                  <a:extLst>
                    <a:ext uri="{9D8B030D-6E8A-4147-A177-3AD203B41FA5}">
                      <a16:colId xmlns:a16="http://schemas.microsoft.com/office/drawing/2014/main" val="20009"/>
                    </a:ext>
                  </a:extLst>
                </a:gridCol>
                <a:gridCol w="307181">
                  <a:extLst>
                    <a:ext uri="{9D8B030D-6E8A-4147-A177-3AD203B41FA5}">
                      <a16:colId xmlns:a16="http://schemas.microsoft.com/office/drawing/2014/main" val="20010"/>
                    </a:ext>
                  </a:extLst>
                </a:gridCol>
                <a:gridCol w="307181">
                  <a:extLst>
                    <a:ext uri="{9D8B030D-6E8A-4147-A177-3AD203B41FA5}">
                      <a16:colId xmlns:a16="http://schemas.microsoft.com/office/drawing/2014/main" val="20011"/>
                    </a:ext>
                  </a:extLst>
                </a:gridCol>
                <a:gridCol w="307181">
                  <a:extLst>
                    <a:ext uri="{9D8B030D-6E8A-4147-A177-3AD203B41FA5}">
                      <a16:colId xmlns:a16="http://schemas.microsoft.com/office/drawing/2014/main" val="20012"/>
                    </a:ext>
                  </a:extLst>
                </a:gridCol>
                <a:gridCol w="307181">
                  <a:extLst>
                    <a:ext uri="{9D8B030D-6E8A-4147-A177-3AD203B41FA5}">
                      <a16:colId xmlns:a16="http://schemas.microsoft.com/office/drawing/2014/main" val="20013"/>
                    </a:ext>
                  </a:extLst>
                </a:gridCol>
                <a:gridCol w="307181">
                  <a:extLst>
                    <a:ext uri="{9D8B030D-6E8A-4147-A177-3AD203B41FA5}">
                      <a16:colId xmlns:a16="http://schemas.microsoft.com/office/drawing/2014/main" val="20014"/>
                    </a:ext>
                  </a:extLst>
                </a:gridCol>
                <a:gridCol w="307181">
                  <a:extLst>
                    <a:ext uri="{9D8B030D-6E8A-4147-A177-3AD203B41FA5}">
                      <a16:colId xmlns:a16="http://schemas.microsoft.com/office/drawing/2014/main" val="20015"/>
                    </a:ext>
                  </a:extLst>
                </a:gridCol>
              </a:tblGrid>
              <a:tr h="160155">
                <a:tc>
                  <a:txBody>
                    <a:bodyPr/>
                    <a:lstStyle/>
                    <a:p>
                      <a:endParaRPr lang="en-US" sz="600" dirty="0"/>
                    </a:p>
                  </a:txBody>
                  <a:tcPr marL="68580" marR="68580" marT="34319" marB="343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600" b="0" dirty="0" smtClean="0">
                          <a:solidFill>
                            <a:schemeClr val="tx1"/>
                          </a:solidFill>
                        </a:rPr>
                        <a:t>300</a:t>
                      </a:r>
                      <a:endParaRPr lang="en-US" sz="600" b="0" dirty="0">
                        <a:solidFill>
                          <a:schemeClr val="tx1"/>
                        </a:solidFill>
                      </a:endParaRPr>
                    </a:p>
                  </a:txBody>
                  <a:tcPr marL="68580" marR="34290" marT="0" marB="34319">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5</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12</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13</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20</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21</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28</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29</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36</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37</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44</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45</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52</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53</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8106">
                <a:tc gridSpan="2">
                  <a:txBody>
                    <a:bodyPr/>
                    <a:lstStyle/>
                    <a:p>
                      <a:pPr algn="ctr"/>
                      <a:r>
                        <a:rPr lang="en-US" sz="800" dirty="0" smtClean="0"/>
                        <a:t>Rep 4</a:t>
                      </a:r>
                      <a:endParaRPr lang="en-US" sz="800" dirty="0"/>
                    </a:p>
                  </a:txBody>
                  <a:tcPr marL="68580" marR="68580" marT="34319" marB="34319"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hMerge="1">
                  <a:txBody>
                    <a:bodyPr/>
                    <a:lstStyle/>
                    <a:p>
                      <a:endParaRPr lang="en-US" sz="16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3</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5</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13</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6</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10</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2</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4</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7</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12</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8</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14</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9</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11</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0155">
                <a:tc>
                  <a:txBody>
                    <a:bodyPr/>
                    <a:lstStyle/>
                    <a:p>
                      <a:endParaRPr lang="en-US" sz="600" dirty="0"/>
                    </a:p>
                  </a:txBody>
                  <a:tcPr marL="68580" marR="68580" marT="34319" marB="3431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600" dirty="0" smtClean="0"/>
                        <a:t>240</a:t>
                      </a:r>
                      <a:endParaRPr lang="en-US" sz="600" dirty="0"/>
                    </a:p>
                  </a:txBody>
                  <a:tcPr marL="68580" marR="34290" marT="34319"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43</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44</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45</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46</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47</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48</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49</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50</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51</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52</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53</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54</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55</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56</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622" name="Table 621"/>
          <p:cNvGraphicFramePr>
            <a:graphicFrameLocks noGrp="1"/>
          </p:cNvGraphicFramePr>
          <p:nvPr>
            <p:extLst>
              <p:ext uri="{D42A27DB-BD31-4B8C-83A1-F6EECF244321}">
                <p14:modId xmlns:p14="http://schemas.microsoft.com/office/powerpoint/2010/main" val="3700163051"/>
              </p:ext>
            </p:extLst>
          </p:nvPr>
        </p:nvGraphicFramePr>
        <p:xfrm>
          <a:off x="-69970" y="4457700"/>
          <a:ext cx="4914896" cy="658416"/>
        </p:xfrm>
        <a:graphic>
          <a:graphicData uri="http://schemas.openxmlformats.org/drawingml/2006/table">
            <a:tbl>
              <a:tblPr firstRow="1" bandRow="1">
                <a:tableStyleId>{5C22544A-7EE6-4342-B048-85BDC9FD1C3A}</a:tableStyleId>
              </a:tblPr>
              <a:tblGrid>
                <a:gridCol w="307181">
                  <a:extLst>
                    <a:ext uri="{9D8B030D-6E8A-4147-A177-3AD203B41FA5}">
                      <a16:colId xmlns:a16="http://schemas.microsoft.com/office/drawing/2014/main" val="20000"/>
                    </a:ext>
                  </a:extLst>
                </a:gridCol>
                <a:gridCol w="307181">
                  <a:extLst>
                    <a:ext uri="{9D8B030D-6E8A-4147-A177-3AD203B41FA5}">
                      <a16:colId xmlns:a16="http://schemas.microsoft.com/office/drawing/2014/main" val="20001"/>
                    </a:ext>
                  </a:extLst>
                </a:gridCol>
                <a:gridCol w="307181">
                  <a:extLst>
                    <a:ext uri="{9D8B030D-6E8A-4147-A177-3AD203B41FA5}">
                      <a16:colId xmlns:a16="http://schemas.microsoft.com/office/drawing/2014/main" val="20002"/>
                    </a:ext>
                  </a:extLst>
                </a:gridCol>
                <a:gridCol w="307181">
                  <a:extLst>
                    <a:ext uri="{9D8B030D-6E8A-4147-A177-3AD203B41FA5}">
                      <a16:colId xmlns:a16="http://schemas.microsoft.com/office/drawing/2014/main" val="20003"/>
                    </a:ext>
                  </a:extLst>
                </a:gridCol>
                <a:gridCol w="307181">
                  <a:extLst>
                    <a:ext uri="{9D8B030D-6E8A-4147-A177-3AD203B41FA5}">
                      <a16:colId xmlns:a16="http://schemas.microsoft.com/office/drawing/2014/main" val="20004"/>
                    </a:ext>
                  </a:extLst>
                </a:gridCol>
                <a:gridCol w="307181">
                  <a:extLst>
                    <a:ext uri="{9D8B030D-6E8A-4147-A177-3AD203B41FA5}">
                      <a16:colId xmlns:a16="http://schemas.microsoft.com/office/drawing/2014/main" val="20005"/>
                    </a:ext>
                  </a:extLst>
                </a:gridCol>
                <a:gridCol w="307181">
                  <a:extLst>
                    <a:ext uri="{9D8B030D-6E8A-4147-A177-3AD203B41FA5}">
                      <a16:colId xmlns:a16="http://schemas.microsoft.com/office/drawing/2014/main" val="20006"/>
                    </a:ext>
                  </a:extLst>
                </a:gridCol>
                <a:gridCol w="307181">
                  <a:extLst>
                    <a:ext uri="{9D8B030D-6E8A-4147-A177-3AD203B41FA5}">
                      <a16:colId xmlns:a16="http://schemas.microsoft.com/office/drawing/2014/main" val="20007"/>
                    </a:ext>
                  </a:extLst>
                </a:gridCol>
                <a:gridCol w="307181">
                  <a:extLst>
                    <a:ext uri="{9D8B030D-6E8A-4147-A177-3AD203B41FA5}">
                      <a16:colId xmlns:a16="http://schemas.microsoft.com/office/drawing/2014/main" val="20008"/>
                    </a:ext>
                  </a:extLst>
                </a:gridCol>
                <a:gridCol w="307181">
                  <a:extLst>
                    <a:ext uri="{9D8B030D-6E8A-4147-A177-3AD203B41FA5}">
                      <a16:colId xmlns:a16="http://schemas.microsoft.com/office/drawing/2014/main" val="20009"/>
                    </a:ext>
                  </a:extLst>
                </a:gridCol>
                <a:gridCol w="307181">
                  <a:extLst>
                    <a:ext uri="{9D8B030D-6E8A-4147-A177-3AD203B41FA5}">
                      <a16:colId xmlns:a16="http://schemas.microsoft.com/office/drawing/2014/main" val="20010"/>
                    </a:ext>
                  </a:extLst>
                </a:gridCol>
                <a:gridCol w="307181">
                  <a:extLst>
                    <a:ext uri="{9D8B030D-6E8A-4147-A177-3AD203B41FA5}">
                      <a16:colId xmlns:a16="http://schemas.microsoft.com/office/drawing/2014/main" val="20011"/>
                    </a:ext>
                  </a:extLst>
                </a:gridCol>
                <a:gridCol w="307181">
                  <a:extLst>
                    <a:ext uri="{9D8B030D-6E8A-4147-A177-3AD203B41FA5}">
                      <a16:colId xmlns:a16="http://schemas.microsoft.com/office/drawing/2014/main" val="20012"/>
                    </a:ext>
                  </a:extLst>
                </a:gridCol>
                <a:gridCol w="307181">
                  <a:extLst>
                    <a:ext uri="{9D8B030D-6E8A-4147-A177-3AD203B41FA5}">
                      <a16:colId xmlns:a16="http://schemas.microsoft.com/office/drawing/2014/main" val="20013"/>
                    </a:ext>
                  </a:extLst>
                </a:gridCol>
                <a:gridCol w="307181">
                  <a:extLst>
                    <a:ext uri="{9D8B030D-6E8A-4147-A177-3AD203B41FA5}">
                      <a16:colId xmlns:a16="http://schemas.microsoft.com/office/drawing/2014/main" val="20014"/>
                    </a:ext>
                  </a:extLst>
                </a:gridCol>
                <a:gridCol w="307181">
                  <a:extLst>
                    <a:ext uri="{9D8B030D-6E8A-4147-A177-3AD203B41FA5}">
                      <a16:colId xmlns:a16="http://schemas.microsoft.com/office/drawing/2014/main" val="20015"/>
                    </a:ext>
                  </a:extLst>
                </a:gridCol>
              </a:tblGrid>
              <a:tr h="160155">
                <a:tc>
                  <a:txBody>
                    <a:bodyPr/>
                    <a:lstStyle/>
                    <a:p>
                      <a:endParaRPr lang="en-US" sz="600" dirty="0"/>
                    </a:p>
                  </a:txBody>
                  <a:tcPr marL="68580" marR="68580" marT="34319" marB="343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600" b="0" dirty="0" smtClean="0">
                          <a:solidFill>
                            <a:schemeClr val="tx1"/>
                          </a:solidFill>
                        </a:rPr>
                        <a:t>220</a:t>
                      </a:r>
                      <a:endParaRPr lang="en-US" sz="600" b="0" dirty="0">
                        <a:solidFill>
                          <a:schemeClr val="tx1"/>
                        </a:solidFill>
                      </a:endParaRPr>
                    </a:p>
                  </a:txBody>
                  <a:tcPr marL="68580" marR="34290" marT="0" marB="34319">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3</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6</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11</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14</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19</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22</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27</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30</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35</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38</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43</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46</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51</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54</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8106">
                <a:tc gridSpan="2">
                  <a:txBody>
                    <a:bodyPr/>
                    <a:lstStyle/>
                    <a:p>
                      <a:pPr algn="ctr"/>
                      <a:r>
                        <a:rPr lang="en-US" sz="800" dirty="0" smtClean="0"/>
                        <a:t>Rep 3</a:t>
                      </a:r>
                      <a:endParaRPr lang="en-US" sz="800" dirty="0"/>
                    </a:p>
                  </a:txBody>
                  <a:tcPr marL="68580" marR="68580" marT="34319" marB="34319"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hMerge="1">
                  <a:txBody>
                    <a:bodyPr/>
                    <a:lstStyle/>
                    <a:p>
                      <a:endParaRPr lang="en-US" sz="16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14</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2</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7</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11</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3</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9</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12</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5</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13</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4</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8</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10</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6</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0155">
                <a:tc>
                  <a:txBody>
                    <a:bodyPr/>
                    <a:lstStyle/>
                    <a:p>
                      <a:endParaRPr lang="en-US" sz="600" dirty="0"/>
                    </a:p>
                  </a:txBody>
                  <a:tcPr marL="68580" marR="68580" marT="34319" marB="3431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600" dirty="0" smtClean="0"/>
                        <a:t>160</a:t>
                      </a:r>
                      <a:endParaRPr lang="en-US" sz="600" dirty="0"/>
                    </a:p>
                  </a:txBody>
                  <a:tcPr marL="68580" marR="34290" marT="34319"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600" i="1" dirty="0" smtClean="0"/>
                        <a:t>29</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30</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31</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32</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33</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34</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35</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36</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37</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38</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39</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40</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41</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42</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623" name="Table 622"/>
          <p:cNvGraphicFramePr>
            <a:graphicFrameLocks noGrp="1"/>
          </p:cNvGraphicFramePr>
          <p:nvPr>
            <p:extLst>
              <p:ext uri="{D42A27DB-BD31-4B8C-83A1-F6EECF244321}">
                <p14:modId xmlns:p14="http://schemas.microsoft.com/office/powerpoint/2010/main" val="1487693125"/>
              </p:ext>
            </p:extLst>
          </p:nvPr>
        </p:nvGraphicFramePr>
        <p:xfrm>
          <a:off x="-69970" y="5257800"/>
          <a:ext cx="4914896" cy="658416"/>
        </p:xfrm>
        <a:graphic>
          <a:graphicData uri="http://schemas.openxmlformats.org/drawingml/2006/table">
            <a:tbl>
              <a:tblPr firstRow="1" bandRow="1">
                <a:tableStyleId>{5C22544A-7EE6-4342-B048-85BDC9FD1C3A}</a:tableStyleId>
              </a:tblPr>
              <a:tblGrid>
                <a:gridCol w="307181">
                  <a:extLst>
                    <a:ext uri="{9D8B030D-6E8A-4147-A177-3AD203B41FA5}">
                      <a16:colId xmlns:a16="http://schemas.microsoft.com/office/drawing/2014/main" val="20000"/>
                    </a:ext>
                  </a:extLst>
                </a:gridCol>
                <a:gridCol w="307181">
                  <a:extLst>
                    <a:ext uri="{9D8B030D-6E8A-4147-A177-3AD203B41FA5}">
                      <a16:colId xmlns:a16="http://schemas.microsoft.com/office/drawing/2014/main" val="20001"/>
                    </a:ext>
                  </a:extLst>
                </a:gridCol>
                <a:gridCol w="307181">
                  <a:extLst>
                    <a:ext uri="{9D8B030D-6E8A-4147-A177-3AD203B41FA5}">
                      <a16:colId xmlns:a16="http://schemas.microsoft.com/office/drawing/2014/main" val="20002"/>
                    </a:ext>
                  </a:extLst>
                </a:gridCol>
                <a:gridCol w="307181">
                  <a:extLst>
                    <a:ext uri="{9D8B030D-6E8A-4147-A177-3AD203B41FA5}">
                      <a16:colId xmlns:a16="http://schemas.microsoft.com/office/drawing/2014/main" val="20003"/>
                    </a:ext>
                  </a:extLst>
                </a:gridCol>
                <a:gridCol w="307181">
                  <a:extLst>
                    <a:ext uri="{9D8B030D-6E8A-4147-A177-3AD203B41FA5}">
                      <a16:colId xmlns:a16="http://schemas.microsoft.com/office/drawing/2014/main" val="20004"/>
                    </a:ext>
                  </a:extLst>
                </a:gridCol>
                <a:gridCol w="307181">
                  <a:extLst>
                    <a:ext uri="{9D8B030D-6E8A-4147-A177-3AD203B41FA5}">
                      <a16:colId xmlns:a16="http://schemas.microsoft.com/office/drawing/2014/main" val="20005"/>
                    </a:ext>
                  </a:extLst>
                </a:gridCol>
                <a:gridCol w="307181">
                  <a:extLst>
                    <a:ext uri="{9D8B030D-6E8A-4147-A177-3AD203B41FA5}">
                      <a16:colId xmlns:a16="http://schemas.microsoft.com/office/drawing/2014/main" val="20006"/>
                    </a:ext>
                  </a:extLst>
                </a:gridCol>
                <a:gridCol w="307181">
                  <a:extLst>
                    <a:ext uri="{9D8B030D-6E8A-4147-A177-3AD203B41FA5}">
                      <a16:colId xmlns:a16="http://schemas.microsoft.com/office/drawing/2014/main" val="20007"/>
                    </a:ext>
                  </a:extLst>
                </a:gridCol>
                <a:gridCol w="307181">
                  <a:extLst>
                    <a:ext uri="{9D8B030D-6E8A-4147-A177-3AD203B41FA5}">
                      <a16:colId xmlns:a16="http://schemas.microsoft.com/office/drawing/2014/main" val="20008"/>
                    </a:ext>
                  </a:extLst>
                </a:gridCol>
                <a:gridCol w="307181">
                  <a:extLst>
                    <a:ext uri="{9D8B030D-6E8A-4147-A177-3AD203B41FA5}">
                      <a16:colId xmlns:a16="http://schemas.microsoft.com/office/drawing/2014/main" val="20009"/>
                    </a:ext>
                  </a:extLst>
                </a:gridCol>
                <a:gridCol w="307181">
                  <a:extLst>
                    <a:ext uri="{9D8B030D-6E8A-4147-A177-3AD203B41FA5}">
                      <a16:colId xmlns:a16="http://schemas.microsoft.com/office/drawing/2014/main" val="20010"/>
                    </a:ext>
                  </a:extLst>
                </a:gridCol>
                <a:gridCol w="307181">
                  <a:extLst>
                    <a:ext uri="{9D8B030D-6E8A-4147-A177-3AD203B41FA5}">
                      <a16:colId xmlns:a16="http://schemas.microsoft.com/office/drawing/2014/main" val="20011"/>
                    </a:ext>
                  </a:extLst>
                </a:gridCol>
                <a:gridCol w="307181">
                  <a:extLst>
                    <a:ext uri="{9D8B030D-6E8A-4147-A177-3AD203B41FA5}">
                      <a16:colId xmlns:a16="http://schemas.microsoft.com/office/drawing/2014/main" val="20012"/>
                    </a:ext>
                  </a:extLst>
                </a:gridCol>
                <a:gridCol w="307181">
                  <a:extLst>
                    <a:ext uri="{9D8B030D-6E8A-4147-A177-3AD203B41FA5}">
                      <a16:colId xmlns:a16="http://schemas.microsoft.com/office/drawing/2014/main" val="20013"/>
                    </a:ext>
                  </a:extLst>
                </a:gridCol>
                <a:gridCol w="307181">
                  <a:extLst>
                    <a:ext uri="{9D8B030D-6E8A-4147-A177-3AD203B41FA5}">
                      <a16:colId xmlns:a16="http://schemas.microsoft.com/office/drawing/2014/main" val="20014"/>
                    </a:ext>
                  </a:extLst>
                </a:gridCol>
                <a:gridCol w="307181">
                  <a:extLst>
                    <a:ext uri="{9D8B030D-6E8A-4147-A177-3AD203B41FA5}">
                      <a16:colId xmlns:a16="http://schemas.microsoft.com/office/drawing/2014/main" val="20015"/>
                    </a:ext>
                  </a:extLst>
                </a:gridCol>
              </a:tblGrid>
              <a:tr h="160155">
                <a:tc>
                  <a:txBody>
                    <a:bodyPr/>
                    <a:lstStyle/>
                    <a:p>
                      <a:endParaRPr lang="en-US" sz="600" dirty="0"/>
                    </a:p>
                  </a:txBody>
                  <a:tcPr marL="68580" marR="68580" marT="34319" marB="343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dirty="0" smtClean="0">
                          <a:solidFill>
                            <a:schemeClr val="tx1"/>
                          </a:solidFill>
                        </a:rPr>
                        <a:t>140</a:t>
                      </a:r>
                    </a:p>
                  </a:txBody>
                  <a:tcPr marL="68580" marR="34290" marT="0" marB="34319">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7</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10</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15</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18</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23</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26</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31</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34</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39</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42</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47</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50</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55</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8106">
                <a:tc gridSpan="2">
                  <a:txBody>
                    <a:bodyPr/>
                    <a:lstStyle/>
                    <a:p>
                      <a:pPr algn="ctr"/>
                      <a:r>
                        <a:rPr lang="en-US" sz="800" dirty="0" smtClean="0"/>
                        <a:t>Rep 2</a:t>
                      </a:r>
                      <a:endParaRPr lang="en-US" sz="800" dirty="0"/>
                    </a:p>
                  </a:txBody>
                  <a:tcPr marL="68580" marR="68580" marT="34319" marB="34319"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hMerge="1">
                  <a:txBody>
                    <a:bodyPr/>
                    <a:lstStyle/>
                    <a:p>
                      <a:endParaRPr lang="en-US" sz="16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4</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8</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3</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11</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13</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12</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7</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14</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6</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9</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10</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2</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5</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0155">
                <a:tc>
                  <a:txBody>
                    <a:bodyPr/>
                    <a:lstStyle/>
                    <a:p>
                      <a:endParaRPr lang="en-US" sz="600" dirty="0"/>
                    </a:p>
                  </a:txBody>
                  <a:tcPr marL="68580" marR="68580" marT="34319" marB="3431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600" dirty="0" smtClean="0"/>
                        <a:t>80</a:t>
                      </a:r>
                      <a:endParaRPr lang="en-US" sz="600" dirty="0"/>
                    </a:p>
                  </a:txBody>
                  <a:tcPr marL="68580" marR="34290" marT="34319"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600" i="1" dirty="0" smtClean="0"/>
                        <a:t>15</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16</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17</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18</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19</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20</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21</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22</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23</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24</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25</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26</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27</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28</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624" name="Table 623"/>
          <p:cNvGraphicFramePr>
            <a:graphicFrameLocks noGrp="1"/>
          </p:cNvGraphicFramePr>
          <p:nvPr>
            <p:extLst>
              <p:ext uri="{D42A27DB-BD31-4B8C-83A1-F6EECF244321}">
                <p14:modId xmlns:p14="http://schemas.microsoft.com/office/powerpoint/2010/main" val="3452336251"/>
              </p:ext>
            </p:extLst>
          </p:nvPr>
        </p:nvGraphicFramePr>
        <p:xfrm>
          <a:off x="-69970" y="6000750"/>
          <a:ext cx="4914896" cy="817961"/>
        </p:xfrm>
        <a:graphic>
          <a:graphicData uri="http://schemas.openxmlformats.org/drawingml/2006/table">
            <a:tbl>
              <a:tblPr firstRow="1" bandRow="1">
                <a:tableStyleId>{5C22544A-7EE6-4342-B048-85BDC9FD1C3A}</a:tableStyleId>
              </a:tblPr>
              <a:tblGrid>
                <a:gridCol w="307181">
                  <a:extLst>
                    <a:ext uri="{9D8B030D-6E8A-4147-A177-3AD203B41FA5}">
                      <a16:colId xmlns:a16="http://schemas.microsoft.com/office/drawing/2014/main" val="20000"/>
                    </a:ext>
                  </a:extLst>
                </a:gridCol>
                <a:gridCol w="307181">
                  <a:extLst>
                    <a:ext uri="{9D8B030D-6E8A-4147-A177-3AD203B41FA5}">
                      <a16:colId xmlns:a16="http://schemas.microsoft.com/office/drawing/2014/main" val="20001"/>
                    </a:ext>
                  </a:extLst>
                </a:gridCol>
                <a:gridCol w="307181">
                  <a:extLst>
                    <a:ext uri="{9D8B030D-6E8A-4147-A177-3AD203B41FA5}">
                      <a16:colId xmlns:a16="http://schemas.microsoft.com/office/drawing/2014/main" val="20002"/>
                    </a:ext>
                  </a:extLst>
                </a:gridCol>
                <a:gridCol w="307181">
                  <a:extLst>
                    <a:ext uri="{9D8B030D-6E8A-4147-A177-3AD203B41FA5}">
                      <a16:colId xmlns:a16="http://schemas.microsoft.com/office/drawing/2014/main" val="20003"/>
                    </a:ext>
                  </a:extLst>
                </a:gridCol>
                <a:gridCol w="307181">
                  <a:extLst>
                    <a:ext uri="{9D8B030D-6E8A-4147-A177-3AD203B41FA5}">
                      <a16:colId xmlns:a16="http://schemas.microsoft.com/office/drawing/2014/main" val="20004"/>
                    </a:ext>
                  </a:extLst>
                </a:gridCol>
                <a:gridCol w="307181">
                  <a:extLst>
                    <a:ext uri="{9D8B030D-6E8A-4147-A177-3AD203B41FA5}">
                      <a16:colId xmlns:a16="http://schemas.microsoft.com/office/drawing/2014/main" val="20005"/>
                    </a:ext>
                  </a:extLst>
                </a:gridCol>
                <a:gridCol w="307181">
                  <a:extLst>
                    <a:ext uri="{9D8B030D-6E8A-4147-A177-3AD203B41FA5}">
                      <a16:colId xmlns:a16="http://schemas.microsoft.com/office/drawing/2014/main" val="20006"/>
                    </a:ext>
                  </a:extLst>
                </a:gridCol>
                <a:gridCol w="307181">
                  <a:extLst>
                    <a:ext uri="{9D8B030D-6E8A-4147-A177-3AD203B41FA5}">
                      <a16:colId xmlns:a16="http://schemas.microsoft.com/office/drawing/2014/main" val="20007"/>
                    </a:ext>
                  </a:extLst>
                </a:gridCol>
                <a:gridCol w="307181">
                  <a:extLst>
                    <a:ext uri="{9D8B030D-6E8A-4147-A177-3AD203B41FA5}">
                      <a16:colId xmlns:a16="http://schemas.microsoft.com/office/drawing/2014/main" val="20008"/>
                    </a:ext>
                  </a:extLst>
                </a:gridCol>
                <a:gridCol w="307181">
                  <a:extLst>
                    <a:ext uri="{9D8B030D-6E8A-4147-A177-3AD203B41FA5}">
                      <a16:colId xmlns:a16="http://schemas.microsoft.com/office/drawing/2014/main" val="20009"/>
                    </a:ext>
                  </a:extLst>
                </a:gridCol>
                <a:gridCol w="307181">
                  <a:extLst>
                    <a:ext uri="{9D8B030D-6E8A-4147-A177-3AD203B41FA5}">
                      <a16:colId xmlns:a16="http://schemas.microsoft.com/office/drawing/2014/main" val="20010"/>
                    </a:ext>
                  </a:extLst>
                </a:gridCol>
                <a:gridCol w="307181">
                  <a:extLst>
                    <a:ext uri="{9D8B030D-6E8A-4147-A177-3AD203B41FA5}">
                      <a16:colId xmlns:a16="http://schemas.microsoft.com/office/drawing/2014/main" val="20011"/>
                    </a:ext>
                  </a:extLst>
                </a:gridCol>
                <a:gridCol w="307181">
                  <a:extLst>
                    <a:ext uri="{9D8B030D-6E8A-4147-A177-3AD203B41FA5}">
                      <a16:colId xmlns:a16="http://schemas.microsoft.com/office/drawing/2014/main" val="20012"/>
                    </a:ext>
                  </a:extLst>
                </a:gridCol>
                <a:gridCol w="307181">
                  <a:extLst>
                    <a:ext uri="{9D8B030D-6E8A-4147-A177-3AD203B41FA5}">
                      <a16:colId xmlns:a16="http://schemas.microsoft.com/office/drawing/2014/main" val="20013"/>
                    </a:ext>
                  </a:extLst>
                </a:gridCol>
                <a:gridCol w="307181">
                  <a:extLst>
                    <a:ext uri="{9D8B030D-6E8A-4147-A177-3AD203B41FA5}">
                      <a16:colId xmlns:a16="http://schemas.microsoft.com/office/drawing/2014/main" val="20014"/>
                    </a:ext>
                  </a:extLst>
                </a:gridCol>
                <a:gridCol w="307181">
                  <a:extLst>
                    <a:ext uri="{9D8B030D-6E8A-4147-A177-3AD203B41FA5}">
                      <a16:colId xmlns:a16="http://schemas.microsoft.com/office/drawing/2014/main" val="20015"/>
                    </a:ext>
                  </a:extLst>
                </a:gridCol>
              </a:tblGrid>
              <a:tr h="160036">
                <a:tc>
                  <a:txBody>
                    <a:bodyPr/>
                    <a:lstStyle/>
                    <a:p>
                      <a:endParaRPr lang="en-US" sz="600" dirty="0"/>
                    </a:p>
                  </a:txBody>
                  <a:tcPr marL="68580" marR="68580" marT="34293" marB="34293">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600" b="0" dirty="0" smtClean="0">
                          <a:solidFill>
                            <a:schemeClr val="tx1"/>
                          </a:solidFill>
                        </a:rPr>
                        <a:t>60</a:t>
                      </a:r>
                      <a:endParaRPr lang="en-US" sz="600" b="0" dirty="0">
                        <a:solidFill>
                          <a:schemeClr val="tx1"/>
                        </a:solidFill>
                      </a:endParaRPr>
                    </a:p>
                  </a:txBody>
                  <a:tcPr marL="68580" marR="34290" marT="0" marB="34293">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8</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9</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16</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17</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24</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25</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32</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33</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40</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41</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48</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49</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56</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7853">
                <a:tc gridSpan="2">
                  <a:txBody>
                    <a:bodyPr/>
                    <a:lstStyle/>
                    <a:p>
                      <a:pPr algn="ctr"/>
                      <a:r>
                        <a:rPr lang="en-US" sz="800" dirty="0" smtClean="0"/>
                        <a:t>Rep 1</a:t>
                      </a:r>
                      <a:endParaRPr lang="en-US" sz="800" dirty="0"/>
                    </a:p>
                  </a:txBody>
                  <a:tcPr marL="68580" marR="68580" marT="34293" marB="34293"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hMerge="1">
                  <a:txBody>
                    <a:bodyPr/>
                    <a:lstStyle/>
                    <a:p>
                      <a:endParaRPr lang="en-US" sz="16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8</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2</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4</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6</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14</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9</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10</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5</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7</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12</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3</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13</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11</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0036">
                <a:tc>
                  <a:txBody>
                    <a:bodyPr/>
                    <a:lstStyle/>
                    <a:p>
                      <a:endParaRPr lang="en-US" sz="600" dirty="0"/>
                    </a:p>
                  </a:txBody>
                  <a:tcPr marL="68580" marR="68580" marT="34293" marB="3429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sz="600" dirty="0"/>
                    </a:p>
                  </a:txBody>
                  <a:tcPr marL="68580" marR="0" marT="34293" marB="34293"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600" i="1" dirty="0" smtClean="0"/>
                        <a:t>1</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2</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3</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4</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5</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6</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7</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8</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9</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10</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11</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12</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13</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14</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60036">
                <a:tc>
                  <a:txBody>
                    <a:bodyPr/>
                    <a:lstStyle/>
                    <a:p>
                      <a:endParaRPr lang="en-US" sz="600" dirty="0"/>
                    </a:p>
                  </a:txBody>
                  <a:tcPr marL="68580" marR="68580" marT="34293" marB="3429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600" dirty="0" smtClean="0"/>
                        <a:t>0</a:t>
                      </a:r>
                      <a:endParaRPr lang="en-US" sz="600" dirty="0"/>
                    </a:p>
                  </a:txBody>
                  <a:tcPr marL="68580" marR="0" marT="34293" marB="34293">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a:r>
                        <a:rPr lang="en-US" sz="600" i="1" dirty="0" smtClean="0"/>
                        <a:t>16</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 i="1" dirty="0" smtClean="0"/>
                        <a:t>32</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 i="1" dirty="0" smtClean="0"/>
                        <a:t>48</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 i="1" dirty="0" smtClean="0"/>
                        <a:t>64</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 i="1" dirty="0" smtClean="0"/>
                        <a:t>80</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 i="1" dirty="0" smtClean="0"/>
                        <a:t>96</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 i="1" dirty="0" smtClean="0"/>
                        <a:t>112</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 i="1" dirty="0" smtClean="0"/>
                        <a:t>128</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 i="1" dirty="0" smtClean="0"/>
                        <a:t>144</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 i="1" dirty="0" smtClean="0"/>
                        <a:t>160</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 i="1" dirty="0" smtClean="0"/>
                        <a:t>176</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 i="1" dirty="0" smtClean="0"/>
                        <a:t>192</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 i="1" dirty="0" smtClean="0"/>
                        <a:t>208</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 i="1" dirty="0" smtClean="0"/>
                        <a:t>224</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2411" name="Text Box 932"/>
          <p:cNvSpPr txBox="1">
            <a:spLocks noChangeArrowheads="1"/>
          </p:cNvSpPr>
          <p:nvPr/>
        </p:nvSpPr>
        <p:spPr bwMode="auto">
          <a:xfrm>
            <a:off x="158630" y="3200400"/>
            <a:ext cx="1943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600" u="sng"/>
              <a:t>1</a:t>
            </a:r>
            <a:r>
              <a:rPr lang="en-US" altLang="en-US" sz="600"/>
              <a:t>, </a:t>
            </a:r>
            <a:r>
              <a:rPr lang="en-US" altLang="en-US" sz="600" u="sng"/>
              <a:t>2</a:t>
            </a:r>
            <a:r>
              <a:rPr lang="en-US" altLang="en-US" sz="600"/>
              <a:t> – Harvest Sequence Number</a:t>
            </a:r>
            <a:endParaRPr lang="en-US" altLang="en-US" sz="600" u="sng"/>
          </a:p>
          <a:p>
            <a:pPr eaLnBrk="1" hangingPunct="1"/>
            <a:r>
              <a:rPr lang="en-US" altLang="en-US" sz="1200" b="1"/>
              <a:t>1, 2 – Treatment Number</a:t>
            </a:r>
          </a:p>
          <a:p>
            <a:pPr eaLnBrk="1" hangingPunct="1"/>
            <a:r>
              <a:rPr lang="en-US" altLang="en-US" sz="600" i="1"/>
              <a:t>1 , 2 – Soil Sample Sequence Number</a:t>
            </a:r>
          </a:p>
        </p:txBody>
      </p:sp>
      <p:sp>
        <p:nvSpPr>
          <p:cNvPr id="2412" name="Text Box 932"/>
          <p:cNvSpPr txBox="1">
            <a:spLocks noChangeArrowheads="1"/>
          </p:cNvSpPr>
          <p:nvPr/>
        </p:nvSpPr>
        <p:spPr bwMode="auto">
          <a:xfrm>
            <a:off x="158630" y="2228850"/>
            <a:ext cx="19431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8650" indent="-6286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600"/>
              <a:t>OBJECTIVE: To study fertilizer nitrogen, phosphorus, and potassium in winter wheat.  In recent years, this study has also been used to develop yield potential models and yield predictions through sensor based technologies.</a:t>
            </a:r>
            <a:endParaRPr lang="en-US" altLang="en-US" sz="600" i="1"/>
          </a:p>
        </p:txBody>
      </p:sp>
      <p:pic>
        <p:nvPicPr>
          <p:cNvPr id="2" name="Picture 1"/>
          <p:cNvPicPr>
            <a:picLocks noChangeAspect="1"/>
          </p:cNvPicPr>
          <p:nvPr/>
        </p:nvPicPr>
        <p:blipFill>
          <a:blip r:embed="rId4"/>
          <a:stretch>
            <a:fillRect/>
          </a:stretch>
        </p:blipFill>
        <p:spPr>
          <a:xfrm>
            <a:off x="2711446" y="3200400"/>
            <a:ext cx="6432555" cy="3618312"/>
          </a:xfrm>
          <a:prstGeom prst="rect">
            <a:avLst/>
          </a:prstGeom>
        </p:spPr>
      </p:pic>
      <p:sp>
        <p:nvSpPr>
          <p:cNvPr id="19" name="TextBox 18"/>
          <p:cNvSpPr txBox="1"/>
          <p:nvPr/>
        </p:nvSpPr>
        <p:spPr>
          <a:xfrm>
            <a:off x="4957011" y="628650"/>
            <a:ext cx="3597442" cy="523220"/>
          </a:xfrm>
          <a:prstGeom prst="rect">
            <a:avLst/>
          </a:prstGeom>
          <a:solidFill>
            <a:schemeClr val="accent6">
              <a:lumMod val="40000"/>
              <a:lumOff val="60000"/>
            </a:schemeClr>
          </a:solidFill>
        </p:spPr>
        <p:txBody>
          <a:bodyPr wrap="square" rtlCol="0">
            <a:spAutoFit/>
          </a:bodyPr>
          <a:lstStyle/>
          <a:p>
            <a:r>
              <a:rPr lang="en-US" sz="1400" dirty="0" smtClean="0"/>
              <a:t>Grant silt loam (fine-silty, mixed, </a:t>
            </a:r>
            <a:r>
              <a:rPr lang="en-US" sz="1400" dirty="0" err="1" smtClean="0"/>
              <a:t>superactive</a:t>
            </a:r>
            <a:r>
              <a:rPr lang="en-US" sz="1400" dirty="0" smtClean="0"/>
              <a:t>, thermic, </a:t>
            </a:r>
            <a:r>
              <a:rPr lang="en-US" sz="1400" dirty="0" err="1" smtClean="0"/>
              <a:t>Udic</a:t>
            </a:r>
            <a:r>
              <a:rPr lang="en-US" sz="1400" dirty="0" smtClean="0"/>
              <a:t> </a:t>
            </a:r>
            <a:r>
              <a:rPr lang="en-US" sz="1400" dirty="0" err="1" smtClean="0"/>
              <a:t>Argiustoll</a:t>
            </a:r>
            <a:endParaRPr lang="en-US" sz="14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8078" y="1316832"/>
            <a:ext cx="1476375" cy="1476375"/>
          </a:xfrm>
          <a:prstGeom prst="rect">
            <a:avLst/>
          </a:prstGeom>
        </p:spPr>
      </p:pic>
      <p:sp>
        <p:nvSpPr>
          <p:cNvPr id="21" name="TextBox 20"/>
          <p:cNvSpPr txBox="1"/>
          <p:nvPr/>
        </p:nvSpPr>
        <p:spPr>
          <a:xfrm>
            <a:off x="7879455" y="5995254"/>
            <a:ext cx="1146048" cy="523220"/>
          </a:xfrm>
          <a:prstGeom prst="rect">
            <a:avLst/>
          </a:prstGeom>
          <a:noFill/>
        </p:spPr>
        <p:txBody>
          <a:bodyPr wrap="square" rtlCol="0">
            <a:spAutoFit/>
          </a:bodyPr>
          <a:lstStyle/>
          <a:p>
            <a:r>
              <a:rPr lang="en-US" sz="2800" b="1" dirty="0" smtClean="0">
                <a:solidFill>
                  <a:schemeClr val="bg1"/>
                </a:solidFill>
              </a:rPr>
              <a:t>1970</a:t>
            </a:r>
            <a:endParaRPr lang="en-US" sz="2800" b="1" dirty="0">
              <a:solidFill>
                <a:schemeClr val="bg1"/>
              </a:solidFill>
            </a:endParaRPr>
          </a:p>
        </p:txBody>
      </p:sp>
      <p:pic>
        <p:nvPicPr>
          <p:cNvPr id="22" name="Picture 21"/>
          <p:cNvPicPr>
            <a:picLocks noChangeAspect="1"/>
          </p:cNvPicPr>
          <p:nvPr/>
        </p:nvPicPr>
        <p:blipFill>
          <a:blip r:embed="rId6"/>
          <a:stretch>
            <a:fillRect/>
          </a:stretch>
        </p:blipFill>
        <p:spPr>
          <a:xfrm>
            <a:off x="6959733" y="5910098"/>
            <a:ext cx="919722" cy="621836"/>
          </a:xfrm>
          <a:prstGeom prst="rect">
            <a:avLst/>
          </a:prstGeom>
        </p:spPr>
      </p:pic>
    </p:spTree>
    <p:extLst>
      <p:ext uri="{BB962C8B-B14F-4D97-AF65-F5344CB8AC3E}">
        <p14:creationId xmlns:p14="http://schemas.microsoft.com/office/powerpoint/2010/main" val="32156570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488" y="-180975"/>
            <a:ext cx="9324975" cy="7038975"/>
          </a:xfrm>
          <a:prstGeom prst="rect">
            <a:avLst/>
          </a:prstGeom>
        </p:spPr>
      </p:pic>
      <p:pic>
        <p:nvPicPr>
          <p:cNvPr id="5" name="Picture 4"/>
          <p:cNvPicPr>
            <a:picLocks noChangeAspect="1"/>
          </p:cNvPicPr>
          <p:nvPr/>
        </p:nvPicPr>
        <p:blipFill>
          <a:blip r:embed="rId3"/>
          <a:stretch>
            <a:fillRect/>
          </a:stretch>
        </p:blipFill>
        <p:spPr>
          <a:xfrm>
            <a:off x="7486334" y="386615"/>
            <a:ext cx="1095942" cy="822157"/>
          </a:xfrm>
          <a:prstGeom prst="rect">
            <a:avLst/>
          </a:prstGeom>
          <a:ln w="19050">
            <a:solidFill>
              <a:schemeClr val="tx1"/>
            </a:solidFill>
          </a:ln>
        </p:spPr>
      </p:pic>
      <p:sp>
        <p:nvSpPr>
          <p:cNvPr id="6" name="TextBox 5"/>
          <p:cNvSpPr txBox="1"/>
          <p:nvPr/>
        </p:nvSpPr>
        <p:spPr>
          <a:xfrm>
            <a:off x="6526143" y="532942"/>
            <a:ext cx="1146048" cy="523220"/>
          </a:xfrm>
          <a:prstGeom prst="rect">
            <a:avLst/>
          </a:prstGeom>
          <a:noFill/>
        </p:spPr>
        <p:txBody>
          <a:bodyPr wrap="square" rtlCol="0">
            <a:spAutoFit/>
          </a:bodyPr>
          <a:lstStyle/>
          <a:p>
            <a:r>
              <a:rPr lang="en-US" sz="2800" b="1" dirty="0" smtClean="0">
                <a:solidFill>
                  <a:schemeClr val="bg1"/>
                </a:solidFill>
              </a:rPr>
              <a:t>1962</a:t>
            </a:r>
            <a:endParaRPr lang="en-US" sz="2800" b="1" dirty="0">
              <a:solidFill>
                <a:schemeClr val="bg1"/>
              </a:solidFill>
            </a:endParaRPr>
          </a:p>
        </p:txBody>
      </p:sp>
    </p:spTree>
    <p:extLst>
      <p:ext uri="{BB962C8B-B14F-4D97-AF65-F5344CB8AC3E}">
        <p14:creationId xmlns:p14="http://schemas.microsoft.com/office/powerpoint/2010/main" val="41855702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122994</TotalTime>
  <Words>2866</Words>
  <Application>Microsoft Office PowerPoint</Application>
  <PresentationFormat>Letter Paper (8.5x11 in)</PresentationFormat>
  <Paragraphs>1080</Paragraphs>
  <Slides>37</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Times New Roman</vt:lpstr>
      <vt:lpstr>Verdana</vt:lpstr>
      <vt:lpstr>Office Theme</vt:lpstr>
      <vt:lpstr>OSU Winter Crops School December 12, 2018</vt:lpstr>
      <vt:lpstr>PowerPoint Presentation</vt:lpstr>
      <vt:lpstr>PowerPoint Presentation</vt:lpstr>
      <vt:lpstr>PowerPoint Presentation</vt:lpstr>
      <vt:lpstr>PowerPoint Presentation</vt:lpstr>
      <vt:lpstr>Magruder Plots</vt:lpstr>
      <vt:lpstr>PowerPoint Presentation</vt:lpstr>
      <vt:lpstr>PowerPoint Presentation</vt:lpstr>
      <vt:lpstr>PowerPoint Presentation</vt:lpstr>
      <vt:lpstr>Raun, W. R., H. J. Barreto, and R. L. Westerman. 1993. Use of stability analysis for long-term soil fertility experiments. Agron. J. 85:159-167.  </vt:lpstr>
      <vt:lpstr>PowerPoint Presentation</vt:lpstr>
      <vt:lpstr>Yield Goals Average of the last 3 or 5 years + 20% versus observed yield </vt:lpstr>
      <vt:lpstr>Value of yield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Independence of Yield potential and Nitrogen response</vt:lpstr>
      <vt:lpstr>PowerPoint Presentation</vt:lpstr>
      <vt:lpstr>PowerPoint Presentation</vt:lpstr>
      <vt:lpstr>NUE  Exp. 222,1969-2015 (N uptake treated - N uptake check)/N rate   (#4 and #1)  120-60-40   0-60-40  (N-P2O5-K2O)</vt:lpstr>
      <vt:lpstr>NUE  Exp. 502,1971-2015 (N uptake treated - N uptake check)/N rate   (#7 and #2) 100-40-60 and 0-40-60 (N-P2O5-K2O)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Oklahoma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Agronomy Farm</dc:creator>
  <cp:lastModifiedBy>william raun</cp:lastModifiedBy>
  <cp:revision>1487</cp:revision>
  <cp:lastPrinted>1999-04-28T13:51:21Z</cp:lastPrinted>
  <dcterms:created xsi:type="dcterms:W3CDTF">1998-02-02T17:19:48Z</dcterms:created>
  <dcterms:modified xsi:type="dcterms:W3CDTF">2018-12-13T12:42:53Z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1</vt:i4>
  </property>
  <property fmtid="{D5CDD505-2E9C-101B-9397-08002B2CF9AE}" pid="7" name="MailAddress">
    <vt:lpwstr>wrr@agr.okstate.edu</vt:lpwstr>
  </property>
  <property fmtid="{D5CDD505-2E9C-101B-9397-08002B2CF9AE}" pid="8" name="HomePage">
    <vt:lpwstr>nitrogen_use</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2</vt:i4>
  </property>
  <property fmtid="{D5CDD505-2E9C-101B-9397-08002B2CF9AE}" pid="19" name="ShowNotes">
    <vt:bool>false</vt:bool>
  </property>
  <property fmtid="{D5CDD505-2E9C-101B-9397-08002B2CF9AE}" pid="20" name="NavBtnPos">
    <vt:i4>1</vt:i4>
  </property>
  <property fmtid="{D5CDD505-2E9C-101B-9397-08002B2CF9AE}" pid="21" name="OutputDir">
    <vt:lpwstr>C:\NUE\NUE Web Page</vt:lpwstr>
  </property>
</Properties>
</file>