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xlsx" ContentType="application/vnd.openxmlformats-officedocument.spreadsheetml.sheet"/>
  <Default Extension="jpg" ContentType="image/jpeg"/>
  <Default Extension="mp4" ContentType="video/mp4"/>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theme/themeOverride1.xml" ContentType="application/vnd.openxmlformats-officedocument.themeOverride+xml"/>
  <Override PartName="/ppt/drawings/drawing1.xml" ContentType="application/vnd.openxmlformats-officedocument.drawingml.chartshapes+xml"/>
  <Override PartName="/ppt/notesSlides/notesSlide6.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theme/themeOverride2.xml" ContentType="application/vnd.openxmlformats-officedocument.themeOverride+xml"/>
  <Override PartName="/ppt/drawings/drawing2.xml" ContentType="application/vnd.openxmlformats-officedocument.drawingml.chartshapes+xml"/>
  <Override PartName="/ppt/notesSlides/notesSlide7.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theme/themeOverride3.xml" ContentType="application/vnd.openxmlformats-officedocument.themeOverride+xml"/>
  <Override PartName="/ppt/drawings/drawing3.xml" ContentType="application/vnd.openxmlformats-officedocument.drawingml.chartshapes+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theme/themeOverride4.xml" ContentType="application/vnd.openxmlformats-officedocument.themeOverr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60" r:id="rId1"/>
  </p:sldMasterIdLst>
  <p:notesMasterIdLst>
    <p:notesMasterId r:id="rId21"/>
  </p:notesMasterIdLst>
  <p:handoutMasterIdLst>
    <p:handoutMasterId r:id="rId22"/>
  </p:handoutMasterIdLst>
  <p:sldIdLst>
    <p:sldId id="256" r:id="rId2"/>
    <p:sldId id="257" r:id="rId3"/>
    <p:sldId id="259" r:id="rId4"/>
    <p:sldId id="270" r:id="rId5"/>
    <p:sldId id="271" r:id="rId6"/>
    <p:sldId id="261" r:id="rId7"/>
    <p:sldId id="262" r:id="rId8"/>
    <p:sldId id="263" r:id="rId9"/>
    <p:sldId id="266" r:id="rId10"/>
    <p:sldId id="265" r:id="rId11"/>
    <p:sldId id="279" r:id="rId12"/>
    <p:sldId id="280" r:id="rId13"/>
    <p:sldId id="281" r:id="rId14"/>
    <p:sldId id="278" r:id="rId15"/>
    <p:sldId id="282" r:id="rId16"/>
    <p:sldId id="273" r:id="rId17"/>
    <p:sldId id="283" r:id="rId18"/>
    <p:sldId id="275" r:id="rId19"/>
    <p:sldId id="285" r:id="rId20"/>
  </p:sldIdLst>
  <p:sldSz cx="9144000" cy="6858000" type="screen4x3"/>
  <p:notesSz cx="7102475" cy="93884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853" autoAdjust="0"/>
    <p:restoredTop sz="90689" autoAdjust="0"/>
  </p:normalViewPr>
  <p:slideViewPr>
    <p:cSldViewPr>
      <p:cViewPr varScale="1">
        <p:scale>
          <a:sx n="76" d="100"/>
          <a:sy n="76" d="100"/>
        </p:scale>
        <p:origin x="1109" y="67"/>
      </p:cViewPr>
      <p:guideLst>
        <p:guide orient="horz" pos="2160"/>
        <p:guide pos="2880"/>
      </p:guideLst>
    </p:cSldViewPr>
  </p:slideViewPr>
  <p:outlineViewPr>
    <p:cViewPr>
      <p:scale>
        <a:sx n="33" d="100"/>
        <a:sy n="33" d="100"/>
      </p:scale>
      <p:origin x="0" y="0"/>
    </p:cViewPr>
  </p:outlineViewPr>
  <p:notesTextViewPr>
    <p:cViewPr>
      <p:scale>
        <a:sx n="3" d="2"/>
        <a:sy n="3" d="2"/>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handoutMaster" Target="handoutMasters/handoutMaster1.xml"/></Relationships>
</file>

<file path=ppt/charts/_rels/chart1.xml.rels><?xml version="1.0" encoding="UTF-8" standalone="yes"?>
<Relationships xmlns="http://schemas.openxmlformats.org/package/2006/relationships"><Relationship Id="rId3" Type="http://schemas.openxmlformats.org/officeDocument/2006/relationships/themeOverride" Target="../theme/themeOverride1.xml"/><Relationship Id="rId2" Type="http://schemas.microsoft.com/office/2011/relationships/chartColorStyle" Target="colors1.xml"/><Relationship Id="rId1" Type="http://schemas.microsoft.com/office/2011/relationships/chartStyle" Target="style1.xml"/><Relationship Id="rId5" Type="http://schemas.openxmlformats.org/officeDocument/2006/relationships/chartUserShapes" Target="../drawings/drawing1.xml"/><Relationship Id="rId4" Type="http://schemas.openxmlformats.org/officeDocument/2006/relationships/package" Target="../embeddings/Microsoft_Excel_Worksheet.xlsx"/></Relationships>
</file>

<file path=ppt/charts/_rels/chart2.xml.rels><?xml version="1.0" encoding="UTF-8" standalone="yes"?>
<Relationships xmlns="http://schemas.openxmlformats.org/package/2006/relationships"><Relationship Id="rId3" Type="http://schemas.openxmlformats.org/officeDocument/2006/relationships/themeOverride" Target="../theme/themeOverride2.xml"/><Relationship Id="rId2" Type="http://schemas.microsoft.com/office/2011/relationships/chartColorStyle" Target="colors2.xml"/><Relationship Id="rId1" Type="http://schemas.microsoft.com/office/2011/relationships/chartStyle" Target="style2.xml"/><Relationship Id="rId5" Type="http://schemas.openxmlformats.org/officeDocument/2006/relationships/chartUserShapes" Target="../drawings/drawing2.xml"/><Relationship Id="rId4" Type="http://schemas.openxmlformats.org/officeDocument/2006/relationships/package" Target="../embeddings/Microsoft_Excel_Worksheet1.xlsx"/></Relationships>
</file>

<file path=ppt/charts/_rels/chart3.xml.rels><?xml version="1.0" encoding="UTF-8" standalone="yes"?>
<Relationships xmlns="http://schemas.openxmlformats.org/package/2006/relationships"><Relationship Id="rId3" Type="http://schemas.openxmlformats.org/officeDocument/2006/relationships/themeOverride" Target="../theme/themeOverride3.xml"/><Relationship Id="rId2" Type="http://schemas.microsoft.com/office/2011/relationships/chartColorStyle" Target="colors3.xml"/><Relationship Id="rId1" Type="http://schemas.microsoft.com/office/2011/relationships/chartStyle" Target="style3.xml"/><Relationship Id="rId5" Type="http://schemas.openxmlformats.org/officeDocument/2006/relationships/chartUserShapes" Target="../drawings/drawing3.xml"/><Relationship Id="rId4" Type="http://schemas.openxmlformats.org/officeDocument/2006/relationships/package" Target="../embeddings/Microsoft_Excel_Worksheet2.xlsx"/></Relationships>
</file>

<file path=ppt/charts/_rels/chart4.xml.rels><?xml version="1.0" encoding="UTF-8" standalone="yes"?>
<Relationships xmlns="http://schemas.openxmlformats.org/package/2006/relationships"><Relationship Id="rId3" Type="http://schemas.openxmlformats.org/officeDocument/2006/relationships/themeOverride" Target="../theme/themeOverride4.xml"/><Relationship Id="rId2" Type="http://schemas.microsoft.com/office/2011/relationships/chartColorStyle" Target="colors4.xml"/><Relationship Id="rId1" Type="http://schemas.microsoft.com/office/2011/relationships/chartStyle" Target="style4.xml"/><Relationship Id="rId4" Type="http://schemas.openxmlformats.org/officeDocument/2006/relationships/package" Target="../embeddings/Microsoft_Excel_Worksheet3.xlsx"/></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barChart>
        <c:barDir val="col"/>
        <c:grouping val="clustered"/>
        <c:varyColors val="0"/>
        <c:ser>
          <c:idx val="0"/>
          <c:order val="0"/>
          <c:tx>
            <c:strRef>
              <c:f>'stw 2014'!$C$1</c:f>
              <c:strCache>
                <c:ptCount val="1"/>
                <c:pt idx="0">
                  <c:v>Emergence</c:v>
                </c:pt>
              </c:strCache>
            </c:strRef>
          </c:tx>
          <c:spPr>
            <a:solidFill>
              <a:schemeClr val="accent2"/>
            </a:solidFill>
            <a:ln>
              <a:noFill/>
            </a:ln>
            <a:effectLst/>
          </c:spPr>
          <c:invertIfNegative val="0"/>
          <c:cat>
            <c:strRef>
              <c:f>'efaw 2014'!$B$2:$B$10</c:f>
              <c:strCache>
                <c:ptCount val="9"/>
                <c:pt idx="0">
                  <c:v>Check-3449</c:v>
                </c:pt>
                <c:pt idx="1">
                  <c:v>Check-3808</c:v>
                </c:pt>
                <c:pt idx="2">
                  <c:v>HP-450S-N-3449</c:v>
                </c:pt>
                <c:pt idx="3">
                  <c:v>HP-450S-N-3449</c:v>
                </c:pt>
                <c:pt idx="4">
                  <c:v>HP-450S-WS-3808</c:v>
                </c:pt>
                <c:pt idx="5">
                  <c:v>HP-260-20-N-3449</c:v>
                </c:pt>
                <c:pt idx="6">
                  <c:v>HP-260-20-N-3808</c:v>
                </c:pt>
                <c:pt idx="7">
                  <c:v>HP-260-20-WS-3808</c:v>
                </c:pt>
                <c:pt idx="8">
                  <c:v>JD-Planter-3808</c:v>
                </c:pt>
              </c:strCache>
            </c:strRef>
          </c:cat>
          <c:val>
            <c:numRef>
              <c:f>'stw 2014'!$C$2:$C$10</c:f>
              <c:numCache>
                <c:formatCode>General</c:formatCode>
                <c:ptCount val="9"/>
                <c:pt idx="0">
                  <c:v>99</c:v>
                </c:pt>
                <c:pt idx="1">
                  <c:v>99</c:v>
                </c:pt>
                <c:pt idx="2">
                  <c:v>100</c:v>
                </c:pt>
                <c:pt idx="3">
                  <c:v>100</c:v>
                </c:pt>
                <c:pt idx="4">
                  <c:v>100</c:v>
                </c:pt>
                <c:pt idx="5">
                  <c:v>77</c:v>
                </c:pt>
                <c:pt idx="6">
                  <c:v>82</c:v>
                </c:pt>
                <c:pt idx="7">
                  <c:v>61</c:v>
                </c:pt>
                <c:pt idx="8">
                  <c:v>98</c:v>
                </c:pt>
              </c:numCache>
            </c:numRef>
          </c:val>
          <c:extLst>
            <c:ext xmlns:c16="http://schemas.microsoft.com/office/drawing/2014/chart" uri="{C3380CC4-5D6E-409C-BE32-E72D297353CC}">
              <c16:uniqueId val="{00000000-CBB7-4EE8-9EC9-AF9127974A97}"/>
            </c:ext>
          </c:extLst>
        </c:ser>
        <c:ser>
          <c:idx val="1"/>
          <c:order val="1"/>
          <c:tx>
            <c:strRef>
              <c:f>'stw 2014'!$D$1</c:f>
              <c:strCache>
                <c:ptCount val="1"/>
                <c:pt idx="0">
                  <c:v>Singulation </c:v>
                </c:pt>
              </c:strCache>
            </c:strRef>
          </c:tx>
          <c:spPr>
            <a:solidFill>
              <a:schemeClr val="accent4"/>
            </a:solidFill>
            <a:ln>
              <a:noFill/>
            </a:ln>
            <a:effectLst/>
          </c:spPr>
          <c:invertIfNegative val="0"/>
          <c:val>
            <c:numRef>
              <c:f>'stw 2014'!$D$2:$D$10</c:f>
              <c:numCache>
                <c:formatCode>General</c:formatCode>
                <c:ptCount val="9"/>
                <c:pt idx="0">
                  <c:v>99</c:v>
                </c:pt>
                <c:pt idx="1">
                  <c:v>99</c:v>
                </c:pt>
                <c:pt idx="2">
                  <c:v>74</c:v>
                </c:pt>
                <c:pt idx="3">
                  <c:v>81</c:v>
                </c:pt>
                <c:pt idx="4">
                  <c:v>74</c:v>
                </c:pt>
                <c:pt idx="5">
                  <c:v>62</c:v>
                </c:pt>
                <c:pt idx="6">
                  <c:v>71</c:v>
                </c:pt>
                <c:pt idx="7">
                  <c:v>61</c:v>
                </c:pt>
                <c:pt idx="8">
                  <c:v>97</c:v>
                </c:pt>
              </c:numCache>
            </c:numRef>
          </c:val>
          <c:extLst>
            <c:ext xmlns:c16="http://schemas.microsoft.com/office/drawing/2014/chart" uri="{C3380CC4-5D6E-409C-BE32-E72D297353CC}">
              <c16:uniqueId val="{00000001-CBB7-4EE8-9EC9-AF9127974A97}"/>
            </c:ext>
          </c:extLst>
        </c:ser>
        <c:dLbls>
          <c:showLegendKey val="0"/>
          <c:showVal val="0"/>
          <c:showCatName val="0"/>
          <c:showSerName val="0"/>
          <c:showPercent val="0"/>
          <c:showBubbleSize val="0"/>
        </c:dLbls>
        <c:gapWidth val="111"/>
        <c:overlap val="2"/>
        <c:axId val="-2116327984"/>
        <c:axId val="-2116344976"/>
      </c:barChart>
      <c:barChart>
        <c:barDir val="col"/>
        <c:grouping val="clustered"/>
        <c:varyColors val="0"/>
        <c:ser>
          <c:idx val="2"/>
          <c:order val="2"/>
          <c:tx>
            <c:strRef>
              <c:f>'stw 2014'!$E$1</c:f>
              <c:strCache>
                <c:ptCount val="1"/>
                <c:pt idx="0">
                  <c:v>Yield</c:v>
                </c:pt>
              </c:strCache>
            </c:strRef>
          </c:tx>
          <c:spPr>
            <a:solidFill>
              <a:schemeClr val="accent6"/>
            </a:solidFill>
            <a:ln>
              <a:noFill/>
            </a:ln>
            <a:effectLst/>
          </c:spPr>
          <c:invertIfNegative val="0"/>
          <c:val>
            <c:numRef>
              <c:f>'stw 2014'!$E$2:$E$10</c:f>
              <c:numCache>
                <c:formatCode>General</c:formatCode>
                <c:ptCount val="9"/>
                <c:pt idx="0">
                  <c:v>4.3</c:v>
                </c:pt>
                <c:pt idx="1">
                  <c:v>3.8</c:v>
                </c:pt>
                <c:pt idx="2">
                  <c:v>4.0999999999999996</c:v>
                </c:pt>
                <c:pt idx="3">
                  <c:v>3.3</c:v>
                </c:pt>
                <c:pt idx="4">
                  <c:v>3.1</c:v>
                </c:pt>
                <c:pt idx="5">
                  <c:v>4.5999999999999996</c:v>
                </c:pt>
                <c:pt idx="6">
                  <c:v>2.9</c:v>
                </c:pt>
                <c:pt idx="7">
                  <c:v>3.4</c:v>
                </c:pt>
                <c:pt idx="8">
                  <c:v>5.2</c:v>
                </c:pt>
              </c:numCache>
            </c:numRef>
          </c:val>
          <c:extLst>
            <c:ext xmlns:c16="http://schemas.microsoft.com/office/drawing/2014/chart" uri="{C3380CC4-5D6E-409C-BE32-E72D297353CC}">
              <c16:uniqueId val="{00000002-CBB7-4EE8-9EC9-AF9127974A97}"/>
            </c:ext>
          </c:extLst>
        </c:ser>
        <c:dLbls>
          <c:showLegendKey val="0"/>
          <c:showVal val="0"/>
          <c:showCatName val="0"/>
          <c:showSerName val="0"/>
          <c:showPercent val="0"/>
          <c:showBubbleSize val="0"/>
        </c:dLbls>
        <c:gapWidth val="283"/>
        <c:overlap val="100"/>
        <c:axId val="-2116355792"/>
        <c:axId val="-2116349904"/>
      </c:barChart>
      <c:catAx>
        <c:axId val="-2116327984"/>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16344976"/>
        <c:crosses val="autoZero"/>
        <c:auto val="1"/>
        <c:lblAlgn val="ctr"/>
        <c:lblOffset val="100"/>
        <c:noMultiLvlLbl val="0"/>
      </c:catAx>
      <c:valAx>
        <c:axId val="-2116344976"/>
        <c:scaling>
          <c:orientation val="minMax"/>
          <c:max val="100"/>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Emergence, Singulation,%</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16327984"/>
        <c:crosses val="autoZero"/>
        <c:crossBetween val="between"/>
      </c:valAx>
      <c:valAx>
        <c:axId val="-2116349904"/>
        <c:scaling>
          <c:orientation val="minMax"/>
        </c:scaling>
        <c:delete val="0"/>
        <c:axPos val="r"/>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Grain yield, Mg/ha</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16355792"/>
        <c:crosses val="max"/>
        <c:crossBetween val="between"/>
      </c:valAx>
      <c:catAx>
        <c:axId val="-2116355792"/>
        <c:scaling>
          <c:orientation val="minMax"/>
        </c:scaling>
        <c:delete val="1"/>
        <c:axPos val="b"/>
        <c:numFmt formatCode="General" sourceLinked="1"/>
        <c:majorTickMark val="none"/>
        <c:minorTickMark val="none"/>
        <c:tickLblPos val="nextTo"/>
        <c:crossAx val="-2116349904"/>
        <c:crosses val="autoZero"/>
        <c:auto val="1"/>
        <c:lblAlgn val="ctr"/>
        <c:lblOffset val="100"/>
        <c:noMultiLvlLbl val="0"/>
      </c:catAx>
      <c:spPr>
        <a:noFill/>
        <a:ln w="25400">
          <a:noFill/>
        </a:ln>
        <a:effectLst/>
      </c:spPr>
    </c:plotArea>
    <c:legend>
      <c:legendPos val="b"/>
      <c:layout>
        <c:manualLayout>
          <c:xMode val="edge"/>
          <c:yMode val="edge"/>
          <c:x val="0.366142669666292"/>
          <c:y val="0.91433193977788596"/>
          <c:w val="0.26771452675558399"/>
          <c:h val="7.0032881069019504E-2"/>
        </c:manualLayout>
      </c:layout>
      <c:overlay val="0"/>
      <c:spPr>
        <a:noFill/>
        <a:ln>
          <a:noFill/>
        </a:ln>
        <a:effectLst/>
      </c:spPr>
      <c:txPr>
        <a:bodyPr rot="0" spcFirstLastPara="1" vertOverflow="ellipsis" vert="horz" wrap="square" anchor="ctr" anchorCtr="1"/>
        <a:lstStyle/>
        <a:p>
          <a:pPr>
            <a:defRPr sz="105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4">
    <c:autoUpdate val="0"/>
  </c:externalData>
  <c:userShapes r:id="rId5"/>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barChart>
        <c:barDir val="col"/>
        <c:grouping val="clustered"/>
        <c:varyColors val="0"/>
        <c:ser>
          <c:idx val="0"/>
          <c:order val="0"/>
          <c:tx>
            <c:strRef>
              <c:f>'efaw 2014'!$C$1</c:f>
              <c:strCache>
                <c:ptCount val="1"/>
                <c:pt idx="0">
                  <c:v>Emergence</c:v>
                </c:pt>
              </c:strCache>
            </c:strRef>
          </c:tx>
          <c:spPr>
            <a:solidFill>
              <a:schemeClr val="accent2"/>
            </a:solidFill>
            <a:ln>
              <a:noFill/>
            </a:ln>
            <a:effectLst/>
          </c:spPr>
          <c:invertIfNegative val="0"/>
          <c:cat>
            <c:strRef>
              <c:f>'efaw 2014'!$B$2:$B$10</c:f>
              <c:strCache>
                <c:ptCount val="9"/>
                <c:pt idx="0">
                  <c:v>Check-3449</c:v>
                </c:pt>
                <c:pt idx="1">
                  <c:v>Check-3808</c:v>
                </c:pt>
                <c:pt idx="2">
                  <c:v>HP-450S-N-3449</c:v>
                </c:pt>
                <c:pt idx="3">
                  <c:v>HP-450S-N-3449</c:v>
                </c:pt>
                <c:pt idx="4">
                  <c:v>HP-450S-WS-3808</c:v>
                </c:pt>
                <c:pt idx="5">
                  <c:v>HP-260-20-N-3449</c:v>
                </c:pt>
                <c:pt idx="6">
                  <c:v>HP-260-20-N-3808</c:v>
                </c:pt>
                <c:pt idx="7">
                  <c:v>HP-260-20-WS-3808</c:v>
                </c:pt>
                <c:pt idx="8">
                  <c:v>JD-Planter-3808</c:v>
                </c:pt>
              </c:strCache>
            </c:strRef>
          </c:cat>
          <c:val>
            <c:numRef>
              <c:f>'efaw 2014'!$C$2:$C$10</c:f>
              <c:numCache>
                <c:formatCode>General</c:formatCode>
                <c:ptCount val="9"/>
                <c:pt idx="0">
                  <c:v>92</c:v>
                </c:pt>
                <c:pt idx="1">
                  <c:v>87</c:v>
                </c:pt>
                <c:pt idx="2">
                  <c:v>92</c:v>
                </c:pt>
                <c:pt idx="3">
                  <c:v>78</c:v>
                </c:pt>
                <c:pt idx="4">
                  <c:v>100</c:v>
                </c:pt>
                <c:pt idx="5">
                  <c:v>84</c:v>
                </c:pt>
                <c:pt idx="6">
                  <c:v>66</c:v>
                </c:pt>
                <c:pt idx="7">
                  <c:v>72</c:v>
                </c:pt>
                <c:pt idx="8">
                  <c:v>87</c:v>
                </c:pt>
              </c:numCache>
            </c:numRef>
          </c:val>
          <c:extLst>
            <c:ext xmlns:c16="http://schemas.microsoft.com/office/drawing/2014/chart" uri="{C3380CC4-5D6E-409C-BE32-E72D297353CC}">
              <c16:uniqueId val="{00000000-50B7-4866-AE3C-3DDAAC401F7C}"/>
            </c:ext>
          </c:extLst>
        </c:ser>
        <c:ser>
          <c:idx val="1"/>
          <c:order val="1"/>
          <c:tx>
            <c:strRef>
              <c:f>'efaw 2014'!$D$1</c:f>
              <c:strCache>
                <c:ptCount val="1"/>
                <c:pt idx="0">
                  <c:v>Singulation </c:v>
                </c:pt>
              </c:strCache>
            </c:strRef>
          </c:tx>
          <c:spPr>
            <a:solidFill>
              <a:schemeClr val="accent4"/>
            </a:solidFill>
            <a:ln>
              <a:noFill/>
            </a:ln>
            <a:effectLst/>
          </c:spPr>
          <c:invertIfNegative val="0"/>
          <c:val>
            <c:numRef>
              <c:f>'efaw 2014'!$D$2:$D$10</c:f>
              <c:numCache>
                <c:formatCode>General</c:formatCode>
                <c:ptCount val="9"/>
                <c:pt idx="0">
                  <c:v>91</c:v>
                </c:pt>
                <c:pt idx="1">
                  <c:v>86</c:v>
                </c:pt>
                <c:pt idx="2">
                  <c:v>62</c:v>
                </c:pt>
                <c:pt idx="3">
                  <c:v>45</c:v>
                </c:pt>
                <c:pt idx="4">
                  <c:v>57</c:v>
                </c:pt>
                <c:pt idx="5">
                  <c:v>65</c:v>
                </c:pt>
                <c:pt idx="6">
                  <c:v>53</c:v>
                </c:pt>
                <c:pt idx="7">
                  <c:v>65</c:v>
                </c:pt>
                <c:pt idx="8">
                  <c:v>86</c:v>
                </c:pt>
              </c:numCache>
            </c:numRef>
          </c:val>
          <c:extLst>
            <c:ext xmlns:c16="http://schemas.microsoft.com/office/drawing/2014/chart" uri="{C3380CC4-5D6E-409C-BE32-E72D297353CC}">
              <c16:uniqueId val="{00000001-50B7-4866-AE3C-3DDAAC401F7C}"/>
            </c:ext>
          </c:extLst>
        </c:ser>
        <c:dLbls>
          <c:showLegendKey val="0"/>
          <c:showVal val="0"/>
          <c:showCatName val="0"/>
          <c:showSerName val="0"/>
          <c:showPercent val="0"/>
          <c:showBubbleSize val="0"/>
        </c:dLbls>
        <c:gapWidth val="111"/>
        <c:overlap val="2"/>
        <c:axId val="2137354272"/>
        <c:axId val="2130833440"/>
      </c:barChart>
      <c:barChart>
        <c:barDir val="col"/>
        <c:grouping val="clustered"/>
        <c:varyColors val="0"/>
        <c:ser>
          <c:idx val="2"/>
          <c:order val="2"/>
          <c:tx>
            <c:strRef>
              <c:f>'efaw 2014'!$E$1</c:f>
              <c:strCache>
                <c:ptCount val="1"/>
                <c:pt idx="0">
                  <c:v>Yield</c:v>
                </c:pt>
              </c:strCache>
            </c:strRef>
          </c:tx>
          <c:spPr>
            <a:solidFill>
              <a:schemeClr val="accent6"/>
            </a:solidFill>
            <a:ln>
              <a:noFill/>
            </a:ln>
            <a:effectLst/>
          </c:spPr>
          <c:invertIfNegative val="0"/>
          <c:val>
            <c:numRef>
              <c:f>'efaw 2014'!$E$2:$E$10</c:f>
              <c:numCache>
                <c:formatCode>General</c:formatCode>
                <c:ptCount val="9"/>
                <c:pt idx="0">
                  <c:v>6.7</c:v>
                </c:pt>
                <c:pt idx="1">
                  <c:v>6.6</c:v>
                </c:pt>
                <c:pt idx="2">
                  <c:v>6.2</c:v>
                </c:pt>
                <c:pt idx="3">
                  <c:v>5.5</c:v>
                </c:pt>
                <c:pt idx="4">
                  <c:v>6.1</c:v>
                </c:pt>
                <c:pt idx="5">
                  <c:v>5.9</c:v>
                </c:pt>
                <c:pt idx="6">
                  <c:v>4.9000000000000004</c:v>
                </c:pt>
                <c:pt idx="7">
                  <c:v>4.7</c:v>
                </c:pt>
                <c:pt idx="8">
                  <c:v>6.4</c:v>
                </c:pt>
              </c:numCache>
            </c:numRef>
          </c:val>
          <c:extLst>
            <c:ext xmlns:c16="http://schemas.microsoft.com/office/drawing/2014/chart" uri="{C3380CC4-5D6E-409C-BE32-E72D297353CC}">
              <c16:uniqueId val="{00000002-50B7-4866-AE3C-3DDAAC401F7C}"/>
            </c:ext>
          </c:extLst>
        </c:ser>
        <c:dLbls>
          <c:showLegendKey val="0"/>
          <c:showVal val="0"/>
          <c:showCatName val="0"/>
          <c:showSerName val="0"/>
          <c:showPercent val="0"/>
          <c:showBubbleSize val="0"/>
        </c:dLbls>
        <c:gapWidth val="283"/>
        <c:overlap val="100"/>
        <c:axId val="2137406224"/>
        <c:axId val="2131001664"/>
      </c:barChart>
      <c:catAx>
        <c:axId val="2137354272"/>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0833440"/>
        <c:crosses val="autoZero"/>
        <c:auto val="1"/>
        <c:lblAlgn val="ctr"/>
        <c:lblOffset val="100"/>
        <c:noMultiLvlLbl val="0"/>
      </c:catAx>
      <c:valAx>
        <c:axId val="2130833440"/>
        <c:scaling>
          <c:orientation val="minMax"/>
          <c:max val="100"/>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Emergence an, Singulation, %</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7354272"/>
        <c:crosses val="autoZero"/>
        <c:crossBetween val="between"/>
      </c:valAx>
      <c:valAx>
        <c:axId val="2131001664"/>
        <c:scaling>
          <c:orientation val="minMax"/>
        </c:scaling>
        <c:delete val="0"/>
        <c:axPos val="r"/>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Grain Yield, Mg/ha</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7406224"/>
        <c:crosses val="max"/>
        <c:crossBetween val="between"/>
      </c:valAx>
      <c:catAx>
        <c:axId val="2137406224"/>
        <c:scaling>
          <c:orientation val="minMax"/>
        </c:scaling>
        <c:delete val="1"/>
        <c:axPos val="b"/>
        <c:numFmt formatCode="General" sourceLinked="1"/>
        <c:majorTickMark val="none"/>
        <c:minorTickMark val="none"/>
        <c:tickLblPos val="nextTo"/>
        <c:crossAx val="2131001664"/>
        <c:crosses val="autoZero"/>
        <c:auto val="1"/>
        <c:lblAlgn val="ctr"/>
        <c:lblOffset val="100"/>
        <c:noMultiLvlLbl val="0"/>
      </c:catAx>
      <c:spPr>
        <a:noFill/>
        <a:ln w="25400">
          <a:noFill/>
        </a:ln>
        <a:effectLst/>
      </c:spPr>
    </c:plotArea>
    <c:legend>
      <c:legendPos val="b"/>
      <c:overlay val="0"/>
      <c:spPr>
        <a:noFill/>
        <a:ln>
          <a:noFill/>
        </a:ln>
        <a:effectLst/>
      </c:spPr>
      <c:txPr>
        <a:bodyPr rot="0" spcFirstLastPara="1" vertOverflow="ellipsis" vert="horz" wrap="square" anchor="ctr" anchorCtr="1"/>
        <a:lstStyle/>
        <a:p>
          <a:pPr>
            <a:defRPr sz="12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4">
    <c:autoUpdate val="0"/>
  </c:externalData>
  <c:userShapes r:id="rId5"/>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barChart>
        <c:barDir val="col"/>
        <c:grouping val="clustered"/>
        <c:varyColors val="0"/>
        <c:ser>
          <c:idx val="0"/>
          <c:order val="0"/>
          <c:tx>
            <c:strRef>
              <c:f>'lcb 2015'!$B$1</c:f>
              <c:strCache>
                <c:ptCount val="1"/>
                <c:pt idx="0">
                  <c:v>Emergence</c:v>
                </c:pt>
              </c:strCache>
            </c:strRef>
          </c:tx>
          <c:spPr>
            <a:solidFill>
              <a:schemeClr val="accent2"/>
            </a:solidFill>
            <a:ln>
              <a:noFill/>
            </a:ln>
            <a:effectLst/>
          </c:spPr>
          <c:invertIfNegative val="0"/>
          <c:cat>
            <c:strRef>
              <c:f>'lcb 2015'!$A$2:$A$13</c:f>
              <c:strCache>
                <c:ptCount val="12"/>
                <c:pt idx="0">
                  <c:v>Check-2651</c:v>
                </c:pt>
                <c:pt idx="1">
                  <c:v>Check-3962</c:v>
                </c:pt>
                <c:pt idx="2">
                  <c:v>HP-N-450S-2651</c:v>
                </c:pt>
                <c:pt idx="3">
                  <c:v>HP-N-450S-3962</c:v>
                </c:pt>
                <c:pt idx="4">
                  <c:v>HP-WS-450S-2651</c:v>
                </c:pt>
                <c:pt idx="5">
                  <c:v>HP-WS-450S-3962</c:v>
                </c:pt>
                <c:pt idx="6">
                  <c:v>HP-N-260/20-2651</c:v>
                </c:pt>
                <c:pt idx="7">
                  <c:v>HP-N-260/20-3962</c:v>
                </c:pt>
                <c:pt idx="8">
                  <c:v>HP-WS-260/20-2651</c:v>
                </c:pt>
                <c:pt idx="9">
                  <c:v>HP-WS-260/20-3962</c:v>
                </c:pt>
                <c:pt idx="10">
                  <c:v>JD-2651</c:v>
                </c:pt>
                <c:pt idx="11">
                  <c:v>JD-3962</c:v>
                </c:pt>
              </c:strCache>
            </c:strRef>
          </c:cat>
          <c:val>
            <c:numRef>
              <c:f>'efaw 2015'!$B$2:$B$13</c:f>
              <c:numCache>
                <c:formatCode>0</c:formatCode>
                <c:ptCount val="12"/>
                <c:pt idx="0">
                  <c:v>96.23655913978493</c:v>
                </c:pt>
                <c:pt idx="1">
                  <c:v>87.634408602150529</c:v>
                </c:pt>
                <c:pt idx="2">
                  <c:v>76.881720430107521</c:v>
                </c:pt>
                <c:pt idx="3">
                  <c:v>87.09677419354837</c:v>
                </c:pt>
                <c:pt idx="4">
                  <c:v>66.129032258064484</c:v>
                </c:pt>
                <c:pt idx="5">
                  <c:v>81.182795698924707</c:v>
                </c:pt>
                <c:pt idx="6">
                  <c:v>70.967741935483858</c:v>
                </c:pt>
                <c:pt idx="7">
                  <c:v>58.602150537634422</c:v>
                </c:pt>
                <c:pt idx="8">
                  <c:v>63.440860215053753</c:v>
                </c:pt>
                <c:pt idx="9">
                  <c:v>66.666666666666671</c:v>
                </c:pt>
                <c:pt idx="10">
                  <c:v>84.946236559139777</c:v>
                </c:pt>
                <c:pt idx="11">
                  <c:v>80.645161290322577</c:v>
                </c:pt>
              </c:numCache>
            </c:numRef>
          </c:val>
          <c:extLst>
            <c:ext xmlns:c16="http://schemas.microsoft.com/office/drawing/2014/chart" uri="{C3380CC4-5D6E-409C-BE32-E72D297353CC}">
              <c16:uniqueId val="{00000000-19E2-4B29-B368-22E453520553}"/>
            </c:ext>
          </c:extLst>
        </c:ser>
        <c:ser>
          <c:idx val="1"/>
          <c:order val="1"/>
          <c:tx>
            <c:strRef>
              <c:f>'efaw 2015'!$C$1</c:f>
              <c:strCache>
                <c:ptCount val="1"/>
                <c:pt idx="0">
                  <c:v>Singulation</c:v>
                </c:pt>
              </c:strCache>
            </c:strRef>
          </c:tx>
          <c:spPr>
            <a:solidFill>
              <a:schemeClr val="accent4"/>
            </a:solidFill>
            <a:ln>
              <a:noFill/>
            </a:ln>
            <a:effectLst/>
          </c:spPr>
          <c:invertIfNegative val="0"/>
          <c:cat>
            <c:strRef>
              <c:f>'lcb 2015'!$A$2:$A$13</c:f>
              <c:strCache>
                <c:ptCount val="12"/>
                <c:pt idx="0">
                  <c:v>Check-2651</c:v>
                </c:pt>
                <c:pt idx="1">
                  <c:v>Check-3962</c:v>
                </c:pt>
                <c:pt idx="2">
                  <c:v>HP-N-450S-2651</c:v>
                </c:pt>
                <c:pt idx="3">
                  <c:v>HP-N-450S-3962</c:v>
                </c:pt>
                <c:pt idx="4">
                  <c:v>HP-WS-450S-2651</c:v>
                </c:pt>
                <c:pt idx="5">
                  <c:v>HP-WS-450S-3962</c:v>
                </c:pt>
                <c:pt idx="6">
                  <c:v>HP-N-260/20-2651</c:v>
                </c:pt>
                <c:pt idx="7">
                  <c:v>HP-N-260/20-3962</c:v>
                </c:pt>
                <c:pt idx="8">
                  <c:v>HP-WS-260/20-2651</c:v>
                </c:pt>
                <c:pt idx="9">
                  <c:v>HP-WS-260/20-3962</c:v>
                </c:pt>
                <c:pt idx="10">
                  <c:v>JD-2651</c:v>
                </c:pt>
                <c:pt idx="11">
                  <c:v>JD-3962</c:v>
                </c:pt>
              </c:strCache>
            </c:strRef>
          </c:cat>
          <c:val>
            <c:numRef>
              <c:f>'efaw 2015'!$C$2:$C$13</c:f>
              <c:numCache>
                <c:formatCode>0</c:formatCode>
                <c:ptCount val="12"/>
                <c:pt idx="0">
                  <c:v>96</c:v>
                </c:pt>
                <c:pt idx="1">
                  <c:v>88</c:v>
                </c:pt>
                <c:pt idx="2">
                  <c:v>57</c:v>
                </c:pt>
                <c:pt idx="3">
                  <c:v>40</c:v>
                </c:pt>
                <c:pt idx="4">
                  <c:v>46</c:v>
                </c:pt>
                <c:pt idx="5">
                  <c:v>45</c:v>
                </c:pt>
                <c:pt idx="6">
                  <c:v>54</c:v>
                </c:pt>
                <c:pt idx="7">
                  <c:v>47</c:v>
                </c:pt>
                <c:pt idx="8">
                  <c:v>53</c:v>
                </c:pt>
                <c:pt idx="9">
                  <c:v>50</c:v>
                </c:pt>
                <c:pt idx="10">
                  <c:v>84</c:v>
                </c:pt>
                <c:pt idx="11">
                  <c:v>75</c:v>
                </c:pt>
              </c:numCache>
            </c:numRef>
          </c:val>
          <c:extLst>
            <c:ext xmlns:c16="http://schemas.microsoft.com/office/drawing/2014/chart" uri="{C3380CC4-5D6E-409C-BE32-E72D297353CC}">
              <c16:uniqueId val="{00000001-19E2-4B29-B368-22E453520553}"/>
            </c:ext>
          </c:extLst>
        </c:ser>
        <c:dLbls>
          <c:showLegendKey val="0"/>
          <c:showVal val="0"/>
          <c:showCatName val="0"/>
          <c:showSerName val="0"/>
          <c:showPercent val="0"/>
          <c:showBubbleSize val="0"/>
        </c:dLbls>
        <c:gapWidth val="111"/>
        <c:overlap val="2"/>
        <c:axId val="2138155184"/>
        <c:axId val="2138377728"/>
      </c:barChart>
      <c:barChart>
        <c:barDir val="col"/>
        <c:grouping val="clustered"/>
        <c:varyColors val="0"/>
        <c:ser>
          <c:idx val="2"/>
          <c:order val="2"/>
          <c:tx>
            <c:strRef>
              <c:f>'efaw 2015'!$D$1</c:f>
              <c:strCache>
                <c:ptCount val="1"/>
                <c:pt idx="0">
                  <c:v>Yield</c:v>
                </c:pt>
              </c:strCache>
            </c:strRef>
          </c:tx>
          <c:spPr>
            <a:solidFill>
              <a:schemeClr val="accent6"/>
            </a:solidFill>
            <a:ln>
              <a:noFill/>
            </a:ln>
            <a:effectLst/>
          </c:spPr>
          <c:invertIfNegative val="0"/>
          <c:val>
            <c:numRef>
              <c:f>'efaw 2015'!$D$2:$D$13</c:f>
              <c:numCache>
                <c:formatCode>0.0</c:formatCode>
                <c:ptCount val="12"/>
                <c:pt idx="0">
                  <c:v>7.5015203454128319</c:v>
                </c:pt>
                <c:pt idx="1">
                  <c:v>4.941146430980738</c:v>
                </c:pt>
                <c:pt idx="2">
                  <c:v>7.2342044966574077</c:v>
                </c:pt>
                <c:pt idx="3">
                  <c:v>4.4315771727692921</c:v>
                </c:pt>
                <c:pt idx="4">
                  <c:v>5.2251677936627896</c:v>
                </c:pt>
                <c:pt idx="5">
                  <c:v>3.3581411181410461</c:v>
                </c:pt>
                <c:pt idx="6">
                  <c:v>4.1767920532624574</c:v>
                </c:pt>
                <c:pt idx="7">
                  <c:v>4.1684380702963582</c:v>
                </c:pt>
                <c:pt idx="8">
                  <c:v>8.4496527038300187</c:v>
                </c:pt>
                <c:pt idx="9">
                  <c:v>3.8510030642884479</c:v>
                </c:pt>
                <c:pt idx="10">
                  <c:v>6.6536318593799013</c:v>
                </c:pt>
                <c:pt idx="11">
                  <c:v>4.4691675623776437</c:v>
                </c:pt>
              </c:numCache>
            </c:numRef>
          </c:val>
          <c:extLst>
            <c:ext xmlns:c16="http://schemas.microsoft.com/office/drawing/2014/chart" uri="{C3380CC4-5D6E-409C-BE32-E72D297353CC}">
              <c16:uniqueId val="{00000002-19E2-4B29-B368-22E453520553}"/>
            </c:ext>
          </c:extLst>
        </c:ser>
        <c:dLbls>
          <c:showLegendKey val="0"/>
          <c:showVal val="0"/>
          <c:showCatName val="0"/>
          <c:showSerName val="0"/>
          <c:showPercent val="0"/>
          <c:showBubbleSize val="0"/>
        </c:dLbls>
        <c:gapWidth val="283"/>
        <c:overlap val="100"/>
        <c:axId val="2138248256"/>
        <c:axId val="2138215328"/>
      </c:barChart>
      <c:catAx>
        <c:axId val="2138155184"/>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8377728"/>
        <c:crosses val="autoZero"/>
        <c:auto val="1"/>
        <c:lblAlgn val="ctr"/>
        <c:lblOffset val="100"/>
        <c:noMultiLvlLbl val="0"/>
      </c:catAx>
      <c:valAx>
        <c:axId val="2138377728"/>
        <c:scaling>
          <c:orientation val="minMax"/>
          <c:max val="100"/>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Emergence,</a:t>
                </a:r>
                <a:r>
                  <a:rPr lang="en-US" baseline="0" dirty="0" smtClean="0"/>
                  <a:t> Singulation, </a:t>
                </a:r>
                <a:r>
                  <a:rPr lang="en-US" dirty="0" smtClean="0"/>
                  <a:t>%</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8155184"/>
        <c:crosses val="autoZero"/>
        <c:crossBetween val="between"/>
      </c:valAx>
      <c:valAx>
        <c:axId val="2138215328"/>
        <c:scaling>
          <c:orientation val="minMax"/>
        </c:scaling>
        <c:delete val="0"/>
        <c:axPos val="r"/>
        <c:minorGridlines>
          <c:spPr>
            <a:ln w="9525" cap="flat" cmpd="sng" algn="ctr">
              <a:solidFill>
                <a:schemeClr val="tx1">
                  <a:lumMod val="5000"/>
                  <a:lumOff val="95000"/>
                </a:schemeClr>
              </a:solidFill>
              <a:round/>
            </a:ln>
            <a:effectLst/>
          </c:spPr>
        </c:min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Grain yield, Mg/ha</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8248256"/>
        <c:crosses val="max"/>
        <c:crossBetween val="between"/>
      </c:valAx>
      <c:catAx>
        <c:axId val="2138248256"/>
        <c:scaling>
          <c:orientation val="minMax"/>
        </c:scaling>
        <c:delete val="1"/>
        <c:axPos val="b"/>
        <c:numFmt formatCode="General" sourceLinked="1"/>
        <c:majorTickMark val="none"/>
        <c:minorTickMark val="none"/>
        <c:tickLblPos val="nextTo"/>
        <c:crossAx val="2138215328"/>
        <c:crosses val="autoZero"/>
        <c:auto val="1"/>
        <c:lblAlgn val="ctr"/>
        <c:lblOffset val="100"/>
        <c:noMultiLvlLbl val="0"/>
      </c:catAx>
      <c:spPr>
        <a:noFill/>
        <a:ln w="25400">
          <a:noFill/>
        </a:ln>
        <a:effectLst/>
      </c:spPr>
    </c:plotArea>
    <c:legend>
      <c:legendPos val="b"/>
      <c:overlay val="0"/>
      <c:spPr>
        <a:noFill/>
        <a:ln>
          <a:noFill/>
        </a:ln>
        <a:effectLst/>
      </c:spPr>
      <c:txPr>
        <a:bodyPr rot="0" spcFirstLastPara="1" vertOverflow="ellipsis" vert="horz" wrap="square" anchor="ctr" anchorCtr="1"/>
        <a:lstStyle/>
        <a:p>
          <a:pPr>
            <a:defRPr sz="12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4">
    <c:autoUpdate val="0"/>
  </c:externalData>
  <c:userShapes r:id="rId5"/>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barChart>
        <c:barDir val="col"/>
        <c:grouping val="clustered"/>
        <c:varyColors val="0"/>
        <c:ser>
          <c:idx val="0"/>
          <c:order val="0"/>
          <c:tx>
            <c:strRef>
              <c:f>'lcb 2015'!$B$1</c:f>
              <c:strCache>
                <c:ptCount val="1"/>
                <c:pt idx="0">
                  <c:v>Emergence</c:v>
                </c:pt>
              </c:strCache>
            </c:strRef>
          </c:tx>
          <c:spPr>
            <a:solidFill>
              <a:schemeClr val="accent2"/>
            </a:solidFill>
            <a:ln>
              <a:noFill/>
            </a:ln>
            <a:effectLst/>
          </c:spPr>
          <c:invertIfNegative val="0"/>
          <c:cat>
            <c:strRef>
              <c:f>'lcb 2015'!$A$2:$A$13</c:f>
              <c:strCache>
                <c:ptCount val="12"/>
                <c:pt idx="0">
                  <c:v>Check-2651</c:v>
                </c:pt>
                <c:pt idx="1">
                  <c:v>Check-3962</c:v>
                </c:pt>
                <c:pt idx="2">
                  <c:v>HP-N-450S-2651</c:v>
                </c:pt>
                <c:pt idx="3">
                  <c:v>HP-N-450S-3962</c:v>
                </c:pt>
                <c:pt idx="4">
                  <c:v>HP-WS-450S-2651</c:v>
                </c:pt>
                <c:pt idx="5">
                  <c:v>HP-WS-450S-3962</c:v>
                </c:pt>
                <c:pt idx="6">
                  <c:v>HP-N-260/20-2651</c:v>
                </c:pt>
                <c:pt idx="7">
                  <c:v>HP-N-260/20-3962</c:v>
                </c:pt>
                <c:pt idx="8">
                  <c:v>HP-WS-260/20-2651</c:v>
                </c:pt>
                <c:pt idx="9">
                  <c:v>HP-WS-260/20-3962</c:v>
                </c:pt>
                <c:pt idx="10">
                  <c:v>JD-2651</c:v>
                </c:pt>
                <c:pt idx="11">
                  <c:v>JD-3962</c:v>
                </c:pt>
              </c:strCache>
            </c:strRef>
          </c:cat>
          <c:val>
            <c:numRef>
              <c:f>'lcb 2015'!$B$2:$B$13</c:f>
              <c:numCache>
                <c:formatCode>0</c:formatCode>
                <c:ptCount val="12"/>
                <c:pt idx="0">
                  <c:v>99.462365591397855</c:v>
                </c:pt>
                <c:pt idx="1">
                  <c:v>98.387096774193552</c:v>
                </c:pt>
                <c:pt idx="2">
                  <c:v>79.569892473118287</c:v>
                </c:pt>
                <c:pt idx="3">
                  <c:v>96.23655913978493</c:v>
                </c:pt>
                <c:pt idx="4">
                  <c:v>94.086021505376365</c:v>
                </c:pt>
                <c:pt idx="5">
                  <c:v>96.774193548387103</c:v>
                </c:pt>
                <c:pt idx="6">
                  <c:v>75.268817204301072</c:v>
                </c:pt>
                <c:pt idx="7">
                  <c:v>73.655913978494596</c:v>
                </c:pt>
                <c:pt idx="8">
                  <c:v>85.483870967741922</c:v>
                </c:pt>
                <c:pt idx="9">
                  <c:v>75.806451612903217</c:v>
                </c:pt>
                <c:pt idx="10">
                  <c:v>98.924731182795668</c:v>
                </c:pt>
                <c:pt idx="11">
                  <c:v>98.924731182795668</c:v>
                </c:pt>
              </c:numCache>
            </c:numRef>
          </c:val>
          <c:extLst>
            <c:ext xmlns:c16="http://schemas.microsoft.com/office/drawing/2014/chart" uri="{C3380CC4-5D6E-409C-BE32-E72D297353CC}">
              <c16:uniqueId val="{00000000-A458-43DF-B048-038CD5E2CA51}"/>
            </c:ext>
          </c:extLst>
        </c:ser>
        <c:ser>
          <c:idx val="1"/>
          <c:order val="1"/>
          <c:tx>
            <c:strRef>
              <c:f>'lcb 2015'!$C$1</c:f>
              <c:strCache>
                <c:ptCount val="1"/>
                <c:pt idx="0">
                  <c:v>Singulation</c:v>
                </c:pt>
              </c:strCache>
            </c:strRef>
          </c:tx>
          <c:spPr>
            <a:solidFill>
              <a:schemeClr val="accent4"/>
            </a:solidFill>
            <a:ln>
              <a:noFill/>
            </a:ln>
            <a:effectLst/>
          </c:spPr>
          <c:invertIfNegative val="0"/>
          <c:cat>
            <c:strRef>
              <c:f>'lcb 2015'!$A$2:$A$13</c:f>
              <c:strCache>
                <c:ptCount val="12"/>
                <c:pt idx="0">
                  <c:v>Check-2651</c:v>
                </c:pt>
                <c:pt idx="1">
                  <c:v>Check-3962</c:v>
                </c:pt>
                <c:pt idx="2">
                  <c:v>HP-N-450S-2651</c:v>
                </c:pt>
                <c:pt idx="3">
                  <c:v>HP-N-450S-3962</c:v>
                </c:pt>
                <c:pt idx="4">
                  <c:v>HP-WS-450S-2651</c:v>
                </c:pt>
                <c:pt idx="5">
                  <c:v>HP-WS-450S-3962</c:v>
                </c:pt>
                <c:pt idx="6">
                  <c:v>HP-N-260/20-2651</c:v>
                </c:pt>
                <c:pt idx="7">
                  <c:v>HP-N-260/20-3962</c:v>
                </c:pt>
                <c:pt idx="8">
                  <c:v>HP-WS-260/20-2651</c:v>
                </c:pt>
                <c:pt idx="9">
                  <c:v>HP-WS-260/20-3962</c:v>
                </c:pt>
                <c:pt idx="10">
                  <c:v>JD-2651</c:v>
                </c:pt>
                <c:pt idx="11">
                  <c:v>JD-3962</c:v>
                </c:pt>
              </c:strCache>
            </c:strRef>
          </c:cat>
          <c:val>
            <c:numRef>
              <c:f>'lcb 2015'!$C$2:$C$13</c:f>
              <c:numCache>
                <c:formatCode>0</c:formatCode>
                <c:ptCount val="12"/>
                <c:pt idx="0">
                  <c:v>99</c:v>
                </c:pt>
                <c:pt idx="1">
                  <c:v>98</c:v>
                </c:pt>
                <c:pt idx="2">
                  <c:v>46</c:v>
                </c:pt>
                <c:pt idx="3">
                  <c:v>28</c:v>
                </c:pt>
                <c:pt idx="4">
                  <c:v>52</c:v>
                </c:pt>
                <c:pt idx="5">
                  <c:v>25</c:v>
                </c:pt>
                <c:pt idx="6">
                  <c:v>73</c:v>
                </c:pt>
                <c:pt idx="7">
                  <c:v>59</c:v>
                </c:pt>
                <c:pt idx="8">
                  <c:v>83</c:v>
                </c:pt>
                <c:pt idx="9">
                  <c:v>56</c:v>
                </c:pt>
                <c:pt idx="10">
                  <c:v>98</c:v>
                </c:pt>
                <c:pt idx="11">
                  <c:v>98</c:v>
                </c:pt>
              </c:numCache>
            </c:numRef>
          </c:val>
          <c:extLst>
            <c:ext xmlns:c16="http://schemas.microsoft.com/office/drawing/2014/chart" uri="{C3380CC4-5D6E-409C-BE32-E72D297353CC}">
              <c16:uniqueId val="{00000001-A458-43DF-B048-038CD5E2CA51}"/>
            </c:ext>
          </c:extLst>
        </c:ser>
        <c:dLbls>
          <c:showLegendKey val="0"/>
          <c:showVal val="0"/>
          <c:showCatName val="0"/>
          <c:showSerName val="0"/>
          <c:showPercent val="0"/>
          <c:showBubbleSize val="0"/>
        </c:dLbls>
        <c:gapWidth val="111"/>
        <c:overlap val="2"/>
        <c:axId val="2131119728"/>
        <c:axId val="2131050368"/>
      </c:barChart>
      <c:barChart>
        <c:barDir val="col"/>
        <c:grouping val="clustered"/>
        <c:varyColors val="0"/>
        <c:ser>
          <c:idx val="2"/>
          <c:order val="2"/>
          <c:tx>
            <c:strRef>
              <c:f>'lcb 2015'!$D$1</c:f>
              <c:strCache>
                <c:ptCount val="1"/>
                <c:pt idx="0">
                  <c:v>Yield</c:v>
                </c:pt>
              </c:strCache>
            </c:strRef>
          </c:tx>
          <c:spPr>
            <a:solidFill>
              <a:schemeClr val="accent6"/>
            </a:solidFill>
            <a:ln>
              <a:noFill/>
            </a:ln>
            <a:effectLst/>
          </c:spPr>
          <c:invertIfNegative val="0"/>
          <c:val>
            <c:numRef>
              <c:f>'lcb 2015'!$D$2:$D$13</c:f>
              <c:numCache>
                <c:formatCode>0.0</c:formatCode>
                <c:ptCount val="12"/>
                <c:pt idx="0">
                  <c:v>3.653515430064433</c:v>
                </c:pt>
                <c:pt idx="1">
                  <c:v>2.8393039327552372</c:v>
                </c:pt>
                <c:pt idx="2">
                  <c:v>2.4301093205582802</c:v>
                </c:pt>
                <c:pt idx="3">
                  <c:v>1.5156868077394221</c:v>
                </c:pt>
                <c:pt idx="4">
                  <c:v>0.69312443333784801</c:v>
                </c:pt>
                <c:pt idx="5">
                  <c:v>0.85179126156009</c:v>
                </c:pt>
                <c:pt idx="6">
                  <c:v>2.258916994032659</c:v>
                </c:pt>
                <c:pt idx="7">
                  <c:v>1.582494641813645</c:v>
                </c:pt>
                <c:pt idx="8">
                  <c:v>2.7098648474222471</c:v>
                </c:pt>
                <c:pt idx="9">
                  <c:v>0.86431790413273502</c:v>
                </c:pt>
                <c:pt idx="10">
                  <c:v>4.1712711175282431</c:v>
                </c:pt>
                <c:pt idx="11">
                  <c:v>1.912354613896698</c:v>
                </c:pt>
              </c:numCache>
            </c:numRef>
          </c:val>
          <c:extLst>
            <c:ext xmlns:c16="http://schemas.microsoft.com/office/drawing/2014/chart" uri="{C3380CC4-5D6E-409C-BE32-E72D297353CC}">
              <c16:uniqueId val="{00000002-A458-43DF-B048-038CD5E2CA51}"/>
            </c:ext>
          </c:extLst>
        </c:ser>
        <c:dLbls>
          <c:showLegendKey val="0"/>
          <c:showVal val="0"/>
          <c:showCatName val="0"/>
          <c:showSerName val="0"/>
          <c:showPercent val="0"/>
          <c:showBubbleSize val="0"/>
        </c:dLbls>
        <c:gapWidth val="283"/>
        <c:overlap val="100"/>
        <c:axId val="2137699936"/>
        <c:axId val="2130894032"/>
      </c:barChart>
      <c:catAx>
        <c:axId val="2131119728"/>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1050368"/>
        <c:crosses val="autoZero"/>
        <c:auto val="1"/>
        <c:lblAlgn val="ctr"/>
        <c:lblOffset val="100"/>
        <c:noMultiLvlLbl val="0"/>
      </c:catAx>
      <c:valAx>
        <c:axId val="2131050368"/>
        <c:scaling>
          <c:orientation val="minMax"/>
          <c:max val="100"/>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Emergence,</a:t>
                </a:r>
                <a:r>
                  <a:rPr lang="en-US" baseline="0" dirty="0" smtClean="0"/>
                  <a:t> Singulation, </a:t>
                </a:r>
                <a:r>
                  <a:rPr lang="en-US" dirty="0" smtClean="0"/>
                  <a:t>%</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1119728"/>
        <c:crosses val="autoZero"/>
        <c:crossBetween val="between"/>
      </c:valAx>
      <c:valAx>
        <c:axId val="2130894032"/>
        <c:scaling>
          <c:orientation val="minMax"/>
        </c:scaling>
        <c:delete val="0"/>
        <c:axPos val="r"/>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US" dirty="0" smtClean="0"/>
                  <a:t>Grain</a:t>
                </a:r>
                <a:r>
                  <a:rPr lang="en-US" baseline="0" dirty="0" smtClean="0"/>
                  <a:t> Yield, </a:t>
                </a:r>
                <a:r>
                  <a:rPr lang="en-US" dirty="0" smtClean="0"/>
                  <a:t>Mg/ha</a:t>
                </a:r>
                <a:endParaRPr lang="en-US" dirty="0"/>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37699936"/>
        <c:crosses val="max"/>
        <c:crossBetween val="between"/>
      </c:valAx>
      <c:catAx>
        <c:axId val="2137699936"/>
        <c:scaling>
          <c:orientation val="minMax"/>
        </c:scaling>
        <c:delete val="1"/>
        <c:axPos val="b"/>
        <c:numFmt formatCode="General" sourceLinked="1"/>
        <c:majorTickMark val="none"/>
        <c:minorTickMark val="none"/>
        <c:tickLblPos val="nextTo"/>
        <c:crossAx val="2130894032"/>
        <c:crosses val="autoZero"/>
        <c:auto val="1"/>
        <c:lblAlgn val="ctr"/>
        <c:lblOffset val="100"/>
        <c:noMultiLvlLbl val="0"/>
      </c:catAx>
      <c:spPr>
        <a:noFill/>
        <a:ln w="25400">
          <a:noFill/>
        </a:ln>
        <a:effectLst/>
      </c:spPr>
    </c:plotArea>
    <c:legend>
      <c:legendPos val="b"/>
      <c:overlay val="0"/>
      <c:spPr>
        <a:noFill/>
        <a:ln>
          <a:noFill/>
        </a:ln>
        <a:effectLst/>
      </c:spPr>
      <c:txPr>
        <a:bodyPr rot="0" spcFirstLastPara="1" vertOverflow="ellipsis" vert="horz" wrap="square" anchor="ctr" anchorCtr="1"/>
        <a:lstStyle/>
        <a:p>
          <a:pPr>
            <a:defRPr sz="12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4">
    <c:autoUpdate val="0"/>
  </c:externalData>
</c:chartSpace>
</file>

<file path=ppt/charts/colors1.xml><?xml version="1.0" encoding="utf-8"?>
<cs:colorStyle xmlns:cs="http://schemas.microsoft.com/office/drawing/2012/chartStyle" xmlns:a="http://schemas.openxmlformats.org/drawingml/2006/main" meth="cycle" id="12">
  <a:schemeClr val="accent2"/>
  <a:schemeClr val="accent4"/>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2">
  <a:schemeClr val="accent2"/>
  <a:schemeClr val="accent4"/>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2">
  <a:schemeClr val="accent2"/>
  <a:schemeClr val="accent4"/>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2">
  <a:schemeClr val="accent2"/>
  <a:schemeClr val="accent4"/>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322">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322">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322">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322">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drawings/drawing1.xml><?xml version="1.0" encoding="utf-8"?>
<c:userShapes xmlns:c="http://schemas.openxmlformats.org/drawingml/2006/chart">
  <cdr:relSizeAnchor xmlns:cdr="http://schemas.openxmlformats.org/drawingml/2006/chartDrawing">
    <cdr:from>
      <cdr:x>0.85162</cdr:x>
      <cdr:y>0.0027</cdr:y>
    </cdr:from>
    <cdr:to>
      <cdr:x>0.87635</cdr:x>
      <cdr:y>0.05322</cdr:y>
    </cdr:to>
    <cdr:sp macro="" textlink="">
      <cdr:nvSpPr>
        <cdr:cNvPr id="2" name="TextBox 4"/>
        <cdr:cNvSpPr txBox="1"/>
      </cdr:nvSpPr>
      <cdr:spPr>
        <a:xfrm xmlns:a="http://schemas.openxmlformats.org/drawingml/2006/main">
          <a:off x="6359525" y="13138"/>
          <a:ext cx="184731" cy="246221"/>
        </a:xfrm>
        <a:prstGeom xmlns:a="http://schemas.openxmlformats.org/drawingml/2006/main" prst="rect">
          <a:avLst/>
        </a:prstGeom>
        <a:noFill xmlns:a="http://schemas.openxmlformats.org/drawingml/2006/main"/>
      </cdr:spPr>
      <cdr:txBody>
        <a:bodyPr xmlns:a="http://schemas.openxmlformats.org/drawingml/2006/main" wrap="none" rtlCol="0">
          <a:spAutoFit/>
        </a:bodyPr>
        <a:lstStyle xmlns:a="http://schemas.openxmlformats.org/drawingml/2006/main">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xmlns:a="http://schemas.openxmlformats.org/drawingml/2006/main">
          <a:endParaRPr lang="en-US" sz="1000" dirty="0"/>
        </a:p>
      </cdr:txBody>
    </cdr:sp>
  </cdr:relSizeAnchor>
</c:userShapes>
</file>

<file path=ppt/drawings/drawing2.xml><?xml version="1.0" encoding="utf-8"?>
<c:userShapes xmlns:c="http://schemas.openxmlformats.org/drawingml/2006/chart">
  <cdr:relSizeAnchor xmlns:cdr="http://schemas.openxmlformats.org/drawingml/2006/chartDrawing">
    <cdr:from>
      <cdr:x>0.47519</cdr:x>
      <cdr:y>0</cdr:y>
    </cdr:from>
    <cdr:to>
      <cdr:x>0.49992</cdr:x>
      <cdr:y>0.04369</cdr:y>
    </cdr:to>
    <cdr:sp macro="" textlink="">
      <cdr:nvSpPr>
        <cdr:cNvPr id="5" name="TextBox 8"/>
        <cdr:cNvSpPr txBox="1"/>
      </cdr:nvSpPr>
      <cdr:spPr>
        <a:xfrm xmlns:a="http://schemas.openxmlformats.org/drawingml/2006/main">
          <a:off x="3548493" y="0"/>
          <a:ext cx="184731" cy="246221"/>
        </a:xfrm>
        <a:prstGeom xmlns:a="http://schemas.openxmlformats.org/drawingml/2006/main" prst="rect">
          <a:avLst/>
        </a:prstGeom>
        <a:noFill xmlns:a="http://schemas.openxmlformats.org/drawingml/2006/main"/>
      </cdr:spPr>
      <cdr:txBody>
        <a:bodyPr xmlns:a="http://schemas.openxmlformats.org/drawingml/2006/main" wrap="none" rtlCol="0">
          <a:spAutoFit/>
        </a:bodyPr>
        <a:lstStyle xmlns:a="http://schemas.openxmlformats.org/drawingml/2006/main">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xmlns:a="http://schemas.openxmlformats.org/drawingml/2006/main">
          <a:endParaRPr lang="en-US" sz="1000" dirty="0"/>
        </a:p>
      </cdr:txBody>
    </cdr:sp>
  </cdr:relSizeAnchor>
  <cdr:relSizeAnchor xmlns:cdr="http://schemas.openxmlformats.org/drawingml/2006/chartDrawing">
    <cdr:from>
      <cdr:x>0.7551</cdr:x>
      <cdr:y>0.19969</cdr:y>
    </cdr:from>
    <cdr:to>
      <cdr:x>0.77984</cdr:x>
      <cdr:y>0.24338</cdr:y>
    </cdr:to>
    <cdr:sp macro="" textlink="">
      <cdr:nvSpPr>
        <cdr:cNvPr id="6" name="TextBox 8"/>
        <cdr:cNvSpPr txBox="1"/>
      </cdr:nvSpPr>
      <cdr:spPr>
        <a:xfrm xmlns:a="http://schemas.openxmlformats.org/drawingml/2006/main">
          <a:off x="5638800" y="1125379"/>
          <a:ext cx="184731" cy="246221"/>
        </a:xfrm>
        <a:prstGeom xmlns:a="http://schemas.openxmlformats.org/drawingml/2006/main" prst="rect">
          <a:avLst/>
        </a:prstGeom>
        <a:noFill xmlns:a="http://schemas.openxmlformats.org/drawingml/2006/main"/>
      </cdr:spPr>
      <cdr:txBody>
        <a:bodyPr xmlns:a="http://schemas.openxmlformats.org/drawingml/2006/main" wrap="none" rtlCol="0">
          <a:spAutoFit/>
        </a:bodyPr>
        <a:lstStyle xmlns:a="http://schemas.openxmlformats.org/drawingml/2006/main">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xmlns:a="http://schemas.openxmlformats.org/drawingml/2006/main">
          <a:endParaRPr lang="en-US" sz="1000" dirty="0"/>
        </a:p>
      </cdr:txBody>
    </cdr:sp>
  </cdr:relSizeAnchor>
  <cdr:relSizeAnchor xmlns:cdr="http://schemas.openxmlformats.org/drawingml/2006/chartDrawing">
    <cdr:from>
      <cdr:x>0.7551</cdr:x>
      <cdr:y>0.1965</cdr:y>
    </cdr:from>
    <cdr:to>
      <cdr:x>0.77984</cdr:x>
      <cdr:y>0.23787</cdr:y>
    </cdr:to>
    <cdr:sp macro="" textlink="">
      <cdr:nvSpPr>
        <cdr:cNvPr id="7" name="TextBox 8"/>
        <cdr:cNvSpPr txBox="1"/>
      </cdr:nvSpPr>
      <cdr:spPr>
        <a:xfrm xmlns:a="http://schemas.openxmlformats.org/drawingml/2006/main">
          <a:off x="5638800" y="1169731"/>
          <a:ext cx="184731" cy="246221"/>
        </a:xfrm>
        <a:prstGeom xmlns:a="http://schemas.openxmlformats.org/drawingml/2006/main" prst="rect">
          <a:avLst/>
        </a:prstGeom>
        <a:noFill xmlns:a="http://schemas.openxmlformats.org/drawingml/2006/main"/>
      </cdr:spPr>
      <cdr:txBody>
        <a:bodyPr xmlns:a="http://schemas.openxmlformats.org/drawingml/2006/main" wrap="none" rtlCol="0">
          <a:spAutoFit/>
        </a:bodyPr>
        <a:lstStyle xmlns:a="http://schemas.openxmlformats.org/drawingml/2006/main">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xmlns:a="http://schemas.openxmlformats.org/drawingml/2006/main">
          <a:endParaRPr lang="en-US" sz="1000" dirty="0"/>
        </a:p>
      </cdr:txBody>
    </cdr:sp>
  </cdr:relSizeAnchor>
</c:userShapes>
</file>

<file path=ppt/drawings/drawing3.xml><?xml version="1.0" encoding="utf-8"?>
<c:userShapes xmlns:c="http://schemas.openxmlformats.org/drawingml/2006/chart">
  <cdr:relSizeAnchor xmlns:cdr="http://schemas.openxmlformats.org/drawingml/2006/chartDrawing">
    <cdr:from>
      <cdr:x>0.18367</cdr:x>
      <cdr:y>0</cdr:y>
    </cdr:from>
    <cdr:to>
      <cdr:x>0.20841</cdr:x>
      <cdr:y>0.04311</cdr:y>
    </cdr:to>
    <cdr:sp macro="" textlink="">
      <cdr:nvSpPr>
        <cdr:cNvPr id="3" name="TextBox 9"/>
        <cdr:cNvSpPr txBox="1"/>
      </cdr:nvSpPr>
      <cdr:spPr>
        <a:xfrm xmlns:a="http://schemas.openxmlformats.org/drawingml/2006/main">
          <a:off x="1371600" y="0"/>
          <a:ext cx="184731" cy="246221"/>
        </a:xfrm>
        <a:prstGeom xmlns:a="http://schemas.openxmlformats.org/drawingml/2006/main" prst="rect">
          <a:avLst/>
        </a:prstGeom>
        <a:noFill xmlns:a="http://schemas.openxmlformats.org/drawingml/2006/main"/>
      </cdr:spPr>
      <cdr:txBody>
        <a:bodyPr xmlns:a="http://schemas.openxmlformats.org/drawingml/2006/main" wrap="none" rtlCol="0">
          <a:spAutoFit/>
        </a:bodyPr>
        <a:lstStyle xmlns:a="http://schemas.openxmlformats.org/drawingml/2006/main">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xmlns:a="http://schemas.openxmlformats.org/drawingml/2006/main">
          <a:endParaRPr lang="en-US" sz="1000" dirty="0"/>
        </a:p>
      </cdr:txBody>
    </cdr:sp>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77739" cy="471054"/>
          </a:xfrm>
          <a:prstGeom prst="rect">
            <a:avLst/>
          </a:prstGeom>
        </p:spPr>
        <p:txBody>
          <a:bodyPr vert="horz" lIns="94229" tIns="47114" rIns="94229" bIns="47114" rtlCol="0"/>
          <a:lstStyle>
            <a:lvl1pPr algn="l">
              <a:defRPr sz="1200"/>
            </a:lvl1pPr>
          </a:lstStyle>
          <a:p>
            <a:endParaRPr lang="en-US"/>
          </a:p>
        </p:txBody>
      </p:sp>
      <p:sp>
        <p:nvSpPr>
          <p:cNvPr id="3" name="Date Placeholder 2"/>
          <p:cNvSpPr>
            <a:spLocks noGrp="1"/>
          </p:cNvSpPr>
          <p:nvPr>
            <p:ph type="dt" sz="quarter" idx="1"/>
          </p:nvPr>
        </p:nvSpPr>
        <p:spPr>
          <a:xfrm>
            <a:off x="4023092" y="0"/>
            <a:ext cx="3077739" cy="471054"/>
          </a:xfrm>
          <a:prstGeom prst="rect">
            <a:avLst/>
          </a:prstGeom>
        </p:spPr>
        <p:txBody>
          <a:bodyPr vert="horz" lIns="94229" tIns="47114" rIns="94229" bIns="47114" rtlCol="0"/>
          <a:lstStyle>
            <a:lvl1pPr algn="r">
              <a:defRPr sz="1200"/>
            </a:lvl1pPr>
          </a:lstStyle>
          <a:p>
            <a:fld id="{70D893DE-1B61-41A7-997E-D4893758324C}" type="datetimeFigureOut">
              <a:rPr lang="en-US" smtClean="0"/>
              <a:t>4/4/2016</a:t>
            </a:fld>
            <a:endParaRPr lang="en-US"/>
          </a:p>
        </p:txBody>
      </p:sp>
      <p:sp>
        <p:nvSpPr>
          <p:cNvPr id="4" name="Footer Placeholder 3"/>
          <p:cNvSpPr>
            <a:spLocks noGrp="1"/>
          </p:cNvSpPr>
          <p:nvPr>
            <p:ph type="ftr" sz="quarter" idx="2"/>
          </p:nvPr>
        </p:nvSpPr>
        <p:spPr>
          <a:xfrm>
            <a:off x="0" y="8917422"/>
            <a:ext cx="3077739" cy="471053"/>
          </a:xfrm>
          <a:prstGeom prst="rect">
            <a:avLst/>
          </a:prstGeom>
        </p:spPr>
        <p:txBody>
          <a:bodyPr vert="horz" lIns="94229" tIns="47114" rIns="94229" bIns="47114" rtlCol="0" anchor="b"/>
          <a:lstStyle>
            <a:lvl1pPr algn="l">
              <a:defRPr sz="1200"/>
            </a:lvl1pPr>
          </a:lstStyle>
          <a:p>
            <a:endParaRPr lang="en-US"/>
          </a:p>
        </p:txBody>
      </p:sp>
      <p:sp>
        <p:nvSpPr>
          <p:cNvPr id="5" name="Slide Number Placeholder 4"/>
          <p:cNvSpPr>
            <a:spLocks noGrp="1"/>
          </p:cNvSpPr>
          <p:nvPr>
            <p:ph type="sldNum" sz="quarter" idx="3"/>
          </p:nvPr>
        </p:nvSpPr>
        <p:spPr>
          <a:xfrm>
            <a:off x="4023092" y="8917422"/>
            <a:ext cx="3077739" cy="471053"/>
          </a:xfrm>
          <a:prstGeom prst="rect">
            <a:avLst/>
          </a:prstGeom>
        </p:spPr>
        <p:txBody>
          <a:bodyPr vert="horz" lIns="94229" tIns="47114" rIns="94229" bIns="47114" rtlCol="0" anchor="b"/>
          <a:lstStyle>
            <a:lvl1pPr algn="r">
              <a:defRPr sz="1200"/>
            </a:lvl1pPr>
          </a:lstStyle>
          <a:p>
            <a:fld id="{906FDCAC-6861-4804-98BC-4EB1594DF36D}" type="slidenum">
              <a:rPr lang="en-US" smtClean="0"/>
              <a:t>‹#›</a:t>
            </a:fld>
            <a:endParaRPr lang="en-US"/>
          </a:p>
        </p:txBody>
      </p:sp>
    </p:spTree>
    <p:extLst>
      <p:ext uri="{BB962C8B-B14F-4D97-AF65-F5344CB8AC3E}">
        <p14:creationId xmlns:p14="http://schemas.microsoft.com/office/powerpoint/2010/main" val="87418366"/>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77739" cy="471054"/>
          </a:xfrm>
          <a:prstGeom prst="rect">
            <a:avLst/>
          </a:prstGeom>
        </p:spPr>
        <p:txBody>
          <a:bodyPr vert="horz" lIns="94229" tIns="47114" rIns="94229" bIns="47114" rtlCol="0"/>
          <a:lstStyle>
            <a:lvl1pPr algn="l">
              <a:defRPr sz="1200"/>
            </a:lvl1pPr>
          </a:lstStyle>
          <a:p>
            <a:endParaRPr lang="en-US"/>
          </a:p>
        </p:txBody>
      </p:sp>
      <p:sp>
        <p:nvSpPr>
          <p:cNvPr id="3" name="Date Placeholder 2"/>
          <p:cNvSpPr>
            <a:spLocks noGrp="1"/>
          </p:cNvSpPr>
          <p:nvPr>
            <p:ph type="dt" idx="1"/>
          </p:nvPr>
        </p:nvSpPr>
        <p:spPr>
          <a:xfrm>
            <a:off x="4023092" y="0"/>
            <a:ext cx="3077739" cy="471054"/>
          </a:xfrm>
          <a:prstGeom prst="rect">
            <a:avLst/>
          </a:prstGeom>
        </p:spPr>
        <p:txBody>
          <a:bodyPr vert="horz" lIns="94229" tIns="47114" rIns="94229" bIns="47114" rtlCol="0"/>
          <a:lstStyle>
            <a:lvl1pPr algn="r">
              <a:defRPr sz="1200"/>
            </a:lvl1pPr>
          </a:lstStyle>
          <a:p>
            <a:fld id="{06EBAD44-2A91-4216-9D40-FCB70735773C}" type="datetimeFigureOut">
              <a:rPr lang="en-US" smtClean="0"/>
              <a:t>4/4/2016</a:t>
            </a:fld>
            <a:endParaRPr lang="en-US"/>
          </a:p>
        </p:txBody>
      </p:sp>
      <p:sp>
        <p:nvSpPr>
          <p:cNvPr id="4" name="Slide Image Placeholder 3"/>
          <p:cNvSpPr>
            <a:spLocks noGrp="1" noRot="1" noChangeAspect="1"/>
          </p:cNvSpPr>
          <p:nvPr>
            <p:ph type="sldImg" idx="2"/>
          </p:nvPr>
        </p:nvSpPr>
        <p:spPr>
          <a:xfrm>
            <a:off x="1438275" y="1173163"/>
            <a:ext cx="4225925" cy="3168650"/>
          </a:xfrm>
          <a:prstGeom prst="rect">
            <a:avLst/>
          </a:prstGeom>
          <a:noFill/>
          <a:ln w="12700">
            <a:solidFill>
              <a:prstClr val="black"/>
            </a:solidFill>
          </a:ln>
        </p:spPr>
        <p:txBody>
          <a:bodyPr vert="horz" lIns="94229" tIns="47114" rIns="94229" bIns="47114" rtlCol="0" anchor="ctr"/>
          <a:lstStyle/>
          <a:p>
            <a:endParaRPr lang="en-US"/>
          </a:p>
        </p:txBody>
      </p:sp>
      <p:sp>
        <p:nvSpPr>
          <p:cNvPr id="5" name="Notes Placeholder 4"/>
          <p:cNvSpPr>
            <a:spLocks noGrp="1"/>
          </p:cNvSpPr>
          <p:nvPr>
            <p:ph type="body" sz="quarter" idx="3"/>
          </p:nvPr>
        </p:nvSpPr>
        <p:spPr>
          <a:xfrm>
            <a:off x="710248" y="4518204"/>
            <a:ext cx="5681980" cy="3696712"/>
          </a:xfrm>
          <a:prstGeom prst="rect">
            <a:avLst/>
          </a:prstGeom>
        </p:spPr>
        <p:txBody>
          <a:bodyPr vert="horz" lIns="94229" tIns="47114" rIns="94229" bIns="47114"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917422"/>
            <a:ext cx="3077739" cy="471053"/>
          </a:xfrm>
          <a:prstGeom prst="rect">
            <a:avLst/>
          </a:prstGeom>
        </p:spPr>
        <p:txBody>
          <a:bodyPr vert="horz" lIns="94229" tIns="47114" rIns="94229" bIns="47114" rtlCol="0" anchor="b"/>
          <a:lstStyle>
            <a:lvl1pPr algn="l">
              <a:defRPr sz="1200"/>
            </a:lvl1pPr>
          </a:lstStyle>
          <a:p>
            <a:endParaRPr lang="en-US"/>
          </a:p>
        </p:txBody>
      </p:sp>
      <p:sp>
        <p:nvSpPr>
          <p:cNvPr id="7" name="Slide Number Placeholder 6"/>
          <p:cNvSpPr>
            <a:spLocks noGrp="1"/>
          </p:cNvSpPr>
          <p:nvPr>
            <p:ph type="sldNum" sz="quarter" idx="5"/>
          </p:nvPr>
        </p:nvSpPr>
        <p:spPr>
          <a:xfrm>
            <a:off x="4023092" y="8917422"/>
            <a:ext cx="3077739" cy="471053"/>
          </a:xfrm>
          <a:prstGeom prst="rect">
            <a:avLst/>
          </a:prstGeom>
        </p:spPr>
        <p:txBody>
          <a:bodyPr vert="horz" lIns="94229" tIns="47114" rIns="94229" bIns="47114" rtlCol="0" anchor="b"/>
          <a:lstStyle>
            <a:lvl1pPr algn="r">
              <a:defRPr sz="1200"/>
            </a:lvl1pPr>
          </a:lstStyle>
          <a:p>
            <a:fld id="{FE7A562F-CA73-4BB7-ABC1-285C2C2C3414}" type="slidenum">
              <a:rPr lang="en-US" smtClean="0"/>
              <a:t>‹#›</a:t>
            </a:fld>
            <a:endParaRPr lang="en-US"/>
          </a:p>
        </p:txBody>
      </p:sp>
    </p:spTree>
    <p:extLst>
      <p:ext uri="{BB962C8B-B14F-4D97-AF65-F5344CB8AC3E}">
        <p14:creationId xmlns:p14="http://schemas.microsoft.com/office/powerpoint/2010/main" val="389423981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2</a:t>
            </a:fld>
            <a:endParaRPr lang="en-US"/>
          </a:p>
        </p:txBody>
      </p:sp>
    </p:spTree>
    <p:extLst>
      <p:ext uri="{BB962C8B-B14F-4D97-AF65-F5344CB8AC3E}">
        <p14:creationId xmlns:p14="http://schemas.microsoft.com/office/powerpoint/2010/main" val="3685004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4</a:t>
            </a:fld>
            <a:endParaRPr lang="en-US" dirty="0"/>
          </a:p>
        </p:txBody>
      </p:sp>
    </p:spTree>
    <p:extLst>
      <p:ext uri="{BB962C8B-B14F-4D97-AF65-F5344CB8AC3E}">
        <p14:creationId xmlns:p14="http://schemas.microsoft.com/office/powerpoint/2010/main" val="393015255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8</a:t>
            </a:fld>
            <a:endParaRPr lang="en-US"/>
          </a:p>
        </p:txBody>
      </p:sp>
    </p:spTree>
    <p:extLst>
      <p:ext uri="{BB962C8B-B14F-4D97-AF65-F5344CB8AC3E}">
        <p14:creationId xmlns:p14="http://schemas.microsoft.com/office/powerpoint/2010/main" val="229848488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9</a:t>
            </a:fld>
            <a:endParaRPr lang="en-US"/>
          </a:p>
        </p:txBody>
      </p:sp>
    </p:spTree>
    <p:extLst>
      <p:ext uri="{BB962C8B-B14F-4D97-AF65-F5344CB8AC3E}">
        <p14:creationId xmlns:p14="http://schemas.microsoft.com/office/powerpoint/2010/main" val="188447786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11</a:t>
            </a:fld>
            <a:endParaRPr lang="en-US"/>
          </a:p>
        </p:txBody>
      </p:sp>
    </p:spTree>
    <p:extLst>
      <p:ext uri="{BB962C8B-B14F-4D97-AF65-F5344CB8AC3E}">
        <p14:creationId xmlns:p14="http://schemas.microsoft.com/office/powerpoint/2010/main" val="320615544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12</a:t>
            </a:fld>
            <a:endParaRPr lang="en-US"/>
          </a:p>
        </p:txBody>
      </p:sp>
    </p:spTree>
    <p:extLst>
      <p:ext uri="{BB962C8B-B14F-4D97-AF65-F5344CB8AC3E}">
        <p14:creationId xmlns:p14="http://schemas.microsoft.com/office/powerpoint/2010/main" val="335928438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13</a:t>
            </a:fld>
            <a:endParaRPr lang="en-US"/>
          </a:p>
        </p:txBody>
      </p:sp>
    </p:spTree>
    <p:extLst>
      <p:ext uri="{BB962C8B-B14F-4D97-AF65-F5344CB8AC3E}">
        <p14:creationId xmlns:p14="http://schemas.microsoft.com/office/powerpoint/2010/main" val="237761289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E7A562F-CA73-4BB7-ABC1-285C2C2C3414}" type="slidenum">
              <a:rPr lang="en-US" smtClean="0"/>
              <a:t>16</a:t>
            </a:fld>
            <a:endParaRPr lang="en-US"/>
          </a:p>
        </p:txBody>
      </p:sp>
    </p:spTree>
    <p:extLst>
      <p:ext uri="{BB962C8B-B14F-4D97-AF65-F5344CB8AC3E}">
        <p14:creationId xmlns:p14="http://schemas.microsoft.com/office/powerpoint/2010/main" val="368311889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1"/>
      </p:bgRef>
    </p:bg>
    <p:spTree>
      <p:nvGrpSpPr>
        <p:cNvPr id="1" name=""/>
        <p:cNvGrpSpPr/>
        <p:nvPr/>
      </p:nvGrpSpPr>
      <p:grpSpPr>
        <a:xfrm>
          <a:off x="0" y="0"/>
          <a:ext cx="0" cy="0"/>
          <a:chOff x="0" y="0"/>
          <a:chExt cx="0" cy="0"/>
        </a:xfrm>
      </p:grpSpPr>
      <p:sp>
        <p:nvSpPr>
          <p:cNvPr id="8" name="Title 7"/>
          <p:cNvSpPr>
            <a:spLocks noGrp="1"/>
          </p:cNvSpPr>
          <p:nvPr>
            <p:ph type="ctrTitle"/>
          </p:nvPr>
        </p:nvSpPr>
        <p:spPr>
          <a:xfrm>
            <a:off x="2286000" y="3124200"/>
            <a:ext cx="6172200" cy="1894362"/>
          </a:xfrm>
        </p:spPr>
        <p:txBody>
          <a:bodyPr/>
          <a:lstStyle>
            <a:lvl1pPr>
              <a:defRPr b="1"/>
            </a:lvl1pPr>
          </a:lstStyle>
          <a:p>
            <a:r>
              <a:rPr kumimoji="0" lang="en-US" smtClean="0"/>
              <a:t>Click to edit Master title style</a:t>
            </a:r>
            <a:endParaRPr kumimoji="0" lang="en-US"/>
          </a:p>
        </p:txBody>
      </p:sp>
      <p:sp>
        <p:nvSpPr>
          <p:cNvPr id="9" name="Subtitle 8"/>
          <p:cNvSpPr>
            <a:spLocks noGrp="1"/>
          </p:cNvSpPr>
          <p:nvPr>
            <p:ph type="subTitle" idx="1"/>
          </p:nvPr>
        </p:nvSpPr>
        <p:spPr>
          <a:xfrm>
            <a:off x="2286000" y="5003322"/>
            <a:ext cx="6172200" cy="1371600"/>
          </a:xfrm>
        </p:spPr>
        <p:txBody>
          <a:bodyPr/>
          <a:lstStyle>
            <a:lvl1pPr marL="0" indent="0" algn="l">
              <a:buNone/>
              <a:defRPr sz="1800" b="1">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bwMode="auto">
          <a:xfrm rot="5400000">
            <a:off x="7764621" y="1174097"/>
            <a:ext cx="2286000" cy="381000"/>
          </a:xfrm>
        </p:spPr>
        <p:txBody>
          <a:bodyPr/>
          <a:lstStyle/>
          <a:p>
            <a:fld id="{1D8BD707-D9CF-40AE-B4C6-C98DA3205C09}" type="datetimeFigureOut">
              <a:rPr lang="en-US" smtClean="0"/>
              <a:pPr/>
              <a:t>4/4/2016</a:t>
            </a:fld>
            <a:endParaRPr lang="en-US"/>
          </a:p>
        </p:txBody>
      </p:sp>
      <p:sp>
        <p:nvSpPr>
          <p:cNvPr id="17" name="Footer Placeholder 16"/>
          <p:cNvSpPr>
            <a:spLocks noGrp="1"/>
          </p:cNvSpPr>
          <p:nvPr>
            <p:ph type="ftr" sz="quarter" idx="11"/>
          </p:nvPr>
        </p:nvSpPr>
        <p:spPr bwMode="auto">
          <a:xfrm rot="5400000">
            <a:off x="7077269" y="4181669"/>
            <a:ext cx="3657600" cy="384048"/>
          </a:xfrm>
        </p:spPr>
        <p:txBody>
          <a:bodyPr/>
          <a:lstStyle/>
          <a:p>
            <a:endParaRPr lang="en-US"/>
          </a:p>
        </p:txBody>
      </p:sp>
      <p:sp>
        <p:nvSpPr>
          <p:cNvPr id="10" name="Rectangle 9"/>
          <p:cNvSpPr/>
          <p:nvPr/>
        </p:nvSpPr>
        <p:spPr bwMode="auto">
          <a:xfrm>
            <a:off x="381000" y="0"/>
            <a:ext cx="609600" cy="6858000"/>
          </a:xfrm>
          <a:prstGeom prst="rect">
            <a:avLst/>
          </a:prstGeom>
          <a:solidFill>
            <a:schemeClr val="accent1">
              <a:tint val="60000"/>
              <a:alpha val="54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Rectangle 11"/>
          <p:cNvSpPr/>
          <p:nvPr/>
        </p:nvSpPr>
        <p:spPr bwMode="auto">
          <a:xfrm>
            <a:off x="276336" y="0"/>
            <a:ext cx="104664" cy="6858000"/>
          </a:xfrm>
          <a:prstGeom prst="rect">
            <a:avLst/>
          </a:prstGeom>
          <a:solidFill>
            <a:schemeClr val="accent1">
              <a:tint val="40000"/>
              <a:alpha val="36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4" name="Rectangle 13"/>
          <p:cNvSpPr/>
          <p:nvPr/>
        </p:nvSpPr>
        <p:spPr bwMode="auto">
          <a:xfrm>
            <a:off x="990600" y="0"/>
            <a:ext cx="181872" cy="6858000"/>
          </a:xfrm>
          <a:prstGeom prst="rect">
            <a:avLst/>
          </a:prstGeom>
          <a:solidFill>
            <a:schemeClr val="accent1">
              <a:tint val="40000"/>
              <a:alpha val="70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9" name="Rectangle 18"/>
          <p:cNvSpPr/>
          <p:nvPr/>
        </p:nvSpPr>
        <p:spPr bwMode="auto">
          <a:xfrm>
            <a:off x="1141320" y="0"/>
            <a:ext cx="230280" cy="6858000"/>
          </a:xfrm>
          <a:prstGeom prst="rect">
            <a:avLst/>
          </a:prstGeom>
          <a:solidFill>
            <a:schemeClr val="accent1">
              <a:tint val="20000"/>
              <a:alpha val="7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Straight Connector 10"/>
          <p:cNvSpPr>
            <a:spLocks noChangeShapeType="1"/>
          </p:cNvSpPr>
          <p:nvPr/>
        </p:nvSpPr>
        <p:spPr bwMode="auto">
          <a:xfrm>
            <a:off x="106344" y="0"/>
            <a:ext cx="0" cy="6858000"/>
          </a:xfrm>
          <a:prstGeom prst="line">
            <a:avLst/>
          </a:prstGeom>
          <a:noFill/>
          <a:ln w="57150" cap="flat" cmpd="sng" algn="ctr">
            <a:solidFill>
              <a:schemeClr val="accent1">
                <a:tint val="60000"/>
                <a:alpha val="7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8" name="Straight Connector 17"/>
          <p:cNvSpPr>
            <a:spLocks noChangeShapeType="1"/>
          </p:cNvSpPr>
          <p:nvPr/>
        </p:nvSpPr>
        <p:spPr bwMode="auto">
          <a:xfrm>
            <a:off x="914400" y="0"/>
            <a:ext cx="0" cy="6858000"/>
          </a:xfrm>
          <a:prstGeom prst="line">
            <a:avLst/>
          </a:prstGeom>
          <a:noFill/>
          <a:ln w="57150" cap="flat" cmpd="sng" algn="ctr">
            <a:solidFill>
              <a:schemeClr val="accent1">
                <a:tint val="20000"/>
                <a:alpha val="8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20" name="Straight Connector 19"/>
          <p:cNvSpPr>
            <a:spLocks noChangeShapeType="1"/>
          </p:cNvSpPr>
          <p:nvPr/>
        </p:nvSpPr>
        <p:spPr bwMode="auto">
          <a:xfrm>
            <a:off x="854112" y="0"/>
            <a:ext cx="0" cy="6858000"/>
          </a:xfrm>
          <a:prstGeom prst="line">
            <a:avLst/>
          </a:prstGeom>
          <a:noFill/>
          <a:ln w="5715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6" name="Straight Connector 15"/>
          <p:cNvSpPr>
            <a:spLocks noChangeShapeType="1"/>
          </p:cNvSpPr>
          <p:nvPr/>
        </p:nvSpPr>
        <p:spPr bwMode="auto">
          <a:xfrm>
            <a:off x="1726640" y="0"/>
            <a:ext cx="0" cy="6858000"/>
          </a:xfrm>
          <a:prstGeom prst="line">
            <a:avLst/>
          </a:prstGeom>
          <a:noFill/>
          <a:ln w="28575" cap="flat" cmpd="sng" algn="ctr">
            <a:solidFill>
              <a:schemeClr val="accent1">
                <a:tint val="60000"/>
                <a:alpha val="82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5" name="Straight Connector 14"/>
          <p:cNvSpPr>
            <a:spLocks noChangeShapeType="1"/>
          </p:cNvSpPr>
          <p:nvPr/>
        </p:nvSpPr>
        <p:spPr bwMode="auto">
          <a:xfrm>
            <a:off x="1066800" y="0"/>
            <a:ext cx="0" cy="6858000"/>
          </a:xfrm>
          <a:prstGeom prst="line">
            <a:avLst/>
          </a:prstGeom>
          <a:noFill/>
          <a:ln w="9525"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22" name="Straight Connector 21"/>
          <p:cNvSpPr>
            <a:spLocks noChangeShapeType="1"/>
          </p:cNvSpPr>
          <p:nvPr/>
        </p:nvSpPr>
        <p:spPr bwMode="auto">
          <a:xfrm>
            <a:off x="9113856" y="0"/>
            <a:ext cx="0" cy="6858000"/>
          </a:xfrm>
          <a:prstGeom prst="line">
            <a:avLst/>
          </a:prstGeom>
          <a:noFill/>
          <a:ln w="57150" cap="flat" cmpd="thickThin"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27" name="Rectangle 26"/>
          <p:cNvSpPr/>
          <p:nvPr/>
        </p:nvSpPr>
        <p:spPr bwMode="auto">
          <a:xfrm>
            <a:off x="1219200" y="0"/>
            <a:ext cx="76200" cy="6858000"/>
          </a:xfrm>
          <a:prstGeom prst="rect">
            <a:avLst/>
          </a:prstGeom>
          <a:solidFill>
            <a:schemeClr val="accent1">
              <a:tint val="60000"/>
              <a:alpha val="5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1" name="Oval 20"/>
          <p:cNvSpPr/>
          <p:nvPr/>
        </p:nvSpPr>
        <p:spPr bwMode="auto">
          <a:xfrm>
            <a:off x="609600" y="3429000"/>
            <a:ext cx="1295400" cy="1295400"/>
          </a:xfrm>
          <a:prstGeom prst="ellipse">
            <a:avLst/>
          </a:prstGeom>
          <a:solidFill>
            <a:schemeClr val="accent1"/>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3" name="Oval 22"/>
          <p:cNvSpPr/>
          <p:nvPr/>
        </p:nvSpPr>
        <p:spPr bwMode="auto">
          <a:xfrm>
            <a:off x="1309632" y="4866752"/>
            <a:ext cx="641424" cy="641424"/>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4" name="Oval 23"/>
          <p:cNvSpPr/>
          <p:nvPr/>
        </p:nvSpPr>
        <p:spPr bwMode="auto">
          <a:xfrm>
            <a:off x="1091080" y="5500632"/>
            <a:ext cx="137160" cy="13716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6" name="Oval 25"/>
          <p:cNvSpPr/>
          <p:nvPr/>
        </p:nvSpPr>
        <p:spPr bwMode="auto">
          <a:xfrm>
            <a:off x="1664208" y="5788152"/>
            <a:ext cx="274320" cy="27432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5" name="Oval 24"/>
          <p:cNvSpPr/>
          <p:nvPr/>
        </p:nvSpPr>
        <p:spPr>
          <a:xfrm>
            <a:off x="1905000" y="4495800"/>
            <a:ext cx="365760" cy="365760"/>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9" name="Slide Number Placeholder 28"/>
          <p:cNvSpPr>
            <a:spLocks noGrp="1"/>
          </p:cNvSpPr>
          <p:nvPr>
            <p:ph type="sldNum" sz="quarter" idx="12"/>
          </p:nvPr>
        </p:nvSpPr>
        <p:spPr bwMode="auto">
          <a:xfrm>
            <a:off x="1325544" y="4928702"/>
            <a:ext cx="609600" cy="517524"/>
          </a:xfrm>
        </p:spPr>
        <p:txBody>
          <a:bodyPr/>
          <a:lstStyle/>
          <a:p>
            <a:fld id="{B6F15528-21DE-4FAA-801E-634DDDAF4B2B}"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8" name="Content Placeholder 7"/>
          <p:cNvSpPr>
            <a:spLocks noGrp="1"/>
          </p:cNvSpPr>
          <p:nvPr>
            <p:ph sz="quarter" idx="1"/>
          </p:nvPr>
        </p:nvSpPr>
        <p:spPr>
          <a:xfrm>
            <a:off x="457200" y="1600200"/>
            <a:ext cx="7467600" cy="4873752"/>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4"/>
          </p:nvPr>
        </p:nvSpPr>
        <p:spPr/>
        <p:txBody>
          <a:bodyPr rtlCol="0"/>
          <a:lstStyle/>
          <a:p>
            <a:fld id="{1D8BD707-D9CF-40AE-B4C6-C98DA3205C09}" type="datetimeFigureOut">
              <a:rPr lang="en-US" smtClean="0"/>
              <a:pPr/>
              <a:t>4/4/2016</a:t>
            </a:fld>
            <a:endParaRPr lang="en-US"/>
          </a:p>
        </p:txBody>
      </p:sp>
      <p:sp>
        <p:nvSpPr>
          <p:cNvPr id="9" name="Slide Number Placeholder 8"/>
          <p:cNvSpPr>
            <a:spLocks noGrp="1"/>
          </p:cNvSpPr>
          <p:nvPr>
            <p:ph type="sldNum" sz="quarter" idx="15"/>
          </p:nvPr>
        </p:nvSpPr>
        <p:spPr/>
        <p:txBody>
          <a:bodyPr rtlCol="0"/>
          <a:lstStyle/>
          <a:p>
            <a:fld id="{B6F15528-21DE-4FAA-801E-634DDDAF4B2B}" type="slidenum">
              <a:rPr lang="en-US" smtClean="0"/>
              <a:pPr/>
              <a:t>‹#›</a:t>
            </a:fld>
            <a:endParaRPr lang="en-US"/>
          </a:p>
        </p:txBody>
      </p:sp>
      <p:sp>
        <p:nvSpPr>
          <p:cNvPr id="10" name="Footer Placeholder 9"/>
          <p:cNvSpPr>
            <a:spLocks noGrp="1"/>
          </p:cNvSpPr>
          <p:nvPr>
            <p:ph type="ftr" sz="quarter" idx="16"/>
          </p:nvPr>
        </p:nvSpPr>
        <p:spPr/>
        <p:txBody>
          <a:bodyPr rtlCol="0"/>
          <a:lstStyle/>
          <a:p>
            <a:endParaRPr lang="en-US"/>
          </a:p>
        </p:txBody>
      </p:sp>
    </p:spTree>
  </p:cSld>
  <p:clrMapOvr>
    <a:masterClrMapping/>
  </p:clrMapOvr>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2286000" y="2895600"/>
            <a:ext cx="6172200" cy="2053590"/>
          </a:xfrm>
        </p:spPr>
        <p:txBody>
          <a:bodyPr/>
          <a:lstStyle>
            <a:lvl1pPr algn="l">
              <a:buNone/>
              <a:defRPr sz="3000" b="1" cap="small" baseline="0"/>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2286000" y="5010150"/>
            <a:ext cx="6172200" cy="1371600"/>
          </a:xfrm>
        </p:spPr>
        <p:txBody>
          <a:bodyPr anchor="t"/>
          <a:lstStyle>
            <a:lvl1pPr marL="0" indent="0">
              <a:buNone/>
              <a:defRPr sz="1800" b="1">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bwMode="auto">
          <a:xfrm rot="5400000">
            <a:off x="7763256" y="1170432"/>
            <a:ext cx="2286000" cy="381000"/>
          </a:xfrm>
        </p:spPr>
        <p:txBody>
          <a:bodyPr/>
          <a:lstStyle/>
          <a:p>
            <a:fld id="{1D8BD707-D9CF-40AE-B4C6-C98DA3205C09}" type="datetimeFigureOut">
              <a:rPr lang="en-US" smtClean="0"/>
              <a:pPr/>
              <a:t>4/4/2016</a:t>
            </a:fld>
            <a:endParaRPr lang="en-US"/>
          </a:p>
        </p:txBody>
      </p:sp>
      <p:sp>
        <p:nvSpPr>
          <p:cNvPr id="5" name="Footer Placeholder 4"/>
          <p:cNvSpPr>
            <a:spLocks noGrp="1"/>
          </p:cNvSpPr>
          <p:nvPr>
            <p:ph type="ftr" sz="quarter" idx="11"/>
          </p:nvPr>
        </p:nvSpPr>
        <p:spPr bwMode="auto">
          <a:xfrm rot="5400000">
            <a:off x="7077456" y="4178808"/>
            <a:ext cx="3657600" cy="384048"/>
          </a:xfrm>
        </p:spPr>
        <p:txBody>
          <a:bodyPr/>
          <a:lstStyle/>
          <a:p>
            <a:endParaRPr lang="en-US"/>
          </a:p>
        </p:txBody>
      </p:sp>
      <p:sp>
        <p:nvSpPr>
          <p:cNvPr id="9" name="Rectangle 8"/>
          <p:cNvSpPr/>
          <p:nvPr/>
        </p:nvSpPr>
        <p:spPr bwMode="auto">
          <a:xfrm>
            <a:off x="381000" y="0"/>
            <a:ext cx="609600" cy="6858000"/>
          </a:xfrm>
          <a:prstGeom prst="rect">
            <a:avLst/>
          </a:prstGeom>
          <a:solidFill>
            <a:schemeClr val="accent1">
              <a:tint val="60000"/>
              <a:alpha val="54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bwMode="auto">
          <a:xfrm>
            <a:off x="276336" y="0"/>
            <a:ext cx="104664" cy="6858000"/>
          </a:xfrm>
          <a:prstGeom prst="rect">
            <a:avLst/>
          </a:prstGeom>
          <a:solidFill>
            <a:schemeClr val="accent1">
              <a:tint val="40000"/>
              <a:alpha val="36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bwMode="auto">
          <a:xfrm>
            <a:off x="990600" y="0"/>
            <a:ext cx="181872" cy="6858000"/>
          </a:xfrm>
          <a:prstGeom prst="rect">
            <a:avLst/>
          </a:prstGeom>
          <a:solidFill>
            <a:schemeClr val="accent1">
              <a:tint val="40000"/>
              <a:alpha val="70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Rectangle 11"/>
          <p:cNvSpPr/>
          <p:nvPr/>
        </p:nvSpPr>
        <p:spPr bwMode="auto">
          <a:xfrm>
            <a:off x="1141320" y="0"/>
            <a:ext cx="230280" cy="6858000"/>
          </a:xfrm>
          <a:prstGeom prst="rect">
            <a:avLst/>
          </a:prstGeom>
          <a:solidFill>
            <a:schemeClr val="accent1">
              <a:tint val="20000"/>
              <a:alpha val="7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Straight Connector 12"/>
          <p:cNvSpPr>
            <a:spLocks noChangeShapeType="1"/>
          </p:cNvSpPr>
          <p:nvPr/>
        </p:nvSpPr>
        <p:spPr bwMode="auto">
          <a:xfrm>
            <a:off x="106344" y="0"/>
            <a:ext cx="0" cy="6858000"/>
          </a:xfrm>
          <a:prstGeom prst="line">
            <a:avLst/>
          </a:prstGeom>
          <a:noFill/>
          <a:ln w="57150" cap="flat" cmpd="sng" algn="ctr">
            <a:solidFill>
              <a:schemeClr val="accent1">
                <a:tint val="60000"/>
                <a:alpha val="7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4" name="Straight Connector 13"/>
          <p:cNvSpPr>
            <a:spLocks noChangeShapeType="1"/>
          </p:cNvSpPr>
          <p:nvPr/>
        </p:nvSpPr>
        <p:spPr bwMode="auto">
          <a:xfrm>
            <a:off x="914400" y="0"/>
            <a:ext cx="0" cy="6858000"/>
          </a:xfrm>
          <a:prstGeom prst="line">
            <a:avLst/>
          </a:prstGeom>
          <a:noFill/>
          <a:ln w="57150" cap="flat" cmpd="sng" algn="ctr">
            <a:solidFill>
              <a:schemeClr val="accent1">
                <a:tint val="20000"/>
                <a:alpha val="8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5" name="Straight Connector 14"/>
          <p:cNvSpPr>
            <a:spLocks noChangeShapeType="1"/>
          </p:cNvSpPr>
          <p:nvPr/>
        </p:nvSpPr>
        <p:spPr bwMode="auto">
          <a:xfrm>
            <a:off x="854112" y="0"/>
            <a:ext cx="0" cy="6858000"/>
          </a:xfrm>
          <a:prstGeom prst="line">
            <a:avLst/>
          </a:prstGeom>
          <a:noFill/>
          <a:ln w="5715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6" name="Straight Connector 15"/>
          <p:cNvSpPr>
            <a:spLocks noChangeShapeType="1"/>
          </p:cNvSpPr>
          <p:nvPr/>
        </p:nvSpPr>
        <p:spPr bwMode="auto">
          <a:xfrm>
            <a:off x="1726640" y="0"/>
            <a:ext cx="0" cy="6858000"/>
          </a:xfrm>
          <a:prstGeom prst="line">
            <a:avLst/>
          </a:prstGeom>
          <a:noFill/>
          <a:ln w="28575" cap="flat" cmpd="sng" algn="ctr">
            <a:solidFill>
              <a:schemeClr val="accent1">
                <a:tint val="60000"/>
                <a:alpha val="82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7" name="Straight Connector 16"/>
          <p:cNvSpPr>
            <a:spLocks noChangeShapeType="1"/>
          </p:cNvSpPr>
          <p:nvPr/>
        </p:nvSpPr>
        <p:spPr bwMode="auto">
          <a:xfrm>
            <a:off x="1066800" y="0"/>
            <a:ext cx="0" cy="6858000"/>
          </a:xfrm>
          <a:prstGeom prst="line">
            <a:avLst/>
          </a:prstGeom>
          <a:noFill/>
          <a:ln w="9525"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8" name="Rectangle 17"/>
          <p:cNvSpPr/>
          <p:nvPr/>
        </p:nvSpPr>
        <p:spPr bwMode="auto">
          <a:xfrm>
            <a:off x="1219200" y="0"/>
            <a:ext cx="76200" cy="6858000"/>
          </a:xfrm>
          <a:prstGeom prst="rect">
            <a:avLst/>
          </a:prstGeom>
          <a:solidFill>
            <a:schemeClr val="accent1">
              <a:tint val="60000"/>
              <a:alpha val="5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19" name="Oval 18"/>
          <p:cNvSpPr/>
          <p:nvPr/>
        </p:nvSpPr>
        <p:spPr bwMode="auto">
          <a:xfrm>
            <a:off x="609600" y="3429000"/>
            <a:ext cx="1295400" cy="129540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0" name="Oval 19"/>
          <p:cNvSpPr/>
          <p:nvPr/>
        </p:nvSpPr>
        <p:spPr bwMode="auto">
          <a:xfrm>
            <a:off x="1324704" y="4866752"/>
            <a:ext cx="641424" cy="641424"/>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1" name="Oval 20"/>
          <p:cNvSpPr/>
          <p:nvPr/>
        </p:nvSpPr>
        <p:spPr bwMode="auto">
          <a:xfrm>
            <a:off x="1091080" y="5500632"/>
            <a:ext cx="137160" cy="13716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2" name="Oval 21"/>
          <p:cNvSpPr/>
          <p:nvPr/>
        </p:nvSpPr>
        <p:spPr bwMode="auto">
          <a:xfrm>
            <a:off x="1664208" y="5791200"/>
            <a:ext cx="274320" cy="27432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3" name="Oval 22"/>
          <p:cNvSpPr/>
          <p:nvPr/>
        </p:nvSpPr>
        <p:spPr bwMode="auto">
          <a:xfrm>
            <a:off x="1879040" y="4479888"/>
            <a:ext cx="365760" cy="365760"/>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6" name="Straight Connector 25"/>
          <p:cNvSpPr>
            <a:spLocks noChangeShapeType="1"/>
          </p:cNvSpPr>
          <p:nvPr/>
        </p:nvSpPr>
        <p:spPr bwMode="auto">
          <a:xfrm>
            <a:off x="9097944" y="0"/>
            <a:ext cx="0" cy="6858000"/>
          </a:xfrm>
          <a:prstGeom prst="line">
            <a:avLst/>
          </a:prstGeom>
          <a:noFill/>
          <a:ln w="57150" cap="flat" cmpd="thickThin"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6" name="Slide Number Placeholder 5"/>
          <p:cNvSpPr>
            <a:spLocks noGrp="1"/>
          </p:cNvSpPr>
          <p:nvPr>
            <p:ph type="sldNum" sz="quarter" idx="12"/>
          </p:nvPr>
        </p:nvSpPr>
        <p:spPr bwMode="auto">
          <a:xfrm>
            <a:off x="1340616" y="4928702"/>
            <a:ext cx="609600" cy="517524"/>
          </a:xfrm>
        </p:spPr>
        <p:txBody>
          <a:bodyPr/>
          <a:lstStyle/>
          <a:p>
            <a:fld id="{B6F15528-21DE-4FAA-801E-634DDDAF4B2B}"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p>
            <a:fld id="{1D8BD707-D9CF-40AE-B4C6-C98DA3205C09}" type="datetimeFigureOut">
              <a:rPr lang="en-US" smtClean="0"/>
              <a:pPr/>
              <a:t>4/4/2016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
        <p:nvSpPr>
          <p:cNvPr id="9" name="Content Placeholder 8"/>
          <p:cNvSpPr>
            <a:spLocks noGrp="1"/>
          </p:cNvSpPr>
          <p:nvPr>
            <p:ph sz="quarter" idx="1"/>
          </p:nvPr>
        </p:nvSpPr>
        <p:spPr>
          <a:xfrm>
            <a:off x="457200" y="1600200"/>
            <a:ext cx="36576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1" name="Content Placeholder 10"/>
          <p:cNvSpPr>
            <a:spLocks noGrp="1"/>
          </p:cNvSpPr>
          <p:nvPr>
            <p:ph sz="quarter" idx="2"/>
          </p:nvPr>
        </p:nvSpPr>
        <p:spPr>
          <a:xfrm>
            <a:off x="4270248" y="1600200"/>
            <a:ext cx="36576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7543800" cy="1143000"/>
          </a:xfrm>
        </p:spPr>
        <p:txBody>
          <a:bodyPr anchor="b"/>
          <a:lstStyle>
            <a:lvl1pPr>
              <a:defRPr/>
            </a:lvl1pPr>
          </a:lstStyle>
          <a:p>
            <a:r>
              <a:rPr kumimoji="0" lang="en-US" smtClean="0"/>
              <a:t>Click to edit Master title style</a:t>
            </a:r>
            <a:endParaRPr kumimoji="0" lang="en-US"/>
          </a:p>
        </p:txBody>
      </p:sp>
      <p:sp>
        <p:nvSpPr>
          <p:cNvPr id="7" name="Date Placeholder 6"/>
          <p:cNvSpPr>
            <a:spLocks noGrp="1"/>
          </p:cNvSpPr>
          <p:nvPr>
            <p:ph type="dt" sz="half" idx="10"/>
          </p:nvPr>
        </p:nvSpPr>
        <p:spPr/>
        <p:txBody>
          <a:bodyPr/>
          <a:lstStyle/>
          <a:p>
            <a:fld id="{1D8BD707-D9CF-40AE-B4C6-C98DA3205C09}" type="datetimeFigureOut">
              <a:rPr lang="en-US" smtClean="0"/>
              <a:pPr/>
              <a:t>4/4/2016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
        <p:nvSpPr>
          <p:cNvPr id="11" name="Content Placeholder 10"/>
          <p:cNvSpPr>
            <a:spLocks noGrp="1"/>
          </p:cNvSpPr>
          <p:nvPr>
            <p:ph sz="quarter" idx="2"/>
          </p:nvPr>
        </p:nvSpPr>
        <p:spPr>
          <a:xfrm>
            <a:off x="457200" y="2362200"/>
            <a:ext cx="3657600" cy="38862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3" name="Content Placeholder 12"/>
          <p:cNvSpPr>
            <a:spLocks noGrp="1"/>
          </p:cNvSpPr>
          <p:nvPr>
            <p:ph sz="quarter" idx="4"/>
          </p:nvPr>
        </p:nvSpPr>
        <p:spPr>
          <a:xfrm>
            <a:off x="4371975" y="2362200"/>
            <a:ext cx="3657600" cy="38862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2" name="Text Placeholder 11"/>
          <p:cNvSpPr>
            <a:spLocks noGrp="1"/>
          </p:cNvSpPr>
          <p:nvPr>
            <p:ph type="body" sz="quarter" idx="1"/>
          </p:nvPr>
        </p:nvSpPr>
        <p:spPr>
          <a:xfrm>
            <a:off x="457200" y="1569720"/>
            <a:ext cx="3657600" cy="658368"/>
          </a:xfrm>
          <a:prstGeom prst="roundRect">
            <a:avLst>
              <a:gd name="adj" fmla="val 16667"/>
            </a:avLst>
          </a:prstGeom>
          <a:solidFill>
            <a:schemeClr val="accent1"/>
          </a:solidFill>
        </p:spPr>
        <p:txBody>
          <a:bodyPr rtlCol="0" anchor="ctr">
            <a:noAutofit/>
          </a:bodyP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
        <p:nvSpPr>
          <p:cNvPr id="14" name="Text Placeholder 13"/>
          <p:cNvSpPr>
            <a:spLocks noGrp="1"/>
          </p:cNvSpPr>
          <p:nvPr>
            <p:ph type="body" sz="quarter" idx="3"/>
          </p:nvPr>
        </p:nvSpPr>
        <p:spPr>
          <a:xfrm>
            <a:off x="4343400" y="1569720"/>
            <a:ext cx="3657600" cy="658368"/>
          </a:xfrm>
          <a:prstGeom prst="roundRect">
            <a:avLst>
              <a:gd name="adj" fmla="val 16667"/>
            </a:avLst>
          </a:prstGeom>
          <a:solidFill>
            <a:schemeClr val="accent1"/>
          </a:solidFill>
        </p:spPr>
        <p:txBody>
          <a:bodyPr rtlCol="0" anchor="ctr">
            <a:noAutofit/>
          </a:bodyP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Tree>
  </p:cSld>
  <p:clrMapOvr>
    <a:masterClrMapping/>
  </p:clrMapOvr>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6" name="Date Placeholder 5"/>
          <p:cNvSpPr>
            <a:spLocks noGrp="1"/>
          </p:cNvSpPr>
          <p:nvPr>
            <p:ph type="dt" sz="half" idx="10"/>
          </p:nvPr>
        </p:nvSpPr>
        <p:spPr/>
        <p:txBody>
          <a:bodyPr rtlCol="0"/>
          <a:lstStyle/>
          <a:p>
            <a:fld id="{1D8BD707-D9CF-40AE-B4C6-C98DA3205C09}" type="datetimeFigureOut">
              <a:rPr lang="en-US" smtClean="0"/>
              <a:pPr/>
              <a:t>4/4/2016</a:t>
            </a:fld>
            <a:endParaRPr lang="en-US"/>
          </a:p>
        </p:txBody>
      </p:sp>
      <p:sp>
        <p:nvSpPr>
          <p:cNvPr id="7" name="Slide Number Placeholder 6"/>
          <p:cNvSpPr>
            <a:spLocks noGrp="1"/>
          </p:cNvSpPr>
          <p:nvPr>
            <p:ph type="sldNum" sz="quarter" idx="11"/>
          </p:nvPr>
        </p:nvSpPr>
        <p:spPr/>
        <p:txBody>
          <a:bodyPr rtlCol="0"/>
          <a:lstStyle/>
          <a:p>
            <a:fld id="{B6F15528-21DE-4FAA-801E-634DDDAF4B2B}" type="slidenum">
              <a:rPr lang="en-US" smtClean="0"/>
              <a:pPr/>
              <a:t>‹#›</a:t>
            </a:fld>
            <a:endParaRPr lang="en-US"/>
          </a:p>
        </p:txBody>
      </p:sp>
      <p:sp>
        <p:nvSpPr>
          <p:cNvPr id="8" name="Footer Placeholder 7"/>
          <p:cNvSpPr>
            <a:spLocks noGrp="1"/>
          </p:cNvSpPr>
          <p:nvPr>
            <p:ph type="ftr" sz="quarter" idx="12"/>
          </p:nvPr>
        </p:nvSpPr>
        <p:spPr/>
        <p:txBody>
          <a:bodyPr rtlCol="0"/>
          <a:lstStyle/>
          <a:p>
            <a:endParaRPr lang="en-US"/>
          </a:p>
        </p:txBody>
      </p:sp>
    </p:spTree>
  </p:cSld>
  <p:clrMapOvr>
    <a:masterClrMapping/>
  </p:clrMapOv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4/4/2016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bg>
      <p:bgRef idx="1001">
        <a:schemeClr val="bg1"/>
      </p:bgRef>
    </p:bg>
    <p:spTree>
      <p:nvGrpSpPr>
        <p:cNvPr id="1" name=""/>
        <p:cNvGrpSpPr/>
        <p:nvPr/>
      </p:nvGrpSpPr>
      <p:grpSpPr>
        <a:xfrm>
          <a:off x="0" y="0"/>
          <a:ext cx="0" cy="0"/>
          <a:chOff x="0" y="0"/>
          <a:chExt cx="0" cy="0"/>
        </a:xfrm>
      </p:grpSpPr>
      <p:sp>
        <p:nvSpPr>
          <p:cNvPr id="10" name="Straight Connector 9"/>
          <p:cNvSpPr>
            <a:spLocks noChangeShapeType="1"/>
          </p:cNvSpPr>
          <p:nvPr/>
        </p:nvSpPr>
        <p:spPr bwMode="auto">
          <a:xfrm>
            <a:off x="8763000" y="0"/>
            <a:ext cx="0" cy="6858000"/>
          </a:xfrm>
          <a:prstGeom prst="line">
            <a:avLst/>
          </a:prstGeom>
          <a:noFill/>
          <a:ln w="38100" cap="flat" cmpd="sng" algn="ctr">
            <a:solidFill>
              <a:schemeClr val="accent1">
                <a:tint val="60000"/>
                <a:alpha val="93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2" name="Title 1"/>
          <p:cNvSpPr>
            <a:spLocks noGrp="1"/>
          </p:cNvSpPr>
          <p:nvPr>
            <p:ph type="title"/>
          </p:nvPr>
        </p:nvSpPr>
        <p:spPr>
          <a:xfrm rot="5400000">
            <a:off x="3371851" y="3200400"/>
            <a:ext cx="6309360" cy="457200"/>
          </a:xfrm>
        </p:spPr>
        <p:txBody>
          <a:bodyPr anchor="b"/>
          <a:lstStyle>
            <a:lvl1pPr algn="l">
              <a:buNone/>
              <a:defRPr sz="2000" b="1" cap="small" baseline="0"/>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12280" y="274320"/>
            <a:ext cx="1527048" cy="4983480"/>
          </a:xfrm>
        </p:spPr>
        <p:txBody>
          <a:bodyPr/>
          <a:lstStyle>
            <a:lvl1pPr marL="0" indent="0">
              <a:spcBef>
                <a:spcPts val="400"/>
              </a:spcBef>
              <a:spcAft>
                <a:spcPts val="1000"/>
              </a:spcAft>
              <a:buNone/>
              <a:defRPr sz="12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8" name="Straight Connector 7"/>
          <p:cNvSpPr>
            <a:spLocks noChangeShapeType="1"/>
          </p:cNvSpPr>
          <p:nvPr/>
        </p:nvSpPr>
        <p:spPr bwMode="auto">
          <a:xfrm>
            <a:off x="6248400" y="0"/>
            <a:ext cx="0" cy="6858000"/>
          </a:xfrm>
          <a:prstGeom prst="line">
            <a:avLst/>
          </a:prstGeom>
          <a:noFill/>
          <a:ln w="3810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9" name="Straight Connector 8"/>
          <p:cNvSpPr>
            <a:spLocks noChangeShapeType="1"/>
          </p:cNvSpPr>
          <p:nvPr/>
        </p:nvSpPr>
        <p:spPr bwMode="auto">
          <a:xfrm>
            <a:off x="6192296" y="0"/>
            <a:ext cx="0" cy="6858000"/>
          </a:xfrm>
          <a:prstGeom prst="line">
            <a:avLst/>
          </a:prstGeom>
          <a:noFill/>
          <a:ln w="1270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11" name="Straight Connector 10"/>
          <p:cNvSpPr>
            <a:spLocks noChangeShapeType="1"/>
          </p:cNvSpPr>
          <p:nvPr/>
        </p:nvSpPr>
        <p:spPr bwMode="auto">
          <a:xfrm>
            <a:off x="8991600" y="0"/>
            <a:ext cx="0" cy="6858000"/>
          </a:xfrm>
          <a:prstGeom prst="line">
            <a:avLst/>
          </a:prstGeom>
          <a:noFill/>
          <a:ln w="1905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2" name="Rectangle 11"/>
          <p:cNvSpPr/>
          <p:nvPr/>
        </p:nvSpPr>
        <p:spPr bwMode="auto">
          <a:xfrm>
            <a:off x="8839200" y="0"/>
            <a:ext cx="304800" cy="6858000"/>
          </a:xfrm>
          <a:prstGeom prst="rect">
            <a:avLst/>
          </a:prstGeom>
          <a:solidFill>
            <a:schemeClr val="accent1">
              <a:tint val="60000"/>
              <a:alpha val="87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Straight Connector 12"/>
          <p:cNvSpPr>
            <a:spLocks noChangeShapeType="1"/>
          </p:cNvSpPr>
          <p:nvPr/>
        </p:nvSpPr>
        <p:spPr bwMode="auto">
          <a:xfrm>
            <a:off x="8915400" y="0"/>
            <a:ext cx="0" cy="6858000"/>
          </a:xfrm>
          <a:prstGeom prst="line">
            <a:avLst/>
          </a:prstGeom>
          <a:noFill/>
          <a:ln w="9525"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4" name="Oval 13"/>
          <p:cNvSpPr/>
          <p:nvPr/>
        </p:nvSpPr>
        <p:spPr>
          <a:xfrm>
            <a:off x="8156448" y="5715000"/>
            <a:ext cx="548640" cy="54864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18" name="Content Placeholder 17"/>
          <p:cNvSpPr>
            <a:spLocks noGrp="1"/>
          </p:cNvSpPr>
          <p:nvPr>
            <p:ph sz="quarter" idx="1"/>
          </p:nvPr>
        </p:nvSpPr>
        <p:spPr>
          <a:xfrm>
            <a:off x="304800" y="274320"/>
            <a:ext cx="5638800" cy="6327648"/>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21" name="Date Placeholder 20"/>
          <p:cNvSpPr>
            <a:spLocks noGrp="1"/>
          </p:cNvSpPr>
          <p:nvPr>
            <p:ph type="dt" sz="half" idx="14"/>
          </p:nvPr>
        </p:nvSpPr>
        <p:spPr/>
        <p:txBody>
          <a:bodyPr rtlCol="0"/>
          <a:lstStyle/>
          <a:p>
            <a:fld id="{1D8BD707-D9CF-40AE-B4C6-C98DA3205C09}" type="datetimeFigureOut">
              <a:rPr lang="en-US" smtClean="0"/>
              <a:pPr/>
              <a:t>4/4/2016</a:t>
            </a:fld>
            <a:endParaRPr lang="en-US"/>
          </a:p>
        </p:txBody>
      </p:sp>
      <p:sp>
        <p:nvSpPr>
          <p:cNvPr id="22" name="Slide Number Placeholder 21"/>
          <p:cNvSpPr>
            <a:spLocks noGrp="1"/>
          </p:cNvSpPr>
          <p:nvPr>
            <p:ph type="sldNum" sz="quarter" idx="15"/>
          </p:nvPr>
        </p:nvSpPr>
        <p:spPr/>
        <p:txBody>
          <a:bodyPr rtlCol="0"/>
          <a:lstStyle/>
          <a:p>
            <a:fld id="{B6F15528-21DE-4FAA-801E-634DDDAF4B2B}" type="slidenum">
              <a:rPr lang="en-US" smtClean="0"/>
              <a:pPr/>
              <a:t>‹#›</a:t>
            </a:fld>
            <a:endParaRPr lang="en-US"/>
          </a:p>
        </p:txBody>
      </p:sp>
      <p:sp>
        <p:nvSpPr>
          <p:cNvPr id="23" name="Footer Placeholder 22"/>
          <p:cNvSpPr>
            <a:spLocks noGrp="1"/>
          </p:cNvSpPr>
          <p:nvPr>
            <p:ph type="ftr" sz="quarter" idx="16"/>
          </p:nvPr>
        </p:nvSpPr>
        <p:spPr/>
        <p:txBody>
          <a:bodyPr rtlCol="0"/>
          <a:lstStyle/>
          <a:p>
            <a:endParaRPr lang="en-US"/>
          </a:p>
        </p:txBody>
      </p:sp>
    </p:spTree>
  </p:cSld>
  <p:clrMapOvr>
    <a:overrideClrMapping bg1="lt1" tx1="dk1" bg2="lt2" tx2="dk2" accent1="accent1" accent2="accent2" accent3="accent3" accent4="accent4" accent5="accent5" accent6="accent6" hlink="hlink" folHlink="folHlink"/>
  </p:clrMapOv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traight Connector 8"/>
          <p:cNvSpPr>
            <a:spLocks noChangeShapeType="1"/>
          </p:cNvSpPr>
          <p:nvPr/>
        </p:nvSpPr>
        <p:spPr bwMode="auto">
          <a:xfrm>
            <a:off x="8763000" y="0"/>
            <a:ext cx="0" cy="6858000"/>
          </a:xfrm>
          <a:prstGeom prst="line">
            <a:avLst/>
          </a:prstGeom>
          <a:noFill/>
          <a:ln w="3810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Oval 12"/>
          <p:cNvSpPr/>
          <p:nvPr/>
        </p:nvSpPr>
        <p:spPr>
          <a:xfrm>
            <a:off x="8156448" y="5715000"/>
            <a:ext cx="548640" cy="54864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 name="Title 1"/>
          <p:cNvSpPr>
            <a:spLocks noGrp="1"/>
          </p:cNvSpPr>
          <p:nvPr>
            <p:ph type="title"/>
          </p:nvPr>
        </p:nvSpPr>
        <p:spPr>
          <a:xfrm rot="5400000">
            <a:off x="3350133" y="3200400"/>
            <a:ext cx="6309360" cy="457200"/>
          </a:xfrm>
        </p:spPr>
        <p:txBody>
          <a:bodyPr anchor="b"/>
          <a:lstStyle>
            <a:lvl1pPr algn="l">
              <a:buNone/>
              <a:defRPr sz="2000" b="1"/>
            </a:lvl1pPr>
          </a:lstStyle>
          <a:p>
            <a:r>
              <a:rPr kumimoji="0" lang="en-US" smtClean="0"/>
              <a:t>Click to edit Master title style</a:t>
            </a:r>
            <a:endParaRPr kumimoji="0" lang="en-US"/>
          </a:p>
        </p:txBody>
      </p:sp>
      <p:sp>
        <p:nvSpPr>
          <p:cNvPr id="3" name="Picture Placeholder 2"/>
          <p:cNvSpPr>
            <a:spLocks noGrp="1"/>
          </p:cNvSpPr>
          <p:nvPr>
            <p:ph type="pic" idx="1"/>
          </p:nvPr>
        </p:nvSpPr>
        <p:spPr>
          <a:xfrm>
            <a:off x="0" y="0"/>
            <a:ext cx="6172200" cy="6858000"/>
          </a:xfrm>
          <a:solidFill>
            <a:schemeClr val="bg2"/>
          </a:solidFill>
          <a:ln w="1270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lstStyle>
            <a:lvl1pPr marL="0" indent="0">
              <a:buNone/>
              <a:defRPr sz="3200"/>
            </a:lvl1pPr>
          </a:lstStyle>
          <a:p>
            <a:pPr algn="ctr" eaLnBrk="1" latinLnBrk="0" hangingPunct="1">
              <a:buFontTx/>
              <a:buNone/>
            </a:pPr>
            <a:r>
              <a:rPr kumimoji="0" lang="en-US" smtClean="0"/>
              <a:t>Click icon to add picture</a:t>
            </a:r>
            <a:endParaRPr kumimoji="0" lang="en-US" dirty="0"/>
          </a:p>
        </p:txBody>
      </p:sp>
      <p:sp>
        <p:nvSpPr>
          <p:cNvPr id="4" name="Text Placeholder 3"/>
          <p:cNvSpPr>
            <a:spLocks noGrp="1"/>
          </p:cNvSpPr>
          <p:nvPr>
            <p:ph type="body" sz="half" idx="2"/>
          </p:nvPr>
        </p:nvSpPr>
        <p:spPr>
          <a:xfrm>
            <a:off x="6765799" y="264795"/>
            <a:ext cx="1524000" cy="4956048"/>
          </a:xfrm>
        </p:spPr>
        <p:txBody>
          <a:bodyPr rot="0" spcFirstLastPara="0" vertOverflow="overflow" horzOverflow="overflow" vert="horz" wrap="square" lIns="91440" tIns="45720" rIns="91440" bIns="45720" numCol="1" spcCol="274320" rtlCol="0" fromWordArt="0" anchor="t" anchorCtr="0" forceAA="0" compatLnSpc="1">
            <a:normAutofit/>
          </a:bodyPr>
          <a:lstStyle>
            <a:lvl1pPr marL="0" indent="0">
              <a:spcBef>
                <a:spcPts val="100"/>
              </a:spcBef>
              <a:spcAft>
                <a:spcPts val="400"/>
              </a:spcAft>
              <a:buFontTx/>
              <a:buNone/>
              <a:defRPr sz="12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10" name="Straight Connector 9"/>
          <p:cNvSpPr>
            <a:spLocks noChangeShapeType="1"/>
          </p:cNvSpPr>
          <p:nvPr/>
        </p:nvSpPr>
        <p:spPr bwMode="auto">
          <a:xfrm>
            <a:off x="8991600" y="0"/>
            <a:ext cx="0" cy="6858000"/>
          </a:xfrm>
          <a:prstGeom prst="line">
            <a:avLst/>
          </a:prstGeom>
          <a:noFill/>
          <a:ln w="9525" cap="flat" cmpd="sng" algn="ctr">
            <a:solidFill>
              <a:schemeClr val="tx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1" name="Rectangle 10"/>
          <p:cNvSpPr/>
          <p:nvPr/>
        </p:nvSpPr>
        <p:spPr bwMode="auto">
          <a:xfrm>
            <a:off x="8839200" y="0"/>
            <a:ext cx="304800" cy="6858000"/>
          </a:xfrm>
          <a:prstGeom prst="rect">
            <a:avLst/>
          </a:prstGeom>
          <a:solidFill>
            <a:schemeClr val="accent1">
              <a:tint val="60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Straight Connector 11"/>
          <p:cNvSpPr>
            <a:spLocks noChangeShapeType="1"/>
          </p:cNvSpPr>
          <p:nvPr/>
        </p:nvSpPr>
        <p:spPr bwMode="auto">
          <a:xfrm>
            <a:off x="8915400" y="0"/>
            <a:ext cx="0" cy="6858000"/>
          </a:xfrm>
          <a:prstGeom prst="line">
            <a:avLst/>
          </a:prstGeom>
          <a:noFill/>
          <a:ln w="9525"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9" name="Straight Connector 18"/>
          <p:cNvSpPr>
            <a:spLocks noChangeShapeType="1"/>
          </p:cNvSpPr>
          <p:nvPr/>
        </p:nvSpPr>
        <p:spPr bwMode="auto">
          <a:xfrm>
            <a:off x="6248400" y="0"/>
            <a:ext cx="0" cy="6858000"/>
          </a:xfrm>
          <a:prstGeom prst="line">
            <a:avLst/>
          </a:prstGeom>
          <a:noFill/>
          <a:ln w="3810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20" name="Straight Connector 19"/>
          <p:cNvSpPr>
            <a:spLocks noChangeShapeType="1"/>
          </p:cNvSpPr>
          <p:nvPr/>
        </p:nvSpPr>
        <p:spPr bwMode="auto">
          <a:xfrm>
            <a:off x="6192296" y="0"/>
            <a:ext cx="0" cy="6858000"/>
          </a:xfrm>
          <a:prstGeom prst="line">
            <a:avLst/>
          </a:prstGeom>
          <a:noFill/>
          <a:ln w="1270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17" name="Date Placeholder 16"/>
          <p:cNvSpPr>
            <a:spLocks noGrp="1"/>
          </p:cNvSpPr>
          <p:nvPr>
            <p:ph type="dt" sz="half" idx="10"/>
          </p:nvPr>
        </p:nvSpPr>
        <p:spPr/>
        <p:txBody>
          <a:bodyPr rtlCol="0"/>
          <a:lstStyle/>
          <a:p>
            <a:fld id="{1D8BD707-D9CF-40AE-B4C6-C98DA3205C09}" type="datetimeFigureOut">
              <a:rPr lang="en-US" smtClean="0"/>
              <a:pPr/>
              <a:t>4/4/2016</a:t>
            </a:fld>
            <a:endParaRPr lang="en-US"/>
          </a:p>
        </p:txBody>
      </p:sp>
      <p:sp>
        <p:nvSpPr>
          <p:cNvPr id="18" name="Slide Number Placeholder 17"/>
          <p:cNvSpPr>
            <a:spLocks noGrp="1"/>
          </p:cNvSpPr>
          <p:nvPr>
            <p:ph type="sldNum" sz="quarter" idx="11"/>
          </p:nvPr>
        </p:nvSpPr>
        <p:spPr/>
        <p:txBody>
          <a:bodyPr rtlCol="0"/>
          <a:lstStyle/>
          <a:p>
            <a:fld id="{B6F15528-21DE-4FAA-801E-634DDDAF4B2B}" type="slidenum">
              <a:rPr lang="en-US" smtClean="0"/>
              <a:pPr/>
              <a:t>‹#›</a:t>
            </a:fld>
            <a:endParaRPr lang="en-US"/>
          </a:p>
        </p:txBody>
      </p:sp>
      <p:sp>
        <p:nvSpPr>
          <p:cNvPr id="21" name="Footer Placeholder 20"/>
          <p:cNvSpPr>
            <a:spLocks noGrp="1"/>
          </p:cNvSpPr>
          <p:nvPr>
            <p:ph type="ftr" sz="quarter" idx="12"/>
          </p:nvPr>
        </p:nvSpPr>
        <p:spPr/>
        <p:txBody>
          <a:bodyPr rtlCol="0"/>
          <a:lstStyle/>
          <a:p>
            <a:endParaRPr lang="en-US"/>
          </a:p>
        </p:txBody>
      </p:sp>
    </p:spTree>
  </p:cSld>
  <p:clrMapOvr>
    <a:masterClrMapping/>
  </p:clrMapOv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1D8BD707-D9CF-40AE-B4C6-C98DA3205C09}" type="datetimeFigureOut">
              <a:rPr lang="en-US" smtClean="0"/>
              <a:pPr/>
              <a:t>4/4/2016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40"/>
            <a:ext cx="1676400" cy="5851525"/>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274639"/>
            <a:ext cx="6019800" cy="5851525"/>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1D8BD707-D9CF-40AE-B4C6-C98DA3205C09}" type="datetimeFigureOut">
              <a:rPr lang="en-US" smtClean="0"/>
              <a:pPr/>
              <a:t>4/4/2016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6" name="Straight Connector 15"/>
          <p:cNvSpPr>
            <a:spLocks noChangeShapeType="1"/>
          </p:cNvSpPr>
          <p:nvPr/>
        </p:nvSpPr>
        <p:spPr bwMode="auto">
          <a:xfrm>
            <a:off x="8763000" y="0"/>
            <a:ext cx="0" cy="6858000"/>
          </a:xfrm>
          <a:prstGeom prst="line">
            <a:avLst/>
          </a:prstGeom>
          <a:noFill/>
          <a:ln w="38100" cap="flat" cmpd="sng" algn="ctr">
            <a:solidFill>
              <a:schemeClr val="accent1">
                <a:tint val="60000"/>
                <a:alpha val="93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22" name="Title Placeholder 21"/>
          <p:cNvSpPr>
            <a:spLocks noGrp="1"/>
          </p:cNvSpPr>
          <p:nvPr>
            <p:ph type="title"/>
          </p:nvPr>
        </p:nvSpPr>
        <p:spPr>
          <a:xfrm>
            <a:off x="457200" y="274638"/>
            <a:ext cx="7467600" cy="1143000"/>
          </a:xfrm>
          <a:prstGeom prst="rect">
            <a:avLst/>
          </a:prstGeom>
        </p:spPr>
        <p:txBody>
          <a:bodyPr vert="horz" anchor="b">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457200" y="1600200"/>
            <a:ext cx="7467600" cy="4873752"/>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rot="5400000">
            <a:off x="7589520" y="1081851"/>
            <a:ext cx="2011680" cy="384048"/>
          </a:xfrm>
          <a:prstGeom prst="rect">
            <a:avLst/>
          </a:prstGeom>
        </p:spPr>
        <p:txBody>
          <a:bodyPr vert="horz" anchor="ctr" anchorCtr="0"/>
          <a:lstStyle>
            <a:lvl1pPr algn="r" eaLnBrk="1" latinLnBrk="0" hangingPunct="1">
              <a:defRPr kumimoji="0" sz="1200">
                <a:solidFill>
                  <a:schemeClr val="tx2"/>
                </a:solidFill>
              </a:defRPr>
            </a:lvl1pPr>
          </a:lstStyle>
          <a:p>
            <a:fld id="{1D8BD707-D9CF-40AE-B4C6-C98DA3205C09}" type="datetimeFigureOut">
              <a:rPr lang="en-US" smtClean="0"/>
              <a:pPr/>
              <a:t>4/4/2016</a:t>
            </a:fld>
            <a:endParaRPr lang="en-US"/>
          </a:p>
        </p:txBody>
      </p:sp>
      <p:sp>
        <p:nvSpPr>
          <p:cNvPr id="3" name="Footer Placeholder 2"/>
          <p:cNvSpPr>
            <a:spLocks noGrp="1"/>
          </p:cNvSpPr>
          <p:nvPr>
            <p:ph type="ftr" sz="quarter" idx="3"/>
          </p:nvPr>
        </p:nvSpPr>
        <p:spPr>
          <a:xfrm rot="5400000">
            <a:off x="6990187" y="3737240"/>
            <a:ext cx="3200400" cy="365760"/>
          </a:xfrm>
          <a:prstGeom prst="rect">
            <a:avLst/>
          </a:prstGeom>
        </p:spPr>
        <p:txBody>
          <a:bodyPr vert="horz" anchor="ctr" anchorCtr="0"/>
          <a:lstStyle>
            <a:lvl1pPr algn="l" eaLnBrk="1" latinLnBrk="0" hangingPunct="1">
              <a:defRPr kumimoji="0" sz="1200">
                <a:solidFill>
                  <a:schemeClr val="tx2"/>
                </a:solidFill>
              </a:defRPr>
            </a:lvl1pPr>
          </a:lstStyle>
          <a:p>
            <a:endParaRPr lang="en-US"/>
          </a:p>
        </p:txBody>
      </p:sp>
      <p:sp>
        <p:nvSpPr>
          <p:cNvPr id="7" name="Straight Connector 6"/>
          <p:cNvSpPr>
            <a:spLocks noChangeShapeType="1"/>
          </p:cNvSpPr>
          <p:nvPr/>
        </p:nvSpPr>
        <p:spPr bwMode="auto">
          <a:xfrm>
            <a:off x="76200" y="0"/>
            <a:ext cx="0" cy="6858000"/>
          </a:xfrm>
          <a:prstGeom prst="line">
            <a:avLst/>
          </a:prstGeom>
          <a:noFill/>
          <a:ln w="57150" cap="flat" cmpd="thickThin"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9" name="Straight Connector 8"/>
          <p:cNvSpPr>
            <a:spLocks noChangeShapeType="1"/>
          </p:cNvSpPr>
          <p:nvPr/>
        </p:nvSpPr>
        <p:spPr bwMode="auto">
          <a:xfrm>
            <a:off x="8991600" y="0"/>
            <a:ext cx="0" cy="6858000"/>
          </a:xfrm>
          <a:prstGeom prst="line">
            <a:avLst/>
          </a:prstGeom>
          <a:noFill/>
          <a:ln w="1905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0" name="Rectangle 9"/>
          <p:cNvSpPr/>
          <p:nvPr/>
        </p:nvSpPr>
        <p:spPr bwMode="auto">
          <a:xfrm>
            <a:off x="8839200" y="0"/>
            <a:ext cx="304800" cy="6858000"/>
          </a:xfrm>
          <a:prstGeom prst="rect">
            <a:avLst/>
          </a:prstGeom>
          <a:solidFill>
            <a:schemeClr val="accent1">
              <a:tint val="60000"/>
              <a:alpha val="87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Straight Connector 10"/>
          <p:cNvSpPr>
            <a:spLocks noChangeShapeType="1"/>
          </p:cNvSpPr>
          <p:nvPr/>
        </p:nvSpPr>
        <p:spPr bwMode="auto">
          <a:xfrm>
            <a:off x="8915400" y="0"/>
            <a:ext cx="0" cy="6858000"/>
          </a:xfrm>
          <a:prstGeom prst="line">
            <a:avLst/>
          </a:prstGeom>
          <a:noFill/>
          <a:ln w="9525"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2" name="Oval 11"/>
          <p:cNvSpPr/>
          <p:nvPr/>
        </p:nvSpPr>
        <p:spPr>
          <a:xfrm>
            <a:off x="8156448" y="5715000"/>
            <a:ext cx="548640" cy="54864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3" name="Slide Number Placeholder 22"/>
          <p:cNvSpPr>
            <a:spLocks noGrp="1"/>
          </p:cNvSpPr>
          <p:nvPr>
            <p:ph type="sldNum" sz="quarter" idx="4"/>
          </p:nvPr>
        </p:nvSpPr>
        <p:spPr>
          <a:xfrm>
            <a:off x="8129016" y="5734050"/>
            <a:ext cx="609600" cy="521208"/>
          </a:xfrm>
          <a:prstGeom prst="rect">
            <a:avLst/>
          </a:prstGeom>
        </p:spPr>
        <p:txBody>
          <a:bodyPr vert="horz" anchor="ctr"/>
          <a:lstStyle>
            <a:lvl1pPr algn="ctr" eaLnBrk="1" latinLnBrk="0" hangingPunct="1">
              <a:defRPr kumimoji="0" sz="1400" b="1">
                <a:solidFill>
                  <a:srgbClr val="FFFFFF"/>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961" r:id="rId1"/>
    <p:sldLayoutId id="2147483962" r:id="rId2"/>
    <p:sldLayoutId id="2147483963" r:id="rId3"/>
    <p:sldLayoutId id="2147483964" r:id="rId4"/>
    <p:sldLayoutId id="2147483965" r:id="rId5"/>
    <p:sldLayoutId id="2147483966" r:id="rId6"/>
    <p:sldLayoutId id="2147483967" r:id="rId7"/>
    <p:sldLayoutId id="2147483968" r:id="rId8"/>
    <p:sldLayoutId id="2147483969" r:id="rId9"/>
    <p:sldLayoutId id="2147483970" r:id="rId10"/>
    <p:sldLayoutId id="2147483971" r:id="rId11"/>
  </p:sldLayoutIdLst>
  <p:transition/>
  <p:txStyles>
    <p:titleStyle>
      <a:lvl1pPr algn="l" rtl="0" eaLnBrk="1" latinLnBrk="0" hangingPunct="1">
        <a:spcBef>
          <a:spcPct val="0"/>
        </a:spcBef>
        <a:buNone/>
        <a:defRPr kumimoji="0" sz="3000" b="0" kern="1200" cap="small" baseline="0">
          <a:solidFill>
            <a:schemeClr val="tx2"/>
          </a:solidFill>
          <a:latin typeface="+mj-lt"/>
          <a:ea typeface="+mj-ea"/>
          <a:cs typeface="+mj-cs"/>
        </a:defRPr>
      </a:lvl1pPr>
    </p:titleStyle>
    <p:bodyStyle>
      <a:lvl1pPr marL="274320" indent="-274320" algn="l" rtl="0" eaLnBrk="1" latinLnBrk="0" hangingPunct="1">
        <a:spcBef>
          <a:spcPts val="600"/>
        </a:spcBef>
        <a:buClr>
          <a:schemeClr val="accent1"/>
        </a:buClr>
        <a:buSzPct val="70000"/>
        <a:buFont typeface="Wingdings"/>
        <a:buChar char=""/>
        <a:defRPr kumimoji="0" sz="2400" kern="1200">
          <a:solidFill>
            <a:schemeClr val="tx1"/>
          </a:solidFill>
          <a:latin typeface="+mn-lt"/>
          <a:ea typeface="+mn-ea"/>
          <a:cs typeface="+mn-cs"/>
        </a:defRPr>
      </a:lvl1pPr>
      <a:lvl2pPr marL="640080" indent="-274320" algn="l" rtl="0" eaLnBrk="1" latinLnBrk="0" hangingPunct="1">
        <a:spcBef>
          <a:spcPct val="20000"/>
        </a:spcBef>
        <a:buClr>
          <a:schemeClr val="accent1"/>
        </a:buClr>
        <a:buSzPct val="80000"/>
        <a:buFont typeface="Wingdings 2"/>
        <a:buChar char=""/>
        <a:defRPr kumimoji="0" sz="2100" kern="1200">
          <a:solidFill>
            <a:schemeClr val="tx1"/>
          </a:solidFill>
          <a:latin typeface="+mn-lt"/>
          <a:ea typeface="+mn-ea"/>
          <a:cs typeface="+mn-cs"/>
        </a:defRPr>
      </a:lvl2pPr>
      <a:lvl3pPr marL="914400" indent="-182880" algn="l" rtl="0" eaLnBrk="1" latinLnBrk="0" hangingPunct="1">
        <a:spcBef>
          <a:spcPct val="20000"/>
        </a:spcBef>
        <a:buClr>
          <a:schemeClr val="accent1">
            <a:shade val="75000"/>
          </a:schemeClr>
        </a:buClr>
        <a:buSzPct val="60000"/>
        <a:buFont typeface="Wingdings"/>
        <a:buChar char=""/>
        <a:defRPr kumimoji="0" sz="1800" kern="1200">
          <a:solidFill>
            <a:schemeClr val="tx1"/>
          </a:solidFill>
          <a:latin typeface="+mn-lt"/>
          <a:ea typeface="+mn-ea"/>
          <a:cs typeface="+mn-cs"/>
        </a:defRPr>
      </a:lvl3pPr>
      <a:lvl4pPr marL="1188720" indent="-182880" algn="l" rtl="0" eaLnBrk="1" latinLnBrk="0" hangingPunct="1">
        <a:spcBef>
          <a:spcPct val="20000"/>
        </a:spcBef>
        <a:buClr>
          <a:schemeClr val="accent1">
            <a:tint val="60000"/>
          </a:schemeClr>
        </a:buClr>
        <a:buSzPct val="60000"/>
        <a:buFont typeface="Wingdings"/>
        <a:buChar char=""/>
        <a:defRPr kumimoji="0" sz="1800" kern="1200">
          <a:solidFill>
            <a:schemeClr val="tx1"/>
          </a:solidFill>
          <a:latin typeface="+mn-lt"/>
          <a:ea typeface="+mn-ea"/>
          <a:cs typeface="+mn-cs"/>
        </a:defRPr>
      </a:lvl4pPr>
      <a:lvl5pPr marL="1463040" indent="-182880" algn="l" rtl="0" eaLnBrk="1" latinLnBrk="0" hangingPunct="1">
        <a:spcBef>
          <a:spcPct val="20000"/>
        </a:spcBef>
        <a:buClr>
          <a:schemeClr val="accent2">
            <a:tint val="60000"/>
          </a:schemeClr>
        </a:buClr>
        <a:buSzPct val="68000"/>
        <a:buFont typeface="Wingdings 2"/>
        <a:buChar char=""/>
        <a:defRPr kumimoji="0" sz="1600" kern="1200">
          <a:solidFill>
            <a:schemeClr val="tx1"/>
          </a:solidFill>
          <a:latin typeface="+mn-lt"/>
          <a:ea typeface="+mn-ea"/>
          <a:cs typeface="+mn-cs"/>
        </a:defRPr>
      </a:lvl5pPr>
      <a:lvl6pPr marL="1737360" indent="-182880" algn="l" rtl="0" eaLnBrk="1" latinLnBrk="0" hangingPunct="1">
        <a:spcBef>
          <a:spcPct val="20000"/>
        </a:spcBef>
        <a:buClr>
          <a:schemeClr val="accent1"/>
        </a:buClr>
        <a:buChar char="•"/>
        <a:defRPr kumimoji="0" sz="1600" kern="1200">
          <a:solidFill>
            <a:schemeClr val="tx2"/>
          </a:solidFill>
          <a:latin typeface="+mn-lt"/>
          <a:ea typeface="+mn-ea"/>
          <a:cs typeface="+mn-cs"/>
        </a:defRPr>
      </a:lvl6pPr>
      <a:lvl7pPr marL="2011680" indent="-182880" algn="l" rtl="0" eaLnBrk="1" latinLnBrk="0" hangingPunct="1">
        <a:spcBef>
          <a:spcPct val="20000"/>
        </a:spcBef>
        <a:buClr>
          <a:schemeClr val="accent1">
            <a:tint val="60000"/>
          </a:schemeClr>
        </a:buClr>
        <a:buSzPct val="60000"/>
        <a:buFont typeface="Wingdings"/>
        <a:buChar char=""/>
        <a:defRPr kumimoji="0" sz="1400" kern="1200" baseline="0">
          <a:solidFill>
            <a:schemeClr val="tx2"/>
          </a:solidFill>
          <a:latin typeface="+mn-lt"/>
          <a:ea typeface="+mn-ea"/>
          <a:cs typeface="+mn-cs"/>
        </a:defRPr>
      </a:lvl7pPr>
      <a:lvl8pPr marL="2286000" indent="-182880" algn="l" rtl="0" eaLnBrk="1" latinLnBrk="0" hangingPunct="1">
        <a:spcBef>
          <a:spcPct val="20000"/>
        </a:spcBef>
        <a:buClr>
          <a:schemeClr val="accent2"/>
        </a:buClr>
        <a:buChar char="•"/>
        <a:defRPr kumimoji="0" sz="1400" kern="1200" cap="small" baseline="0">
          <a:solidFill>
            <a:schemeClr val="tx2"/>
          </a:solidFill>
          <a:latin typeface="+mn-lt"/>
          <a:ea typeface="+mn-ea"/>
          <a:cs typeface="+mn-cs"/>
        </a:defRPr>
      </a:lvl8pPr>
      <a:lvl9pPr marL="2560320" indent="-182880" algn="l" rtl="0" eaLnBrk="1" latinLnBrk="0" hangingPunct="1">
        <a:spcBef>
          <a:spcPct val="20000"/>
        </a:spcBef>
        <a:buClr>
          <a:schemeClr val="accent1">
            <a:shade val="75000"/>
          </a:schemeClr>
        </a:buClr>
        <a:buChar char="•"/>
        <a:defRPr kumimoji="0" sz="1400" kern="1200" baseline="0">
          <a:solidFill>
            <a:schemeClr val="tx2"/>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image" Target="../media/image6.jpeg"/><Relationship Id="rId4" Type="http://schemas.openxmlformats.org/officeDocument/2006/relationships/image" Target="../media/image5.jpe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2.xml"/><Relationship Id="rId4" Type="http://schemas.openxmlformats.org/officeDocument/2006/relationships/image" Target="../media/image10.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12.png"/></Relationships>
</file>

<file path=ppt/slides/_rels/slide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14.png"/></Relationships>
</file>

<file path=ppt/slides/_rels/slide10.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chart" Target="../charts/chart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8" Type="http://schemas.openxmlformats.org/officeDocument/2006/relationships/image" Target="../media/image21.emf"/><Relationship Id="rId3" Type="http://schemas.openxmlformats.org/officeDocument/2006/relationships/image" Target="../media/image16.jpg"/><Relationship Id="rId7" Type="http://schemas.openxmlformats.org/officeDocument/2006/relationships/image" Target="../media/image20.jpe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19.jpeg"/><Relationship Id="rId5" Type="http://schemas.openxmlformats.org/officeDocument/2006/relationships/image" Target="../media/image18.jpeg"/><Relationship Id="rId4" Type="http://schemas.openxmlformats.org/officeDocument/2006/relationships/image" Target="../media/image17.png"/></Relationships>
</file>

<file path=ppt/slides/_rels/slide1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22.png"/></Relationships>
</file>

<file path=ppt/slides/_rels/slide18.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371600" y="762001"/>
            <a:ext cx="7391400" cy="1752599"/>
          </a:xfrm>
        </p:spPr>
        <p:txBody>
          <a:bodyPr>
            <a:noAutofit/>
          </a:bodyPr>
          <a:lstStyle/>
          <a:p>
            <a:pPr algn="ctr"/>
            <a:r>
              <a:rPr lang="en-US" sz="3200" dirty="0"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Evaluation of Drum Cavity Size and Planter-tip on </a:t>
            </a:r>
            <a:r>
              <a:rPr lang="en-US" sz="3200" dirty="0" err="1"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Singulation</a:t>
            </a:r>
            <a:r>
              <a:rPr lang="en-US" sz="3200" dirty="0"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 and Plant Emergence in Maize </a:t>
            </a:r>
            <a:br>
              <a:rPr lang="en-US" sz="3200" dirty="0"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br>
            <a:r>
              <a:rPr lang="en-US" sz="3200" dirty="0"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a:t>
            </a:r>
            <a:r>
              <a:rPr lang="en-US" sz="3200" dirty="0" err="1"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Zea</a:t>
            </a:r>
            <a:r>
              <a:rPr lang="en-US" sz="3200" dirty="0"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 </a:t>
            </a:r>
            <a:r>
              <a:rPr lang="en-US" sz="3200" dirty="0" err="1"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mays</a:t>
            </a:r>
            <a:r>
              <a:rPr lang="en-US" sz="3200" dirty="0"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t> L.)</a:t>
            </a:r>
            <a:br>
              <a:rPr lang="en-US" sz="3200" dirty="0" smtClean="0">
                <a:solidFill>
                  <a:schemeClr val="accent6">
                    <a:lumMod val="75000"/>
                  </a:schemeClr>
                </a:solidFill>
                <a:latin typeface="Verdana" panose="020B0604030504040204" pitchFamily="34" charset="0"/>
                <a:ea typeface="Verdana" panose="020B0604030504040204" pitchFamily="34" charset="0"/>
                <a:cs typeface="Verdana" panose="020B0604030504040204" pitchFamily="34" charset="0"/>
              </a:rPr>
            </a:br>
            <a:endParaRPr lang="en-US" sz="3200" dirty="0">
              <a:solidFill>
                <a:schemeClr val="accent6">
                  <a:lumMod val="75000"/>
                </a:schemeClr>
              </a:solidFill>
            </a:endParaRPr>
          </a:p>
        </p:txBody>
      </p:sp>
      <p:sp>
        <p:nvSpPr>
          <p:cNvPr id="3" name="Subtitle 2"/>
          <p:cNvSpPr>
            <a:spLocks noGrp="1"/>
          </p:cNvSpPr>
          <p:nvPr>
            <p:ph type="subTitle" idx="1"/>
          </p:nvPr>
        </p:nvSpPr>
        <p:spPr>
          <a:xfrm>
            <a:off x="2743200" y="4419600"/>
            <a:ext cx="6400800" cy="1752600"/>
          </a:xfrm>
        </p:spPr>
        <p:txBody>
          <a:bodyPr>
            <a:normAutofit/>
          </a:bodyPr>
          <a:lstStyle/>
          <a:p>
            <a:pPr algn="r"/>
            <a:r>
              <a:rPr lang="en-US" dirty="0" smtClean="0">
                <a:latin typeface="Verdana" panose="020B0604030504040204" pitchFamily="34" charset="0"/>
                <a:ea typeface="Verdana" panose="020B0604030504040204" pitchFamily="34" charset="0"/>
                <a:cs typeface="Verdana" panose="020B0604030504040204" pitchFamily="34" charset="0"/>
              </a:rPr>
              <a:t>                	</a:t>
            </a:r>
            <a:r>
              <a:rPr lang="en-US" dirty="0" err="1" smtClean="0">
                <a:latin typeface="Verdana" panose="020B0604030504040204" pitchFamily="34" charset="0"/>
                <a:ea typeface="Verdana" panose="020B0604030504040204" pitchFamily="34" charset="0"/>
                <a:cs typeface="Verdana" panose="020B0604030504040204" pitchFamily="34" charset="0"/>
              </a:rPr>
              <a:t>Jagmandeep</a:t>
            </a:r>
            <a:r>
              <a:rPr lang="en-US" dirty="0" smtClean="0">
                <a:latin typeface="Verdana" panose="020B0604030504040204" pitchFamily="34" charset="0"/>
                <a:ea typeface="Verdana" panose="020B0604030504040204" pitchFamily="34" charset="0"/>
                <a:cs typeface="Verdana" panose="020B0604030504040204" pitchFamily="34" charset="0"/>
              </a:rPr>
              <a:t> Singh </a:t>
            </a:r>
            <a:r>
              <a:rPr lang="en-US" dirty="0" err="1" smtClean="0">
                <a:latin typeface="Verdana" panose="020B0604030504040204" pitchFamily="34" charset="0"/>
                <a:ea typeface="Verdana" panose="020B0604030504040204" pitchFamily="34" charset="0"/>
                <a:cs typeface="Verdana" panose="020B0604030504040204" pitchFamily="34" charset="0"/>
              </a:rPr>
              <a:t>Dhillon</a:t>
            </a:r>
            <a:endParaRPr lang="en-US" dirty="0" smtClean="0">
              <a:latin typeface="Verdana" panose="020B0604030504040204" pitchFamily="34" charset="0"/>
              <a:ea typeface="Verdana" panose="020B0604030504040204" pitchFamily="34" charset="0"/>
              <a:cs typeface="Verdana" panose="020B0604030504040204" pitchFamily="34" charset="0"/>
            </a:endParaRPr>
          </a:p>
          <a:p>
            <a:pPr algn="r"/>
            <a:r>
              <a:rPr lang="en-US" dirty="0" smtClean="0">
                <a:latin typeface="Verdana" panose="020B0604030504040204" pitchFamily="34" charset="0"/>
                <a:ea typeface="Verdana" panose="020B0604030504040204" pitchFamily="34" charset="0"/>
                <a:cs typeface="Verdana" panose="020B0604030504040204" pitchFamily="34" charset="0"/>
              </a:rPr>
              <a:t>Oklahoma State University</a:t>
            </a:r>
          </a:p>
          <a:p>
            <a:pPr algn="r"/>
            <a:r>
              <a:rPr lang="en-US" dirty="0" smtClean="0">
                <a:latin typeface="Verdana" panose="020B0604030504040204" pitchFamily="34" charset="0"/>
                <a:ea typeface="Verdana" panose="020B0604030504040204" pitchFamily="34" charset="0"/>
                <a:cs typeface="Verdana" panose="020B0604030504040204" pitchFamily="34" charset="0"/>
              </a:rPr>
              <a:t>M.S. Soil Science</a:t>
            </a:r>
          </a:p>
          <a:p>
            <a:endParaRPr lang="en-US" dirty="0">
              <a:latin typeface="Verdana" panose="020B0604030504040204" pitchFamily="34" charset="0"/>
              <a:ea typeface="Verdana" panose="020B0604030504040204" pitchFamily="34" charset="0"/>
              <a:cs typeface="Verdana" panose="020B0604030504040204" pitchFamily="34" charset="0"/>
            </a:endParaRPr>
          </a:p>
        </p:txBody>
      </p:sp>
      <p:pic>
        <p:nvPicPr>
          <p:cNvPr id="4" name="Picture 3"/>
          <p:cNvPicPr>
            <a:picLocks noChangeAspect="1"/>
          </p:cNvPicPr>
          <p:nvPr/>
        </p:nvPicPr>
        <p:blipFill>
          <a:blip r:embed="rId2"/>
          <a:stretch>
            <a:fillRect/>
          </a:stretch>
        </p:blipFill>
        <p:spPr>
          <a:xfrm>
            <a:off x="1795463" y="2124319"/>
            <a:ext cx="3767137" cy="4700343"/>
          </a:xfrm>
          <a:prstGeom prst="rect">
            <a:avLst/>
          </a:prstGeom>
        </p:spPr>
      </p:pic>
    </p:spTree>
  </p:cSld>
  <p:clrMapOvr>
    <a:masterClrMapping/>
  </p:clrMapOv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sz="quarter" idx="1"/>
          </p:nvPr>
        </p:nvSpPr>
        <p:spPr>
          <a:xfrm>
            <a:off x="371803" y="4724886"/>
            <a:ext cx="8153400" cy="1086468"/>
          </a:xfrm>
        </p:spPr>
        <p:txBody>
          <a:bodyPr>
            <a:normAutofit fontScale="62500" lnSpcReduction="20000"/>
          </a:bodyPr>
          <a:lstStyle/>
          <a:p>
            <a:r>
              <a:rPr lang="en-US" sz="2900" dirty="0" smtClean="0">
                <a:latin typeface="Verdana" panose="020B0604030504040204" pitchFamily="34" charset="0"/>
                <a:ea typeface="Verdana" panose="020B0604030504040204" pitchFamily="34" charset="0"/>
                <a:cs typeface="Verdana" panose="020B0604030504040204" pitchFamily="34" charset="0"/>
              </a:rPr>
              <a:t>1 billion metric tons of maize was harvested from 186 million hectares (FAOSTAT 2013)</a:t>
            </a:r>
          </a:p>
          <a:p>
            <a:r>
              <a:rPr lang="en-US" sz="2900" dirty="0" smtClean="0">
                <a:latin typeface="Verdana" panose="020B0604030504040204" pitchFamily="34" charset="0"/>
                <a:ea typeface="Verdana" panose="020B0604030504040204" pitchFamily="34" charset="0"/>
                <a:cs typeface="Verdana" panose="020B0604030504040204" pitchFamily="34" charset="0"/>
              </a:rPr>
              <a:t>30,000,000 </a:t>
            </a:r>
            <a:r>
              <a:rPr lang="en-US" sz="2900" dirty="0" smtClean="0">
                <a:latin typeface="Verdana" panose="020B0604030504040204" pitchFamily="34" charset="0"/>
                <a:ea typeface="Verdana" panose="020B0604030504040204" pitchFamily="34" charset="0"/>
                <a:cs typeface="Verdana" panose="020B0604030504040204" pitchFamily="34" charset="0"/>
              </a:rPr>
              <a:t>ha’s of maize in the developing world is planted by hand</a:t>
            </a:r>
          </a:p>
          <a:p>
            <a:endParaRPr lang="en-US" dirty="0"/>
          </a:p>
        </p:txBody>
      </p:sp>
      <p:pic>
        <p:nvPicPr>
          <p:cNvPr id="1027" name="Picture 3" descr="C:\Users\OSU Graduate\Dropbox\ASA\Maize-and-wheat-global-production-areas-v3-2005_009.png"/>
          <p:cNvPicPr>
            <a:picLocks noChangeAspect="1" noChangeArrowheads="1"/>
          </p:cNvPicPr>
          <p:nvPr/>
        </p:nvPicPr>
        <p:blipFill>
          <a:blip r:embed="rId3" cstate="print"/>
          <a:srcRect/>
          <a:stretch>
            <a:fillRect/>
          </a:stretch>
        </p:blipFill>
        <p:spPr bwMode="auto">
          <a:xfrm>
            <a:off x="181303" y="609600"/>
            <a:ext cx="8534400" cy="3886199"/>
          </a:xfrm>
          <a:prstGeom prst="rect">
            <a:avLst/>
          </a:prstGeom>
          <a:noFill/>
        </p:spPr>
      </p:pic>
      <p:sp>
        <p:nvSpPr>
          <p:cNvPr id="4" name="Rectangle 2"/>
          <p:cNvSpPr>
            <a:spLocks noChangeArrowheads="1"/>
          </p:cNvSpPr>
          <p:nvPr/>
        </p:nvSpPr>
        <p:spPr bwMode="auto">
          <a:xfrm>
            <a:off x="162830" y="5813035"/>
            <a:ext cx="8001000" cy="846313"/>
          </a:xfrm>
          <a:prstGeom prst="rect">
            <a:avLst/>
          </a:prstGeom>
          <a:solidFill>
            <a:srgbClr val="EBEBEB"/>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114264" rIns="0" bIns="114264"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lang="en-US" altLang="en-US" sz="1000" dirty="0" smtClean="0">
                <a:solidFill>
                  <a:schemeClr val="accent1"/>
                </a:solidFill>
                <a:latin typeface="Verdana" panose="020B0604030504040204" pitchFamily="34" charset="0"/>
                <a:ea typeface="Verdana" panose="020B0604030504040204" pitchFamily="34" charset="0"/>
                <a:cs typeface="Verdana" panose="020B0604030504040204" pitchFamily="34" charset="0"/>
              </a:rPr>
              <a:t>P</a:t>
            </a:r>
            <a:r>
              <a:rPr kumimoji="0" lang="en-US" altLang="en-US" sz="1000" b="0" i="0" u="none" strike="noStrike" cap="none" normalizeH="0" baseline="0" dirty="0"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roduction based on SPAM data set from IFPRI (Harvest Choice) but has been aggregated from its original format to better represent important production areas. This fits with national statistics from the year 2005. Datasets: You, L., Z. </a:t>
            </a:r>
            <a:r>
              <a:rPr kumimoji="0" lang="en-US" altLang="en-US" sz="1000" b="0" i="0" u="none" strike="noStrike" cap="none" normalizeH="0" baseline="0" dirty="0" err="1"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Guo</a:t>
            </a:r>
            <a:r>
              <a:rPr kumimoji="0" lang="en-US" altLang="en-US" sz="1000" b="0" i="0" u="none" strike="noStrike" cap="none" normalizeH="0" baseline="0" dirty="0"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 J. Koo, W. </a:t>
            </a:r>
            <a:r>
              <a:rPr kumimoji="0" lang="en-US" altLang="en-US" sz="1000" b="0" i="0" u="none" strike="noStrike" cap="none" normalizeH="0" baseline="0" dirty="0" err="1"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Ojo</a:t>
            </a:r>
            <a:r>
              <a:rPr kumimoji="0" lang="en-US" altLang="en-US" sz="1000" b="0" i="0" u="none" strike="noStrike" cap="none" normalizeH="0" baseline="0" dirty="0"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 K. Sebastian, M.T. </a:t>
            </a:r>
            <a:r>
              <a:rPr kumimoji="0" lang="en-US" altLang="en-US" sz="1000" b="0" i="0" u="none" strike="noStrike" cap="none" normalizeH="0" baseline="0" dirty="0" err="1"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Tenorio</a:t>
            </a:r>
            <a:r>
              <a:rPr kumimoji="0" lang="en-US" altLang="en-US" sz="1000" b="0" i="0" u="none" strike="noStrike" cap="none" normalizeH="0" baseline="0" dirty="0"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 S. Wood, U. Wood-</a:t>
            </a:r>
            <a:r>
              <a:rPr kumimoji="0" lang="en-US" altLang="en-US" sz="1000" b="0" i="0" u="none" strike="noStrike" cap="none" normalizeH="0" baseline="0" dirty="0" err="1"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Sichra</a:t>
            </a:r>
            <a:r>
              <a:rPr kumimoji="0" lang="en-US" altLang="en-US" sz="1000" b="0" i="0" u="none" strike="noStrike" cap="none" normalizeH="0" baseline="0" dirty="0" smtClean="0">
                <a:ln>
                  <a:noFill/>
                </a:ln>
                <a:solidFill>
                  <a:schemeClr val="accent1"/>
                </a:solidFill>
                <a:effectLst/>
                <a:latin typeface="Verdana" panose="020B0604030504040204" pitchFamily="34" charset="0"/>
                <a:ea typeface="Verdana" panose="020B0604030504040204" pitchFamily="34" charset="0"/>
                <a:cs typeface="Verdana" panose="020B0604030504040204" pitchFamily="34" charset="0"/>
              </a:rPr>
              <a:t>, 2014. Spatial Production Allocation Model (SPAM) 2005 Beta. http://MapSPAM.info. Accessed , March. 2014) </a:t>
            </a:r>
          </a:p>
        </p:txBody>
      </p:sp>
      <p:sp>
        <p:nvSpPr>
          <p:cNvPr id="6" name="TextBox 5"/>
          <p:cNvSpPr txBox="1"/>
          <p:nvPr/>
        </p:nvSpPr>
        <p:spPr>
          <a:xfrm>
            <a:off x="1066800" y="3588507"/>
            <a:ext cx="3581400" cy="307777"/>
          </a:xfrm>
          <a:prstGeom prst="rect">
            <a:avLst/>
          </a:prstGeom>
          <a:noFill/>
        </p:spPr>
        <p:txBody>
          <a:bodyPr wrap="square" rtlCol="0">
            <a:spAutoFit/>
          </a:bodyPr>
          <a:lstStyle/>
          <a:p>
            <a:r>
              <a:rPr lang="en-US" sz="1400" dirty="0" smtClean="0">
                <a:latin typeface="Verdana" panose="020B0604030504040204" pitchFamily="34" charset="0"/>
                <a:ea typeface="Verdana" panose="020B0604030504040204" pitchFamily="34" charset="0"/>
                <a:cs typeface="Verdana" panose="020B0604030504040204" pitchFamily="34" charset="0"/>
              </a:rPr>
              <a:t>Fig 1: worldwide maize area </a:t>
            </a:r>
            <a:endParaRPr lang="en-US" sz="1400" dirty="0">
              <a:latin typeface="Verdana" panose="020B0604030504040204" pitchFamily="34" charset="0"/>
              <a:ea typeface="Verdana" panose="020B0604030504040204" pitchFamily="34" charset="0"/>
              <a:cs typeface="Verdana" panose="020B0604030504040204" pitchFamily="34" charset="0"/>
            </a:endParaRPr>
          </a:p>
        </p:txBody>
      </p:sp>
      <p:sp>
        <p:nvSpPr>
          <p:cNvPr id="8" name="Rectangle 7"/>
          <p:cNvSpPr/>
          <p:nvPr/>
        </p:nvSpPr>
        <p:spPr>
          <a:xfrm>
            <a:off x="457200" y="60473"/>
            <a:ext cx="22860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INTRODUCTION</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027"/>
                                        </p:tgtEl>
                                        <p:attrNameLst>
                                          <p:attrName>style.visibility</p:attrName>
                                        </p:attrNameLst>
                                      </p:cBhvr>
                                      <p:to>
                                        <p:strVal val="visible"/>
                                      </p:to>
                                    </p:set>
                                    <p:anim calcmode="lin" valueType="num">
                                      <p:cBhvr additive="base">
                                        <p:cTn id="7" dur="500" fill="hold"/>
                                        <p:tgtEl>
                                          <p:spTgt spid="1027"/>
                                        </p:tgtEl>
                                        <p:attrNameLst>
                                          <p:attrName>ppt_x</p:attrName>
                                        </p:attrNameLst>
                                      </p:cBhvr>
                                      <p:tavLst>
                                        <p:tav tm="0">
                                          <p:val>
                                            <p:strVal val="#ppt_x"/>
                                          </p:val>
                                        </p:tav>
                                        <p:tav tm="100000">
                                          <p:val>
                                            <p:strVal val="#ppt_x"/>
                                          </p:val>
                                        </p:tav>
                                      </p:tavLst>
                                    </p:anim>
                                    <p:anim calcmode="lin" valueType="num">
                                      <p:cBhvr additive="base">
                                        <p:cTn id="8" dur="500" fill="hold"/>
                                        <p:tgtEl>
                                          <p:spTgt spid="1027"/>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4"/>
                                        </p:tgtEl>
                                        <p:attrNameLst>
                                          <p:attrName>style.visibility</p:attrName>
                                        </p:attrNameLst>
                                      </p:cBhvr>
                                      <p:to>
                                        <p:strVal val="visible"/>
                                      </p:to>
                                    </p:set>
                                    <p:anim calcmode="lin" valueType="num">
                                      <p:cBhvr additive="base">
                                        <p:cTn id="11" dur="500" fill="hold"/>
                                        <p:tgtEl>
                                          <p:spTgt spid="4"/>
                                        </p:tgtEl>
                                        <p:attrNameLst>
                                          <p:attrName>ppt_x</p:attrName>
                                        </p:attrNameLst>
                                      </p:cBhvr>
                                      <p:tavLst>
                                        <p:tav tm="0">
                                          <p:val>
                                            <p:strVal val="#ppt_x"/>
                                          </p:val>
                                        </p:tav>
                                        <p:tav tm="100000">
                                          <p:val>
                                            <p:strVal val="#ppt_x"/>
                                          </p:val>
                                        </p:tav>
                                      </p:tavLst>
                                    </p:anim>
                                    <p:anim calcmode="lin" valueType="num">
                                      <p:cBhvr additive="base">
                                        <p:cTn id="12" dur="500" fill="hold"/>
                                        <p:tgtEl>
                                          <p:spTgt spid="4"/>
                                        </p:tgtEl>
                                        <p:attrNameLst>
                                          <p:attrName>ppt_y</p:attrName>
                                        </p:attrNameLst>
                                      </p:cBhvr>
                                      <p:tavLst>
                                        <p:tav tm="0">
                                          <p:val>
                                            <p:strVal val="1+#ppt_h/2"/>
                                          </p:val>
                                        </p:tav>
                                        <p:tav tm="100000">
                                          <p:val>
                                            <p:strVal val="#ppt_y"/>
                                          </p:val>
                                        </p:tav>
                                      </p:tavLst>
                                    </p:anim>
                                  </p:childTnLst>
                                  <p:subTnLst>
                                    <p:set>
                                      <p:cBhvr override="childStyle">
                                        <p:cTn dur="1" fill="hold" display="0" masterRel="nextClick" afterEffect="1"/>
                                        <p:tgtEl>
                                          <p:spTgt spid="4"/>
                                        </p:tgtEl>
                                        <p:attrNameLst>
                                          <p:attrName>style.visibility</p:attrName>
                                        </p:attrNameLst>
                                      </p:cBhvr>
                                      <p:to>
                                        <p:strVal val="hidden"/>
                                      </p:to>
                                    </p:set>
                                  </p:sub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5">
                                            <p:txEl>
                                              <p:pRg st="0" end="0"/>
                                            </p:txEl>
                                          </p:spTgt>
                                        </p:tgtEl>
                                        <p:attrNameLst>
                                          <p:attrName>style.visibility</p:attrName>
                                        </p:attrNameLst>
                                      </p:cBhvr>
                                      <p:to>
                                        <p:strVal val="visible"/>
                                      </p:to>
                                    </p:set>
                                    <p:animEffect transition="in" filter="fade">
                                      <p:cBhvr>
                                        <p:cTn id="17" dur="500"/>
                                        <p:tgtEl>
                                          <p:spTgt spid="5">
                                            <p:txEl>
                                              <p:pRg st="0" end="0"/>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5">
                                            <p:txEl>
                                              <p:pRg st="1" end="1"/>
                                            </p:txEl>
                                          </p:spTgt>
                                        </p:tgtEl>
                                        <p:attrNameLst>
                                          <p:attrName>style.visibility</p:attrName>
                                        </p:attrNameLst>
                                      </p:cBhvr>
                                      <p:to>
                                        <p:strVal val="visible"/>
                                      </p:to>
                                    </p:set>
                                    <p:animEffect transition="in" filter="fade">
                                      <p:cBhvr>
                                        <p:cTn id="22" dur="500"/>
                                        <p:tgtEl>
                                          <p:spTgt spid="5">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uiExpand="1" build="p"/>
      <p:bldP spid="4"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609600" y="1143000"/>
            <a:ext cx="7467600" cy="4648200"/>
          </a:xfrm>
        </p:spPr>
        <p:txBody>
          <a:bodyPr>
            <a:normAutofit/>
          </a:bodyPr>
          <a:lstStyle/>
          <a:p>
            <a:pPr>
              <a:buNone/>
            </a:pPr>
            <a:r>
              <a:rPr lang="en-US" dirty="0" smtClean="0">
                <a:latin typeface="Verdana" panose="020B0604030504040204" pitchFamily="34" charset="0"/>
                <a:ea typeface="Verdana" panose="020B0604030504040204" pitchFamily="34" charset="0"/>
                <a:cs typeface="Verdana" panose="020B0604030504040204" pitchFamily="34" charset="0"/>
              </a:rPr>
              <a:t>	</a:t>
            </a:r>
          </a:p>
          <a:p>
            <a:pPr>
              <a:buNone/>
            </a:pPr>
            <a:r>
              <a:rPr lang="en-US" dirty="0" smtClean="0">
                <a:latin typeface="Verdana" panose="020B0604030504040204" pitchFamily="34" charset="0"/>
                <a:ea typeface="Verdana" panose="020B0604030504040204" pitchFamily="34" charset="0"/>
                <a:cs typeface="Verdana" panose="020B0604030504040204" pitchFamily="34" charset="0"/>
              </a:rPr>
              <a:t>Reasons for these large differences include</a:t>
            </a:r>
          </a:p>
          <a:p>
            <a:pPr marL="0" indent="0">
              <a:buNone/>
            </a:pPr>
            <a:endParaRPr lang="en-US" dirty="0">
              <a:latin typeface="Verdana" panose="020B0604030504040204" pitchFamily="34" charset="0"/>
              <a:ea typeface="Verdana" panose="020B0604030504040204" pitchFamily="34" charset="0"/>
              <a:cs typeface="Verdana" panose="020B0604030504040204" pitchFamily="34" charset="0"/>
            </a:endParaRPr>
          </a:p>
          <a:p>
            <a:r>
              <a:rPr lang="en-US" dirty="0" smtClean="0">
                <a:latin typeface="Verdana" panose="020B0604030504040204" pitchFamily="34" charset="0"/>
                <a:ea typeface="Verdana" panose="020B0604030504040204" pitchFamily="34" charset="0"/>
                <a:cs typeface="Verdana" panose="020B0604030504040204" pitchFamily="34" charset="0"/>
              </a:rPr>
              <a:t>Array of abiotic and biotic stress</a:t>
            </a:r>
          </a:p>
          <a:p>
            <a:r>
              <a:rPr lang="en-US" dirty="0" smtClean="0">
                <a:latin typeface="Verdana" panose="020B0604030504040204" pitchFamily="34" charset="0"/>
                <a:ea typeface="Verdana" panose="020B0604030504040204" pitchFamily="34" charset="0"/>
                <a:cs typeface="Verdana" panose="020B0604030504040204" pitchFamily="34" charset="0"/>
              </a:rPr>
              <a:t>Poor soil fertility</a:t>
            </a:r>
          </a:p>
          <a:p>
            <a:r>
              <a:rPr lang="en-US" dirty="0" smtClean="0">
                <a:latin typeface="Verdana" panose="020B0604030504040204" pitchFamily="34" charset="0"/>
                <a:ea typeface="Verdana" panose="020B0604030504040204" pitchFamily="34" charset="0"/>
                <a:cs typeface="Verdana" panose="020B0604030504040204" pitchFamily="34" charset="0"/>
              </a:rPr>
              <a:t>Lack of access to fertilizer and quality seed</a:t>
            </a:r>
          </a:p>
          <a:p>
            <a:r>
              <a:rPr lang="en-US" dirty="0" smtClean="0">
                <a:latin typeface="Verdana" panose="020B0604030504040204" pitchFamily="34" charset="0"/>
                <a:ea typeface="Verdana" panose="020B0604030504040204" pitchFamily="34" charset="0"/>
                <a:cs typeface="Verdana" panose="020B0604030504040204" pitchFamily="34" charset="0"/>
              </a:rPr>
              <a:t>Poor post harvest management</a:t>
            </a:r>
          </a:p>
          <a:p>
            <a:r>
              <a:rPr lang="en-US" b="1" dirty="0" smtClean="0">
                <a:latin typeface="Verdana" panose="020B0604030504040204" pitchFamily="34" charset="0"/>
                <a:ea typeface="Verdana" panose="020B0604030504040204" pitchFamily="34" charset="0"/>
                <a:cs typeface="Verdana" panose="020B0604030504040204" pitchFamily="34" charset="0"/>
              </a:rPr>
              <a:t>Low </a:t>
            </a:r>
            <a:r>
              <a:rPr lang="en-US" b="1" dirty="0">
                <a:latin typeface="Verdana" panose="020B0604030504040204" pitchFamily="34" charset="0"/>
                <a:ea typeface="Verdana" panose="020B0604030504040204" pitchFamily="34" charset="0"/>
                <a:cs typeface="Verdana" panose="020B0604030504040204" pitchFamily="34" charset="0"/>
              </a:rPr>
              <a:t>level of mechanization</a:t>
            </a:r>
          </a:p>
          <a:p>
            <a:endParaRPr lang="en-US" dirty="0">
              <a:latin typeface="Verdana" panose="020B0604030504040204" pitchFamily="34" charset="0"/>
              <a:ea typeface="Verdana" panose="020B0604030504040204" pitchFamily="34" charset="0"/>
              <a:cs typeface="Verdana" panose="020B0604030504040204" pitchFamily="34" charset="0"/>
            </a:endParaRPr>
          </a:p>
        </p:txBody>
      </p:sp>
      <p:sp>
        <p:nvSpPr>
          <p:cNvPr id="9" name="Rectangle 8"/>
          <p:cNvSpPr/>
          <p:nvPr/>
        </p:nvSpPr>
        <p:spPr>
          <a:xfrm>
            <a:off x="609600" y="228600"/>
            <a:ext cx="6629400" cy="9144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buNone/>
            </a:pPr>
            <a:r>
              <a:rPr lang="en-US" sz="2000" dirty="0" smtClean="0">
                <a:latin typeface="Verdana" panose="020B0604030504040204" pitchFamily="34" charset="0"/>
                <a:ea typeface="Verdana" panose="020B0604030504040204" pitchFamily="34" charset="0"/>
                <a:cs typeface="Verdana" panose="020B0604030504040204" pitchFamily="34" charset="0"/>
              </a:rPr>
              <a:t>Average maize yield developed, 9.9 Mg/ha</a:t>
            </a:r>
            <a:br>
              <a:rPr lang="en-US" sz="2000" dirty="0" smtClean="0">
                <a:latin typeface="Verdana" panose="020B0604030504040204" pitchFamily="34" charset="0"/>
                <a:ea typeface="Verdana" panose="020B0604030504040204" pitchFamily="34" charset="0"/>
                <a:cs typeface="Verdana" panose="020B0604030504040204" pitchFamily="34" charset="0"/>
              </a:rPr>
            </a:br>
            <a:r>
              <a:rPr lang="en-US" sz="2000" dirty="0" smtClean="0">
                <a:latin typeface="Verdana" panose="020B0604030504040204" pitchFamily="34" charset="0"/>
                <a:ea typeface="Verdana" panose="020B0604030504040204" pitchFamily="34" charset="0"/>
                <a:cs typeface="Verdana" panose="020B0604030504040204" pitchFamily="34" charset="0"/>
              </a:rPr>
              <a:t>Average maize yield developing, 1.8 Mg/ha</a:t>
            </a:r>
            <a:br>
              <a:rPr lang="en-US" sz="2000" dirty="0" smtClean="0">
                <a:latin typeface="Verdana" panose="020B0604030504040204" pitchFamily="34" charset="0"/>
                <a:ea typeface="Verdana" panose="020B0604030504040204" pitchFamily="34" charset="0"/>
                <a:cs typeface="Verdana" panose="020B0604030504040204" pitchFamily="34" charset="0"/>
              </a:rPr>
            </a:br>
            <a:r>
              <a:rPr lang="en-US" sz="2000" dirty="0" smtClean="0">
                <a:latin typeface="Verdana" panose="020B0604030504040204" pitchFamily="34" charset="0"/>
                <a:ea typeface="Verdana" panose="020B0604030504040204" pitchFamily="34" charset="0"/>
                <a:cs typeface="Verdana" panose="020B0604030504040204" pitchFamily="34" charset="0"/>
              </a:rPr>
              <a:t>(FAOSTAT 2013).</a:t>
            </a:r>
          </a:p>
        </p:txBody>
      </p:sp>
      <p:sp>
        <p:nvSpPr>
          <p:cNvPr id="6" name="TextBox 5"/>
          <p:cNvSpPr txBox="1"/>
          <p:nvPr/>
        </p:nvSpPr>
        <p:spPr>
          <a:xfrm>
            <a:off x="3429000" y="6019800"/>
            <a:ext cx="6629400" cy="246221"/>
          </a:xfrm>
          <a:prstGeom prst="rect">
            <a:avLst/>
          </a:prstGeom>
          <a:noFill/>
        </p:spPr>
        <p:txBody>
          <a:bodyPr wrap="square" rtlCol="0">
            <a:spAutoFit/>
          </a:bodyPr>
          <a:lstStyle/>
          <a:p>
            <a:r>
              <a:rPr lang="en-US" sz="1000" dirty="0" smtClean="0">
                <a:solidFill>
                  <a:schemeClr val="accent1"/>
                </a:solidFill>
                <a:latin typeface="Verdana" panose="020B0604030504040204" pitchFamily="34" charset="0"/>
                <a:ea typeface="Verdana" panose="020B0604030504040204" pitchFamily="34" charset="0"/>
                <a:cs typeface="Verdana" panose="020B0604030504040204" pitchFamily="34" charset="0"/>
              </a:rPr>
              <a:t>Source </a:t>
            </a:r>
            <a:r>
              <a:rPr lang="en-US" sz="1000" dirty="0">
                <a:solidFill>
                  <a:schemeClr val="accent1"/>
                </a:solidFill>
                <a:latin typeface="Verdana" panose="020B0604030504040204" pitchFamily="34" charset="0"/>
                <a:ea typeface="Verdana" panose="020B0604030504040204" pitchFamily="34" charset="0"/>
                <a:cs typeface="Verdana" panose="020B0604030504040204" pitchFamily="34" charset="0"/>
              </a:rPr>
              <a:t>:  </a:t>
            </a:r>
            <a:r>
              <a:rPr lang="en-US" sz="1000" u="sng" dirty="0">
                <a:solidFill>
                  <a:schemeClr val="accent1"/>
                </a:solidFill>
                <a:latin typeface="Verdana" panose="020B0604030504040204" pitchFamily="34" charset="0"/>
                <a:ea typeface="Verdana" panose="020B0604030504040204" pitchFamily="34" charset="0"/>
                <a:cs typeface="Verdana" panose="020B0604030504040204" pitchFamily="34" charset="0"/>
              </a:rPr>
              <a:t>http://maize.org/challenges-and-opportunities/</a:t>
            </a:r>
          </a:p>
        </p:txBody>
      </p:sp>
    </p:spTree>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fade">
                                      <p:cBhvr>
                                        <p:cTn id="12" dur="500"/>
                                        <p:tgtEl>
                                          <p:spTgt spid="3">
                                            <p:txEl>
                                              <p:pRg st="3" end="3"/>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animEffect transition="in" filter="fade">
                                      <p:cBhvr>
                                        <p:cTn id="17" dur="500"/>
                                        <p:tgtEl>
                                          <p:spTgt spid="3">
                                            <p:txEl>
                                              <p:pRg st="4" end="4"/>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5" end="5"/>
                                            </p:txEl>
                                          </p:spTgt>
                                        </p:tgtEl>
                                        <p:attrNameLst>
                                          <p:attrName>style.visibility</p:attrName>
                                        </p:attrNameLst>
                                      </p:cBhvr>
                                      <p:to>
                                        <p:strVal val="visible"/>
                                      </p:to>
                                    </p:set>
                                    <p:animEffect transition="in" filter="fade">
                                      <p:cBhvr>
                                        <p:cTn id="22" dur="500"/>
                                        <p:tgtEl>
                                          <p:spTgt spid="3">
                                            <p:txEl>
                                              <p:pRg st="5" end="5"/>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animEffect transition="in" filter="fade">
                                      <p:cBhvr>
                                        <p:cTn id="27" dur="500"/>
                                        <p:tgtEl>
                                          <p:spTgt spid="3">
                                            <p:txEl>
                                              <p:pRg st="6" end="6"/>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7" end="7"/>
                                            </p:txEl>
                                          </p:spTgt>
                                        </p:tgtEl>
                                        <p:attrNameLst>
                                          <p:attrName>style.visibility</p:attrName>
                                        </p:attrNameLst>
                                      </p:cBhvr>
                                      <p:to>
                                        <p:strVal val="visible"/>
                                      </p:to>
                                    </p:set>
                                    <p:animEffect transition="in" filter="fade">
                                      <p:cBhvr>
                                        <p:cTn id="32" dur="500"/>
                                        <p:tgtEl>
                                          <p:spTgt spid="3">
                                            <p:txEl>
                                              <p:pRg st="7" end="7"/>
                                            </p:txEl>
                                          </p:spTgt>
                                        </p:tgtEl>
                                      </p:cBhvr>
                                    </p:animEffect>
                                  </p:childTnLst>
                                </p:cTn>
                              </p:par>
                              <p:par>
                                <p:cTn id="33" presetID="2" presetClass="entr" presetSubtype="4" fill="hold" grpId="0" nodeType="withEffect">
                                  <p:stCondLst>
                                    <p:cond delay="0"/>
                                  </p:stCondLst>
                                  <p:childTnLst>
                                    <p:set>
                                      <p:cBhvr>
                                        <p:cTn id="34" dur="1" fill="hold">
                                          <p:stCondLst>
                                            <p:cond delay="0"/>
                                          </p:stCondLst>
                                        </p:cTn>
                                        <p:tgtEl>
                                          <p:spTgt spid="6"/>
                                        </p:tgtEl>
                                        <p:attrNameLst>
                                          <p:attrName>style.visibility</p:attrName>
                                        </p:attrNameLst>
                                      </p:cBhvr>
                                      <p:to>
                                        <p:strVal val="visible"/>
                                      </p:to>
                                    </p:set>
                                    <p:anim calcmode="lin" valueType="num">
                                      <p:cBhvr additive="base">
                                        <p:cTn id="35" dur="500" fill="hold"/>
                                        <p:tgtEl>
                                          <p:spTgt spid="6"/>
                                        </p:tgtEl>
                                        <p:attrNameLst>
                                          <p:attrName>ppt_x</p:attrName>
                                        </p:attrNameLst>
                                      </p:cBhvr>
                                      <p:tavLst>
                                        <p:tav tm="0">
                                          <p:val>
                                            <p:strVal val="#ppt_x"/>
                                          </p:val>
                                        </p:tav>
                                        <p:tav tm="100000">
                                          <p:val>
                                            <p:strVal val="#ppt_x"/>
                                          </p:val>
                                        </p:tav>
                                      </p:tavLst>
                                    </p:anim>
                                    <p:anim calcmode="lin" valueType="num">
                                      <p:cBhvr additive="base">
                                        <p:cTn id="36"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P spid="6"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329338" y="147952"/>
            <a:ext cx="6985861"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Tools used for hand planting in </a:t>
            </a:r>
            <a:br>
              <a:rPr lang="en-US" sz="2000" dirty="0" smtClean="0">
                <a:latin typeface="Verdana" panose="020B0604030504040204" pitchFamily="34" charset="0"/>
                <a:ea typeface="Verdana" panose="020B0604030504040204" pitchFamily="34" charset="0"/>
                <a:cs typeface="Verdana" panose="020B0604030504040204" pitchFamily="34" charset="0"/>
              </a:rPr>
            </a:br>
            <a:r>
              <a:rPr lang="en-US" sz="2000" dirty="0" smtClean="0">
                <a:latin typeface="Verdana" panose="020B0604030504040204" pitchFamily="34" charset="0"/>
                <a:ea typeface="Verdana" panose="020B0604030504040204" pitchFamily="34" charset="0"/>
                <a:cs typeface="Verdana" panose="020B0604030504040204" pitchFamily="34" charset="0"/>
              </a:rPr>
              <a:t>several developing countries</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pic>
        <p:nvPicPr>
          <p:cNvPr id="6" name="Content Placeholder 5"/>
          <p:cNvPicPr>
            <a:picLocks noGrp="1" noChangeAspect="1" noChangeArrowheads="1"/>
          </p:cNvPicPr>
          <p:nvPr>
            <p:ph sz="quarter" idx="1"/>
          </p:nvPr>
        </p:nvPicPr>
        <p:blipFill>
          <a:blip r:embed="rId3">
            <a:extLst>
              <a:ext uri="{28A0092B-C50C-407E-A947-70E740481C1C}">
                <a14:useLocalDpi xmlns:a14="http://schemas.microsoft.com/office/drawing/2010/main" val="0"/>
              </a:ext>
            </a:extLst>
          </a:blip>
          <a:srcRect/>
          <a:stretch>
            <a:fillRect/>
          </a:stretch>
        </p:blipFill>
        <p:spPr bwMode="auto">
          <a:xfrm>
            <a:off x="367243" y="1149459"/>
            <a:ext cx="3000374" cy="2743200"/>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chemeClr val="accent1"/>
                </a:solidFill>
              </a14:hiddenFill>
            </a:ext>
          </a:extLst>
        </p:spPr>
      </p:pic>
      <p:sp>
        <p:nvSpPr>
          <p:cNvPr id="8" name="TextBox 7"/>
          <p:cNvSpPr txBox="1"/>
          <p:nvPr/>
        </p:nvSpPr>
        <p:spPr>
          <a:xfrm>
            <a:off x="329339" y="1088495"/>
            <a:ext cx="1981200" cy="369332"/>
          </a:xfrm>
          <a:prstGeom prst="rect">
            <a:avLst/>
          </a:prstGeom>
          <a:noFill/>
        </p:spPr>
        <p:txBody>
          <a:bodyPr wrap="square" rtlCol="0">
            <a:spAutoFit/>
          </a:bodyPr>
          <a:lstStyle/>
          <a:p>
            <a:r>
              <a:rPr lang="en-US" dirty="0" smtClean="0">
                <a:latin typeface="Verdana" panose="020B0604030504040204" pitchFamily="34" charset="0"/>
                <a:ea typeface="Verdana" panose="020B0604030504040204" pitchFamily="34" charset="0"/>
                <a:cs typeface="Verdana" panose="020B0604030504040204" pitchFamily="34" charset="0"/>
              </a:rPr>
              <a:t>MYANMAR </a:t>
            </a:r>
            <a:endParaRPr lang="en-US" dirty="0">
              <a:latin typeface="Verdana" panose="020B0604030504040204" pitchFamily="34" charset="0"/>
              <a:ea typeface="Verdana" panose="020B0604030504040204" pitchFamily="34" charset="0"/>
              <a:cs typeface="Verdana" panose="020B0604030504040204" pitchFamily="34" charset="0"/>
            </a:endParaRPr>
          </a:p>
        </p:txBody>
      </p:sp>
      <p:sp>
        <p:nvSpPr>
          <p:cNvPr id="9" name="TextBox 8"/>
          <p:cNvSpPr txBox="1"/>
          <p:nvPr/>
        </p:nvSpPr>
        <p:spPr>
          <a:xfrm>
            <a:off x="1181482" y="3684524"/>
            <a:ext cx="3000375" cy="246221"/>
          </a:xfrm>
          <a:prstGeom prst="rect">
            <a:avLst/>
          </a:prstGeom>
          <a:noFill/>
        </p:spPr>
        <p:txBody>
          <a:bodyPr wrap="squar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Photo courtesy of Joshua Ringer</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pic>
        <p:nvPicPr>
          <p:cNvPr id="10" name="Picture 2" descr="http://nue.okstate.edu/Hand_Planter/img21.jpg"/>
          <p:cNvPicPr>
            <a:picLocks noChangeAspect="1" noChangeArrowheads="1"/>
          </p:cNvPicPr>
          <p:nvPr/>
        </p:nvPicPr>
        <p:blipFill>
          <a:blip r:embed="rId4" cstate="print"/>
          <a:srcRect/>
          <a:stretch>
            <a:fillRect/>
          </a:stretch>
        </p:blipFill>
        <p:spPr bwMode="auto">
          <a:xfrm>
            <a:off x="3661030" y="1213915"/>
            <a:ext cx="3654170" cy="2743200"/>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sp>
        <p:nvSpPr>
          <p:cNvPr id="11" name="TextBox 10"/>
          <p:cNvSpPr txBox="1"/>
          <p:nvPr/>
        </p:nvSpPr>
        <p:spPr>
          <a:xfrm>
            <a:off x="5294185" y="3740517"/>
            <a:ext cx="3000375" cy="246221"/>
          </a:xfrm>
          <a:prstGeom prst="rect">
            <a:avLst/>
          </a:prstGeom>
          <a:noFill/>
        </p:spPr>
        <p:txBody>
          <a:bodyPr wrap="squar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Photo courtesy of Bill Raun</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2" name="TextBox 11"/>
          <p:cNvSpPr txBox="1"/>
          <p:nvPr/>
        </p:nvSpPr>
        <p:spPr>
          <a:xfrm>
            <a:off x="3661030" y="1184292"/>
            <a:ext cx="1981200" cy="369332"/>
          </a:xfrm>
          <a:prstGeom prst="rect">
            <a:avLst/>
          </a:prstGeom>
          <a:noFill/>
        </p:spPr>
        <p:txBody>
          <a:bodyPr wrap="square" rtlCol="0">
            <a:spAutoFit/>
          </a:bodyPr>
          <a:lstStyle/>
          <a:p>
            <a:r>
              <a:rPr lang="en-US" dirty="0" smtClean="0">
                <a:latin typeface="Verdana" panose="020B0604030504040204" pitchFamily="34" charset="0"/>
                <a:ea typeface="Verdana" panose="020B0604030504040204" pitchFamily="34" charset="0"/>
                <a:cs typeface="Verdana" panose="020B0604030504040204" pitchFamily="34" charset="0"/>
              </a:rPr>
              <a:t>EL SALVADOR </a:t>
            </a:r>
            <a:endParaRPr lang="en-US" dirty="0">
              <a:latin typeface="Verdana" panose="020B0604030504040204" pitchFamily="34" charset="0"/>
              <a:ea typeface="Verdana" panose="020B0604030504040204" pitchFamily="34" charset="0"/>
              <a:cs typeface="Verdana" panose="020B0604030504040204" pitchFamily="34" charset="0"/>
            </a:endParaRPr>
          </a:p>
        </p:txBody>
      </p:sp>
      <p:pic>
        <p:nvPicPr>
          <p:cNvPr id="1026" name="Picture 2" descr="http://cache4.asset-cache.net/gc/141866678-hand-plowing-to-plant-corn-altiplano-bolivia-gettyimages.jpg?v=1&amp;c=IWSAsset&amp;k=2&amp;d=xI8ktxmEosSHUyGbz%2FuLHrTVmj9Gl%2BVCcfmqKwYtG55d%2FQl6SRlFDKuE5%2B9NZh%2By"/>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67243" y="4114071"/>
            <a:ext cx="3264514" cy="2546795"/>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sp>
        <p:nvSpPr>
          <p:cNvPr id="14" name="TextBox 13"/>
          <p:cNvSpPr txBox="1"/>
          <p:nvPr/>
        </p:nvSpPr>
        <p:spPr>
          <a:xfrm>
            <a:off x="238125" y="4040591"/>
            <a:ext cx="1981200" cy="369332"/>
          </a:xfrm>
          <a:prstGeom prst="rect">
            <a:avLst/>
          </a:prstGeom>
          <a:noFill/>
        </p:spPr>
        <p:txBody>
          <a:bodyPr wrap="square" rtlCol="0">
            <a:spAutoFit/>
          </a:bodyPr>
          <a:lstStyle/>
          <a:p>
            <a:r>
              <a:rPr lang="en-US" dirty="0" smtClean="0">
                <a:latin typeface="Verdana" panose="020B0604030504040204" pitchFamily="34" charset="0"/>
                <a:ea typeface="Verdana" panose="020B0604030504040204" pitchFamily="34" charset="0"/>
                <a:cs typeface="Verdana" panose="020B0604030504040204" pitchFamily="34" charset="0"/>
              </a:rPr>
              <a:t>BOLIVIA </a:t>
            </a:r>
            <a:endParaRPr lang="en-US" dirty="0">
              <a:latin typeface="Verdana" panose="020B0604030504040204" pitchFamily="34" charset="0"/>
              <a:ea typeface="Verdana" panose="020B0604030504040204" pitchFamily="34" charset="0"/>
              <a:cs typeface="Verdana" panose="020B0604030504040204" pitchFamily="34" charset="0"/>
            </a:endParaRPr>
          </a:p>
        </p:txBody>
      </p:sp>
      <p:sp>
        <p:nvSpPr>
          <p:cNvPr id="15" name="TextBox 14"/>
          <p:cNvSpPr txBox="1"/>
          <p:nvPr/>
        </p:nvSpPr>
        <p:spPr>
          <a:xfrm>
            <a:off x="874280" y="6454094"/>
            <a:ext cx="3000375" cy="246221"/>
          </a:xfrm>
          <a:prstGeom prst="rect">
            <a:avLst/>
          </a:prstGeom>
          <a:noFill/>
        </p:spPr>
        <p:txBody>
          <a:bodyPr wrap="squar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Photo courtesy of www.gettyimages.com</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pic>
        <p:nvPicPr>
          <p:cNvPr id="13" name="Picture 12"/>
          <p:cNvPicPr>
            <a:picLocks noChangeAspect="1"/>
          </p:cNvPicPr>
          <p:nvPr/>
        </p:nvPicPr>
        <p:blipFill>
          <a:blip r:embed="rId6"/>
          <a:stretch>
            <a:fillRect/>
          </a:stretch>
        </p:blipFill>
        <p:spPr>
          <a:xfrm>
            <a:off x="3886201" y="4114071"/>
            <a:ext cx="3429000" cy="2556622"/>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sp>
        <p:nvSpPr>
          <p:cNvPr id="19" name="TextBox 18"/>
          <p:cNvSpPr txBox="1"/>
          <p:nvPr/>
        </p:nvSpPr>
        <p:spPr>
          <a:xfrm>
            <a:off x="3925162" y="4066297"/>
            <a:ext cx="1981200" cy="369332"/>
          </a:xfrm>
          <a:prstGeom prst="rect">
            <a:avLst/>
          </a:prstGeom>
          <a:noFill/>
        </p:spPr>
        <p:txBody>
          <a:bodyPr wrap="square" rtlCol="0">
            <a:spAutoFit/>
          </a:bodyPr>
          <a:lstStyle/>
          <a:p>
            <a:r>
              <a:rPr lang="en-US" dirty="0" smtClean="0">
                <a:latin typeface="Verdana" panose="020B0604030504040204" pitchFamily="34" charset="0"/>
                <a:ea typeface="Verdana" panose="020B0604030504040204" pitchFamily="34" charset="0"/>
                <a:cs typeface="Verdana" panose="020B0604030504040204" pitchFamily="34" charset="0"/>
              </a:rPr>
              <a:t>SENEGAL </a:t>
            </a:r>
            <a:endParaRPr lang="en-US" dirty="0">
              <a:latin typeface="Verdana" panose="020B0604030504040204" pitchFamily="34" charset="0"/>
              <a:ea typeface="Verdana" panose="020B0604030504040204" pitchFamily="34" charset="0"/>
              <a:cs typeface="Verdana" panose="020B0604030504040204" pitchFamily="34" charset="0"/>
            </a:endParaRPr>
          </a:p>
        </p:txBody>
      </p:sp>
      <p:sp>
        <p:nvSpPr>
          <p:cNvPr id="20" name="TextBox 19"/>
          <p:cNvSpPr txBox="1"/>
          <p:nvPr/>
        </p:nvSpPr>
        <p:spPr>
          <a:xfrm>
            <a:off x="3822268" y="6318357"/>
            <a:ext cx="3629004" cy="400110"/>
          </a:xfrm>
          <a:prstGeom prst="rect">
            <a:avLst/>
          </a:prstGeom>
          <a:noFill/>
        </p:spPr>
        <p:txBody>
          <a:bodyPr wrap="squar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Photo courtesy </a:t>
            </a:r>
            <a:r>
              <a:rPr lang="en-US" sz="1000" dirty="0">
                <a:latin typeface="Verdana" panose="020B0604030504040204" pitchFamily="34" charset="0"/>
                <a:ea typeface="Verdana" panose="020B0604030504040204" pitchFamily="34" charset="0"/>
                <a:cs typeface="Verdana" panose="020B0604030504040204" pitchFamily="34" charset="0"/>
              </a:rPr>
              <a:t>of senegalwritinghome.wordpress.com</a:t>
            </a:r>
          </a:p>
        </p:txBody>
      </p:sp>
    </p:spTree>
    <p:extLst>
      <p:ext uri="{BB962C8B-B14F-4D97-AF65-F5344CB8AC3E}">
        <p14:creationId xmlns:p14="http://schemas.microsoft.com/office/powerpoint/2010/main" val="265288709"/>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fade">
                                      <p:cBhvr>
                                        <p:cTn id="10" dur="500"/>
                                        <p:tgtEl>
                                          <p:spTgt spid="8"/>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fade">
                                      <p:cBhvr>
                                        <p:cTn id="13" dur="500"/>
                                        <p:tgtEl>
                                          <p:spTgt spid="9"/>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fade">
                                      <p:cBhvr>
                                        <p:cTn id="18" dur="500"/>
                                        <p:tgtEl>
                                          <p:spTgt spid="10"/>
                                        </p:tgtEl>
                                      </p:cBhvr>
                                    </p:animEffect>
                                  </p:childTnLst>
                                </p:cTn>
                              </p:par>
                              <p:par>
                                <p:cTn id="19" presetID="10" presetClass="entr" presetSubtype="0" fill="hold" grpId="0" nodeType="withEffect">
                                  <p:stCondLst>
                                    <p:cond delay="0"/>
                                  </p:stCondLst>
                                  <p:childTnLst>
                                    <p:set>
                                      <p:cBhvr>
                                        <p:cTn id="20" dur="1" fill="hold">
                                          <p:stCondLst>
                                            <p:cond delay="0"/>
                                          </p:stCondLst>
                                        </p:cTn>
                                        <p:tgtEl>
                                          <p:spTgt spid="12"/>
                                        </p:tgtEl>
                                        <p:attrNameLst>
                                          <p:attrName>style.visibility</p:attrName>
                                        </p:attrNameLst>
                                      </p:cBhvr>
                                      <p:to>
                                        <p:strVal val="visible"/>
                                      </p:to>
                                    </p:set>
                                    <p:animEffect transition="in" filter="fade">
                                      <p:cBhvr>
                                        <p:cTn id="21" dur="500"/>
                                        <p:tgtEl>
                                          <p:spTgt spid="12"/>
                                        </p:tgtEl>
                                      </p:cBhvr>
                                    </p:animEffect>
                                  </p:childTnLst>
                                </p:cTn>
                              </p:par>
                              <p:par>
                                <p:cTn id="22" presetID="10" presetClass="entr" presetSubtype="0" fill="hold" grpId="0" nodeType="withEffect">
                                  <p:stCondLst>
                                    <p:cond delay="0"/>
                                  </p:stCondLst>
                                  <p:childTnLst>
                                    <p:set>
                                      <p:cBhvr>
                                        <p:cTn id="23" dur="1" fill="hold">
                                          <p:stCondLst>
                                            <p:cond delay="0"/>
                                          </p:stCondLst>
                                        </p:cTn>
                                        <p:tgtEl>
                                          <p:spTgt spid="11"/>
                                        </p:tgtEl>
                                        <p:attrNameLst>
                                          <p:attrName>style.visibility</p:attrName>
                                        </p:attrNameLst>
                                      </p:cBhvr>
                                      <p:to>
                                        <p:strVal val="visible"/>
                                      </p:to>
                                    </p:set>
                                    <p:animEffect transition="in" filter="fade">
                                      <p:cBhvr>
                                        <p:cTn id="24" dur="500"/>
                                        <p:tgtEl>
                                          <p:spTgt spid="11"/>
                                        </p:tgtEl>
                                      </p:cBhvr>
                                    </p:animEffect>
                                  </p:childTnLst>
                                </p:cTn>
                              </p:par>
                            </p:childTnLst>
                          </p:cTn>
                        </p:par>
                      </p:childTnLst>
                    </p:cTn>
                  </p:par>
                  <p:par>
                    <p:cTn id="25" fill="hold">
                      <p:stCondLst>
                        <p:cond delay="indefinite"/>
                      </p:stCondLst>
                      <p:childTnLst>
                        <p:par>
                          <p:cTn id="26" fill="hold">
                            <p:stCondLst>
                              <p:cond delay="0"/>
                            </p:stCondLst>
                            <p:childTnLst>
                              <p:par>
                                <p:cTn id="27" presetID="10" presetClass="entr" presetSubtype="0" fill="hold" nodeType="clickEffect">
                                  <p:stCondLst>
                                    <p:cond delay="0"/>
                                  </p:stCondLst>
                                  <p:childTnLst>
                                    <p:set>
                                      <p:cBhvr>
                                        <p:cTn id="28" dur="1" fill="hold">
                                          <p:stCondLst>
                                            <p:cond delay="0"/>
                                          </p:stCondLst>
                                        </p:cTn>
                                        <p:tgtEl>
                                          <p:spTgt spid="1026"/>
                                        </p:tgtEl>
                                        <p:attrNameLst>
                                          <p:attrName>style.visibility</p:attrName>
                                        </p:attrNameLst>
                                      </p:cBhvr>
                                      <p:to>
                                        <p:strVal val="visible"/>
                                      </p:to>
                                    </p:set>
                                    <p:animEffect transition="in" filter="fade">
                                      <p:cBhvr>
                                        <p:cTn id="29" dur="500"/>
                                        <p:tgtEl>
                                          <p:spTgt spid="1026"/>
                                        </p:tgtEl>
                                      </p:cBhvr>
                                    </p:animEffect>
                                  </p:childTnLst>
                                </p:cTn>
                              </p:par>
                              <p:par>
                                <p:cTn id="30" presetID="10" presetClass="entr" presetSubtype="0" fill="hold" grpId="0" nodeType="withEffect">
                                  <p:stCondLst>
                                    <p:cond delay="0"/>
                                  </p:stCondLst>
                                  <p:childTnLst>
                                    <p:set>
                                      <p:cBhvr>
                                        <p:cTn id="31" dur="1" fill="hold">
                                          <p:stCondLst>
                                            <p:cond delay="0"/>
                                          </p:stCondLst>
                                        </p:cTn>
                                        <p:tgtEl>
                                          <p:spTgt spid="14"/>
                                        </p:tgtEl>
                                        <p:attrNameLst>
                                          <p:attrName>style.visibility</p:attrName>
                                        </p:attrNameLst>
                                      </p:cBhvr>
                                      <p:to>
                                        <p:strVal val="visible"/>
                                      </p:to>
                                    </p:set>
                                    <p:animEffect transition="in" filter="fade">
                                      <p:cBhvr>
                                        <p:cTn id="32" dur="500"/>
                                        <p:tgtEl>
                                          <p:spTgt spid="14"/>
                                        </p:tgtEl>
                                      </p:cBhvr>
                                    </p:animEffect>
                                  </p:childTnLst>
                                </p:cTn>
                              </p:par>
                              <p:par>
                                <p:cTn id="33" presetID="10" presetClass="entr" presetSubtype="0" fill="hold" grpId="0" nodeType="withEffect">
                                  <p:stCondLst>
                                    <p:cond delay="0"/>
                                  </p:stCondLst>
                                  <p:childTnLst>
                                    <p:set>
                                      <p:cBhvr>
                                        <p:cTn id="34" dur="1" fill="hold">
                                          <p:stCondLst>
                                            <p:cond delay="0"/>
                                          </p:stCondLst>
                                        </p:cTn>
                                        <p:tgtEl>
                                          <p:spTgt spid="15"/>
                                        </p:tgtEl>
                                        <p:attrNameLst>
                                          <p:attrName>style.visibility</p:attrName>
                                        </p:attrNameLst>
                                      </p:cBhvr>
                                      <p:to>
                                        <p:strVal val="visible"/>
                                      </p:to>
                                    </p:set>
                                    <p:animEffect transition="in" filter="fade">
                                      <p:cBhvr>
                                        <p:cTn id="35" dur="500"/>
                                        <p:tgtEl>
                                          <p:spTgt spid="15"/>
                                        </p:tgtEl>
                                      </p:cBhvr>
                                    </p:animEffect>
                                  </p:childTnLst>
                                </p:cTn>
                              </p:par>
                            </p:childTnLst>
                          </p:cTn>
                        </p:par>
                      </p:childTnLst>
                    </p:cTn>
                  </p:par>
                  <p:par>
                    <p:cTn id="36" fill="hold">
                      <p:stCondLst>
                        <p:cond delay="indefinite"/>
                      </p:stCondLst>
                      <p:childTnLst>
                        <p:par>
                          <p:cTn id="37" fill="hold">
                            <p:stCondLst>
                              <p:cond delay="0"/>
                            </p:stCondLst>
                            <p:childTnLst>
                              <p:par>
                                <p:cTn id="38" presetID="10" presetClass="entr" presetSubtype="0" fill="hold" nodeType="clickEffect">
                                  <p:stCondLst>
                                    <p:cond delay="0"/>
                                  </p:stCondLst>
                                  <p:childTnLst>
                                    <p:set>
                                      <p:cBhvr>
                                        <p:cTn id="39" dur="1" fill="hold">
                                          <p:stCondLst>
                                            <p:cond delay="0"/>
                                          </p:stCondLst>
                                        </p:cTn>
                                        <p:tgtEl>
                                          <p:spTgt spid="13"/>
                                        </p:tgtEl>
                                        <p:attrNameLst>
                                          <p:attrName>style.visibility</p:attrName>
                                        </p:attrNameLst>
                                      </p:cBhvr>
                                      <p:to>
                                        <p:strVal val="visible"/>
                                      </p:to>
                                    </p:set>
                                    <p:animEffect transition="in" filter="fade">
                                      <p:cBhvr>
                                        <p:cTn id="40" dur="500"/>
                                        <p:tgtEl>
                                          <p:spTgt spid="13"/>
                                        </p:tgtEl>
                                      </p:cBhvr>
                                    </p:animEffect>
                                  </p:childTnLst>
                                </p:cTn>
                              </p:par>
                              <p:par>
                                <p:cTn id="41" presetID="10" presetClass="entr" presetSubtype="0" fill="hold" grpId="0" nodeType="withEffect">
                                  <p:stCondLst>
                                    <p:cond delay="0"/>
                                  </p:stCondLst>
                                  <p:childTnLst>
                                    <p:set>
                                      <p:cBhvr>
                                        <p:cTn id="42" dur="1" fill="hold">
                                          <p:stCondLst>
                                            <p:cond delay="0"/>
                                          </p:stCondLst>
                                        </p:cTn>
                                        <p:tgtEl>
                                          <p:spTgt spid="19"/>
                                        </p:tgtEl>
                                        <p:attrNameLst>
                                          <p:attrName>style.visibility</p:attrName>
                                        </p:attrNameLst>
                                      </p:cBhvr>
                                      <p:to>
                                        <p:strVal val="visible"/>
                                      </p:to>
                                    </p:set>
                                    <p:animEffect transition="in" filter="fade">
                                      <p:cBhvr>
                                        <p:cTn id="43" dur="500"/>
                                        <p:tgtEl>
                                          <p:spTgt spid="19"/>
                                        </p:tgtEl>
                                      </p:cBhvr>
                                    </p:animEffect>
                                  </p:childTnLst>
                                </p:cTn>
                              </p:par>
                              <p:par>
                                <p:cTn id="44" presetID="10" presetClass="entr" presetSubtype="0" fill="hold" grpId="0" nodeType="withEffect">
                                  <p:stCondLst>
                                    <p:cond delay="0"/>
                                  </p:stCondLst>
                                  <p:childTnLst>
                                    <p:set>
                                      <p:cBhvr>
                                        <p:cTn id="45" dur="1" fill="hold">
                                          <p:stCondLst>
                                            <p:cond delay="0"/>
                                          </p:stCondLst>
                                        </p:cTn>
                                        <p:tgtEl>
                                          <p:spTgt spid="20"/>
                                        </p:tgtEl>
                                        <p:attrNameLst>
                                          <p:attrName>style.visibility</p:attrName>
                                        </p:attrNameLst>
                                      </p:cBhvr>
                                      <p:to>
                                        <p:strVal val="visible"/>
                                      </p:to>
                                    </p:set>
                                    <p:animEffect transition="in" filter="fade">
                                      <p:cBhvr>
                                        <p:cTn id="46"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P spid="11" grpId="0"/>
      <p:bldP spid="12" grpId="0"/>
      <p:bldP spid="14" grpId="0"/>
      <p:bldP spid="15" grpId="0"/>
      <p:bldP spid="19" grpId="0"/>
      <p:bldP spid="20"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	</a:t>
            </a:r>
            <a:endParaRPr lang="en-US" dirty="0"/>
          </a:p>
        </p:txBody>
      </p:sp>
      <p:sp>
        <p:nvSpPr>
          <p:cNvPr id="3" name="Content Placeholder 2"/>
          <p:cNvSpPr>
            <a:spLocks noGrp="1"/>
          </p:cNvSpPr>
          <p:nvPr>
            <p:ph sz="quarter" idx="1"/>
          </p:nvPr>
        </p:nvSpPr>
        <p:spPr>
          <a:xfrm>
            <a:off x="457200" y="1295400"/>
            <a:ext cx="7467600" cy="4873752"/>
          </a:xfrm>
        </p:spPr>
        <p:txBody>
          <a:bodyPr>
            <a:normAutofit/>
          </a:bodyPr>
          <a:lstStyle/>
          <a:p>
            <a:endParaRPr lang="en-US" dirty="0">
              <a:latin typeface="Verdana" panose="020B0604030504040204" pitchFamily="34" charset="0"/>
              <a:ea typeface="Verdana" panose="020B0604030504040204" pitchFamily="34" charset="0"/>
              <a:cs typeface="Verdana" panose="020B0604030504040204" pitchFamily="34" charset="0"/>
            </a:endParaRPr>
          </a:p>
          <a:p>
            <a:r>
              <a:rPr lang="en-US" dirty="0" smtClean="0">
                <a:latin typeface="Verdana" panose="020B0604030504040204" pitchFamily="34" charset="0"/>
                <a:ea typeface="Verdana" panose="020B0604030504040204" pitchFamily="34" charset="0"/>
                <a:cs typeface="Verdana" panose="020B0604030504040204" pitchFamily="34" charset="0"/>
              </a:rPr>
              <a:t>Current </a:t>
            </a:r>
            <a:r>
              <a:rPr lang="en-US" dirty="0" err="1" smtClean="0">
                <a:latin typeface="Verdana" panose="020B0604030504040204" pitchFamily="34" charset="0"/>
                <a:ea typeface="Verdana" panose="020B0604030504040204" pitchFamily="34" charset="0"/>
                <a:cs typeface="Verdana" panose="020B0604030504040204" pitchFamily="34" charset="0"/>
              </a:rPr>
              <a:t>GreenSeeder</a:t>
            </a:r>
            <a:r>
              <a:rPr lang="en-US" dirty="0" smtClean="0">
                <a:latin typeface="Verdana" panose="020B0604030504040204" pitchFamily="34" charset="0"/>
                <a:ea typeface="Verdana" panose="020B0604030504040204" pitchFamily="34" charset="0"/>
                <a:cs typeface="Verdana" panose="020B0604030504040204" pitchFamily="34" charset="0"/>
              </a:rPr>
              <a:t> offers viable alternative to traditional stick planter for improving maize production in developing countries</a:t>
            </a:r>
          </a:p>
          <a:p>
            <a:r>
              <a:rPr lang="en-US" dirty="0" smtClean="0">
                <a:latin typeface="Verdana" panose="020B0604030504040204" pitchFamily="34" charset="0"/>
                <a:ea typeface="Verdana" panose="020B0604030504040204" pitchFamily="34" charset="0"/>
                <a:cs typeface="Verdana" panose="020B0604030504040204" pitchFamily="34" charset="0"/>
              </a:rPr>
              <a:t>Planter is ergonomically similar to the traditional stick planter</a:t>
            </a:r>
          </a:p>
          <a:p>
            <a:r>
              <a:rPr lang="en-US" dirty="0" smtClean="0">
                <a:latin typeface="Verdana" panose="020B0604030504040204" pitchFamily="34" charset="0"/>
                <a:ea typeface="Verdana" panose="020B0604030504040204" pitchFamily="34" charset="0"/>
                <a:cs typeface="Verdana" panose="020B0604030504040204" pitchFamily="34" charset="0"/>
              </a:rPr>
              <a:t>Planter is lighter and easily operated</a:t>
            </a:r>
          </a:p>
          <a:p>
            <a:r>
              <a:rPr lang="en-US" dirty="0" smtClean="0">
                <a:latin typeface="Verdana" panose="020B0604030504040204" pitchFamily="34" charset="0"/>
                <a:ea typeface="Verdana" panose="020B0604030504040204" pitchFamily="34" charset="0"/>
                <a:cs typeface="Verdana" panose="020B0604030504040204" pitchFamily="34" charset="0"/>
              </a:rPr>
              <a:t>Reduces labor requirements, saves time and improves efficiency</a:t>
            </a:r>
            <a:endParaRPr lang="en-US" dirty="0">
              <a:latin typeface="Verdana" panose="020B0604030504040204" pitchFamily="34" charset="0"/>
              <a:ea typeface="Verdana" panose="020B0604030504040204" pitchFamily="34" charset="0"/>
              <a:cs typeface="Verdana" panose="020B0604030504040204" pitchFamily="34" charset="0"/>
            </a:endParaRPr>
          </a:p>
        </p:txBody>
      </p:sp>
      <p:sp>
        <p:nvSpPr>
          <p:cNvPr id="5" name="Rectangle 4"/>
          <p:cNvSpPr/>
          <p:nvPr/>
        </p:nvSpPr>
        <p:spPr>
          <a:xfrm>
            <a:off x="457200" y="388938"/>
            <a:ext cx="63246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OSU-GREENSEEDER HAND PLANTER</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131988421"/>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fade">
                                      <p:cBhvr>
                                        <p:cTn id="12" dur="500"/>
                                        <p:tgtEl>
                                          <p:spTgt spid="3">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Effect transition="in" filter="fade">
                                      <p:cBhvr>
                                        <p:cTn id="17" dur="500"/>
                                        <p:tgtEl>
                                          <p:spTgt spid="3">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4" end="4"/>
                                            </p:txEl>
                                          </p:spTgt>
                                        </p:tgtEl>
                                        <p:attrNameLst>
                                          <p:attrName>style.visibility</p:attrName>
                                        </p:attrNameLst>
                                      </p:cBhvr>
                                      <p:to>
                                        <p:strVal val="visible"/>
                                      </p:to>
                                    </p:set>
                                    <p:animEffect transition="in" filter="fade">
                                      <p:cBhvr>
                                        <p:cTn id="22"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			</a:t>
            </a:r>
            <a:endParaRPr lang="en-US" dirty="0"/>
          </a:p>
        </p:txBody>
      </p:sp>
      <p:sp>
        <p:nvSpPr>
          <p:cNvPr id="3" name="Content Placeholder 2"/>
          <p:cNvSpPr>
            <a:spLocks noGrp="1"/>
          </p:cNvSpPr>
          <p:nvPr>
            <p:ph sz="quarter" idx="1"/>
          </p:nvPr>
        </p:nvSpPr>
        <p:spPr>
          <a:xfrm>
            <a:off x="457200" y="1219200"/>
            <a:ext cx="3886200" cy="6400800"/>
          </a:xfrm>
        </p:spPr>
        <p:txBody>
          <a:bodyPr>
            <a:normAutofit/>
          </a:bodyPr>
          <a:lstStyle/>
          <a:p>
            <a:endParaRPr lang="en-US" sz="2000" dirty="0" smtClean="0">
              <a:latin typeface="Verdana" panose="020B0604030504040204" pitchFamily="34" charset="0"/>
              <a:ea typeface="Verdana" panose="020B0604030504040204" pitchFamily="34" charset="0"/>
              <a:cs typeface="Verdana" panose="020B0604030504040204" pitchFamily="34" charset="0"/>
            </a:endParaRPr>
          </a:p>
          <a:p>
            <a:endParaRPr lang="en-US" sz="2000" dirty="0">
              <a:latin typeface="Verdana" panose="020B0604030504040204" pitchFamily="34" charset="0"/>
              <a:ea typeface="Verdana" panose="020B0604030504040204" pitchFamily="34" charset="0"/>
              <a:cs typeface="Verdana" panose="020B0604030504040204" pitchFamily="34" charset="0"/>
            </a:endParaRPr>
          </a:p>
          <a:p>
            <a:r>
              <a:rPr lang="en-US" sz="2000" dirty="0" smtClean="0">
                <a:latin typeface="Verdana" panose="020B0604030504040204" pitchFamily="34" charset="0"/>
                <a:ea typeface="Verdana" panose="020B0604030504040204" pitchFamily="34" charset="0"/>
                <a:cs typeface="Verdana" panose="020B0604030504040204" pitchFamily="34" charset="0"/>
              </a:rPr>
              <a:t>Planter is pressed down and compresses internal spring</a:t>
            </a:r>
          </a:p>
          <a:p>
            <a:r>
              <a:rPr lang="en-US" sz="2000" dirty="0" smtClean="0">
                <a:latin typeface="Verdana" panose="020B0604030504040204" pitchFamily="34" charset="0"/>
                <a:ea typeface="Verdana" panose="020B0604030504040204" pitchFamily="34" charset="0"/>
                <a:cs typeface="Verdana" panose="020B0604030504040204" pitchFamily="34" charset="0"/>
              </a:rPr>
              <a:t>Drum rotates and seed is picked up by drum cavity</a:t>
            </a:r>
          </a:p>
          <a:p>
            <a:r>
              <a:rPr lang="en-US" sz="2000" dirty="0" smtClean="0">
                <a:latin typeface="Verdana" panose="020B0604030504040204" pitchFamily="34" charset="0"/>
                <a:ea typeface="Verdana" panose="020B0604030504040204" pitchFamily="34" charset="0"/>
                <a:cs typeface="Verdana" panose="020B0604030504040204" pitchFamily="34" charset="0"/>
              </a:rPr>
              <a:t>The planter is ‘relaxed’ and while the spring returns to its  initial position, seed is released from cavity into the soil depression coming from the planter</a:t>
            </a:r>
          </a:p>
          <a:p>
            <a:endParaRPr lang="en-US" sz="2000" dirty="0" smtClean="0">
              <a:latin typeface="Verdana" panose="020B0604030504040204" pitchFamily="34" charset="0"/>
              <a:ea typeface="Verdana" panose="020B0604030504040204" pitchFamily="34" charset="0"/>
              <a:cs typeface="Verdana" panose="020B0604030504040204" pitchFamily="34" charset="0"/>
            </a:endParaRPr>
          </a:p>
        </p:txBody>
      </p:sp>
      <p:pic>
        <p:nvPicPr>
          <p:cNvPr id="5" name="Picture 4"/>
          <p:cNvPicPr>
            <a:picLocks noChangeAspect="1"/>
          </p:cNvPicPr>
          <p:nvPr/>
        </p:nvPicPr>
        <p:blipFill>
          <a:blip r:embed="rId2"/>
          <a:stretch>
            <a:fillRect/>
          </a:stretch>
        </p:blipFill>
        <p:spPr>
          <a:xfrm>
            <a:off x="4246380" y="1415329"/>
            <a:ext cx="1663986" cy="4337394"/>
          </a:xfrm>
          <a:prstGeom prst="rect">
            <a:avLst/>
          </a:prstGeom>
        </p:spPr>
      </p:pic>
      <p:pic>
        <p:nvPicPr>
          <p:cNvPr id="6" name="Picture 5"/>
          <p:cNvPicPr>
            <a:picLocks noChangeAspect="1"/>
          </p:cNvPicPr>
          <p:nvPr/>
        </p:nvPicPr>
        <p:blipFill>
          <a:blip r:embed="rId3"/>
          <a:stretch>
            <a:fillRect/>
          </a:stretch>
        </p:blipFill>
        <p:spPr>
          <a:xfrm>
            <a:off x="5693672" y="1417494"/>
            <a:ext cx="1338146" cy="4337394"/>
          </a:xfrm>
          <a:prstGeom prst="rect">
            <a:avLst/>
          </a:prstGeom>
        </p:spPr>
      </p:pic>
      <p:pic>
        <p:nvPicPr>
          <p:cNvPr id="7" name="Picture 6"/>
          <p:cNvPicPr>
            <a:picLocks noChangeAspect="1"/>
          </p:cNvPicPr>
          <p:nvPr/>
        </p:nvPicPr>
        <p:blipFill>
          <a:blip r:embed="rId4"/>
          <a:stretch>
            <a:fillRect/>
          </a:stretch>
        </p:blipFill>
        <p:spPr>
          <a:xfrm>
            <a:off x="7018228" y="1415329"/>
            <a:ext cx="1145357" cy="4337394"/>
          </a:xfrm>
          <a:prstGeom prst="rect">
            <a:avLst/>
          </a:prstGeom>
        </p:spPr>
      </p:pic>
      <p:sp>
        <p:nvSpPr>
          <p:cNvPr id="8" name="Title 1"/>
          <p:cNvSpPr txBox="1">
            <a:spLocks/>
          </p:cNvSpPr>
          <p:nvPr/>
        </p:nvSpPr>
        <p:spPr>
          <a:xfrm>
            <a:off x="3628262" y="5919201"/>
            <a:ext cx="4484846" cy="609601"/>
          </a:xfrm>
          <a:prstGeom prst="rect">
            <a:avLst/>
          </a:prstGeom>
        </p:spPr>
        <p:txBody>
          <a:bodyPr>
            <a:normAutofit fontScale="40000" lnSpcReduction="20000"/>
          </a:bodyPr>
          <a:lstStyle>
            <a:lvl1pPr algn="l" defTabSz="914400" rtl="0" eaLnBrk="1" latinLnBrk="0" hangingPunct="1">
              <a:spcBef>
                <a:spcPts val="400"/>
              </a:spcBef>
              <a:buNone/>
              <a:defRPr sz="4000" b="0" kern="1200" cap="none" spc="0" baseline="0">
                <a:solidFill>
                  <a:schemeClr val="tx1"/>
                </a:solidFill>
                <a:latin typeface="+mj-lt"/>
                <a:ea typeface="+mj-ea"/>
                <a:cs typeface="Tunga" pitchFamily="2"/>
              </a:defRPr>
            </a:lvl1pPr>
          </a:lstStyle>
          <a:p>
            <a:r>
              <a:rPr lang="en-US" sz="2800" dirty="0" err="1" smtClean="0">
                <a:solidFill>
                  <a:schemeClr val="accent1"/>
                </a:solidFill>
                <a:latin typeface="Verdana" panose="020B0604030504040204" pitchFamily="34" charset="0"/>
                <a:ea typeface="Verdana" panose="020B0604030504040204" pitchFamily="34" charset="0"/>
                <a:cs typeface="Verdana" panose="020B0604030504040204" pitchFamily="34" charset="0"/>
              </a:rPr>
              <a:t>GreenSeeder</a:t>
            </a:r>
            <a:r>
              <a:rPr lang="en-US" sz="2800" dirty="0" smtClean="0">
                <a:solidFill>
                  <a:schemeClr val="accent1"/>
                </a:solidFill>
                <a:latin typeface="Verdana" panose="020B0604030504040204" pitchFamily="34" charset="0"/>
                <a:ea typeface="Verdana" panose="020B0604030504040204" pitchFamily="34" charset="0"/>
                <a:cs typeface="Verdana" panose="020B0604030504040204" pitchFamily="34" charset="0"/>
              </a:rPr>
              <a:t> Manual</a:t>
            </a:r>
          </a:p>
          <a:p>
            <a:r>
              <a:rPr lang="en-US" sz="2800" dirty="0">
                <a:solidFill>
                  <a:schemeClr val="accent1"/>
                </a:solidFill>
                <a:latin typeface="Verdana" panose="020B0604030504040204" pitchFamily="34" charset="0"/>
                <a:ea typeface="Verdana" panose="020B0604030504040204" pitchFamily="34" charset="0"/>
                <a:cs typeface="Verdana" panose="020B0604030504040204" pitchFamily="34" charset="0"/>
              </a:rPr>
              <a:t>http://www.nue.okstate.edu/Hand_Planter/Planter%20User's%20Manual%20EL.pdf</a:t>
            </a:r>
          </a:p>
        </p:txBody>
      </p:sp>
      <p:sp>
        <p:nvSpPr>
          <p:cNvPr id="4" name="Rectangle 3"/>
          <p:cNvSpPr/>
          <p:nvPr/>
        </p:nvSpPr>
        <p:spPr>
          <a:xfrm>
            <a:off x="457200" y="511601"/>
            <a:ext cx="14478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DESIGN</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fade">
                                      <p:cBhvr>
                                        <p:cTn id="7" dur="500"/>
                                        <p:tgtEl>
                                          <p:spTgt spid="3">
                                            <p:txEl>
                                              <p:pRg st="2" end="2"/>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5"/>
                                        </p:tgtEl>
                                        <p:attrNameLst>
                                          <p:attrName>style.visibility</p:attrName>
                                        </p:attrNameLst>
                                      </p:cBhvr>
                                      <p:to>
                                        <p:strVal val="visible"/>
                                      </p:to>
                                    </p:set>
                                    <p:animEffect transition="in" filter="fade">
                                      <p:cBhvr>
                                        <p:cTn id="10" dur="500"/>
                                        <p:tgtEl>
                                          <p:spTgt spid="5"/>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animEffect transition="in" filter="fade">
                                      <p:cBhvr>
                                        <p:cTn id="15" dur="500"/>
                                        <p:tgtEl>
                                          <p:spTgt spid="3">
                                            <p:txEl>
                                              <p:pRg st="3" end="3"/>
                                            </p:txEl>
                                          </p:spTgt>
                                        </p:tgtEl>
                                      </p:cBhvr>
                                    </p:animEffect>
                                  </p:childTnLst>
                                </p:cTn>
                              </p:par>
                              <p:par>
                                <p:cTn id="16" presetID="10" presetClass="entr" presetSubtype="0" fill="hold" nodeType="withEffect">
                                  <p:stCondLst>
                                    <p:cond delay="0"/>
                                  </p:stCondLst>
                                  <p:childTnLst>
                                    <p:set>
                                      <p:cBhvr>
                                        <p:cTn id="17" dur="1" fill="hold">
                                          <p:stCondLst>
                                            <p:cond delay="0"/>
                                          </p:stCondLst>
                                        </p:cTn>
                                        <p:tgtEl>
                                          <p:spTgt spid="6"/>
                                        </p:tgtEl>
                                        <p:attrNameLst>
                                          <p:attrName>style.visibility</p:attrName>
                                        </p:attrNameLst>
                                      </p:cBhvr>
                                      <p:to>
                                        <p:strVal val="visible"/>
                                      </p:to>
                                    </p:set>
                                    <p:animEffect transition="in" filter="fade">
                                      <p:cBhvr>
                                        <p:cTn id="18" dur="500"/>
                                        <p:tgtEl>
                                          <p:spTgt spid="6"/>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animEffect transition="in" filter="fade">
                                      <p:cBhvr>
                                        <p:cTn id="23" dur="500"/>
                                        <p:tgtEl>
                                          <p:spTgt spid="3">
                                            <p:txEl>
                                              <p:pRg st="4" end="4"/>
                                            </p:txEl>
                                          </p:spTgt>
                                        </p:tgtEl>
                                      </p:cBhvr>
                                    </p:animEffect>
                                  </p:childTnLst>
                                </p:cTn>
                              </p:par>
                              <p:par>
                                <p:cTn id="24" presetID="10" presetClass="entr" presetSubtype="0" fill="hold" nodeType="withEffect">
                                  <p:stCondLst>
                                    <p:cond delay="0"/>
                                  </p:stCondLst>
                                  <p:childTnLst>
                                    <p:set>
                                      <p:cBhvr>
                                        <p:cTn id="25" dur="1" fill="hold">
                                          <p:stCondLst>
                                            <p:cond delay="0"/>
                                          </p:stCondLst>
                                        </p:cTn>
                                        <p:tgtEl>
                                          <p:spTgt spid="7"/>
                                        </p:tgtEl>
                                        <p:attrNameLst>
                                          <p:attrName>style.visibility</p:attrName>
                                        </p:attrNameLst>
                                      </p:cBhvr>
                                      <p:to>
                                        <p:strVal val="visible"/>
                                      </p:to>
                                    </p:set>
                                    <p:animEffect transition="in" filter="fade">
                                      <p:cBhvr>
                                        <p:cTn id="26" dur="500"/>
                                        <p:tgtEl>
                                          <p:spTgt spid="7"/>
                                        </p:tgtEl>
                                      </p:cBhvr>
                                    </p:animEffect>
                                  </p:childTnLst>
                                </p:cTn>
                              </p:par>
                              <p:par>
                                <p:cTn id="27" presetID="2" presetClass="entr" presetSubtype="4" fill="hold" grpId="0" nodeType="withEffect">
                                  <p:stCondLst>
                                    <p:cond delay="0"/>
                                  </p:stCondLst>
                                  <p:childTnLst>
                                    <p:set>
                                      <p:cBhvr>
                                        <p:cTn id="28" dur="1" fill="hold">
                                          <p:stCondLst>
                                            <p:cond delay="0"/>
                                          </p:stCondLst>
                                        </p:cTn>
                                        <p:tgtEl>
                                          <p:spTgt spid="8"/>
                                        </p:tgtEl>
                                        <p:attrNameLst>
                                          <p:attrName>style.visibility</p:attrName>
                                        </p:attrNameLst>
                                      </p:cBhvr>
                                      <p:to>
                                        <p:strVal val="visible"/>
                                      </p:to>
                                    </p:set>
                                    <p:anim calcmode="lin" valueType="num">
                                      <p:cBhvr additive="base">
                                        <p:cTn id="29" dur="500" fill="hold"/>
                                        <p:tgtEl>
                                          <p:spTgt spid="8"/>
                                        </p:tgtEl>
                                        <p:attrNameLst>
                                          <p:attrName>ppt_x</p:attrName>
                                        </p:attrNameLst>
                                      </p:cBhvr>
                                      <p:tavLst>
                                        <p:tav tm="0">
                                          <p:val>
                                            <p:strVal val="#ppt_x"/>
                                          </p:val>
                                        </p:tav>
                                        <p:tav tm="100000">
                                          <p:val>
                                            <p:strVal val="#ppt_x"/>
                                          </p:val>
                                        </p:tav>
                                      </p:tavLst>
                                    </p:anim>
                                    <p:anim calcmode="lin" valueType="num">
                                      <p:cBhvr additive="base">
                                        <p:cTn id="30"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P spid="8"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381000" y="1600200"/>
            <a:ext cx="7467600" cy="4873752"/>
          </a:xfrm>
        </p:spPr>
        <p:txBody>
          <a:bodyPr>
            <a:noAutofit/>
          </a:bodyPr>
          <a:lstStyle/>
          <a:p>
            <a:endParaRPr lang="en-US" sz="3200" dirty="0" smtClean="0">
              <a:latin typeface="Verdana" panose="020B0604030504040204" pitchFamily="34" charset="0"/>
              <a:ea typeface="Verdana" panose="020B0604030504040204" pitchFamily="34" charset="0"/>
              <a:cs typeface="Verdana" panose="020B0604030504040204" pitchFamily="34" charset="0"/>
            </a:endParaRPr>
          </a:p>
          <a:p>
            <a:r>
              <a:rPr lang="en-US" dirty="0" smtClean="0">
                <a:latin typeface="Verdana" panose="020B0604030504040204" pitchFamily="34" charset="0"/>
                <a:ea typeface="Verdana" panose="020B0604030504040204" pitchFamily="34" charset="0"/>
                <a:cs typeface="Verdana" panose="020B0604030504040204" pitchFamily="34" charset="0"/>
              </a:rPr>
              <a:t>Evaluation of Drum Cavity size and Planter tip on </a:t>
            </a:r>
            <a:r>
              <a:rPr lang="en-US" dirty="0" err="1" smtClean="0">
                <a:latin typeface="Verdana" panose="020B0604030504040204" pitchFamily="34" charset="0"/>
                <a:ea typeface="Verdana" panose="020B0604030504040204" pitchFamily="34" charset="0"/>
                <a:cs typeface="Verdana" panose="020B0604030504040204" pitchFamily="34" charset="0"/>
              </a:rPr>
              <a:t>Singulation</a:t>
            </a:r>
            <a:r>
              <a:rPr lang="en-US" dirty="0" smtClean="0">
                <a:latin typeface="Verdana" panose="020B0604030504040204" pitchFamily="34" charset="0"/>
                <a:ea typeface="Verdana" panose="020B0604030504040204" pitchFamily="34" charset="0"/>
                <a:cs typeface="Verdana" panose="020B0604030504040204" pitchFamily="34" charset="0"/>
              </a:rPr>
              <a:t> and Plant emergence in Maize (</a:t>
            </a:r>
            <a:r>
              <a:rPr lang="en-US" dirty="0" err="1" smtClean="0">
                <a:latin typeface="Verdana" panose="020B0604030504040204" pitchFamily="34" charset="0"/>
                <a:ea typeface="Verdana" panose="020B0604030504040204" pitchFamily="34" charset="0"/>
                <a:cs typeface="Verdana" panose="020B0604030504040204" pitchFamily="34" charset="0"/>
              </a:rPr>
              <a:t>Zea</a:t>
            </a:r>
            <a:r>
              <a:rPr lang="en-US" dirty="0" smtClean="0">
                <a:latin typeface="Verdana" panose="020B0604030504040204" pitchFamily="34" charset="0"/>
                <a:ea typeface="Verdana" panose="020B0604030504040204" pitchFamily="34" charset="0"/>
                <a:cs typeface="Verdana" panose="020B0604030504040204" pitchFamily="34" charset="0"/>
              </a:rPr>
              <a:t> mays L.)</a:t>
            </a:r>
          </a:p>
          <a:p>
            <a:pPr marL="402336" lvl="1" indent="0">
              <a:buNone/>
              <a:defRPr/>
            </a:pPr>
            <a:endParaRPr lang="en-US" sz="2400" dirty="0">
              <a:latin typeface="Verdana" panose="020B0604030504040204" pitchFamily="34" charset="0"/>
              <a:ea typeface="Verdana" panose="020B0604030504040204" pitchFamily="34" charset="0"/>
              <a:cs typeface="Verdana" panose="020B0604030504040204" pitchFamily="34" charset="0"/>
            </a:endParaRPr>
          </a:p>
          <a:p>
            <a:pPr marL="786384" lvl="1" indent="-384048">
              <a:buFont typeface="Arial" pitchFamily="34" charset="0"/>
              <a:buChar char="•"/>
              <a:defRPr/>
            </a:pPr>
            <a:r>
              <a:rPr lang="en-US" sz="2400" dirty="0" smtClean="0">
                <a:latin typeface="Verdana" panose="020B0604030504040204" pitchFamily="34" charset="0"/>
                <a:ea typeface="Verdana" panose="020B0604030504040204" pitchFamily="34" charset="0"/>
                <a:cs typeface="Verdana" panose="020B0604030504040204" pitchFamily="34" charset="0"/>
              </a:rPr>
              <a:t>Placing </a:t>
            </a:r>
            <a:r>
              <a:rPr lang="en-US" sz="2400" dirty="0">
                <a:latin typeface="Verdana" panose="020B0604030504040204" pitchFamily="34" charset="0"/>
                <a:ea typeface="Verdana" panose="020B0604030504040204" pitchFamily="34" charset="0"/>
                <a:cs typeface="Verdana" panose="020B0604030504040204" pitchFamily="34" charset="0"/>
              </a:rPr>
              <a:t>1 instead of 2 or 3 seeds per hill could increase yields by 40% (</a:t>
            </a:r>
            <a:r>
              <a:rPr lang="en-US" sz="2400" dirty="0" err="1">
                <a:latin typeface="Verdana" panose="020B0604030504040204" pitchFamily="34" charset="0"/>
                <a:ea typeface="Verdana" panose="020B0604030504040204" pitchFamily="34" charset="0"/>
                <a:cs typeface="Verdana" panose="020B0604030504040204" pitchFamily="34" charset="0"/>
              </a:rPr>
              <a:t>Chim</a:t>
            </a:r>
            <a:r>
              <a:rPr lang="en-US" sz="2400" dirty="0">
                <a:latin typeface="Verdana" panose="020B0604030504040204" pitchFamily="34" charset="0"/>
                <a:ea typeface="Verdana" panose="020B0604030504040204" pitchFamily="34" charset="0"/>
                <a:cs typeface="Verdana" panose="020B0604030504040204" pitchFamily="34" charset="0"/>
              </a:rPr>
              <a:t> et al. (2014</a:t>
            </a:r>
            <a:r>
              <a:rPr lang="en-US" sz="2400" dirty="0" smtClean="0">
                <a:latin typeface="Verdana" panose="020B0604030504040204" pitchFamily="34" charset="0"/>
                <a:ea typeface="Verdana" panose="020B0604030504040204" pitchFamily="34" charset="0"/>
                <a:cs typeface="Verdana" panose="020B0604030504040204" pitchFamily="34" charset="0"/>
              </a:rPr>
              <a:t>)</a:t>
            </a:r>
          </a:p>
          <a:p>
            <a:pPr marL="786384" lvl="1" indent="-384048">
              <a:buFont typeface="Arial" pitchFamily="34" charset="0"/>
              <a:buChar char="•"/>
              <a:defRPr/>
            </a:pPr>
            <a:r>
              <a:rPr lang="en-US" sz="2400" dirty="0" smtClean="0">
                <a:latin typeface="Verdana" panose="020B0604030504040204" pitchFamily="34" charset="0"/>
                <a:ea typeface="Verdana" panose="020B0604030504040204" pitchFamily="34" charset="0"/>
                <a:cs typeface="Verdana" panose="020B0604030504040204" pitchFamily="34" charset="0"/>
              </a:rPr>
              <a:t>4 Days delay in Emergence can result </a:t>
            </a:r>
            <a:r>
              <a:rPr lang="en-US" sz="2400" dirty="0">
                <a:latin typeface="Verdana" panose="020B0604030504040204" pitchFamily="34" charset="0"/>
                <a:ea typeface="Verdana" panose="020B0604030504040204" pitchFamily="34" charset="0"/>
                <a:cs typeface="Verdana" panose="020B0604030504040204" pitchFamily="34" charset="0"/>
              </a:rPr>
              <a:t>in a yield depression of </a:t>
            </a:r>
            <a:r>
              <a:rPr lang="en-US" sz="2400" dirty="0" smtClean="0">
                <a:latin typeface="Verdana" panose="020B0604030504040204" pitchFamily="34" charset="0"/>
                <a:ea typeface="Verdana" panose="020B0604030504040204" pitchFamily="34" charset="0"/>
                <a:cs typeface="Verdana" panose="020B0604030504040204" pitchFamily="34" charset="0"/>
              </a:rPr>
              <a:t>15% </a:t>
            </a:r>
            <a:r>
              <a:rPr lang="en-US" sz="2400" dirty="0">
                <a:latin typeface="Verdana" panose="020B0604030504040204" pitchFamily="34" charset="0"/>
                <a:ea typeface="Verdana" panose="020B0604030504040204" pitchFamily="34" charset="0"/>
                <a:cs typeface="Verdana" panose="020B0604030504040204" pitchFamily="34" charset="0"/>
              </a:rPr>
              <a:t>(</a:t>
            </a:r>
            <a:r>
              <a:rPr lang="en-US" sz="2400" dirty="0" err="1">
                <a:latin typeface="Verdana" panose="020B0604030504040204" pitchFamily="34" charset="0"/>
                <a:ea typeface="Verdana" panose="020B0604030504040204" pitchFamily="34" charset="0"/>
                <a:cs typeface="Verdana" panose="020B0604030504040204" pitchFamily="34" charset="0"/>
              </a:rPr>
              <a:t>Hodgen</a:t>
            </a:r>
            <a:r>
              <a:rPr lang="en-US" sz="2400" dirty="0">
                <a:latin typeface="Verdana" panose="020B0604030504040204" pitchFamily="34" charset="0"/>
                <a:ea typeface="Verdana" panose="020B0604030504040204" pitchFamily="34" charset="0"/>
                <a:cs typeface="Verdana" panose="020B0604030504040204" pitchFamily="34" charset="0"/>
              </a:rPr>
              <a:t> et al., 2007)</a:t>
            </a:r>
            <a:br>
              <a:rPr lang="en-US" sz="2400" dirty="0">
                <a:latin typeface="Verdana" panose="020B0604030504040204" pitchFamily="34" charset="0"/>
                <a:ea typeface="Verdana" panose="020B0604030504040204" pitchFamily="34" charset="0"/>
                <a:cs typeface="Verdana" panose="020B0604030504040204" pitchFamily="34" charset="0"/>
              </a:rPr>
            </a:br>
            <a:endParaRPr lang="en-US" sz="2400" dirty="0">
              <a:latin typeface="Verdana" panose="020B0604030504040204" pitchFamily="34" charset="0"/>
              <a:ea typeface="Verdana" panose="020B0604030504040204" pitchFamily="34" charset="0"/>
              <a:cs typeface="Verdana" panose="020B0604030504040204" pitchFamily="34" charset="0"/>
            </a:endParaRPr>
          </a:p>
          <a:p>
            <a:pPr marL="1005840" lvl="3" indent="0">
              <a:buNone/>
            </a:pP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4" name="Rectangle 3"/>
          <p:cNvSpPr/>
          <p:nvPr/>
        </p:nvSpPr>
        <p:spPr>
          <a:xfrm>
            <a:off x="381000" y="762000"/>
            <a:ext cx="25908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OBJECTIVE</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fade">
                                      <p:cBhvr>
                                        <p:cTn id="12" dur="500"/>
                                        <p:tgtEl>
                                          <p:spTgt spid="3">
                                            <p:txEl>
                                              <p:pRg st="3" end="3"/>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animEffect transition="in" filter="fade">
                                      <p:cBhvr>
                                        <p:cTn id="17"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381000" y="838200"/>
            <a:ext cx="7467600" cy="1752600"/>
          </a:xfrm>
        </p:spPr>
        <p:txBody>
          <a:bodyPr vert="horz">
            <a:noAutofit/>
          </a:bodyPr>
          <a:lstStyle/>
          <a:p>
            <a:r>
              <a:rPr lang="en-US" sz="2800" dirty="0">
                <a:latin typeface="Verdana" panose="020B0604030504040204" pitchFamily="34" charset="0"/>
                <a:ea typeface="Verdana" panose="020B0604030504040204" pitchFamily="34" charset="0"/>
                <a:cs typeface="Verdana" panose="020B0604030504040204" pitchFamily="34" charset="0"/>
              </a:rPr>
              <a:t>4</a:t>
            </a:r>
            <a:r>
              <a:rPr lang="en-US" sz="2800" dirty="0" smtClean="0">
                <a:latin typeface="Verdana" panose="020B0604030504040204" pitchFamily="34" charset="0"/>
                <a:ea typeface="Verdana" panose="020B0604030504040204" pitchFamily="34" charset="0"/>
                <a:cs typeface="Verdana" panose="020B0604030504040204" pitchFamily="34" charset="0"/>
              </a:rPr>
              <a:t> site years in Oklahoma</a:t>
            </a:r>
          </a:p>
          <a:p>
            <a:r>
              <a:rPr lang="en-US" sz="2000" dirty="0" smtClean="0">
                <a:latin typeface="Verdana" panose="020B0604030504040204" pitchFamily="34" charset="0"/>
                <a:ea typeface="Verdana" panose="020B0604030504040204" pitchFamily="34" charset="0"/>
                <a:cs typeface="Verdana" panose="020B0604030504040204" pitchFamily="34" charset="0"/>
              </a:rPr>
              <a:t>2014</a:t>
            </a:r>
          </a:p>
          <a:p>
            <a:pPr lvl="1"/>
            <a:r>
              <a:rPr lang="en-US" sz="1700" dirty="0" smtClean="0">
                <a:latin typeface="Verdana" panose="020B0604030504040204" pitchFamily="34" charset="0"/>
                <a:ea typeface="Verdana" panose="020B0604030504040204" pitchFamily="34" charset="0"/>
                <a:cs typeface="Verdana" panose="020B0604030504040204" pitchFamily="34" charset="0"/>
              </a:rPr>
              <a:t>Stillwater Agronomy Station (CT)</a:t>
            </a:r>
          </a:p>
          <a:p>
            <a:pPr lvl="1"/>
            <a:r>
              <a:rPr lang="en-US" sz="1700" dirty="0" err="1" smtClean="0">
                <a:latin typeface="Verdana" panose="020B0604030504040204" pitchFamily="34" charset="0"/>
                <a:ea typeface="Verdana" panose="020B0604030504040204" pitchFamily="34" charset="0"/>
                <a:cs typeface="Verdana" panose="020B0604030504040204" pitchFamily="34" charset="0"/>
              </a:rPr>
              <a:t>Efaw</a:t>
            </a:r>
            <a:r>
              <a:rPr lang="en-US" sz="1700" dirty="0" smtClean="0">
                <a:latin typeface="Verdana" panose="020B0604030504040204" pitchFamily="34" charset="0"/>
                <a:ea typeface="Verdana" panose="020B0604030504040204" pitchFamily="34" charset="0"/>
                <a:cs typeface="Verdana" panose="020B0604030504040204" pitchFamily="34" charset="0"/>
              </a:rPr>
              <a:t> (CT)</a:t>
            </a:r>
          </a:p>
          <a:p>
            <a:r>
              <a:rPr lang="en-US" sz="2000" dirty="0" smtClean="0">
                <a:latin typeface="Verdana" panose="020B0604030504040204" pitchFamily="34" charset="0"/>
                <a:ea typeface="Verdana" panose="020B0604030504040204" pitchFamily="34" charset="0"/>
                <a:cs typeface="Verdana" panose="020B0604030504040204" pitchFamily="34" charset="0"/>
              </a:rPr>
              <a:t>2015</a:t>
            </a:r>
          </a:p>
          <a:p>
            <a:pPr lvl="1"/>
            <a:r>
              <a:rPr lang="en-US" sz="1700" dirty="0" smtClean="0">
                <a:latin typeface="Verdana" panose="020B0604030504040204" pitchFamily="34" charset="0"/>
                <a:ea typeface="Verdana" panose="020B0604030504040204" pitchFamily="34" charset="0"/>
                <a:cs typeface="Verdana" panose="020B0604030504040204" pitchFamily="34" charset="0"/>
              </a:rPr>
              <a:t>Efaw </a:t>
            </a:r>
            <a:r>
              <a:rPr lang="en-US" sz="1700" dirty="0">
                <a:latin typeface="Verdana" panose="020B0604030504040204" pitchFamily="34" charset="0"/>
                <a:ea typeface="Verdana" panose="020B0604030504040204" pitchFamily="34" charset="0"/>
                <a:cs typeface="Verdana" panose="020B0604030504040204" pitchFamily="34" charset="0"/>
              </a:rPr>
              <a:t>– No tillage (</a:t>
            </a:r>
            <a:r>
              <a:rPr lang="en-US" sz="1700" dirty="0" smtClean="0">
                <a:latin typeface="Verdana" panose="020B0604030504040204" pitchFamily="34" charset="0"/>
                <a:ea typeface="Verdana" panose="020B0604030504040204" pitchFamily="34" charset="0"/>
                <a:cs typeface="Verdana" panose="020B0604030504040204" pitchFamily="34" charset="0"/>
              </a:rPr>
              <a:t>NT)</a:t>
            </a:r>
          </a:p>
          <a:p>
            <a:pPr lvl="1"/>
            <a:r>
              <a:rPr lang="en-US" sz="1700" dirty="0" smtClean="0">
                <a:latin typeface="Verdana" panose="020B0604030504040204" pitchFamily="34" charset="0"/>
                <a:ea typeface="Verdana" panose="020B0604030504040204" pitchFamily="34" charset="0"/>
                <a:cs typeface="Verdana" panose="020B0604030504040204" pitchFamily="34" charset="0"/>
              </a:rPr>
              <a:t>Lake </a:t>
            </a:r>
            <a:r>
              <a:rPr lang="en-US" sz="1700" dirty="0">
                <a:latin typeface="Verdana" panose="020B0604030504040204" pitchFamily="34" charset="0"/>
                <a:ea typeface="Verdana" panose="020B0604030504040204" pitchFamily="34" charset="0"/>
                <a:cs typeface="Verdana" panose="020B0604030504040204" pitchFamily="34" charset="0"/>
              </a:rPr>
              <a:t>Carl Blackwell – Conventional tillage (CT</a:t>
            </a:r>
            <a:r>
              <a:rPr lang="en-US" sz="1700" dirty="0" smtClean="0">
                <a:latin typeface="Verdana" panose="020B0604030504040204" pitchFamily="34" charset="0"/>
                <a:ea typeface="Verdana" panose="020B0604030504040204" pitchFamily="34" charset="0"/>
                <a:cs typeface="Verdana" panose="020B0604030504040204" pitchFamily="34" charset="0"/>
              </a:rPr>
              <a:t>)</a:t>
            </a:r>
            <a:endParaRPr lang="en-US" sz="1700" dirty="0">
              <a:latin typeface="Verdana" panose="020B0604030504040204" pitchFamily="34" charset="0"/>
              <a:ea typeface="Verdana" panose="020B0604030504040204" pitchFamily="34" charset="0"/>
              <a:cs typeface="Verdana" panose="020B0604030504040204" pitchFamily="34" charset="0"/>
            </a:endParaRPr>
          </a:p>
          <a:p>
            <a:pPr marL="402336" lvl="1" indent="0">
              <a:buNone/>
            </a:pPr>
            <a:endParaRPr lang="en-US" sz="2000" dirty="0">
              <a:latin typeface="Verdana" panose="020B0604030504040204" pitchFamily="34" charset="0"/>
              <a:ea typeface="Verdana" panose="020B0604030504040204" pitchFamily="34" charset="0"/>
              <a:cs typeface="Verdana" panose="020B0604030504040204" pitchFamily="34" charset="0"/>
            </a:endParaRPr>
          </a:p>
        </p:txBody>
      </p:sp>
      <p:pic>
        <p:nvPicPr>
          <p:cNvPr id="4" name="Picture 3"/>
          <p:cNvPicPr>
            <a:picLocks noChangeAspect="1"/>
          </p:cNvPicPr>
          <p:nvPr/>
        </p:nvPicPr>
        <p:blipFill>
          <a:blip r:embed="rId3"/>
          <a:stretch>
            <a:fillRect/>
          </a:stretch>
        </p:blipFill>
        <p:spPr>
          <a:xfrm>
            <a:off x="1038225" y="3429000"/>
            <a:ext cx="3200400" cy="3200400"/>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pic>
        <p:nvPicPr>
          <p:cNvPr id="5" name="Picture 4"/>
          <p:cNvPicPr>
            <a:picLocks noChangeAspect="1"/>
          </p:cNvPicPr>
          <p:nvPr/>
        </p:nvPicPr>
        <p:blipFill>
          <a:blip r:embed="rId4" cstate="print">
            <a:lum bright="15000" contrast="1000"/>
            <a:extLst>
              <a:ext uri="{28A0092B-C50C-407E-A947-70E740481C1C}">
                <a14:useLocalDpi xmlns:a14="http://schemas.microsoft.com/office/drawing/2010/main" val="0"/>
              </a:ext>
            </a:extLst>
          </a:blip>
          <a:stretch>
            <a:fillRect/>
          </a:stretch>
        </p:blipFill>
        <p:spPr>
          <a:xfrm>
            <a:off x="4724400" y="3429000"/>
            <a:ext cx="3200400" cy="3200400"/>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sp>
        <p:nvSpPr>
          <p:cNvPr id="6" name="Rectangle 5"/>
          <p:cNvSpPr/>
          <p:nvPr/>
        </p:nvSpPr>
        <p:spPr>
          <a:xfrm>
            <a:off x="457200" y="76200"/>
            <a:ext cx="48768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MATERIALS AND METHODS</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par>
                                <p:cTn id="13" presetID="10" presetClass="entr" presetSubtype="0" fill="hold" grpId="0" nodeType="with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animEffect transition="in" filter="fade">
                                      <p:cBhvr>
                                        <p:cTn id="15" dur="500"/>
                                        <p:tgtEl>
                                          <p:spTgt spid="3">
                                            <p:txEl>
                                              <p:pRg st="2" end="2"/>
                                            </p:txEl>
                                          </p:spTgt>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3">
                                            <p:txEl>
                                              <p:pRg st="3" end="3"/>
                                            </p:txEl>
                                          </p:spTgt>
                                        </p:tgtEl>
                                        <p:attrNameLst>
                                          <p:attrName>style.visibility</p:attrName>
                                        </p:attrNameLst>
                                      </p:cBhvr>
                                      <p:to>
                                        <p:strVal val="visible"/>
                                      </p:to>
                                    </p:set>
                                    <p:animEffect transition="in" filter="fade">
                                      <p:cBhvr>
                                        <p:cTn id="18" dur="500"/>
                                        <p:tgtEl>
                                          <p:spTgt spid="3">
                                            <p:txEl>
                                              <p:pRg st="3" end="3"/>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animEffect transition="in" filter="fade">
                                      <p:cBhvr>
                                        <p:cTn id="23" dur="500"/>
                                        <p:tgtEl>
                                          <p:spTgt spid="3">
                                            <p:txEl>
                                              <p:pRg st="4" end="4"/>
                                            </p:txEl>
                                          </p:spTgt>
                                        </p:tgtEl>
                                      </p:cBhvr>
                                    </p:animEffect>
                                  </p:childTnLst>
                                </p:cTn>
                              </p:par>
                              <p:par>
                                <p:cTn id="24" presetID="10" presetClass="entr" presetSubtype="0" fill="hold" grpId="0" nodeType="withEffect">
                                  <p:stCondLst>
                                    <p:cond delay="0"/>
                                  </p:stCondLst>
                                  <p:childTnLst>
                                    <p:set>
                                      <p:cBhvr>
                                        <p:cTn id="25" dur="1" fill="hold">
                                          <p:stCondLst>
                                            <p:cond delay="0"/>
                                          </p:stCondLst>
                                        </p:cTn>
                                        <p:tgtEl>
                                          <p:spTgt spid="3">
                                            <p:txEl>
                                              <p:pRg st="5" end="5"/>
                                            </p:txEl>
                                          </p:spTgt>
                                        </p:tgtEl>
                                        <p:attrNameLst>
                                          <p:attrName>style.visibility</p:attrName>
                                        </p:attrNameLst>
                                      </p:cBhvr>
                                      <p:to>
                                        <p:strVal val="visible"/>
                                      </p:to>
                                    </p:set>
                                    <p:animEffect transition="in" filter="fade">
                                      <p:cBhvr>
                                        <p:cTn id="26" dur="500"/>
                                        <p:tgtEl>
                                          <p:spTgt spid="3">
                                            <p:txEl>
                                              <p:pRg st="5" end="5"/>
                                            </p:txEl>
                                          </p:spTgt>
                                        </p:tgtEl>
                                      </p:cBhvr>
                                    </p:animEffect>
                                  </p:childTnLst>
                                </p:cTn>
                              </p:par>
                              <p:par>
                                <p:cTn id="27" presetID="10" presetClass="entr" presetSubtype="0" fill="hold" nodeType="withEffect">
                                  <p:stCondLst>
                                    <p:cond delay="0"/>
                                  </p:stCondLst>
                                  <p:childTnLst>
                                    <p:set>
                                      <p:cBhvr>
                                        <p:cTn id="28" dur="1" fill="hold">
                                          <p:stCondLst>
                                            <p:cond delay="0"/>
                                          </p:stCondLst>
                                        </p:cTn>
                                        <p:tgtEl>
                                          <p:spTgt spid="4"/>
                                        </p:tgtEl>
                                        <p:attrNameLst>
                                          <p:attrName>style.visibility</p:attrName>
                                        </p:attrNameLst>
                                      </p:cBhvr>
                                      <p:to>
                                        <p:strVal val="visible"/>
                                      </p:to>
                                    </p:set>
                                    <p:animEffect transition="in" filter="fade">
                                      <p:cBhvr>
                                        <p:cTn id="29" dur="500"/>
                                        <p:tgtEl>
                                          <p:spTgt spid="4"/>
                                        </p:tgtEl>
                                      </p:cBhvr>
                                    </p:animEffect>
                                  </p:childTnLst>
                                </p:cTn>
                              </p:par>
                            </p:childTnLst>
                          </p:cTn>
                        </p:par>
                      </p:childTnLst>
                    </p:cTn>
                  </p:par>
                  <p:par>
                    <p:cTn id="30" fill="hold">
                      <p:stCondLst>
                        <p:cond delay="indefinite"/>
                      </p:stCondLst>
                      <p:childTnLst>
                        <p:par>
                          <p:cTn id="31" fill="hold">
                            <p:stCondLst>
                              <p:cond delay="0"/>
                            </p:stCondLst>
                            <p:childTnLst>
                              <p:par>
                                <p:cTn id="32" presetID="10" presetClass="entr" presetSubtype="0" fill="hold" grpId="0" nodeType="clickEffect">
                                  <p:stCondLst>
                                    <p:cond delay="0"/>
                                  </p:stCondLst>
                                  <p:childTnLst>
                                    <p:set>
                                      <p:cBhvr>
                                        <p:cTn id="33" dur="1" fill="hold">
                                          <p:stCondLst>
                                            <p:cond delay="0"/>
                                          </p:stCondLst>
                                        </p:cTn>
                                        <p:tgtEl>
                                          <p:spTgt spid="3">
                                            <p:txEl>
                                              <p:pRg st="6" end="6"/>
                                            </p:txEl>
                                          </p:spTgt>
                                        </p:tgtEl>
                                        <p:attrNameLst>
                                          <p:attrName>style.visibility</p:attrName>
                                        </p:attrNameLst>
                                      </p:cBhvr>
                                      <p:to>
                                        <p:strVal val="visible"/>
                                      </p:to>
                                    </p:set>
                                    <p:animEffect transition="in" filter="fade">
                                      <p:cBhvr>
                                        <p:cTn id="34" dur="500"/>
                                        <p:tgtEl>
                                          <p:spTgt spid="3">
                                            <p:txEl>
                                              <p:pRg st="6" end="6"/>
                                            </p:txEl>
                                          </p:spTgt>
                                        </p:tgtEl>
                                      </p:cBhvr>
                                    </p:animEffect>
                                  </p:childTnLst>
                                </p:cTn>
                              </p:par>
                              <p:par>
                                <p:cTn id="35" presetID="10" presetClass="entr" presetSubtype="0" fill="hold" nodeType="withEffect">
                                  <p:stCondLst>
                                    <p:cond delay="0"/>
                                  </p:stCondLst>
                                  <p:childTnLst>
                                    <p:set>
                                      <p:cBhvr>
                                        <p:cTn id="36" dur="1" fill="hold">
                                          <p:stCondLst>
                                            <p:cond delay="0"/>
                                          </p:stCondLst>
                                        </p:cTn>
                                        <p:tgtEl>
                                          <p:spTgt spid="5"/>
                                        </p:tgtEl>
                                        <p:attrNameLst>
                                          <p:attrName>style.visibility</p:attrName>
                                        </p:attrNameLst>
                                      </p:cBhvr>
                                      <p:to>
                                        <p:strVal val="visible"/>
                                      </p:to>
                                    </p:set>
                                    <p:animEffect transition="in" filter="fade">
                                      <p:cBhvr>
                                        <p:cTn id="3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457200" y="1118062"/>
            <a:ext cx="7467600" cy="5739938"/>
          </a:xfrm>
        </p:spPr>
        <p:txBody>
          <a:bodyPr>
            <a:normAutofit fontScale="85000" lnSpcReduction="10000"/>
          </a:bodyPr>
          <a:lstStyle/>
          <a:p>
            <a:pPr>
              <a:buFont typeface="Arial" pitchFamily="34" charset="0"/>
              <a:buChar char="•"/>
            </a:pPr>
            <a:r>
              <a:rPr lang="en-US" sz="4000" dirty="0">
                <a:cs typeface="Times New Roman" pitchFamily="18" charset="0"/>
              </a:rPr>
              <a:t> </a:t>
            </a:r>
            <a:r>
              <a:rPr lang="en-US" dirty="0">
                <a:latin typeface="Verdana" panose="020B0604030504040204" pitchFamily="34" charset="0"/>
                <a:ea typeface="Verdana" panose="020B0604030504040204" pitchFamily="34" charset="0"/>
                <a:cs typeface="Verdana" panose="020B0604030504040204" pitchFamily="34" charset="0"/>
              </a:rPr>
              <a:t>Variables Evaluated</a:t>
            </a:r>
          </a:p>
          <a:p>
            <a:pPr lvl="2"/>
            <a:r>
              <a:rPr lang="en-US" sz="2100" dirty="0" smtClean="0">
                <a:latin typeface="Verdana" panose="020B0604030504040204" pitchFamily="34" charset="0"/>
                <a:ea typeface="Verdana" panose="020B0604030504040204" pitchFamily="34" charset="0"/>
                <a:cs typeface="Verdana" panose="020B0604030504040204" pitchFamily="34" charset="0"/>
              </a:rPr>
              <a:t>Seed </a:t>
            </a:r>
            <a:r>
              <a:rPr lang="en-US" sz="2100" dirty="0">
                <a:latin typeface="Verdana" panose="020B0604030504040204" pitchFamily="34" charset="0"/>
                <a:ea typeface="Verdana" panose="020B0604030504040204" pitchFamily="34" charset="0"/>
                <a:cs typeface="Verdana" panose="020B0604030504040204" pitchFamily="34" charset="0"/>
              </a:rPr>
              <a:t>size</a:t>
            </a:r>
            <a:r>
              <a:rPr lang="en-US" sz="2100" dirty="0" smtClean="0">
                <a:latin typeface="Verdana" panose="020B0604030504040204" pitchFamily="34" charset="0"/>
                <a:ea typeface="Verdana" panose="020B0604030504040204" pitchFamily="34" charset="0"/>
                <a:cs typeface="Verdana" panose="020B0604030504040204" pitchFamily="34" charset="0"/>
              </a:rPr>
              <a:t>, 						</a:t>
            </a:r>
            <a:r>
              <a:rPr lang="en-US" sz="1700" dirty="0" smtClean="0">
                <a:latin typeface="Verdana" panose="020B0604030504040204" pitchFamily="34" charset="0"/>
                <a:ea typeface="Verdana" panose="020B0604030504040204" pitchFamily="34" charset="0"/>
                <a:cs typeface="Verdana" panose="020B0604030504040204" pitchFamily="34" charset="0"/>
              </a:rPr>
              <a:t>3449 and 3808 seeds/kg in 2014 </a:t>
            </a:r>
          </a:p>
          <a:p>
            <a:pPr marL="1828800" lvl="6" indent="0">
              <a:buNone/>
            </a:pPr>
            <a:r>
              <a:rPr lang="en-US" sz="1700" dirty="0" smtClean="0">
                <a:latin typeface="Verdana" panose="020B0604030504040204" pitchFamily="34" charset="0"/>
                <a:ea typeface="Verdana" panose="020B0604030504040204" pitchFamily="34" charset="0"/>
                <a:cs typeface="Verdana" panose="020B0604030504040204" pitchFamily="34" charset="0"/>
              </a:rPr>
              <a:t>2651 </a:t>
            </a:r>
            <a:r>
              <a:rPr lang="en-US" sz="1700" dirty="0">
                <a:latin typeface="Verdana" panose="020B0604030504040204" pitchFamily="34" charset="0"/>
                <a:ea typeface="Verdana" panose="020B0604030504040204" pitchFamily="34" charset="0"/>
                <a:cs typeface="Verdana" panose="020B0604030504040204" pitchFamily="34" charset="0"/>
              </a:rPr>
              <a:t>and 3962 </a:t>
            </a:r>
            <a:r>
              <a:rPr lang="en-US" sz="1700" dirty="0" smtClean="0">
                <a:latin typeface="Verdana" panose="020B0604030504040204" pitchFamily="34" charset="0"/>
                <a:ea typeface="Verdana" panose="020B0604030504040204" pitchFamily="34" charset="0"/>
                <a:cs typeface="Verdana" panose="020B0604030504040204" pitchFamily="34" charset="0"/>
              </a:rPr>
              <a:t>seeds/kg in 2015</a:t>
            </a:r>
          </a:p>
          <a:p>
            <a:pPr lvl="2">
              <a:buFont typeface="Arial" pitchFamily="34" charset="0"/>
              <a:buChar char="•"/>
            </a:pPr>
            <a:r>
              <a:rPr lang="en-US" sz="2100" dirty="0" smtClean="0">
                <a:latin typeface="Verdana" panose="020B0604030504040204" pitchFamily="34" charset="0"/>
                <a:ea typeface="Verdana" panose="020B0604030504040204" pitchFamily="34" charset="0"/>
                <a:cs typeface="Verdana" panose="020B0604030504040204" pitchFamily="34" charset="0"/>
              </a:rPr>
              <a:t>Drums</a:t>
            </a:r>
            <a:r>
              <a:rPr lang="en-US" sz="2100" dirty="0">
                <a:latin typeface="Verdana" panose="020B0604030504040204" pitchFamily="34" charset="0"/>
                <a:ea typeface="Verdana" panose="020B0604030504040204" pitchFamily="34" charset="0"/>
                <a:cs typeface="Verdana" panose="020B0604030504040204" pitchFamily="34" charset="0"/>
              </a:rPr>
              <a:t>, </a:t>
            </a:r>
            <a:r>
              <a:rPr lang="en-US" sz="2100" dirty="0" smtClean="0">
                <a:latin typeface="Verdana" panose="020B0604030504040204" pitchFamily="34" charset="0"/>
                <a:ea typeface="Verdana" panose="020B0604030504040204" pitchFamily="34" charset="0"/>
                <a:cs typeface="Verdana" panose="020B0604030504040204" pitchFamily="34" charset="0"/>
              </a:rPr>
              <a:t>260-20 </a:t>
            </a:r>
            <a:r>
              <a:rPr lang="en-US" sz="2100" dirty="0">
                <a:latin typeface="Verdana" panose="020B0604030504040204" pitchFamily="34" charset="0"/>
                <a:ea typeface="Verdana" panose="020B0604030504040204" pitchFamily="34" charset="0"/>
                <a:cs typeface="Verdana" panose="020B0604030504040204" pitchFamily="34" charset="0"/>
              </a:rPr>
              <a:t>and </a:t>
            </a:r>
            <a:r>
              <a:rPr lang="en-US" sz="2100" dirty="0" smtClean="0">
                <a:latin typeface="Verdana" panose="020B0604030504040204" pitchFamily="34" charset="0"/>
                <a:ea typeface="Verdana" panose="020B0604030504040204" pitchFamily="34" charset="0"/>
                <a:cs typeface="Verdana" panose="020B0604030504040204" pitchFamily="34" charset="0"/>
              </a:rPr>
              <a:t>450S</a:t>
            </a:r>
          </a:p>
          <a:p>
            <a:pPr lvl="2">
              <a:buFont typeface="Arial" pitchFamily="34" charset="0"/>
              <a:buChar char="•"/>
            </a:pPr>
            <a:r>
              <a:rPr lang="en-US" sz="2100" dirty="0" smtClean="0">
                <a:latin typeface="Verdana" panose="020B0604030504040204" pitchFamily="34" charset="0"/>
                <a:ea typeface="Verdana" panose="020B0604030504040204" pitchFamily="34" charset="0"/>
                <a:cs typeface="Verdana" panose="020B0604030504040204" pitchFamily="34" charset="0"/>
              </a:rPr>
              <a:t>Green-Seeder </a:t>
            </a:r>
            <a:r>
              <a:rPr lang="en-US" sz="2100" dirty="0">
                <a:latin typeface="Verdana" panose="020B0604030504040204" pitchFamily="34" charset="0"/>
                <a:ea typeface="Verdana" panose="020B0604030504040204" pitchFamily="34" charset="0"/>
                <a:cs typeface="Verdana" panose="020B0604030504040204" pitchFamily="34" charset="0"/>
              </a:rPr>
              <a:t>tips Normal (N) and </a:t>
            </a:r>
            <a:r>
              <a:rPr lang="en-US" sz="2100" dirty="0" smtClean="0">
                <a:latin typeface="Verdana" panose="020B0604030504040204" pitchFamily="34" charset="0"/>
                <a:ea typeface="Verdana" panose="020B0604030504040204" pitchFamily="34" charset="0"/>
                <a:cs typeface="Verdana" panose="020B0604030504040204" pitchFamily="34" charset="0"/>
              </a:rPr>
              <a:t>Welded </a:t>
            </a:r>
            <a:r>
              <a:rPr lang="en-US" sz="2100" dirty="0">
                <a:latin typeface="Verdana" panose="020B0604030504040204" pitchFamily="34" charset="0"/>
                <a:ea typeface="Verdana" panose="020B0604030504040204" pitchFamily="34" charset="0"/>
                <a:cs typeface="Verdana" panose="020B0604030504040204" pitchFamily="34" charset="0"/>
              </a:rPr>
              <a:t>stop (WS)</a:t>
            </a:r>
          </a:p>
          <a:p>
            <a:pPr lvl="1">
              <a:buFont typeface="Arial" pitchFamily="34" charset="0"/>
              <a:buChar char="•"/>
            </a:pPr>
            <a:endParaRPr lang="en-US" sz="2400" dirty="0" smtClean="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endParaRPr lang="en-US" sz="2400" dirty="0" smtClean="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endParaRPr lang="en-US" sz="2400" dirty="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endParaRPr lang="en-US" sz="2400" dirty="0" smtClean="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endParaRPr lang="en-US" sz="2400" dirty="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endParaRPr lang="en-US" sz="2400" dirty="0" smtClean="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endParaRPr lang="en-US" sz="2400" dirty="0" smtClean="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endParaRPr lang="en-US" sz="2400" dirty="0" smtClean="0">
              <a:latin typeface="Verdana" panose="020B0604030504040204" pitchFamily="34" charset="0"/>
              <a:ea typeface="Verdana" panose="020B0604030504040204" pitchFamily="34" charset="0"/>
              <a:cs typeface="Verdana" panose="020B0604030504040204" pitchFamily="34" charset="0"/>
            </a:endParaRPr>
          </a:p>
          <a:p>
            <a:pPr lvl="1">
              <a:buFont typeface="Arial" pitchFamily="34" charset="0"/>
              <a:buChar char="•"/>
            </a:pPr>
            <a:r>
              <a:rPr lang="en-US" sz="2400" dirty="0" smtClean="0">
                <a:latin typeface="Verdana" panose="020B0604030504040204" pitchFamily="34" charset="0"/>
                <a:ea typeface="Verdana" panose="020B0604030504040204" pitchFamily="34" charset="0"/>
                <a:cs typeface="Verdana" panose="020B0604030504040204" pitchFamily="34" charset="0"/>
              </a:rPr>
              <a:t>Check </a:t>
            </a:r>
            <a:r>
              <a:rPr lang="en-US" sz="2400" dirty="0">
                <a:latin typeface="Verdana" panose="020B0604030504040204" pitchFamily="34" charset="0"/>
                <a:ea typeface="Verdana" panose="020B0604030504040204" pitchFamily="34" charset="0"/>
                <a:cs typeface="Verdana" panose="020B0604030504040204" pitchFamily="34" charset="0"/>
              </a:rPr>
              <a:t>(simulation of farmer </a:t>
            </a:r>
            <a:r>
              <a:rPr lang="en-US" sz="2400" dirty="0" smtClean="0">
                <a:latin typeface="Verdana" panose="020B0604030504040204" pitchFamily="34" charset="0"/>
                <a:ea typeface="Verdana" panose="020B0604030504040204" pitchFamily="34" charset="0"/>
                <a:cs typeface="Verdana" panose="020B0604030504040204" pitchFamily="34" charset="0"/>
              </a:rPr>
              <a:t>practice)</a:t>
            </a:r>
            <a:endParaRPr lang="en-US" sz="2400" dirty="0">
              <a:latin typeface="Verdana" panose="020B0604030504040204" pitchFamily="34" charset="0"/>
              <a:ea typeface="Verdana" panose="020B0604030504040204" pitchFamily="34" charset="0"/>
              <a:cs typeface="Verdana" panose="020B0604030504040204" pitchFamily="34" charset="0"/>
            </a:endParaRPr>
          </a:p>
          <a:p>
            <a:pPr lvl="2">
              <a:buFont typeface="Arial" pitchFamily="34" charset="0"/>
              <a:buChar char="•"/>
            </a:pPr>
            <a:r>
              <a:rPr lang="en-US" sz="2400" dirty="0">
                <a:latin typeface="Verdana" panose="020B0604030504040204" pitchFamily="34" charset="0"/>
                <a:ea typeface="Verdana" panose="020B0604030504040204" pitchFamily="34" charset="0"/>
                <a:cs typeface="Verdana" panose="020B0604030504040204" pitchFamily="34" charset="0"/>
              </a:rPr>
              <a:t> Stick planter</a:t>
            </a:r>
          </a:p>
          <a:p>
            <a:pPr lvl="2">
              <a:buFont typeface="Arial" pitchFamily="34" charset="0"/>
              <a:buChar char="•"/>
            </a:pPr>
            <a:r>
              <a:rPr lang="en-US" sz="2400" dirty="0">
                <a:latin typeface="Verdana" panose="020B0604030504040204" pitchFamily="34" charset="0"/>
                <a:ea typeface="Verdana" panose="020B0604030504040204" pitchFamily="34" charset="0"/>
                <a:cs typeface="Verdana" panose="020B0604030504040204" pitchFamily="34" charset="0"/>
              </a:rPr>
              <a:t> John Deere Vacuum </a:t>
            </a:r>
            <a:r>
              <a:rPr lang="en-US" sz="2400" dirty="0" smtClean="0">
                <a:latin typeface="Verdana" panose="020B0604030504040204" pitchFamily="34" charset="0"/>
                <a:ea typeface="Verdana" panose="020B0604030504040204" pitchFamily="34" charset="0"/>
                <a:cs typeface="Verdana" panose="020B0604030504040204" pitchFamily="34" charset="0"/>
              </a:rPr>
              <a:t>Planter</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4" name="Rectangle 3"/>
          <p:cNvSpPr/>
          <p:nvPr/>
        </p:nvSpPr>
        <p:spPr>
          <a:xfrm>
            <a:off x="457200" y="228600"/>
            <a:ext cx="48768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MATERIALS AND METHODS</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562600" y="3185690"/>
            <a:ext cx="2552700" cy="2362200"/>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pic>
        <p:nvPicPr>
          <p:cNvPr id="7" name="Picture 6"/>
          <p:cNvPicPr>
            <a:picLocks noChangeAspect="1"/>
          </p:cNvPicPr>
          <p:nvPr/>
        </p:nvPicPr>
        <p:blipFill>
          <a:blip r:embed="rId4"/>
          <a:stretch>
            <a:fillRect/>
          </a:stretch>
        </p:blipFill>
        <p:spPr>
          <a:xfrm>
            <a:off x="750003" y="3185690"/>
            <a:ext cx="4355397" cy="2362200"/>
          </a:xfrm>
          <a:prstGeom prst="rect">
            <a:avLst/>
          </a:prstGeom>
          <a:ln w="38100">
            <a:solidFill>
              <a:schemeClr val="accent1"/>
            </a:solidFill>
          </a:ln>
        </p:spPr>
      </p:pic>
    </p:spTree>
    <p:extLst>
      <p:ext uri="{BB962C8B-B14F-4D97-AF65-F5344CB8AC3E}">
        <p14:creationId xmlns:p14="http://schemas.microsoft.com/office/powerpoint/2010/main" val="63989643"/>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3">
                                            <p:txEl>
                                              <p:pRg st="1" end="1"/>
                                            </p:txEl>
                                          </p:spTgt>
                                        </p:tgtEl>
                                        <p:attrNameLst>
                                          <p:attrName>style.visibility</p:attrName>
                                        </p:attrNameLst>
                                      </p:cBhvr>
                                      <p:to>
                                        <p:strVal val="visible"/>
                                      </p:to>
                                    </p:set>
                                    <p:animEffect transition="in" filter="fade">
                                      <p:cBhvr>
                                        <p:cTn id="10" dur="500"/>
                                        <p:tgtEl>
                                          <p:spTgt spid="3">
                                            <p:txEl>
                                              <p:pRg st="1" end="1"/>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Effect transition="in" filter="fade">
                                      <p:cBhvr>
                                        <p:cTn id="13" dur="500"/>
                                        <p:tgtEl>
                                          <p:spTgt spid="3">
                                            <p:txEl>
                                              <p:pRg st="2" end="2"/>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grpId="0" nodeType="clickEffect">
                                  <p:stCondLst>
                                    <p:cond delay="0"/>
                                  </p:stCondLst>
                                  <p:childTnLst>
                                    <p:set>
                                      <p:cBhvr>
                                        <p:cTn id="17" dur="1" fill="hold">
                                          <p:stCondLst>
                                            <p:cond delay="0"/>
                                          </p:stCondLst>
                                        </p:cTn>
                                        <p:tgtEl>
                                          <p:spTgt spid="3">
                                            <p:txEl>
                                              <p:pRg st="3" end="3"/>
                                            </p:txEl>
                                          </p:spTgt>
                                        </p:tgtEl>
                                        <p:attrNameLst>
                                          <p:attrName>style.visibility</p:attrName>
                                        </p:attrNameLst>
                                      </p:cBhvr>
                                      <p:to>
                                        <p:strVal val="visible"/>
                                      </p:to>
                                    </p:set>
                                    <p:animEffect transition="in" filter="fade">
                                      <p:cBhvr>
                                        <p:cTn id="18" dur="500"/>
                                        <p:tgtEl>
                                          <p:spTgt spid="3">
                                            <p:txEl>
                                              <p:pRg st="3" end="3"/>
                                            </p:txEl>
                                          </p:spTgt>
                                        </p:tgtEl>
                                      </p:cBhvr>
                                    </p:animEffect>
                                  </p:childTnLst>
                                </p:cTn>
                              </p:par>
                              <p:par>
                                <p:cTn id="19" presetID="1" presetClass="entr" presetSubtype="0" fill="hold" nodeType="withEffect">
                                  <p:stCondLst>
                                    <p:cond delay="0"/>
                                  </p:stCondLst>
                                  <p:childTnLst>
                                    <p:set>
                                      <p:cBhvr>
                                        <p:cTn id="20" dur="1" fill="hold">
                                          <p:stCondLst>
                                            <p:cond delay="0"/>
                                          </p:stCondLst>
                                        </p:cTn>
                                        <p:tgtEl>
                                          <p:spTgt spid="7"/>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grpId="0" nodeType="clickEffect">
                                  <p:stCondLst>
                                    <p:cond delay="0"/>
                                  </p:stCondLst>
                                  <p:childTnLst>
                                    <p:set>
                                      <p:cBhvr>
                                        <p:cTn id="24" dur="1" fill="hold">
                                          <p:stCondLst>
                                            <p:cond delay="0"/>
                                          </p:stCondLst>
                                        </p:cTn>
                                        <p:tgtEl>
                                          <p:spTgt spid="3">
                                            <p:txEl>
                                              <p:pRg st="4" end="4"/>
                                            </p:txEl>
                                          </p:spTgt>
                                        </p:tgtEl>
                                        <p:attrNameLst>
                                          <p:attrName>style.visibility</p:attrName>
                                        </p:attrNameLst>
                                      </p:cBhvr>
                                      <p:to>
                                        <p:strVal val="visible"/>
                                      </p:to>
                                    </p:set>
                                    <p:animEffect transition="in" filter="fade">
                                      <p:cBhvr>
                                        <p:cTn id="25" dur="500"/>
                                        <p:tgtEl>
                                          <p:spTgt spid="3">
                                            <p:txEl>
                                              <p:pRg st="4" end="4"/>
                                            </p:txEl>
                                          </p:spTgt>
                                        </p:tgtEl>
                                      </p:cBhvr>
                                    </p:animEffect>
                                  </p:childTnLst>
                                </p:cTn>
                              </p:par>
                              <p:par>
                                <p:cTn id="26" presetID="10" presetClass="entr" presetSubtype="0" fill="hold" nodeType="withEffect">
                                  <p:stCondLst>
                                    <p:cond delay="0"/>
                                  </p:stCondLst>
                                  <p:childTnLst>
                                    <p:set>
                                      <p:cBhvr>
                                        <p:cTn id="27" dur="1" fill="hold">
                                          <p:stCondLst>
                                            <p:cond delay="0"/>
                                          </p:stCondLst>
                                        </p:cTn>
                                        <p:tgtEl>
                                          <p:spTgt spid="6"/>
                                        </p:tgtEl>
                                        <p:attrNameLst>
                                          <p:attrName>style.visibility</p:attrName>
                                        </p:attrNameLst>
                                      </p:cBhvr>
                                      <p:to>
                                        <p:strVal val="visible"/>
                                      </p:to>
                                    </p:set>
                                    <p:animEffect transition="in" filter="fade">
                                      <p:cBhvr>
                                        <p:cTn id="28" dur="500"/>
                                        <p:tgtEl>
                                          <p:spTgt spid="6"/>
                                        </p:tgtEl>
                                      </p:cBhvr>
                                    </p:animEffect>
                                  </p:childTnLst>
                                </p:cTn>
                              </p:par>
                            </p:childTnLst>
                          </p:cTn>
                        </p:par>
                      </p:childTnLst>
                    </p:cTn>
                  </p:par>
                  <p:par>
                    <p:cTn id="29" fill="hold">
                      <p:stCondLst>
                        <p:cond delay="indefinite"/>
                      </p:stCondLst>
                      <p:childTnLst>
                        <p:par>
                          <p:cTn id="30" fill="hold">
                            <p:stCondLst>
                              <p:cond delay="0"/>
                            </p:stCondLst>
                            <p:childTnLst>
                              <p:par>
                                <p:cTn id="31" presetID="10" presetClass="entr" presetSubtype="0" fill="hold" grpId="0" nodeType="clickEffect">
                                  <p:stCondLst>
                                    <p:cond delay="0"/>
                                  </p:stCondLst>
                                  <p:childTnLst>
                                    <p:set>
                                      <p:cBhvr>
                                        <p:cTn id="32" dur="1" fill="hold">
                                          <p:stCondLst>
                                            <p:cond delay="0"/>
                                          </p:stCondLst>
                                        </p:cTn>
                                        <p:tgtEl>
                                          <p:spTgt spid="3">
                                            <p:txEl>
                                              <p:pRg st="13" end="13"/>
                                            </p:txEl>
                                          </p:spTgt>
                                        </p:tgtEl>
                                        <p:attrNameLst>
                                          <p:attrName>style.visibility</p:attrName>
                                        </p:attrNameLst>
                                      </p:cBhvr>
                                      <p:to>
                                        <p:strVal val="visible"/>
                                      </p:to>
                                    </p:set>
                                    <p:animEffect transition="in" filter="fade">
                                      <p:cBhvr>
                                        <p:cTn id="33" dur="500"/>
                                        <p:tgtEl>
                                          <p:spTgt spid="3">
                                            <p:txEl>
                                              <p:pRg st="13" end="13"/>
                                            </p:txEl>
                                          </p:spTgt>
                                        </p:tgtEl>
                                      </p:cBhvr>
                                    </p:animEffect>
                                  </p:childTnLst>
                                </p:cTn>
                              </p:par>
                              <p:par>
                                <p:cTn id="34" presetID="10" presetClass="entr" presetSubtype="0" fill="hold" grpId="0" nodeType="withEffect">
                                  <p:stCondLst>
                                    <p:cond delay="0"/>
                                  </p:stCondLst>
                                  <p:childTnLst>
                                    <p:set>
                                      <p:cBhvr>
                                        <p:cTn id="35" dur="1" fill="hold">
                                          <p:stCondLst>
                                            <p:cond delay="0"/>
                                          </p:stCondLst>
                                        </p:cTn>
                                        <p:tgtEl>
                                          <p:spTgt spid="3">
                                            <p:txEl>
                                              <p:pRg st="14" end="14"/>
                                            </p:txEl>
                                          </p:spTgt>
                                        </p:tgtEl>
                                        <p:attrNameLst>
                                          <p:attrName>style.visibility</p:attrName>
                                        </p:attrNameLst>
                                      </p:cBhvr>
                                      <p:to>
                                        <p:strVal val="visible"/>
                                      </p:to>
                                    </p:set>
                                    <p:animEffect transition="in" filter="fade">
                                      <p:cBhvr>
                                        <p:cTn id="36" dur="500"/>
                                        <p:tgtEl>
                                          <p:spTgt spid="3">
                                            <p:txEl>
                                              <p:pRg st="14" end="14"/>
                                            </p:txEl>
                                          </p:spTgt>
                                        </p:tgtEl>
                                      </p:cBhvr>
                                    </p:animEffect>
                                  </p:childTnLst>
                                </p:cTn>
                              </p:par>
                              <p:par>
                                <p:cTn id="37" presetID="10" presetClass="entr" presetSubtype="0" fill="hold" grpId="0" nodeType="withEffect">
                                  <p:stCondLst>
                                    <p:cond delay="0"/>
                                  </p:stCondLst>
                                  <p:childTnLst>
                                    <p:set>
                                      <p:cBhvr>
                                        <p:cTn id="38" dur="1" fill="hold">
                                          <p:stCondLst>
                                            <p:cond delay="0"/>
                                          </p:stCondLst>
                                        </p:cTn>
                                        <p:tgtEl>
                                          <p:spTgt spid="3">
                                            <p:txEl>
                                              <p:pRg st="15" end="15"/>
                                            </p:txEl>
                                          </p:spTgt>
                                        </p:tgtEl>
                                        <p:attrNameLst>
                                          <p:attrName>style.visibility</p:attrName>
                                        </p:attrNameLst>
                                      </p:cBhvr>
                                      <p:to>
                                        <p:strVal val="visible"/>
                                      </p:to>
                                    </p:set>
                                    <p:animEffect transition="in" filter="fade">
                                      <p:cBhvr>
                                        <p:cTn id="39" dur="500"/>
                                        <p:tgtEl>
                                          <p:spTgt spid="3">
                                            <p:txEl>
                                              <p:pRg st="15" end="1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p:txBody>
          <a:bodyPr/>
          <a:lstStyle/>
          <a:p>
            <a:pPr>
              <a:buFont typeface="Arial" pitchFamily="34" charset="0"/>
              <a:buChar char="•"/>
            </a:pPr>
            <a:r>
              <a:rPr lang="en-US" dirty="0">
                <a:cs typeface="Times New Roman" pitchFamily="18" charset="0"/>
              </a:rPr>
              <a:t> </a:t>
            </a:r>
            <a:r>
              <a:rPr lang="en-US" sz="1800" dirty="0">
                <a:latin typeface="Verdana" panose="020B0604030504040204" pitchFamily="34" charset="0"/>
                <a:ea typeface="Verdana" panose="020B0604030504040204" pitchFamily="34" charset="0"/>
                <a:cs typeface="Verdana" panose="020B0604030504040204" pitchFamily="34" charset="0"/>
              </a:rPr>
              <a:t>RCBD, 3 replications</a:t>
            </a:r>
          </a:p>
          <a:p>
            <a:pPr defTabSz="471488">
              <a:buFont typeface="Arial" panose="020B0604020202020204" pitchFamily="34" charset="0"/>
              <a:buChar char="•"/>
            </a:pPr>
            <a:r>
              <a:rPr lang="en-US" sz="1800" dirty="0">
                <a:latin typeface="Verdana" panose="020B0604030504040204" pitchFamily="34" charset="0"/>
                <a:ea typeface="Verdana" panose="020B0604030504040204" pitchFamily="34" charset="0"/>
                <a:cs typeface="Verdana" panose="020B0604030504040204" pitchFamily="34" charset="0"/>
              </a:rPr>
              <a:t> </a:t>
            </a:r>
            <a:r>
              <a:rPr lang="en-US" sz="1800" dirty="0" smtClean="0">
                <a:latin typeface="Verdana" panose="020B0604030504040204" pitchFamily="34" charset="0"/>
                <a:ea typeface="Verdana" panose="020B0604030504040204" pitchFamily="34" charset="0"/>
                <a:cs typeface="Verdana" panose="020B0604030504040204" pitchFamily="34" charset="0"/>
              </a:rPr>
              <a:t>Plant population 												2014-74,000 seeds/ha (Plant to plant spacing 18 cm)	</a:t>
            </a:r>
          </a:p>
          <a:p>
            <a:pPr marL="0" indent="0" defTabSz="471488">
              <a:buNone/>
            </a:pPr>
            <a:r>
              <a:rPr lang="en-US" sz="1800" dirty="0">
                <a:latin typeface="Verdana" panose="020B0604030504040204" pitchFamily="34" charset="0"/>
                <a:ea typeface="Verdana" panose="020B0604030504040204" pitchFamily="34" charset="0"/>
                <a:cs typeface="Verdana" panose="020B0604030504040204" pitchFamily="34" charset="0"/>
              </a:rPr>
              <a:t>	</a:t>
            </a:r>
            <a:r>
              <a:rPr lang="en-US" sz="1800" dirty="0" smtClean="0">
                <a:latin typeface="Verdana" panose="020B0604030504040204" pitchFamily="34" charset="0"/>
                <a:ea typeface="Verdana" panose="020B0604030504040204" pitchFamily="34" charset="0"/>
                <a:cs typeface="Verdana" panose="020B0604030504040204" pitchFamily="34" charset="0"/>
              </a:rPr>
              <a:t>2015-64,000 seeds/ha (Plant to plant spacing 20.5 cm)</a:t>
            </a:r>
            <a:endParaRPr lang="en-US" sz="1800" dirty="0">
              <a:latin typeface="Verdana" panose="020B0604030504040204" pitchFamily="34" charset="0"/>
              <a:ea typeface="Verdana" panose="020B0604030504040204" pitchFamily="34" charset="0"/>
              <a:cs typeface="Verdana" panose="020B0604030504040204" pitchFamily="34" charset="0"/>
            </a:endParaRPr>
          </a:p>
          <a:p>
            <a:pPr defTabSz="4202113">
              <a:buFont typeface="Arial" pitchFamily="34" charset="0"/>
              <a:buChar char="•"/>
              <a:tabLst>
                <a:tab pos="412750" algn="l"/>
              </a:tabLst>
            </a:pPr>
            <a:r>
              <a:rPr lang="en-US" sz="1800" dirty="0" smtClean="0">
                <a:latin typeface="Verdana" panose="020B0604030504040204" pitchFamily="34" charset="0"/>
                <a:ea typeface="Verdana" panose="020B0604030504040204" pitchFamily="34" charset="0"/>
                <a:cs typeface="Verdana" panose="020B0604030504040204" pitchFamily="34" charset="0"/>
              </a:rPr>
              <a:t>  </a:t>
            </a:r>
            <a:r>
              <a:rPr lang="en-US" sz="1800" dirty="0">
                <a:latin typeface="Verdana" panose="020B0604030504040204" pitchFamily="34" charset="0"/>
                <a:ea typeface="Verdana" panose="020B0604030504040204" pitchFamily="34" charset="0"/>
                <a:cs typeface="Verdana" panose="020B0604030504040204" pitchFamily="34" charset="0"/>
              </a:rPr>
              <a:t>Emergence including singles and multiples collected</a:t>
            </a:r>
          </a:p>
          <a:p>
            <a:pPr>
              <a:buFont typeface="Arial" pitchFamily="34" charset="0"/>
              <a:buChar char="•"/>
            </a:pPr>
            <a:r>
              <a:rPr lang="en-US" sz="1800" dirty="0">
                <a:latin typeface="Verdana" panose="020B0604030504040204" pitchFamily="34" charset="0"/>
                <a:ea typeface="Verdana" panose="020B0604030504040204" pitchFamily="34" charset="0"/>
                <a:cs typeface="Verdana" panose="020B0604030504040204" pitchFamily="34" charset="0"/>
              </a:rPr>
              <a:t>  NDVI sensor readings</a:t>
            </a:r>
          </a:p>
          <a:p>
            <a:pPr>
              <a:buFont typeface="Arial" pitchFamily="34" charset="0"/>
              <a:buChar char="•"/>
            </a:pPr>
            <a:r>
              <a:rPr lang="en-US" sz="1800" dirty="0">
                <a:latin typeface="Verdana" panose="020B0604030504040204" pitchFamily="34" charset="0"/>
                <a:ea typeface="Verdana" panose="020B0604030504040204" pitchFamily="34" charset="0"/>
                <a:cs typeface="Verdana" panose="020B0604030504040204" pitchFamily="34" charset="0"/>
              </a:rPr>
              <a:t>  Data analyzed using SAS 9.3</a:t>
            </a:r>
          </a:p>
        </p:txBody>
      </p:sp>
      <p:sp>
        <p:nvSpPr>
          <p:cNvPr id="5" name="Rectangle 4"/>
          <p:cNvSpPr/>
          <p:nvPr/>
        </p:nvSpPr>
        <p:spPr>
          <a:xfrm>
            <a:off x="470647" y="152400"/>
            <a:ext cx="48768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MATERIALS AND METHODS</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pic>
        <p:nvPicPr>
          <p:cNvPr id="6" name="Picture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62000" y="4191000"/>
            <a:ext cx="3657600" cy="2176272"/>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spTree>
    <p:extLst>
      <p:ext uri="{BB962C8B-B14F-4D97-AF65-F5344CB8AC3E}">
        <p14:creationId xmlns:p14="http://schemas.microsoft.com/office/powerpoint/2010/main" val="491626796"/>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par>
                                <p:cTn id="23" presetID="2" presetClass="entr" presetSubtype="4" fill="hold" nodeType="withEffect">
                                  <p:stCondLst>
                                    <p:cond delay="0"/>
                                  </p:stCondLst>
                                  <p:childTnLst>
                                    <p:set>
                                      <p:cBhvr>
                                        <p:cTn id="24" dur="1" fill="hold">
                                          <p:stCondLst>
                                            <p:cond delay="0"/>
                                          </p:stCondLst>
                                        </p:cTn>
                                        <p:tgtEl>
                                          <p:spTgt spid="6"/>
                                        </p:tgtEl>
                                        <p:attrNameLst>
                                          <p:attrName>style.visibility</p:attrName>
                                        </p:attrNameLst>
                                      </p:cBhvr>
                                      <p:to>
                                        <p:strVal val="visible"/>
                                      </p:to>
                                    </p:set>
                                    <p:anim calcmode="lin" valueType="num">
                                      <p:cBhvr additive="base">
                                        <p:cTn id="25" dur="500" fill="hold"/>
                                        <p:tgtEl>
                                          <p:spTgt spid="6"/>
                                        </p:tgtEl>
                                        <p:attrNameLst>
                                          <p:attrName>ppt_x</p:attrName>
                                        </p:attrNameLst>
                                      </p:cBhvr>
                                      <p:tavLst>
                                        <p:tav tm="0">
                                          <p:val>
                                            <p:strVal val="#ppt_x"/>
                                          </p:val>
                                        </p:tav>
                                        <p:tav tm="100000">
                                          <p:val>
                                            <p:strVal val="#ppt_x"/>
                                          </p:val>
                                        </p:tav>
                                      </p:tavLst>
                                    </p:anim>
                                    <p:anim calcmode="lin" valueType="num">
                                      <p:cBhvr additive="base">
                                        <p:cTn id="26"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10" presetClass="entr" presetSubtype="0"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Effect transition="in" filter="fade">
                                      <p:cBhvr>
                                        <p:cTn id="31" dur="500"/>
                                        <p:tgtEl>
                                          <p:spTgt spid="3">
                                            <p:txEl>
                                              <p:pRg st="4" end="4"/>
                                            </p:txEl>
                                          </p:spTgt>
                                        </p:tgtEl>
                                      </p:cBhvr>
                                    </p:animEffect>
                                  </p:childTnLst>
                                </p:cTn>
                              </p:par>
                            </p:childTnLst>
                          </p:cTn>
                        </p:par>
                      </p:childTnLst>
                    </p:cTn>
                  </p:par>
                  <p:par>
                    <p:cTn id="32" fill="hold">
                      <p:stCondLst>
                        <p:cond delay="indefinite"/>
                      </p:stCondLst>
                      <p:childTnLst>
                        <p:par>
                          <p:cTn id="33" fill="hold">
                            <p:stCondLst>
                              <p:cond delay="0"/>
                            </p:stCondLst>
                            <p:childTnLst>
                              <p:par>
                                <p:cTn id="34" presetID="10" presetClass="entr" presetSubtype="0" fill="hold" grpId="0" nodeType="clickEffect">
                                  <p:stCondLst>
                                    <p:cond delay="0"/>
                                  </p:stCondLst>
                                  <p:childTnLst>
                                    <p:set>
                                      <p:cBhvr>
                                        <p:cTn id="35" dur="1" fill="hold">
                                          <p:stCondLst>
                                            <p:cond delay="0"/>
                                          </p:stCondLst>
                                        </p:cTn>
                                        <p:tgtEl>
                                          <p:spTgt spid="3">
                                            <p:txEl>
                                              <p:pRg st="5" end="5"/>
                                            </p:txEl>
                                          </p:spTgt>
                                        </p:tgtEl>
                                        <p:attrNameLst>
                                          <p:attrName>style.visibility</p:attrName>
                                        </p:attrNameLst>
                                      </p:cBhvr>
                                      <p:to>
                                        <p:strVal val="visible"/>
                                      </p:to>
                                    </p:set>
                                    <p:animEffect transition="in" filter="fade">
                                      <p:cBhvr>
                                        <p:cTn id="36" dur="5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sz="quarter" idx="1"/>
            <p:extLst>
              <p:ext uri="{D42A27DB-BD31-4B8C-83A1-F6EECF244321}">
                <p14:modId xmlns:p14="http://schemas.microsoft.com/office/powerpoint/2010/main" val="1016729978"/>
              </p:ext>
            </p:extLst>
          </p:nvPr>
        </p:nvGraphicFramePr>
        <p:xfrm>
          <a:off x="422275" y="796925"/>
          <a:ext cx="7467600" cy="4873625"/>
        </p:xfrm>
        <a:graphic>
          <a:graphicData uri="http://schemas.openxmlformats.org/drawingml/2006/chart">
            <c:chart xmlns:c="http://schemas.openxmlformats.org/drawingml/2006/chart" xmlns:r="http://schemas.openxmlformats.org/officeDocument/2006/relationships" r:id="rId3"/>
          </a:graphicData>
        </a:graphic>
      </p:graphicFrame>
      <p:sp>
        <p:nvSpPr>
          <p:cNvPr id="5" name="TextBox 4"/>
          <p:cNvSpPr txBox="1"/>
          <p:nvPr/>
        </p:nvSpPr>
        <p:spPr>
          <a:xfrm>
            <a:off x="1143000" y="762000"/>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7" name="TextBox 6"/>
          <p:cNvSpPr txBox="1"/>
          <p:nvPr/>
        </p:nvSpPr>
        <p:spPr>
          <a:xfrm>
            <a:off x="1377563" y="788891"/>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8" name="TextBox 7"/>
          <p:cNvSpPr txBox="1"/>
          <p:nvPr/>
        </p:nvSpPr>
        <p:spPr>
          <a:xfrm>
            <a:off x="1863725" y="778145"/>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9" name="TextBox 8"/>
          <p:cNvSpPr txBox="1"/>
          <p:nvPr/>
        </p:nvSpPr>
        <p:spPr>
          <a:xfrm>
            <a:off x="2577308" y="743250"/>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10" name="TextBox 9"/>
          <p:cNvSpPr txBox="1"/>
          <p:nvPr/>
        </p:nvSpPr>
        <p:spPr>
          <a:xfrm>
            <a:off x="3271993" y="761998"/>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11" name="TextBox 10"/>
          <p:cNvSpPr txBox="1"/>
          <p:nvPr/>
        </p:nvSpPr>
        <p:spPr>
          <a:xfrm>
            <a:off x="3975904" y="761997"/>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12" name="TextBox 11"/>
          <p:cNvSpPr txBox="1"/>
          <p:nvPr/>
        </p:nvSpPr>
        <p:spPr>
          <a:xfrm>
            <a:off x="4648200" y="1524000"/>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3" name="TextBox 12"/>
          <p:cNvSpPr txBox="1"/>
          <p:nvPr/>
        </p:nvSpPr>
        <p:spPr>
          <a:xfrm>
            <a:off x="5334000" y="1387365"/>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4" name="TextBox 13"/>
          <p:cNvSpPr txBox="1"/>
          <p:nvPr/>
        </p:nvSpPr>
        <p:spPr>
          <a:xfrm>
            <a:off x="6096000" y="2133600"/>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C</a:t>
            </a:r>
          </a:p>
        </p:txBody>
      </p:sp>
      <p:sp>
        <p:nvSpPr>
          <p:cNvPr id="16" name="TextBox 15"/>
          <p:cNvSpPr txBox="1"/>
          <p:nvPr/>
        </p:nvSpPr>
        <p:spPr>
          <a:xfrm>
            <a:off x="2086504" y="797853"/>
            <a:ext cx="27283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7" name="TextBox 16"/>
          <p:cNvSpPr txBox="1"/>
          <p:nvPr/>
        </p:nvSpPr>
        <p:spPr>
          <a:xfrm>
            <a:off x="7004124" y="857750"/>
            <a:ext cx="27283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8" name="TextBox 17"/>
          <p:cNvSpPr txBox="1"/>
          <p:nvPr/>
        </p:nvSpPr>
        <p:spPr>
          <a:xfrm>
            <a:off x="6284513" y="2133599"/>
            <a:ext cx="27283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9" name="TextBox 18"/>
          <p:cNvSpPr txBox="1"/>
          <p:nvPr/>
        </p:nvSpPr>
        <p:spPr>
          <a:xfrm>
            <a:off x="2745816" y="1647110"/>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0" name="TextBox 19"/>
          <p:cNvSpPr txBox="1"/>
          <p:nvPr/>
        </p:nvSpPr>
        <p:spPr>
          <a:xfrm>
            <a:off x="3459373" y="1421214"/>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1" name="TextBox 20"/>
          <p:cNvSpPr txBox="1"/>
          <p:nvPr/>
        </p:nvSpPr>
        <p:spPr>
          <a:xfrm>
            <a:off x="4140692" y="1669445"/>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2" name="TextBox 21"/>
          <p:cNvSpPr txBox="1"/>
          <p:nvPr/>
        </p:nvSpPr>
        <p:spPr>
          <a:xfrm>
            <a:off x="4944595" y="2077025"/>
            <a:ext cx="27283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3" name="TextBox 22"/>
          <p:cNvSpPr txBox="1"/>
          <p:nvPr/>
        </p:nvSpPr>
        <p:spPr>
          <a:xfrm>
            <a:off x="5579488" y="1775011"/>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4" name="TextBox 23"/>
          <p:cNvSpPr txBox="1"/>
          <p:nvPr/>
        </p:nvSpPr>
        <p:spPr>
          <a:xfrm>
            <a:off x="1163504" y="1734130"/>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5" name="TextBox 24"/>
          <p:cNvSpPr txBox="1"/>
          <p:nvPr/>
        </p:nvSpPr>
        <p:spPr>
          <a:xfrm>
            <a:off x="1863725" y="2029888"/>
            <a:ext cx="46198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6" name="TextBox 25"/>
          <p:cNvSpPr txBox="1"/>
          <p:nvPr/>
        </p:nvSpPr>
        <p:spPr>
          <a:xfrm>
            <a:off x="2577308" y="1857240"/>
            <a:ext cx="550151"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7" name="TextBox 26"/>
          <p:cNvSpPr txBox="1"/>
          <p:nvPr/>
        </p:nvSpPr>
        <p:spPr>
          <a:xfrm>
            <a:off x="3314633" y="2291724"/>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8" name="TextBox 27"/>
          <p:cNvSpPr txBox="1"/>
          <p:nvPr/>
        </p:nvSpPr>
        <p:spPr>
          <a:xfrm>
            <a:off x="4014049" y="2412821"/>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9" name="TextBox 28"/>
          <p:cNvSpPr txBox="1"/>
          <p:nvPr/>
        </p:nvSpPr>
        <p:spPr>
          <a:xfrm>
            <a:off x="4746377" y="1591925"/>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0" name="TextBox 29"/>
          <p:cNvSpPr txBox="1"/>
          <p:nvPr/>
        </p:nvSpPr>
        <p:spPr>
          <a:xfrm>
            <a:off x="5476134" y="2561531"/>
            <a:ext cx="28405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1" name="TextBox 30"/>
          <p:cNvSpPr txBox="1"/>
          <p:nvPr/>
        </p:nvSpPr>
        <p:spPr>
          <a:xfrm>
            <a:off x="6096000" y="2275490"/>
            <a:ext cx="46198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2" name="TextBox 31"/>
          <p:cNvSpPr txBox="1"/>
          <p:nvPr/>
        </p:nvSpPr>
        <p:spPr>
          <a:xfrm>
            <a:off x="6865304" y="1222213"/>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33" name="TextBox 32"/>
          <p:cNvSpPr txBox="1"/>
          <p:nvPr/>
        </p:nvSpPr>
        <p:spPr>
          <a:xfrm>
            <a:off x="6792174" y="778145"/>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34" name="Rectangle 33"/>
          <p:cNvSpPr/>
          <p:nvPr/>
        </p:nvSpPr>
        <p:spPr>
          <a:xfrm>
            <a:off x="498291" y="61456"/>
            <a:ext cx="2641991" cy="49898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STILLWATER 2014</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2714458028"/>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graphicEl>
                                              <a:chart seriesIdx="-3" categoryIdx="-3" bldStep="gridLegend"/>
                                            </p:graphic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graphicEl>
                                              <a:chart seriesIdx="0"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4">
                                            <p:graphicEl>
                                              <a:chart seriesIdx="0" categoryIdx="-4" bldStep="series"/>
                                            </p:graphicEl>
                                          </p:spTgt>
                                        </p:tgtEl>
                                        <p:attrNameLst>
                                          <p:attrName>style.visibility</p:attrName>
                                        </p:attrNameLst>
                                      </p:cBhvr>
                                      <p:to>
                                        <p:strVal val="hidden"/>
                                      </p:to>
                                    </p:set>
                                  </p:subTnLst>
                                </p:cTn>
                              </p:par>
                              <p:par>
                                <p:cTn id="11" presetID="1" presetClass="entr" presetSubtype="0" fill="hold" grpId="0" nodeType="withEffect">
                                  <p:stCondLst>
                                    <p:cond delay="0"/>
                                  </p:stCondLst>
                                  <p:childTnLst>
                                    <p:set>
                                      <p:cBhvr>
                                        <p:cTn id="12" dur="1" fill="hold">
                                          <p:stCondLst>
                                            <p:cond delay="0"/>
                                          </p:stCondLst>
                                        </p:cTn>
                                        <p:tgtEl>
                                          <p:spTgt spid="5"/>
                                        </p:tgtEl>
                                        <p:attrNameLst>
                                          <p:attrName>style.visibility</p:attrName>
                                        </p:attrNameLst>
                                      </p:cBhvr>
                                      <p:to>
                                        <p:strVal val="visible"/>
                                      </p:to>
                                    </p:set>
                                  </p:childTnLst>
                                  <p:subTnLst>
                                    <p:set>
                                      <p:cBhvr override="childStyle">
                                        <p:cTn dur="1" fill="hold" display="0" masterRel="nextClick" afterEffect="1"/>
                                        <p:tgtEl>
                                          <p:spTgt spid="5"/>
                                        </p:tgtEl>
                                        <p:attrNameLst>
                                          <p:attrName>style.visibility</p:attrName>
                                        </p:attrNameLst>
                                      </p:cBhvr>
                                      <p:to>
                                        <p:strVal val="hidden"/>
                                      </p:to>
                                    </p:set>
                                  </p:subTnLst>
                                </p:cTn>
                              </p:par>
                              <p:par>
                                <p:cTn id="13" presetID="1" presetClass="entr" presetSubtype="0" fill="hold" grpId="0" nodeType="withEffect">
                                  <p:stCondLst>
                                    <p:cond delay="0"/>
                                  </p:stCondLst>
                                  <p:childTnLst>
                                    <p:set>
                                      <p:cBhvr>
                                        <p:cTn id="14" dur="1" fill="hold">
                                          <p:stCondLst>
                                            <p:cond delay="0"/>
                                          </p:stCondLst>
                                        </p:cTn>
                                        <p:tgtEl>
                                          <p:spTgt spid="8"/>
                                        </p:tgtEl>
                                        <p:attrNameLst>
                                          <p:attrName>style.visibility</p:attrName>
                                        </p:attrNameLst>
                                      </p:cBhvr>
                                      <p:to>
                                        <p:strVal val="visible"/>
                                      </p:to>
                                    </p:set>
                                  </p:childTnLst>
                                  <p:subTnLst>
                                    <p:set>
                                      <p:cBhvr override="childStyle">
                                        <p:cTn dur="1" fill="hold" display="0" masterRel="nextClick" afterEffect="1"/>
                                        <p:tgtEl>
                                          <p:spTgt spid="8"/>
                                        </p:tgtEl>
                                        <p:attrNameLst>
                                          <p:attrName>style.visibility</p:attrName>
                                        </p:attrNameLst>
                                      </p:cBhvr>
                                      <p:to>
                                        <p:strVal val="hidden"/>
                                      </p:to>
                                    </p:set>
                                  </p:subTnLst>
                                </p:cTn>
                              </p:par>
                              <p:par>
                                <p:cTn id="15" presetID="1" presetClass="entr" presetSubtype="0" fill="hold" grpId="0" nodeType="withEffect">
                                  <p:stCondLst>
                                    <p:cond delay="0"/>
                                  </p:stCondLst>
                                  <p:childTnLst>
                                    <p:set>
                                      <p:cBhvr>
                                        <p:cTn id="16" dur="1" fill="hold">
                                          <p:stCondLst>
                                            <p:cond delay="0"/>
                                          </p:stCondLst>
                                        </p:cTn>
                                        <p:tgtEl>
                                          <p:spTgt spid="9"/>
                                        </p:tgtEl>
                                        <p:attrNameLst>
                                          <p:attrName>style.visibility</p:attrName>
                                        </p:attrNameLst>
                                      </p:cBhvr>
                                      <p:to>
                                        <p:strVal val="visible"/>
                                      </p:to>
                                    </p:set>
                                  </p:childTnLst>
                                  <p:subTnLst>
                                    <p:set>
                                      <p:cBhvr override="childStyle">
                                        <p:cTn dur="1" fill="hold" display="0" masterRel="nextClick" afterEffect="1"/>
                                        <p:tgtEl>
                                          <p:spTgt spid="9"/>
                                        </p:tgtEl>
                                        <p:attrNameLst>
                                          <p:attrName>style.visibility</p:attrName>
                                        </p:attrNameLst>
                                      </p:cBhvr>
                                      <p:to>
                                        <p:strVal val="hidden"/>
                                      </p:to>
                                    </p:set>
                                  </p:subTnLst>
                                </p:cTn>
                              </p:par>
                              <p:par>
                                <p:cTn id="17" presetID="1" presetClass="entr" presetSubtype="0" fill="hold" grpId="0" nodeType="withEffect">
                                  <p:stCondLst>
                                    <p:cond delay="0"/>
                                  </p:stCondLst>
                                  <p:childTnLst>
                                    <p:set>
                                      <p:cBhvr>
                                        <p:cTn id="18" dur="1" fill="hold">
                                          <p:stCondLst>
                                            <p:cond delay="0"/>
                                          </p:stCondLst>
                                        </p:cTn>
                                        <p:tgtEl>
                                          <p:spTgt spid="10"/>
                                        </p:tgtEl>
                                        <p:attrNameLst>
                                          <p:attrName>style.visibility</p:attrName>
                                        </p:attrNameLst>
                                      </p:cBhvr>
                                      <p:to>
                                        <p:strVal val="visible"/>
                                      </p:to>
                                    </p:set>
                                  </p:childTnLst>
                                  <p:subTnLst>
                                    <p:set>
                                      <p:cBhvr override="childStyle">
                                        <p:cTn dur="1" fill="hold" display="0" masterRel="nextClick" afterEffect="1"/>
                                        <p:tgtEl>
                                          <p:spTgt spid="10"/>
                                        </p:tgtEl>
                                        <p:attrNameLst>
                                          <p:attrName>style.visibility</p:attrName>
                                        </p:attrNameLst>
                                      </p:cBhvr>
                                      <p:to>
                                        <p:strVal val="hidden"/>
                                      </p:to>
                                    </p:set>
                                  </p:subTnLst>
                                </p:cTn>
                              </p:par>
                              <p:par>
                                <p:cTn id="19" presetID="1" presetClass="entr" presetSubtype="0" fill="hold" grpId="0" nodeType="withEffect">
                                  <p:stCondLst>
                                    <p:cond delay="0"/>
                                  </p:stCondLst>
                                  <p:childTnLst>
                                    <p:set>
                                      <p:cBhvr>
                                        <p:cTn id="20" dur="1" fill="hold">
                                          <p:stCondLst>
                                            <p:cond delay="0"/>
                                          </p:stCondLst>
                                        </p:cTn>
                                        <p:tgtEl>
                                          <p:spTgt spid="11"/>
                                        </p:tgtEl>
                                        <p:attrNameLst>
                                          <p:attrName>style.visibility</p:attrName>
                                        </p:attrNameLst>
                                      </p:cBhvr>
                                      <p:to>
                                        <p:strVal val="visible"/>
                                      </p:to>
                                    </p:set>
                                  </p:childTnLst>
                                  <p:subTnLst>
                                    <p:set>
                                      <p:cBhvr override="childStyle">
                                        <p:cTn dur="1" fill="hold" display="0" masterRel="nextClick" afterEffect="1"/>
                                        <p:tgtEl>
                                          <p:spTgt spid="11"/>
                                        </p:tgtEl>
                                        <p:attrNameLst>
                                          <p:attrName>style.visibility</p:attrName>
                                        </p:attrNameLst>
                                      </p:cBhvr>
                                      <p:to>
                                        <p:strVal val="hidden"/>
                                      </p:to>
                                    </p:set>
                                  </p:subTnLst>
                                </p:cTn>
                              </p:par>
                              <p:par>
                                <p:cTn id="21" presetID="1" presetClass="entr" presetSubtype="0" fill="hold" grpId="0" nodeType="withEffect">
                                  <p:stCondLst>
                                    <p:cond delay="0"/>
                                  </p:stCondLst>
                                  <p:childTnLst>
                                    <p:set>
                                      <p:cBhvr>
                                        <p:cTn id="22" dur="1" fill="hold">
                                          <p:stCondLst>
                                            <p:cond delay="0"/>
                                          </p:stCondLst>
                                        </p:cTn>
                                        <p:tgtEl>
                                          <p:spTgt spid="12"/>
                                        </p:tgtEl>
                                        <p:attrNameLst>
                                          <p:attrName>style.visibility</p:attrName>
                                        </p:attrNameLst>
                                      </p:cBhvr>
                                      <p:to>
                                        <p:strVal val="visible"/>
                                      </p:to>
                                    </p:set>
                                  </p:childTnLst>
                                  <p:subTnLst>
                                    <p:set>
                                      <p:cBhvr override="childStyle">
                                        <p:cTn dur="1" fill="hold" display="0" masterRel="nextClick" afterEffect="1"/>
                                        <p:tgtEl>
                                          <p:spTgt spid="12"/>
                                        </p:tgtEl>
                                        <p:attrNameLst>
                                          <p:attrName>style.visibility</p:attrName>
                                        </p:attrNameLst>
                                      </p:cBhvr>
                                      <p:to>
                                        <p:strVal val="hidden"/>
                                      </p:to>
                                    </p:set>
                                  </p:subTnLst>
                                </p:cTn>
                              </p:par>
                              <p:par>
                                <p:cTn id="23" presetID="1" presetClass="entr" presetSubtype="0" fill="hold" grpId="0" nodeType="withEffect">
                                  <p:stCondLst>
                                    <p:cond delay="0"/>
                                  </p:stCondLst>
                                  <p:childTnLst>
                                    <p:set>
                                      <p:cBhvr>
                                        <p:cTn id="24" dur="1" fill="hold">
                                          <p:stCondLst>
                                            <p:cond delay="0"/>
                                          </p:stCondLst>
                                        </p:cTn>
                                        <p:tgtEl>
                                          <p:spTgt spid="13"/>
                                        </p:tgtEl>
                                        <p:attrNameLst>
                                          <p:attrName>style.visibility</p:attrName>
                                        </p:attrNameLst>
                                      </p:cBhvr>
                                      <p:to>
                                        <p:strVal val="visible"/>
                                      </p:to>
                                    </p:set>
                                  </p:childTnLst>
                                  <p:subTnLst>
                                    <p:set>
                                      <p:cBhvr override="childStyle">
                                        <p:cTn dur="1" fill="hold" display="0" masterRel="nextClick" afterEffect="1"/>
                                        <p:tgtEl>
                                          <p:spTgt spid="13"/>
                                        </p:tgtEl>
                                        <p:attrNameLst>
                                          <p:attrName>style.visibility</p:attrName>
                                        </p:attrNameLst>
                                      </p:cBhvr>
                                      <p:to>
                                        <p:strVal val="hidden"/>
                                      </p:to>
                                    </p:set>
                                  </p:subTnLst>
                                </p:cTn>
                              </p:par>
                              <p:par>
                                <p:cTn id="25" presetID="1" presetClass="entr" presetSubtype="0" fill="hold" grpId="0" nodeType="withEffect">
                                  <p:stCondLst>
                                    <p:cond delay="0"/>
                                  </p:stCondLst>
                                  <p:childTnLst>
                                    <p:set>
                                      <p:cBhvr>
                                        <p:cTn id="26" dur="1" fill="hold">
                                          <p:stCondLst>
                                            <p:cond delay="0"/>
                                          </p:stCondLst>
                                        </p:cTn>
                                        <p:tgtEl>
                                          <p:spTgt spid="14"/>
                                        </p:tgtEl>
                                        <p:attrNameLst>
                                          <p:attrName>style.visibility</p:attrName>
                                        </p:attrNameLst>
                                      </p:cBhvr>
                                      <p:to>
                                        <p:strVal val="visible"/>
                                      </p:to>
                                    </p:set>
                                  </p:childTnLst>
                                  <p:subTnLst>
                                    <p:set>
                                      <p:cBhvr override="childStyle">
                                        <p:cTn dur="1" fill="hold" display="0" masterRel="nextClick" afterEffect="1"/>
                                        <p:tgtEl>
                                          <p:spTgt spid="14"/>
                                        </p:tgtEl>
                                        <p:attrNameLst>
                                          <p:attrName>style.visibility</p:attrName>
                                        </p:attrNameLst>
                                      </p:cBhvr>
                                      <p:to>
                                        <p:strVal val="hidden"/>
                                      </p:to>
                                    </p:set>
                                  </p:subTnLst>
                                </p:cTn>
                              </p:par>
                              <p:par>
                                <p:cTn id="27" presetID="1" presetClass="entr" presetSubtype="0" fill="hold" grpId="0" nodeType="withEffect">
                                  <p:stCondLst>
                                    <p:cond delay="0"/>
                                  </p:stCondLst>
                                  <p:childTnLst>
                                    <p:set>
                                      <p:cBhvr>
                                        <p:cTn id="28" dur="1" fill="hold">
                                          <p:stCondLst>
                                            <p:cond delay="0"/>
                                          </p:stCondLst>
                                        </p:cTn>
                                        <p:tgtEl>
                                          <p:spTgt spid="33"/>
                                        </p:tgtEl>
                                        <p:attrNameLst>
                                          <p:attrName>style.visibility</p:attrName>
                                        </p:attrNameLst>
                                      </p:cBhvr>
                                      <p:to>
                                        <p:strVal val="visible"/>
                                      </p:to>
                                    </p:set>
                                  </p:childTnLst>
                                  <p:subTnLst>
                                    <p:set>
                                      <p:cBhvr override="childStyle">
                                        <p:cTn dur="1" fill="hold" display="0" masterRel="nextClick" afterEffect="1"/>
                                        <p:tgtEl>
                                          <p:spTgt spid="33"/>
                                        </p:tgtEl>
                                        <p:attrNameLst>
                                          <p:attrName>style.visibility</p:attrName>
                                        </p:attrNameLst>
                                      </p:cBhvr>
                                      <p:to>
                                        <p:strVal val="hidden"/>
                                      </p:to>
                                    </p:set>
                                  </p:sub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4">
                                            <p:graphicEl>
                                              <a:chart seriesIdx="1"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4">
                                            <p:graphicEl>
                                              <a:chart seriesIdx="1" categoryIdx="-4" bldStep="series"/>
                                            </p:graphicEl>
                                          </p:spTgt>
                                        </p:tgtEl>
                                        <p:attrNameLst>
                                          <p:attrName>style.visibility</p:attrName>
                                        </p:attrNameLst>
                                      </p:cBhvr>
                                      <p:to>
                                        <p:strVal val="hidden"/>
                                      </p:to>
                                    </p:set>
                                  </p:subTnLst>
                                </p:cTn>
                              </p:par>
                              <p:par>
                                <p:cTn id="33" presetID="1" presetClass="entr" presetSubtype="0" fill="hold" grpId="0" nodeType="withEffect">
                                  <p:stCondLst>
                                    <p:cond delay="0"/>
                                  </p:stCondLst>
                                  <p:childTnLst>
                                    <p:set>
                                      <p:cBhvr>
                                        <p:cTn id="34" dur="1" fill="hold">
                                          <p:stCondLst>
                                            <p:cond delay="0"/>
                                          </p:stCondLst>
                                        </p:cTn>
                                        <p:tgtEl>
                                          <p:spTgt spid="7"/>
                                        </p:tgtEl>
                                        <p:attrNameLst>
                                          <p:attrName>style.visibility</p:attrName>
                                        </p:attrNameLst>
                                      </p:cBhvr>
                                      <p:to>
                                        <p:strVal val="visible"/>
                                      </p:to>
                                    </p:set>
                                  </p:childTnLst>
                                  <p:subTnLst>
                                    <p:set>
                                      <p:cBhvr override="childStyle">
                                        <p:cTn dur="1" fill="hold" display="0" masterRel="nextClick" afterEffect="1"/>
                                        <p:tgtEl>
                                          <p:spTgt spid="7"/>
                                        </p:tgtEl>
                                        <p:attrNameLst>
                                          <p:attrName>style.visibility</p:attrName>
                                        </p:attrNameLst>
                                      </p:cBhvr>
                                      <p:to>
                                        <p:strVal val="hidden"/>
                                      </p:to>
                                    </p:set>
                                  </p:subTnLst>
                                </p:cTn>
                              </p:par>
                              <p:par>
                                <p:cTn id="35" presetID="1" presetClass="entr" presetSubtype="0" fill="hold" grpId="0" nodeType="withEffect">
                                  <p:stCondLst>
                                    <p:cond delay="0"/>
                                  </p:stCondLst>
                                  <p:childTnLst>
                                    <p:set>
                                      <p:cBhvr>
                                        <p:cTn id="36" dur="1" fill="hold">
                                          <p:stCondLst>
                                            <p:cond delay="0"/>
                                          </p:stCondLst>
                                        </p:cTn>
                                        <p:tgtEl>
                                          <p:spTgt spid="16"/>
                                        </p:tgtEl>
                                        <p:attrNameLst>
                                          <p:attrName>style.visibility</p:attrName>
                                        </p:attrNameLst>
                                      </p:cBhvr>
                                      <p:to>
                                        <p:strVal val="visible"/>
                                      </p:to>
                                    </p:set>
                                  </p:childTnLst>
                                  <p:subTnLst>
                                    <p:set>
                                      <p:cBhvr override="childStyle">
                                        <p:cTn dur="1" fill="hold" display="0" masterRel="nextClick" afterEffect="1"/>
                                        <p:tgtEl>
                                          <p:spTgt spid="16"/>
                                        </p:tgtEl>
                                        <p:attrNameLst>
                                          <p:attrName>style.visibility</p:attrName>
                                        </p:attrNameLst>
                                      </p:cBhvr>
                                      <p:to>
                                        <p:strVal val="hidden"/>
                                      </p:to>
                                    </p:set>
                                  </p:subTnLst>
                                </p:cTn>
                              </p:par>
                              <p:par>
                                <p:cTn id="37" presetID="1" presetClass="entr" presetSubtype="0" fill="hold" grpId="0" nodeType="withEffect">
                                  <p:stCondLst>
                                    <p:cond delay="0"/>
                                  </p:stCondLst>
                                  <p:childTnLst>
                                    <p:set>
                                      <p:cBhvr>
                                        <p:cTn id="38" dur="1" fill="hold">
                                          <p:stCondLst>
                                            <p:cond delay="0"/>
                                          </p:stCondLst>
                                        </p:cTn>
                                        <p:tgtEl>
                                          <p:spTgt spid="22"/>
                                        </p:tgtEl>
                                        <p:attrNameLst>
                                          <p:attrName>style.visibility</p:attrName>
                                        </p:attrNameLst>
                                      </p:cBhvr>
                                      <p:to>
                                        <p:strVal val="visible"/>
                                      </p:to>
                                    </p:set>
                                  </p:childTnLst>
                                  <p:subTnLst>
                                    <p:set>
                                      <p:cBhvr override="childStyle">
                                        <p:cTn dur="1" fill="hold" display="0" masterRel="nextClick" afterEffect="1"/>
                                        <p:tgtEl>
                                          <p:spTgt spid="22"/>
                                        </p:tgtEl>
                                        <p:attrNameLst>
                                          <p:attrName>style.visibility</p:attrName>
                                        </p:attrNameLst>
                                      </p:cBhvr>
                                      <p:to>
                                        <p:strVal val="hidden"/>
                                      </p:to>
                                    </p:set>
                                  </p:subTnLst>
                                </p:cTn>
                              </p:par>
                              <p:par>
                                <p:cTn id="39" presetID="1" presetClass="entr" presetSubtype="0" fill="hold" grpId="0" nodeType="withEffect">
                                  <p:stCondLst>
                                    <p:cond delay="0"/>
                                  </p:stCondLst>
                                  <p:childTnLst>
                                    <p:set>
                                      <p:cBhvr>
                                        <p:cTn id="40" dur="1" fill="hold">
                                          <p:stCondLst>
                                            <p:cond delay="0"/>
                                          </p:stCondLst>
                                        </p:cTn>
                                        <p:tgtEl>
                                          <p:spTgt spid="17"/>
                                        </p:tgtEl>
                                        <p:attrNameLst>
                                          <p:attrName>style.visibility</p:attrName>
                                        </p:attrNameLst>
                                      </p:cBhvr>
                                      <p:to>
                                        <p:strVal val="visible"/>
                                      </p:to>
                                    </p:set>
                                  </p:childTnLst>
                                  <p:subTnLst>
                                    <p:set>
                                      <p:cBhvr override="childStyle">
                                        <p:cTn dur="1" fill="hold" display="0" masterRel="nextClick" afterEffect="1"/>
                                        <p:tgtEl>
                                          <p:spTgt spid="17"/>
                                        </p:tgtEl>
                                        <p:attrNameLst>
                                          <p:attrName>style.visibility</p:attrName>
                                        </p:attrNameLst>
                                      </p:cBhvr>
                                      <p:to>
                                        <p:strVal val="hidden"/>
                                      </p:to>
                                    </p:set>
                                  </p:subTnLst>
                                </p:cTn>
                              </p:par>
                              <p:par>
                                <p:cTn id="41" presetID="1" presetClass="entr" presetSubtype="0" fill="hold" grpId="0" nodeType="withEffect">
                                  <p:stCondLst>
                                    <p:cond delay="0"/>
                                  </p:stCondLst>
                                  <p:childTnLst>
                                    <p:set>
                                      <p:cBhvr>
                                        <p:cTn id="42" dur="1" fill="hold">
                                          <p:stCondLst>
                                            <p:cond delay="0"/>
                                          </p:stCondLst>
                                        </p:cTn>
                                        <p:tgtEl>
                                          <p:spTgt spid="18"/>
                                        </p:tgtEl>
                                        <p:attrNameLst>
                                          <p:attrName>style.visibility</p:attrName>
                                        </p:attrNameLst>
                                      </p:cBhvr>
                                      <p:to>
                                        <p:strVal val="visible"/>
                                      </p:to>
                                    </p:set>
                                  </p:childTnLst>
                                  <p:subTnLst>
                                    <p:set>
                                      <p:cBhvr override="childStyle">
                                        <p:cTn dur="1" fill="hold" display="0" masterRel="nextClick" afterEffect="1"/>
                                        <p:tgtEl>
                                          <p:spTgt spid="18"/>
                                        </p:tgtEl>
                                        <p:attrNameLst>
                                          <p:attrName>style.visibility</p:attrName>
                                        </p:attrNameLst>
                                      </p:cBhvr>
                                      <p:to>
                                        <p:strVal val="hidden"/>
                                      </p:to>
                                    </p:set>
                                  </p:subTnLst>
                                </p:cTn>
                              </p:par>
                              <p:par>
                                <p:cTn id="43" presetID="1" presetClass="entr" presetSubtype="0" fill="hold" grpId="0" nodeType="withEffect">
                                  <p:stCondLst>
                                    <p:cond delay="0"/>
                                  </p:stCondLst>
                                  <p:childTnLst>
                                    <p:set>
                                      <p:cBhvr>
                                        <p:cTn id="44" dur="1" fill="hold">
                                          <p:stCondLst>
                                            <p:cond delay="0"/>
                                          </p:stCondLst>
                                        </p:cTn>
                                        <p:tgtEl>
                                          <p:spTgt spid="21"/>
                                        </p:tgtEl>
                                        <p:attrNameLst>
                                          <p:attrName>style.visibility</p:attrName>
                                        </p:attrNameLst>
                                      </p:cBhvr>
                                      <p:to>
                                        <p:strVal val="visible"/>
                                      </p:to>
                                    </p:set>
                                  </p:childTnLst>
                                  <p:subTnLst>
                                    <p:set>
                                      <p:cBhvr override="childStyle">
                                        <p:cTn dur="1" fill="hold" display="0" masterRel="nextClick" afterEffect="1"/>
                                        <p:tgtEl>
                                          <p:spTgt spid="21"/>
                                        </p:tgtEl>
                                        <p:attrNameLst>
                                          <p:attrName>style.visibility</p:attrName>
                                        </p:attrNameLst>
                                      </p:cBhvr>
                                      <p:to>
                                        <p:strVal val="hidden"/>
                                      </p:to>
                                    </p:set>
                                  </p:subTnLst>
                                </p:cTn>
                              </p:par>
                              <p:par>
                                <p:cTn id="45" presetID="1" presetClass="entr" presetSubtype="0" fill="hold" grpId="0" nodeType="withEffect">
                                  <p:stCondLst>
                                    <p:cond delay="0"/>
                                  </p:stCondLst>
                                  <p:childTnLst>
                                    <p:set>
                                      <p:cBhvr>
                                        <p:cTn id="46" dur="1" fill="hold">
                                          <p:stCondLst>
                                            <p:cond delay="0"/>
                                          </p:stCondLst>
                                        </p:cTn>
                                        <p:tgtEl>
                                          <p:spTgt spid="20"/>
                                        </p:tgtEl>
                                        <p:attrNameLst>
                                          <p:attrName>style.visibility</p:attrName>
                                        </p:attrNameLst>
                                      </p:cBhvr>
                                      <p:to>
                                        <p:strVal val="visible"/>
                                      </p:to>
                                    </p:set>
                                  </p:childTnLst>
                                  <p:subTnLst>
                                    <p:set>
                                      <p:cBhvr override="childStyle">
                                        <p:cTn dur="1" fill="hold" display="0" masterRel="nextClick" afterEffect="1"/>
                                        <p:tgtEl>
                                          <p:spTgt spid="20"/>
                                        </p:tgtEl>
                                        <p:attrNameLst>
                                          <p:attrName>style.visibility</p:attrName>
                                        </p:attrNameLst>
                                      </p:cBhvr>
                                      <p:to>
                                        <p:strVal val="hidden"/>
                                      </p:to>
                                    </p:set>
                                  </p:subTnLst>
                                </p:cTn>
                              </p:par>
                              <p:par>
                                <p:cTn id="47" presetID="1" presetClass="entr" presetSubtype="0" fill="hold" grpId="0" nodeType="withEffect">
                                  <p:stCondLst>
                                    <p:cond delay="0"/>
                                  </p:stCondLst>
                                  <p:childTnLst>
                                    <p:set>
                                      <p:cBhvr>
                                        <p:cTn id="48" dur="1" fill="hold">
                                          <p:stCondLst>
                                            <p:cond delay="0"/>
                                          </p:stCondLst>
                                        </p:cTn>
                                        <p:tgtEl>
                                          <p:spTgt spid="19"/>
                                        </p:tgtEl>
                                        <p:attrNameLst>
                                          <p:attrName>style.visibility</p:attrName>
                                        </p:attrNameLst>
                                      </p:cBhvr>
                                      <p:to>
                                        <p:strVal val="visible"/>
                                      </p:to>
                                    </p:set>
                                  </p:childTnLst>
                                  <p:subTnLst>
                                    <p:set>
                                      <p:cBhvr override="childStyle">
                                        <p:cTn dur="1" fill="hold" display="0" masterRel="nextClick" afterEffect="1"/>
                                        <p:tgtEl>
                                          <p:spTgt spid="19"/>
                                        </p:tgtEl>
                                        <p:attrNameLst>
                                          <p:attrName>style.visibility</p:attrName>
                                        </p:attrNameLst>
                                      </p:cBhvr>
                                      <p:to>
                                        <p:strVal val="hidden"/>
                                      </p:to>
                                    </p:set>
                                  </p:subTnLst>
                                </p:cTn>
                              </p:par>
                              <p:par>
                                <p:cTn id="49" presetID="1" presetClass="entr" presetSubtype="0" fill="hold" grpId="0" nodeType="withEffect">
                                  <p:stCondLst>
                                    <p:cond delay="0"/>
                                  </p:stCondLst>
                                  <p:childTnLst>
                                    <p:set>
                                      <p:cBhvr>
                                        <p:cTn id="50" dur="1" fill="hold">
                                          <p:stCondLst>
                                            <p:cond delay="0"/>
                                          </p:stCondLst>
                                        </p:cTn>
                                        <p:tgtEl>
                                          <p:spTgt spid="23"/>
                                        </p:tgtEl>
                                        <p:attrNameLst>
                                          <p:attrName>style.visibility</p:attrName>
                                        </p:attrNameLst>
                                      </p:cBhvr>
                                      <p:to>
                                        <p:strVal val="visible"/>
                                      </p:to>
                                    </p:set>
                                  </p:childTnLst>
                                  <p:subTnLst>
                                    <p:set>
                                      <p:cBhvr override="childStyle">
                                        <p:cTn dur="1" fill="hold" display="0" masterRel="nextClick" afterEffect="1"/>
                                        <p:tgtEl>
                                          <p:spTgt spid="23"/>
                                        </p:tgtEl>
                                        <p:attrNameLst>
                                          <p:attrName>style.visibility</p:attrName>
                                        </p:attrNameLst>
                                      </p:cBhvr>
                                      <p:to>
                                        <p:strVal val="hidden"/>
                                      </p:to>
                                    </p:set>
                                  </p:subTnLst>
                                </p:cTn>
                              </p:par>
                            </p:childTnLst>
                          </p:cTn>
                        </p:par>
                      </p:childTnLst>
                    </p:cTn>
                  </p:par>
                  <p:par>
                    <p:cTn id="51" fill="hold">
                      <p:stCondLst>
                        <p:cond delay="indefinite"/>
                      </p:stCondLst>
                      <p:childTnLst>
                        <p:par>
                          <p:cTn id="52" fill="hold">
                            <p:stCondLst>
                              <p:cond delay="0"/>
                            </p:stCondLst>
                            <p:childTnLst>
                              <p:par>
                                <p:cTn id="53" presetID="1" presetClass="entr" presetSubtype="0" fill="hold" grpId="0" nodeType="clickEffect">
                                  <p:stCondLst>
                                    <p:cond delay="0"/>
                                  </p:stCondLst>
                                  <p:childTnLst>
                                    <p:set>
                                      <p:cBhvr>
                                        <p:cTn id="54" dur="1" fill="hold">
                                          <p:stCondLst>
                                            <p:cond delay="0"/>
                                          </p:stCondLst>
                                        </p:cTn>
                                        <p:tgtEl>
                                          <p:spTgt spid="4">
                                            <p:graphicEl>
                                              <a:chart seriesIdx="2" categoryIdx="-4" bldStep="series"/>
                                            </p:graphicEl>
                                          </p:spTgt>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28"/>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32"/>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24"/>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27"/>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25"/>
                                        </p:tgtEl>
                                        <p:attrNameLst>
                                          <p:attrName>style.visibility</p:attrName>
                                        </p:attrNameLst>
                                      </p:cBhvr>
                                      <p:to>
                                        <p:strVal val="visible"/>
                                      </p:to>
                                    </p:set>
                                  </p:childTnLst>
                                </p:cTn>
                              </p:par>
                              <p:par>
                                <p:cTn id="65" presetID="1" presetClass="entr" presetSubtype="0" fill="hold" grpId="0" nodeType="withEffect">
                                  <p:stCondLst>
                                    <p:cond delay="0"/>
                                  </p:stCondLst>
                                  <p:childTnLst>
                                    <p:set>
                                      <p:cBhvr>
                                        <p:cTn id="66" dur="1" fill="hold">
                                          <p:stCondLst>
                                            <p:cond delay="0"/>
                                          </p:stCondLst>
                                        </p:cTn>
                                        <p:tgtEl>
                                          <p:spTgt spid="26"/>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29"/>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30"/>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3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4" grpId="0" uiExpand="1">
        <p:bldSub>
          <a:bldChart bld="series"/>
        </p:bldSub>
      </p:bldGraphic>
      <p:bldP spid="5" grpId="0"/>
      <p:bldP spid="7" grpId="0"/>
      <p:bldP spid="8" grpId="0"/>
      <p:bldP spid="9" grpId="0"/>
      <p:bldP spid="10" grpId="0"/>
      <p:bldP spid="11" grpId="0"/>
      <p:bldP spid="12" grpId="0"/>
      <p:bldP spid="13" grpId="0"/>
      <p:bldP spid="14" grpId="0"/>
      <p:bldP spid="16" grpId="0"/>
      <p:bldP spid="17" grpId="0"/>
      <p:bldP spid="18" grpId="0"/>
      <p:bldP spid="19" grpId="0"/>
      <p:bldP spid="20" grpId="0"/>
      <p:bldP spid="21" grpId="0"/>
      <p:bldP spid="22" grpId="0"/>
      <p:bldP spid="23" grpId="0"/>
      <p:bldP spid="24" grpId="0"/>
      <p:bldP spid="25" grpId="0"/>
      <p:bldP spid="26" grpId="0"/>
      <p:bldP spid="27" grpId="0"/>
      <p:bldP spid="28" grpId="0"/>
      <p:bldP spid="29" grpId="0"/>
      <p:bldP spid="30" grpId="0"/>
      <p:bldP spid="31" grpId="0"/>
      <p:bldP spid="32" grpId="0"/>
      <p:bldP spid="33"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Content Placeholder 5"/>
          <p:cNvGraphicFramePr>
            <a:graphicFrameLocks noGrp="1"/>
          </p:cNvGraphicFramePr>
          <p:nvPr>
            <p:ph sz="quarter" idx="1"/>
            <p:extLst>
              <p:ext uri="{D42A27DB-BD31-4B8C-83A1-F6EECF244321}">
                <p14:modId xmlns:p14="http://schemas.microsoft.com/office/powerpoint/2010/main" val="1895618557"/>
              </p:ext>
            </p:extLst>
          </p:nvPr>
        </p:nvGraphicFramePr>
        <p:xfrm>
          <a:off x="457200" y="752890"/>
          <a:ext cx="7467600" cy="5952710"/>
        </p:xfrm>
        <a:graphic>
          <a:graphicData uri="http://schemas.openxmlformats.org/drawingml/2006/chart">
            <c:chart xmlns:c="http://schemas.openxmlformats.org/drawingml/2006/chart" xmlns:r="http://schemas.openxmlformats.org/officeDocument/2006/relationships" r:id="rId3"/>
          </a:graphicData>
        </a:graphic>
      </p:graphicFrame>
      <p:sp>
        <p:nvSpPr>
          <p:cNvPr id="7" name="TextBox 6"/>
          <p:cNvSpPr txBox="1"/>
          <p:nvPr/>
        </p:nvSpPr>
        <p:spPr>
          <a:xfrm>
            <a:off x="1143000" y="1066800"/>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8" name="TextBox 7"/>
          <p:cNvSpPr txBox="1"/>
          <p:nvPr/>
        </p:nvSpPr>
        <p:spPr>
          <a:xfrm>
            <a:off x="1810974" y="1243698"/>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9" name="TextBox 8"/>
          <p:cNvSpPr txBox="1"/>
          <p:nvPr/>
        </p:nvSpPr>
        <p:spPr>
          <a:xfrm>
            <a:off x="2546082" y="1059323"/>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1" name="TextBox 10"/>
          <p:cNvSpPr txBox="1"/>
          <p:nvPr/>
        </p:nvSpPr>
        <p:spPr>
          <a:xfrm>
            <a:off x="3200400" y="1676400"/>
            <a:ext cx="46198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2" name="TextBox 11"/>
          <p:cNvSpPr txBox="1"/>
          <p:nvPr/>
        </p:nvSpPr>
        <p:spPr>
          <a:xfrm>
            <a:off x="4546844" y="1402957"/>
            <a:ext cx="550151"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3" name="TextBox 12"/>
          <p:cNvSpPr txBox="1"/>
          <p:nvPr/>
        </p:nvSpPr>
        <p:spPr>
          <a:xfrm>
            <a:off x="5669150" y="2875601"/>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4" name="TextBox 13"/>
          <p:cNvSpPr txBox="1"/>
          <p:nvPr/>
        </p:nvSpPr>
        <p:spPr>
          <a:xfrm>
            <a:off x="6705600" y="1287615"/>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5" name="TextBox 14"/>
          <p:cNvSpPr txBox="1"/>
          <p:nvPr/>
        </p:nvSpPr>
        <p:spPr>
          <a:xfrm>
            <a:off x="3985247" y="701592"/>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6" name="TextBox 15"/>
          <p:cNvSpPr txBox="1"/>
          <p:nvPr/>
        </p:nvSpPr>
        <p:spPr>
          <a:xfrm>
            <a:off x="6053804" y="1960882"/>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7" name="TextBox 16"/>
          <p:cNvSpPr txBox="1"/>
          <p:nvPr/>
        </p:nvSpPr>
        <p:spPr>
          <a:xfrm>
            <a:off x="1415396" y="1125379"/>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8" name="TextBox 17"/>
          <p:cNvSpPr txBox="1"/>
          <p:nvPr/>
        </p:nvSpPr>
        <p:spPr>
          <a:xfrm>
            <a:off x="2112332" y="1353188"/>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9" name="TextBox 18"/>
          <p:cNvSpPr txBox="1"/>
          <p:nvPr/>
        </p:nvSpPr>
        <p:spPr>
          <a:xfrm>
            <a:off x="2812032" y="2435725"/>
            <a:ext cx="40748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 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0" name="TextBox 19"/>
          <p:cNvSpPr txBox="1"/>
          <p:nvPr/>
        </p:nvSpPr>
        <p:spPr>
          <a:xfrm>
            <a:off x="3540533" y="3193094"/>
            <a:ext cx="284052"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D</a:t>
            </a:r>
          </a:p>
        </p:txBody>
      </p:sp>
      <p:sp>
        <p:nvSpPr>
          <p:cNvPr id="21" name="TextBox 20"/>
          <p:cNvSpPr txBox="1"/>
          <p:nvPr/>
        </p:nvSpPr>
        <p:spPr>
          <a:xfrm>
            <a:off x="4262887" y="2656831"/>
            <a:ext cx="36260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2" name="TextBox 21"/>
          <p:cNvSpPr txBox="1"/>
          <p:nvPr/>
        </p:nvSpPr>
        <p:spPr>
          <a:xfrm>
            <a:off x="4900486" y="2312614"/>
            <a:ext cx="36260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3" name="TextBox 22"/>
          <p:cNvSpPr txBox="1"/>
          <p:nvPr/>
        </p:nvSpPr>
        <p:spPr>
          <a:xfrm>
            <a:off x="6326570" y="2321299"/>
            <a:ext cx="27283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4" name="TextBox 23"/>
          <p:cNvSpPr txBox="1"/>
          <p:nvPr/>
        </p:nvSpPr>
        <p:spPr>
          <a:xfrm>
            <a:off x="7030368" y="1338641"/>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6" name="TextBox 25"/>
          <p:cNvSpPr txBox="1"/>
          <p:nvPr/>
        </p:nvSpPr>
        <p:spPr>
          <a:xfrm>
            <a:off x="5277197" y="2253633"/>
            <a:ext cx="550151"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7" name="TextBox 26"/>
          <p:cNvSpPr txBox="1"/>
          <p:nvPr/>
        </p:nvSpPr>
        <p:spPr>
          <a:xfrm>
            <a:off x="1290928" y="1430179"/>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8" name="TextBox 27"/>
          <p:cNvSpPr txBox="1"/>
          <p:nvPr/>
        </p:nvSpPr>
        <p:spPr>
          <a:xfrm>
            <a:off x="2019751" y="1505955"/>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9" name="TextBox 28"/>
          <p:cNvSpPr txBox="1"/>
          <p:nvPr/>
        </p:nvSpPr>
        <p:spPr>
          <a:xfrm>
            <a:off x="2669985" y="1707870"/>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0" name="TextBox 29"/>
          <p:cNvSpPr txBox="1"/>
          <p:nvPr/>
        </p:nvSpPr>
        <p:spPr>
          <a:xfrm>
            <a:off x="3315151" y="2115069"/>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1" name="TextBox 30"/>
          <p:cNvSpPr txBox="1"/>
          <p:nvPr/>
        </p:nvSpPr>
        <p:spPr>
          <a:xfrm>
            <a:off x="4043981" y="1797986"/>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2" name="TextBox 31"/>
          <p:cNvSpPr txBox="1"/>
          <p:nvPr/>
        </p:nvSpPr>
        <p:spPr>
          <a:xfrm>
            <a:off x="4756507" y="1898344"/>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3" name="TextBox 32"/>
          <p:cNvSpPr txBox="1"/>
          <p:nvPr/>
        </p:nvSpPr>
        <p:spPr>
          <a:xfrm>
            <a:off x="6185346" y="2533721"/>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4" name="TextBox 33"/>
          <p:cNvSpPr txBox="1"/>
          <p:nvPr/>
        </p:nvSpPr>
        <p:spPr>
          <a:xfrm>
            <a:off x="6926693" y="1614519"/>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5" name="TextBox 34"/>
          <p:cNvSpPr txBox="1"/>
          <p:nvPr/>
        </p:nvSpPr>
        <p:spPr>
          <a:xfrm>
            <a:off x="5465914" y="2472967"/>
            <a:ext cx="37061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6" name="Rectangle 35"/>
          <p:cNvSpPr/>
          <p:nvPr/>
        </p:nvSpPr>
        <p:spPr>
          <a:xfrm>
            <a:off x="498292" y="61456"/>
            <a:ext cx="1717896" cy="49898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EFAW 2014</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2975350634"/>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graphicEl>
                                              <a:chart seriesIdx="-3" categoryIdx="-3" bldStep="gridLegend"/>
                                            </p:graphic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
                                            <p:graphicEl>
                                              <a:chart seriesIdx="0"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6">
                                            <p:graphicEl>
                                              <a:chart seriesIdx="0" categoryIdx="-4" bldStep="series"/>
                                            </p:graphicEl>
                                          </p:spTgt>
                                        </p:tgtEl>
                                        <p:attrNameLst>
                                          <p:attrName>style.visibility</p:attrName>
                                        </p:attrNameLst>
                                      </p:cBhvr>
                                      <p:to>
                                        <p:strVal val="hidden"/>
                                      </p:to>
                                    </p:set>
                                  </p:subTnLst>
                                </p:cTn>
                              </p:par>
                              <p:par>
                                <p:cTn id="11" presetID="1" presetClass="entr" presetSubtype="0" fill="hold" grpId="0" nodeType="withEffect">
                                  <p:stCondLst>
                                    <p:cond delay="0"/>
                                  </p:stCondLst>
                                  <p:childTnLst>
                                    <p:set>
                                      <p:cBhvr>
                                        <p:cTn id="12" dur="1" fill="hold">
                                          <p:stCondLst>
                                            <p:cond delay="0"/>
                                          </p:stCondLst>
                                        </p:cTn>
                                        <p:tgtEl>
                                          <p:spTgt spid="7"/>
                                        </p:tgtEl>
                                        <p:attrNameLst>
                                          <p:attrName>style.visibility</p:attrName>
                                        </p:attrNameLst>
                                      </p:cBhvr>
                                      <p:to>
                                        <p:strVal val="visible"/>
                                      </p:to>
                                    </p:set>
                                  </p:childTnLst>
                                  <p:subTnLst>
                                    <p:set>
                                      <p:cBhvr override="childStyle">
                                        <p:cTn dur="1" fill="hold" display="0" masterRel="nextClick" afterEffect="1"/>
                                        <p:tgtEl>
                                          <p:spTgt spid="7"/>
                                        </p:tgtEl>
                                        <p:attrNameLst>
                                          <p:attrName>style.visibility</p:attrName>
                                        </p:attrNameLst>
                                      </p:cBhvr>
                                      <p:to>
                                        <p:strVal val="hidden"/>
                                      </p:to>
                                    </p:set>
                                  </p:subTnLst>
                                </p:cTn>
                              </p:par>
                              <p:par>
                                <p:cTn id="13" presetID="1" presetClass="entr" presetSubtype="0" fill="hold" grpId="0" nodeType="withEffect">
                                  <p:stCondLst>
                                    <p:cond delay="0"/>
                                  </p:stCondLst>
                                  <p:childTnLst>
                                    <p:set>
                                      <p:cBhvr>
                                        <p:cTn id="14" dur="1" fill="hold">
                                          <p:stCondLst>
                                            <p:cond delay="0"/>
                                          </p:stCondLst>
                                        </p:cTn>
                                        <p:tgtEl>
                                          <p:spTgt spid="8"/>
                                        </p:tgtEl>
                                        <p:attrNameLst>
                                          <p:attrName>style.visibility</p:attrName>
                                        </p:attrNameLst>
                                      </p:cBhvr>
                                      <p:to>
                                        <p:strVal val="visible"/>
                                      </p:to>
                                    </p:set>
                                  </p:childTnLst>
                                  <p:subTnLst>
                                    <p:set>
                                      <p:cBhvr override="childStyle">
                                        <p:cTn dur="1" fill="hold" display="0" masterRel="nextClick" afterEffect="1"/>
                                        <p:tgtEl>
                                          <p:spTgt spid="8"/>
                                        </p:tgtEl>
                                        <p:attrNameLst>
                                          <p:attrName>style.visibility</p:attrName>
                                        </p:attrNameLst>
                                      </p:cBhvr>
                                      <p:to>
                                        <p:strVal val="hidden"/>
                                      </p:to>
                                    </p:set>
                                  </p:subTnLst>
                                </p:cTn>
                              </p:par>
                              <p:par>
                                <p:cTn id="15" presetID="1" presetClass="entr" presetSubtype="0" fill="hold" grpId="0" nodeType="withEffect">
                                  <p:stCondLst>
                                    <p:cond delay="0"/>
                                  </p:stCondLst>
                                  <p:childTnLst>
                                    <p:set>
                                      <p:cBhvr>
                                        <p:cTn id="16" dur="1" fill="hold">
                                          <p:stCondLst>
                                            <p:cond delay="0"/>
                                          </p:stCondLst>
                                        </p:cTn>
                                        <p:tgtEl>
                                          <p:spTgt spid="9"/>
                                        </p:tgtEl>
                                        <p:attrNameLst>
                                          <p:attrName>style.visibility</p:attrName>
                                        </p:attrNameLst>
                                      </p:cBhvr>
                                      <p:to>
                                        <p:strVal val="visible"/>
                                      </p:to>
                                    </p:set>
                                  </p:childTnLst>
                                  <p:subTnLst>
                                    <p:set>
                                      <p:cBhvr override="childStyle">
                                        <p:cTn dur="1" fill="hold" display="0" masterRel="nextClick" afterEffect="1"/>
                                        <p:tgtEl>
                                          <p:spTgt spid="9"/>
                                        </p:tgtEl>
                                        <p:attrNameLst>
                                          <p:attrName>style.visibility</p:attrName>
                                        </p:attrNameLst>
                                      </p:cBhvr>
                                      <p:to>
                                        <p:strVal val="hidden"/>
                                      </p:to>
                                    </p:set>
                                  </p:subTnLst>
                                </p:cTn>
                              </p:par>
                              <p:par>
                                <p:cTn id="17" presetID="1" presetClass="entr" presetSubtype="0" fill="hold" grpId="0" nodeType="withEffect">
                                  <p:stCondLst>
                                    <p:cond delay="0"/>
                                  </p:stCondLst>
                                  <p:childTnLst>
                                    <p:set>
                                      <p:cBhvr>
                                        <p:cTn id="18" dur="1" fill="hold">
                                          <p:stCondLst>
                                            <p:cond delay="0"/>
                                          </p:stCondLst>
                                        </p:cTn>
                                        <p:tgtEl>
                                          <p:spTgt spid="11"/>
                                        </p:tgtEl>
                                        <p:attrNameLst>
                                          <p:attrName>style.visibility</p:attrName>
                                        </p:attrNameLst>
                                      </p:cBhvr>
                                      <p:to>
                                        <p:strVal val="visible"/>
                                      </p:to>
                                    </p:set>
                                  </p:childTnLst>
                                  <p:subTnLst>
                                    <p:set>
                                      <p:cBhvr override="childStyle">
                                        <p:cTn dur="1" fill="hold" display="0" masterRel="nextClick" afterEffect="1"/>
                                        <p:tgtEl>
                                          <p:spTgt spid="11"/>
                                        </p:tgtEl>
                                        <p:attrNameLst>
                                          <p:attrName>style.visibility</p:attrName>
                                        </p:attrNameLst>
                                      </p:cBhvr>
                                      <p:to>
                                        <p:strVal val="hidden"/>
                                      </p:to>
                                    </p:set>
                                  </p:subTnLst>
                                </p:cTn>
                              </p:par>
                              <p:par>
                                <p:cTn id="19" presetID="1" presetClass="entr" presetSubtype="0" fill="hold" grpId="0" nodeType="withEffect">
                                  <p:stCondLst>
                                    <p:cond delay="0"/>
                                  </p:stCondLst>
                                  <p:childTnLst>
                                    <p:set>
                                      <p:cBhvr>
                                        <p:cTn id="20" dur="1" fill="hold">
                                          <p:stCondLst>
                                            <p:cond delay="0"/>
                                          </p:stCondLst>
                                        </p:cTn>
                                        <p:tgtEl>
                                          <p:spTgt spid="12"/>
                                        </p:tgtEl>
                                        <p:attrNameLst>
                                          <p:attrName>style.visibility</p:attrName>
                                        </p:attrNameLst>
                                      </p:cBhvr>
                                      <p:to>
                                        <p:strVal val="visible"/>
                                      </p:to>
                                    </p:set>
                                  </p:childTnLst>
                                  <p:subTnLst>
                                    <p:set>
                                      <p:cBhvr override="childStyle">
                                        <p:cTn dur="1" fill="hold" display="0" masterRel="nextClick" afterEffect="1"/>
                                        <p:tgtEl>
                                          <p:spTgt spid="12"/>
                                        </p:tgtEl>
                                        <p:attrNameLst>
                                          <p:attrName>style.visibility</p:attrName>
                                        </p:attrNameLst>
                                      </p:cBhvr>
                                      <p:to>
                                        <p:strVal val="hidden"/>
                                      </p:to>
                                    </p:set>
                                  </p:subTnLst>
                                </p:cTn>
                              </p:par>
                              <p:par>
                                <p:cTn id="21" presetID="1" presetClass="entr" presetSubtype="0" fill="hold" grpId="0" nodeType="withEffect">
                                  <p:stCondLst>
                                    <p:cond delay="0"/>
                                  </p:stCondLst>
                                  <p:childTnLst>
                                    <p:set>
                                      <p:cBhvr>
                                        <p:cTn id="22" dur="1" fill="hold">
                                          <p:stCondLst>
                                            <p:cond delay="0"/>
                                          </p:stCondLst>
                                        </p:cTn>
                                        <p:tgtEl>
                                          <p:spTgt spid="14"/>
                                        </p:tgtEl>
                                        <p:attrNameLst>
                                          <p:attrName>style.visibility</p:attrName>
                                        </p:attrNameLst>
                                      </p:cBhvr>
                                      <p:to>
                                        <p:strVal val="visible"/>
                                      </p:to>
                                    </p:set>
                                  </p:childTnLst>
                                  <p:subTnLst>
                                    <p:set>
                                      <p:cBhvr override="childStyle">
                                        <p:cTn dur="1" fill="hold" display="0" masterRel="nextClick" afterEffect="1"/>
                                        <p:tgtEl>
                                          <p:spTgt spid="14"/>
                                        </p:tgtEl>
                                        <p:attrNameLst>
                                          <p:attrName>style.visibility</p:attrName>
                                        </p:attrNameLst>
                                      </p:cBhvr>
                                      <p:to>
                                        <p:strVal val="hidden"/>
                                      </p:to>
                                    </p:set>
                                  </p:subTnLst>
                                </p:cTn>
                              </p:par>
                              <p:par>
                                <p:cTn id="23" presetID="1" presetClass="entr" presetSubtype="0" fill="hold" grpId="0" nodeType="withEffect">
                                  <p:stCondLst>
                                    <p:cond delay="0"/>
                                  </p:stCondLst>
                                  <p:childTnLst>
                                    <p:set>
                                      <p:cBhvr>
                                        <p:cTn id="24" dur="1" fill="hold">
                                          <p:stCondLst>
                                            <p:cond delay="0"/>
                                          </p:stCondLst>
                                        </p:cTn>
                                        <p:tgtEl>
                                          <p:spTgt spid="26"/>
                                        </p:tgtEl>
                                        <p:attrNameLst>
                                          <p:attrName>style.visibility</p:attrName>
                                        </p:attrNameLst>
                                      </p:cBhvr>
                                      <p:to>
                                        <p:strVal val="visible"/>
                                      </p:to>
                                    </p:set>
                                  </p:childTnLst>
                                  <p:subTnLst>
                                    <p:set>
                                      <p:cBhvr override="childStyle">
                                        <p:cTn dur="1" fill="hold" display="0" masterRel="nextClick" afterEffect="1"/>
                                        <p:tgtEl>
                                          <p:spTgt spid="26"/>
                                        </p:tgtEl>
                                        <p:attrNameLst>
                                          <p:attrName>style.visibility</p:attrName>
                                        </p:attrNameLst>
                                      </p:cBhvr>
                                      <p:to>
                                        <p:strVal val="hidden"/>
                                      </p:to>
                                    </p:set>
                                  </p:subTnLst>
                                </p:cTn>
                              </p:par>
                              <p:par>
                                <p:cTn id="25" presetID="1" presetClass="entr" presetSubtype="0" fill="hold" grpId="0" nodeType="withEffect">
                                  <p:stCondLst>
                                    <p:cond delay="0"/>
                                  </p:stCondLst>
                                  <p:childTnLst>
                                    <p:set>
                                      <p:cBhvr>
                                        <p:cTn id="26" dur="1" fill="hold">
                                          <p:stCondLst>
                                            <p:cond delay="0"/>
                                          </p:stCondLst>
                                        </p:cTn>
                                        <p:tgtEl>
                                          <p:spTgt spid="16"/>
                                        </p:tgtEl>
                                        <p:attrNameLst>
                                          <p:attrName>style.visibility</p:attrName>
                                        </p:attrNameLst>
                                      </p:cBhvr>
                                      <p:to>
                                        <p:strVal val="visible"/>
                                      </p:to>
                                    </p:set>
                                  </p:childTnLst>
                                  <p:subTnLst>
                                    <p:set>
                                      <p:cBhvr override="childStyle">
                                        <p:cTn dur="1" fill="hold" display="0" masterRel="nextClick" afterEffect="1"/>
                                        <p:tgtEl>
                                          <p:spTgt spid="16"/>
                                        </p:tgtEl>
                                        <p:attrNameLst>
                                          <p:attrName>style.visibility</p:attrName>
                                        </p:attrNameLst>
                                      </p:cBhvr>
                                      <p:to>
                                        <p:strVal val="hidden"/>
                                      </p:to>
                                    </p:set>
                                  </p:subTnLst>
                                </p:cTn>
                              </p:par>
                              <p:par>
                                <p:cTn id="27" presetID="1" presetClass="entr" presetSubtype="0" fill="hold" grpId="0" nodeType="withEffect">
                                  <p:stCondLst>
                                    <p:cond delay="0"/>
                                  </p:stCondLst>
                                  <p:childTnLst>
                                    <p:set>
                                      <p:cBhvr>
                                        <p:cTn id="28" dur="1" fill="hold">
                                          <p:stCondLst>
                                            <p:cond delay="0"/>
                                          </p:stCondLst>
                                        </p:cTn>
                                        <p:tgtEl>
                                          <p:spTgt spid="15"/>
                                        </p:tgtEl>
                                        <p:attrNameLst>
                                          <p:attrName>style.visibility</p:attrName>
                                        </p:attrNameLst>
                                      </p:cBhvr>
                                      <p:to>
                                        <p:strVal val="visible"/>
                                      </p:to>
                                    </p:set>
                                  </p:childTnLst>
                                  <p:subTnLst>
                                    <p:set>
                                      <p:cBhvr override="childStyle">
                                        <p:cTn dur="1" fill="hold" display="0" masterRel="nextClick" afterEffect="1"/>
                                        <p:tgtEl>
                                          <p:spTgt spid="15"/>
                                        </p:tgtEl>
                                        <p:attrNameLst>
                                          <p:attrName>style.visibility</p:attrName>
                                        </p:attrNameLst>
                                      </p:cBhvr>
                                      <p:to>
                                        <p:strVal val="hidden"/>
                                      </p:to>
                                    </p:set>
                                  </p:sub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6">
                                            <p:graphicEl>
                                              <a:chart seriesIdx="1"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6">
                                            <p:graphicEl>
                                              <a:chart seriesIdx="1" categoryIdx="-4" bldStep="series"/>
                                            </p:graphicEl>
                                          </p:spTgt>
                                        </p:tgtEl>
                                        <p:attrNameLst>
                                          <p:attrName>style.visibility</p:attrName>
                                        </p:attrNameLst>
                                      </p:cBhvr>
                                      <p:to>
                                        <p:strVal val="hidden"/>
                                      </p:to>
                                    </p:set>
                                  </p:subTnLst>
                                </p:cTn>
                              </p:par>
                              <p:par>
                                <p:cTn id="33" presetID="1" presetClass="entr" presetSubtype="0" fill="hold" grpId="0" nodeType="withEffect">
                                  <p:stCondLst>
                                    <p:cond delay="0"/>
                                  </p:stCondLst>
                                  <p:childTnLst>
                                    <p:set>
                                      <p:cBhvr>
                                        <p:cTn id="34" dur="1" fill="hold">
                                          <p:stCondLst>
                                            <p:cond delay="0"/>
                                          </p:stCondLst>
                                        </p:cTn>
                                        <p:tgtEl>
                                          <p:spTgt spid="13"/>
                                        </p:tgtEl>
                                        <p:attrNameLst>
                                          <p:attrName>style.visibility</p:attrName>
                                        </p:attrNameLst>
                                      </p:cBhvr>
                                      <p:to>
                                        <p:strVal val="visible"/>
                                      </p:to>
                                    </p:set>
                                  </p:childTnLst>
                                  <p:subTnLst>
                                    <p:set>
                                      <p:cBhvr override="childStyle">
                                        <p:cTn dur="1" fill="hold" display="0" masterRel="nextClick" afterEffect="1"/>
                                        <p:tgtEl>
                                          <p:spTgt spid="13"/>
                                        </p:tgtEl>
                                        <p:attrNameLst>
                                          <p:attrName>style.visibility</p:attrName>
                                        </p:attrNameLst>
                                      </p:cBhvr>
                                      <p:to>
                                        <p:strVal val="hidden"/>
                                      </p:to>
                                    </p:set>
                                  </p:subTnLst>
                                </p:cTn>
                              </p:par>
                              <p:par>
                                <p:cTn id="35" presetID="1" presetClass="entr" presetSubtype="0" fill="hold" grpId="0" nodeType="withEffect">
                                  <p:stCondLst>
                                    <p:cond delay="0"/>
                                  </p:stCondLst>
                                  <p:childTnLst>
                                    <p:set>
                                      <p:cBhvr>
                                        <p:cTn id="36" dur="1" fill="hold">
                                          <p:stCondLst>
                                            <p:cond delay="0"/>
                                          </p:stCondLst>
                                        </p:cTn>
                                        <p:tgtEl>
                                          <p:spTgt spid="18"/>
                                        </p:tgtEl>
                                        <p:attrNameLst>
                                          <p:attrName>style.visibility</p:attrName>
                                        </p:attrNameLst>
                                      </p:cBhvr>
                                      <p:to>
                                        <p:strVal val="visible"/>
                                      </p:to>
                                    </p:set>
                                  </p:childTnLst>
                                  <p:subTnLst>
                                    <p:set>
                                      <p:cBhvr override="childStyle">
                                        <p:cTn dur="1" fill="hold" display="0" masterRel="nextClick" afterEffect="1"/>
                                        <p:tgtEl>
                                          <p:spTgt spid="18"/>
                                        </p:tgtEl>
                                        <p:attrNameLst>
                                          <p:attrName>style.visibility</p:attrName>
                                        </p:attrNameLst>
                                      </p:cBhvr>
                                      <p:to>
                                        <p:strVal val="hidden"/>
                                      </p:to>
                                    </p:set>
                                  </p:subTnLst>
                                </p:cTn>
                              </p:par>
                              <p:par>
                                <p:cTn id="37" presetID="1" presetClass="entr" presetSubtype="0" fill="hold" grpId="0" nodeType="withEffect">
                                  <p:stCondLst>
                                    <p:cond delay="0"/>
                                  </p:stCondLst>
                                  <p:childTnLst>
                                    <p:set>
                                      <p:cBhvr>
                                        <p:cTn id="38" dur="1" fill="hold">
                                          <p:stCondLst>
                                            <p:cond delay="0"/>
                                          </p:stCondLst>
                                        </p:cTn>
                                        <p:tgtEl>
                                          <p:spTgt spid="17"/>
                                        </p:tgtEl>
                                        <p:attrNameLst>
                                          <p:attrName>style.visibility</p:attrName>
                                        </p:attrNameLst>
                                      </p:cBhvr>
                                      <p:to>
                                        <p:strVal val="visible"/>
                                      </p:to>
                                    </p:set>
                                  </p:childTnLst>
                                  <p:subTnLst>
                                    <p:set>
                                      <p:cBhvr override="childStyle">
                                        <p:cTn dur="1" fill="hold" display="0" masterRel="nextClick" afterEffect="1"/>
                                        <p:tgtEl>
                                          <p:spTgt spid="17"/>
                                        </p:tgtEl>
                                        <p:attrNameLst>
                                          <p:attrName>style.visibility</p:attrName>
                                        </p:attrNameLst>
                                      </p:cBhvr>
                                      <p:to>
                                        <p:strVal val="hidden"/>
                                      </p:to>
                                    </p:set>
                                  </p:subTnLst>
                                </p:cTn>
                              </p:par>
                              <p:par>
                                <p:cTn id="39" presetID="1" presetClass="entr" presetSubtype="0" fill="hold" grpId="0" nodeType="withEffect">
                                  <p:stCondLst>
                                    <p:cond delay="0"/>
                                  </p:stCondLst>
                                  <p:childTnLst>
                                    <p:set>
                                      <p:cBhvr>
                                        <p:cTn id="40" dur="1" fill="hold">
                                          <p:stCondLst>
                                            <p:cond delay="0"/>
                                          </p:stCondLst>
                                        </p:cTn>
                                        <p:tgtEl>
                                          <p:spTgt spid="19"/>
                                        </p:tgtEl>
                                        <p:attrNameLst>
                                          <p:attrName>style.visibility</p:attrName>
                                        </p:attrNameLst>
                                      </p:cBhvr>
                                      <p:to>
                                        <p:strVal val="visible"/>
                                      </p:to>
                                    </p:set>
                                  </p:childTnLst>
                                  <p:subTnLst>
                                    <p:set>
                                      <p:cBhvr override="childStyle">
                                        <p:cTn dur="1" fill="hold" display="0" masterRel="nextClick" afterEffect="1"/>
                                        <p:tgtEl>
                                          <p:spTgt spid="19"/>
                                        </p:tgtEl>
                                        <p:attrNameLst>
                                          <p:attrName>style.visibility</p:attrName>
                                        </p:attrNameLst>
                                      </p:cBhvr>
                                      <p:to>
                                        <p:strVal val="hidden"/>
                                      </p:to>
                                    </p:set>
                                  </p:subTnLst>
                                </p:cTn>
                              </p:par>
                              <p:par>
                                <p:cTn id="41" presetID="1" presetClass="entr" presetSubtype="0" fill="hold" grpId="0" nodeType="withEffect">
                                  <p:stCondLst>
                                    <p:cond delay="0"/>
                                  </p:stCondLst>
                                  <p:childTnLst>
                                    <p:set>
                                      <p:cBhvr>
                                        <p:cTn id="42" dur="1" fill="hold">
                                          <p:stCondLst>
                                            <p:cond delay="0"/>
                                          </p:stCondLst>
                                        </p:cTn>
                                        <p:tgtEl>
                                          <p:spTgt spid="20"/>
                                        </p:tgtEl>
                                        <p:attrNameLst>
                                          <p:attrName>style.visibility</p:attrName>
                                        </p:attrNameLst>
                                      </p:cBhvr>
                                      <p:to>
                                        <p:strVal val="visible"/>
                                      </p:to>
                                    </p:set>
                                  </p:childTnLst>
                                  <p:subTnLst>
                                    <p:set>
                                      <p:cBhvr override="childStyle">
                                        <p:cTn dur="1" fill="hold" display="0" masterRel="nextClick" afterEffect="1"/>
                                        <p:tgtEl>
                                          <p:spTgt spid="20"/>
                                        </p:tgtEl>
                                        <p:attrNameLst>
                                          <p:attrName>style.visibility</p:attrName>
                                        </p:attrNameLst>
                                      </p:cBhvr>
                                      <p:to>
                                        <p:strVal val="hidden"/>
                                      </p:to>
                                    </p:set>
                                  </p:subTnLst>
                                </p:cTn>
                              </p:par>
                              <p:par>
                                <p:cTn id="43" presetID="1" presetClass="entr" presetSubtype="0" fill="hold" grpId="0" nodeType="withEffect">
                                  <p:stCondLst>
                                    <p:cond delay="0"/>
                                  </p:stCondLst>
                                  <p:childTnLst>
                                    <p:set>
                                      <p:cBhvr>
                                        <p:cTn id="44" dur="1" fill="hold">
                                          <p:stCondLst>
                                            <p:cond delay="0"/>
                                          </p:stCondLst>
                                        </p:cTn>
                                        <p:tgtEl>
                                          <p:spTgt spid="21"/>
                                        </p:tgtEl>
                                        <p:attrNameLst>
                                          <p:attrName>style.visibility</p:attrName>
                                        </p:attrNameLst>
                                      </p:cBhvr>
                                      <p:to>
                                        <p:strVal val="visible"/>
                                      </p:to>
                                    </p:set>
                                  </p:childTnLst>
                                  <p:subTnLst>
                                    <p:set>
                                      <p:cBhvr override="childStyle">
                                        <p:cTn dur="1" fill="hold" display="0" masterRel="nextClick" afterEffect="1"/>
                                        <p:tgtEl>
                                          <p:spTgt spid="21"/>
                                        </p:tgtEl>
                                        <p:attrNameLst>
                                          <p:attrName>style.visibility</p:attrName>
                                        </p:attrNameLst>
                                      </p:cBhvr>
                                      <p:to>
                                        <p:strVal val="hidden"/>
                                      </p:to>
                                    </p:set>
                                  </p:subTnLst>
                                </p:cTn>
                              </p:par>
                              <p:par>
                                <p:cTn id="45" presetID="1" presetClass="entr" presetSubtype="0" fill="hold" grpId="0" nodeType="withEffect">
                                  <p:stCondLst>
                                    <p:cond delay="0"/>
                                  </p:stCondLst>
                                  <p:childTnLst>
                                    <p:set>
                                      <p:cBhvr>
                                        <p:cTn id="46" dur="1" fill="hold">
                                          <p:stCondLst>
                                            <p:cond delay="0"/>
                                          </p:stCondLst>
                                        </p:cTn>
                                        <p:tgtEl>
                                          <p:spTgt spid="23"/>
                                        </p:tgtEl>
                                        <p:attrNameLst>
                                          <p:attrName>style.visibility</p:attrName>
                                        </p:attrNameLst>
                                      </p:cBhvr>
                                      <p:to>
                                        <p:strVal val="visible"/>
                                      </p:to>
                                    </p:set>
                                  </p:childTnLst>
                                  <p:subTnLst>
                                    <p:set>
                                      <p:cBhvr override="childStyle">
                                        <p:cTn dur="1" fill="hold" display="0" masterRel="nextClick" afterEffect="1"/>
                                        <p:tgtEl>
                                          <p:spTgt spid="23"/>
                                        </p:tgtEl>
                                        <p:attrNameLst>
                                          <p:attrName>style.visibility</p:attrName>
                                        </p:attrNameLst>
                                      </p:cBhvr>
                                      <p:to>
                                        <p:strVal val="hidden"/>
                                      </p:to>
                                    </p:set>
                                  </p:subTnLst>
                                </p:cTn>
                              </p:par>
                              <p:par>
                                <p:cTn id="47" presetID="1" presetClass="entr" presetSubtype="0" fill="hold" grpId="0" nodeType="withEffect">
                                  <p:stCondLst>
                                    <p:cond delay="0"/>
                                  </p:stCondLst>
                                  <p:childTnLst>
                                    <p:set>
                                      <p:cBhvr>
                                        <p:cTn id="48" dur="1" fill="hold">
                                          <p:stCondLst>
                                            <p:cond delay="0"/>
                                          </p:stCondLst>
                                        </p:cTn>
                                        <p:tgtEl>
                                          <p:spTgt spid="24"/>
                                        </p:tgtEl>
                                        <p:attrNameLst>
                                          <p:attrName>style.visibility</p:attrName>
                                        </p:attrNameLst>
                                      </p:cBhvr>
                                      <p:to>
                                        <p:strVal val="visible"/>
                                      </p:to>
                                    </p:set>
                                  </p:childTnLst>
                                  <p:subTnLst>
                                    <p:set>
                                      <p:cBhvr override="childStyle">
                                        <p:cTn dur="1" fill="hold" display="0" masterRel="nextClick" afterEffect="1"/>
                                        <p:tgtEl>
                                          <p:spTgt spid="24"/>
                                        </p:tgtEl>
                                        <p:attrNameLst>
                                          <p:attrName>style.visibility</p:attrName>
                                        </p:attrNameLst>
                                      </p:cBhvr>
                                      <p:to>
                                        <p:strVal val="hidden"/>
                                      </p:to>
                                    </p:set>
                                  </p:subTnLst>
                                </p:cTn>
                              </p:par>
                              <p:par>
                                <p:cTn id="49" presetID="1" presetClass="entr" presetSubtype="0" fill="hold" grpId="0" nodeType="withEffect">
                                  <p:stCondLst>
                                    <p:cond delay="0"/>
                                  </p:stCondLst>
                                  <p:childTnLst>
                                    <p:set>
                                      <p:cBhvr>
                                        <p:cTn id="50" dur="1" fill="hold">
                                          <p:stCondLst>
                                            <p:cond delay="0"/>
                                          </p:stCondLst>
                                        </p:cTn>
                                        <p:tgtEl>
                                          <p:spTgt spid="22"/>
                                        </p:tgtEl>
                                        <p:attrNameLst>
                                          <p:attrName>style.visibility</p:attrName>
                                        </p:attrNameLst>
                                      </p:cBhvr>
                                      <p:to>
                                        <p:strVal val="visible"/>
                                      </p:to>
                                    </p:set>
                                  </p:childTnLst>
                                  <p:subTnLst>
                                    <p:set>
                                      <p:cBhvr override="childStyle">
                                        <p:cTn dur="1" fill="hold" display="0" masterRel="nextClick" afterEffect="1"/>
                                        <p:tgtEl>
                                          <p:spTgt spid="22"/>
                                        </p:tgtEl>
                                        <p:attrNameLst>
                                          <p:attrName>style.visibility</p:attrName>
                                        </p:attrNameLst>
                                      </p:cBhvr>
                                      <p:to>
                                        <p:strVal val="hidden"/>
                                      </p:to>
                                    </p:set>
                                  </p:subTnLst>
                                </p:cTn>
                              </p:par>
                            </p:childTnLst>
                          </p:cTn>
                        </p:par>
                      </p:childTnLst>
                    </p:cTn>
                  </p:par>
                  <p:par>
                    <p:cTn id="51" fill="hold">
                      <p:stCondLst>
                        <p:cond delay="indefinite"/>
                      </p:stCondLst>
                      <p:childTnLst>
                        <p:par>
                          <p:cTn id="52" fill="hold">
                            <p:stCondLst>
                              <p:cond delay="0"/>
                            </p:stCondLst>
                            <p:childTnLst>
                              <p:par>
                                <p:cTn id="53" presetID="1" presetClass="entr" presetSubtype="0" fill="hold" grpId="0" nodeType="clickEffect">
                                  <p:stCondLst>
                                    <p:cond delay="0"/>
                                  </p:stCondLst>
                                  <p:childTnLst>
                                    <p:set>
                                      <p:cBhvr>
                                        <p:cTn id="54" dur="1" fill="hold">
                                          <p:stCondLst>
                                            <p:cond delay="0"/>
                                          </p:stCondLst>
                                        </p:cTn>
                                        <p:tgtEl>
                                          <p:spTgt spid="6">
                                            <p:graphicEl>
                                              <a:chart seriesIdx="2" categoryIdx="-4" bldStep="series"/>
                                            </p:graphicEl>
                                          </p:spTgt>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27"/>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28"/>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29"/>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30"/>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31"/>
                                        </p:tgtEl>
                                        <p:attrNameLst>
                                          <p:attrName>style.visibility</p:attrName>
                                        </p:attrNameLst>
                                      </p:cBhvr>
                                      <p:to>
                                        <p:strVal val="visible"/>
                                      </p:to>
                                    </p:set>
                                  </p:childTnLst>
                                </p:cTn>
                              </p:par>
                              <p:par>
                                <p:cTn id="65" presetID="1" presetClass="entr" presetSubtype="0" fill="hold" grpId="0" nodeType="withEffect">
                                  <p:stCondLst>
                                    <p:cond delay="0"/>
                                  </p:stCondLst>
                                  <p:childTnLst>
                                    <p:set>
                                      <p:cBhvr>
                                        <p:cTn id="66" dur="1" fill="hold">
                                          <p:stCondLst>
                                            <p:cond delay="0"/>
                                          </p:stCondLst>
                                        </p:cTn>
                                        <p:tgtEl>
                                          <p:spTgt spid="32"/>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33"/>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34"/>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3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6" grpId="0" uiExpand="1">
        <p:bldSub>
          <a:bldChart bld="series"/>
        </p:bldSub>
      </p:bldGraphic>
      <p:bldP spid="7" grpId="0" uiExpand="1"/>
      <p:bldP spid="8" grpId="0" uiExpand="1"/>
      <p:bldP spid="9" grpId="0" uiExpand="1"/>
      <p:bldP spid="11" grpId="0" uiExpand="1"/>
      <p:bldP spid="12" grpId="0" uiExpand="1"/>
      <p:bldP spid="13" grpId="0" uiExpand="1"/>
      <p:bldP spid="14" grpId="0" uiExpand="1"/>
      <p:bldP spid="15" grpId="0" uiExpand="1"/>
      <p:bldP spid="16" grpId="0" uiExpand="1"/>
      <p:bldP spid="17" grpId="0" uiExpand="1"/>
      <p:bldP spid="18" grpId="0" uiExpand="1"/>
      <p:bldP spid="19" grpId="0" uiExpand="1"/>
      <p:bldP spid="20" grpId="0" uiExpand="1"/>
      <p:bldP spid="21" grpId="0" uiExpand="1"/>
      <p:bldP spid="22" grpId="0" uiExpand="1"/>
      <p:bldP spid="23" grpId="0" uiExpand="1"/>
      <p:bldP spid="24" grpId="0" uiExpand="1"/>
      <p:bldP spid="26" grpId="0" uiExpand="1"/>
      <p:bldP spid="27" grpId="0" uiExpand="1"/>
      <p:bldP spid="28" grpId="0" uiExpand="1"/>
      <p:bldP spid="29" grpId="0" uiExpand="1"/>
      <p:bldP spid="30" grpId="0" uiExpand="1"/>
      <p:bldP spid="31" grpId="0" uiExpand="1"/>
      <p:bldP spid="32" grpId="0" uiExpand="1"/>
      <p:bldP spid="33" grpId="0" uiExpand="1"/>
      <p:bldP spid="34" grpId="0" uiExpand="1"/>
      <p:bldP spid="35" grpId="0" uiExpand="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sz="quarter" idx="1"/>
            <p:extLst>
              <p:ext uri="{D42A27DB-BD31-4B8C-83A1-F6EECF244321}">
                <p14:modId xmlns:p14="http://schemas.microsoft.com/office/powerpoint/2010/main" val="1521497965"/>
              </p:ext>
            </p:extLst>
          </p:nvPr>
        </p:nvGraphicFramePr>
        <p:xfrm>
          <a:off x="457200" y="762000"/>
          <a:ext cx="7467600" cy="5711825"/>
        </p:xfrm>
        <a:graphic>
          <a:graphicData uri="http://schemas.openxmlformats.org/drawingml/2006/chart">
            <c:chart xmlns:c="http://schemas.openxmlformats.org/drawingml/2006/chart" xmlns:r="http://schemas.openxmlformats.org/officeDocument/2006/relationships" r:id="rId3"/>
          </a:graphicData>
        </a:graphic>
      </p:graphicFrame>
      <p:sp>
        <p:nvSpPr>
          <p:cNvPr id="5" name="TextBox 4"/>
          <p:cNvSpPr txBox="1"/>
          <p:nvPr/>
        </p:nvSpPr>
        <p:spPr>
          <a:xfrm>
            <a:off x="1143000" y="838200"/>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6" name="TextBox 5"/>
          <p:cNvSpPr txBox="1"/>
          <p:nvPr/>
        </p:nvSpPr>
        <p:spPr>
          <a:xfrm>
            <a:off x="1600200" y="1249362"/>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7" name="TextBox 6"/>
          <p:cNvSpPr txBox="1"/>
          <p:nvPr/>
        </p:nvSpPr>
        <p:spPr>
          <a:xfrm>
            <a:off x="2015181" y="1721727"/>
            <a:ext cx="543739"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BCDE</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8" name="TextBox 7"/>
          <p:cNvSpPr txBox="1"/>
          <p:nvPr/>
        </p:nvSpPr>
        <p:spPr>
          <a:xfrm>
            <a:off x="2667000" y="1233210"/>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9" name="TextBox 8"/>
          <p:cNvSpPr txBox="1"/>
          <p:nvPr/>
        </p:nvSpPr>
        <p:spPr>
          <a:xfrm>
            <a:off x="3037614" y="2133600"/>
            <a:ext cx="43954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DEF</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0" name="TextBox 9"/>
          <p:cNvSpPr txBox="1"/>
          <p:nvPr/>
        </p:nvSpPr>
        <p:spPr>
          <a:xfrm>
            <a:off x="4116901" y="1973991"/>
            <a:ext cx="52931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CDEF</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1" name="TextBox 10"/>
          <p:cNvSpPr txBox="1"/>
          <p:nvPr/>
        </p:nvSpPr>
        <p:spPr>
          <a:xfrm>
            <a:off x="4787184" y="2505559"/>
            <a:ext cx="258404"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F</a:t>
            </a:r>
          </a:p>
        </p:txBody>
      </p:sp>
      <p:sp>
        <p:nvSpPr>
          <p:cNvPr id="12" name="TextBox 11"/>
          <p:cNvSpPr txBox="1"/>
          <p:nvPr/>
        </p:nvSpPr>
        <p:spPr>
          <a:xfrm>
            <a:off x="5181600" y="2259338"/>
            <a:ext cx="340158"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EF</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3" name="TextBox 12"/>
          <p:cNvSpPr txBox="1"/>
          <p:nvPr/>
        </p:nvSpPr>
        <p:spPr>
          <a:xfrm>
            <a:off x="5707897" y="2141925"/>
            <a:ext cx="43954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DEF</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4" name="TextBox 13"/>
          <p:cNvSpPr txBox="1"/>
          <p:nvPr/>
        </p:nvSpPr>
        <p:spPr>
          <a:xfrm>
            <a:off x="6719169" y="1534676"/>
            <a:ext cx="550151"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5" name="TextBox 14"/>
          <p:cNvSpPr txBox="1"/>
          <p:nvPr/>
        </p:nvSpPr>
        <p:spPr>
          <a:xfrm>
            <a:off x="6248400" y="1340168"/>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6" name="TextBox 15"/>
          <p:cNvSpPr txBox="1"/>
          <p:nvPr/>
        </p:nvSpPr>
        <p:spPr>
          <a:xfrm>
            <a:off x="3597414" y="1523702"/>
            <a:ext cx="550151"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7" name="TextBox 16"/>
          <p:cNvSpPr txBox="1"/>
          <p:nvPr/>
        </p:nvSpPr>
        <p:spPr>
          <a:xfrm>
            <a:off x="1301411" y="897215"/>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8" name="TextBox 17"/>
          <p:cNvSpPr txBox="1"/>
          <p:nvPr/>
        </p:nvSpPr>
        <p:spPr>
          <a:xfrm>
            <a:off x="2329116" y="2550830"/>
            <a:ext cx="319318"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 </a:t>
            </a:r>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9" name="TextBox 18"/>
          <p:cNvSpPr txBox="1"/>
          <p:nvPr/>
        </p:nvSpPr>
        <p:spPr>
          <a:xfrm>
            <a:off x="2898401" y="3283999"/>
            <a:ext cx="284052"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D</a:t>
            </a:r>
          </a:p>
        </p:txBody>
      </p:sp>
      <p:sp>
        <p:nvSpPr>
          <p:cNvPr id="20" name="TextBox 19"/>
          <p:cNvSpPr txBox="1"/>
          <p:nvPr/>
        </p:nvSpPr>
        <p:spPr>
          <a:xfrm>
            <a:off x="3346736" y="3059863"/>
            <a:ext cx="37382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C</a:t>
            </a:r>
            <a:r>
              <a:rPr lang="en-US" sz="1000" dirty="0" smtClean="0">
                <a:latin typeface="Verdana" panose="020B0604030504040204" pitchFamily="34" charset="0"/>
                <a:ea typeface="Verdana" panose="020B0604030504040204" pitchFamily="34" charset="0"/>
                <a:cs typeface="Verdana" panose="020B0604030504040204" pitchFamily="34" charset="0"/>
              </a:rPr>
              <a:t>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1" name="TextBox 20"/>
          <p:cNvSpPr txBox="1"/>
          <p:nvPr/>
        </p:nvSpPr>
        <p:spPr>
          <a:xfrm>
            <a:off x="3845977" y="3079382"/>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2" name="TextBox 21"/>
          <p:cNvSpPr txBox="1"/>
          <p:nvPr/>
        </p:nvSpPr>
        <p:spPr>
          <a:xfrm>
            <a:off x="4882890" y="3017250"/>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3" name="TextBox 22"/>
          <p:cNvSpPr txBox="1"/>
          <p:nvPr/>
        </p:nvSpPr>
        <p:spPr>
          <a:xfrm>
            <a:off x="5442283" y="2743011"/>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4" name="TextBox 23"/>
          <p:cNvSpPr txBox="1"/>
          <p:nvPr/>
        </p:nvSpPr>
        <p:spPr>
          <a:xfrm>
            <a:off x="6457739" y="1375867"/>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5" name="TextBox 24"/>
          <p:cNvSpPr txBox="1"/>
          <p:nvPr/>
        </p:nvSpPr>
        <p:spPr>
          <a:xfrm>
            <a:off x="5913741" y="2874890"/>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6" name="TextBox 25"/>
          <p:cNvSpPr txBox="1"/>
          <p:nvPr/>
        </p:nvSpPr>
        <p:spPr>
          <a:xfrm>
            <a:off x="6994245" y="1800780"/>
            <a:ext cx="272832"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7" name="TextBox 26"/>
          <p:cNvSpPr txBox="1"/>
          <p:nvPr/>
        </p:nvSpPr>
        <p:spPr>
          <a:xfrm>
            <a:off x="4402790" y="2686990"/>
            <a:ext cx="27443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8" name="TextBox 27"/>
          <p:cNvSpPr txBox="1"/>
          <p:nvPr/>
        </p:nvSpPr>
        <p:spPr>
          <a:xfrm>
            <a:off x="1820020" y="1249361"/>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29" name="TextBox 28"/>
          <p:cNvSpPr txBox="1"/>
          <p:nvPr/>
        </p:nvSpPr>
        <p:spPr>
          <a:xfrm>
            <a:off x="1156711" y="1448672"/>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0" name="TextBox 29"/>
          <p:cNvSpPr txBox="1"/>
          <p:nvPr/>
        </p:nvSpPr>
        <p:spPr>
          <a:xfrm>
            <a:off x="1686121" y="2628669"/>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1" name="TextBox 30"/>
          <p:cNvSpPr txBox="1"/>
          <p:nvPr/>
        </p:nvSpPr>
        <p:spPr>
          <a:xfrm>
            <a:off x="2179488" y="1554559"/>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2" name="TextBox 31"/>
          <p:cNvSpPr txBox="1"/>
          <p:nvPr/>
        </p:nvSpPr>
        <p:spPr>
          <a:xfrm>
            <a:off x="2710281" y="2874890"/>
            <a:ext cx="370614"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B</a:t>
            </a:r>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3" name="TextBox 32"/>
          <p:cNvSpPr txBox="1"/>
          <p:nvPr/>
        </p:nvSpPr>
        <p:spPr>
          <a:xfrm>
            <a:off x="3254815" y="2502932"/>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4" name="TextBox 33"/>
          <p:cNvSpPr txBox="1"/>
          <p:nvPr/>
        </p:nvSpPr>
        <p:spPr>
          <a:xfrm>
            <a:off x="3787655" y="3429195"/>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5" name="TextBox 34"/>
          <p:cNvSpPr txBox="1"/>
          <p:nvPr/>
        </p:nvSpPr>
        <p:spPr>
          <a:xfrm>
            <a:off x="4243229" y="3033990"/>
            <a:ext cx="370614"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B</a:t>
            </a:r>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6" name="TextBox 35"/>
          <p:cNvSpPr txBox="1"/>
          <p:nvPr/>
        </p:nvSpPr>
        <p:spPr>
          <a:xfrm>
            <a:off x="4784154" y="3059862"/>
            <a:ext cx="370614"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B</a:t>
            </a:r>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7" name="TextBox 36"/>
          <p:cNvSpPr txBox="1"/>
          <p:nvPr/>
        </p:nvSpPr>
        <p:spPr>
          <a:xfrm>
            <a:off x="5351553" y="971218"/>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38" name="TextBox 37"/>
          <p:cNvSpPr txBox="1"/>
          <p:nvPr/>
        </p:nvSpPr>
        <p:spPr>
          <a:xfrm>
            <a:off x="5859511" y="3182974"/>
            <a:ext cx="370614"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B</a:t>
            </a:r>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9" name="TextBox 38"/>
          <p:cNvSpPr txBox="1"/>
          <p:nvPr/>
        </p:nvSpPr>
        <p:spPr>
          <a:xfrm>
            <a:off x="6368857" y="1827530"/>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40" name="TextBox 39"/>
          <p:cNvSpPr txBox="1"/>
          <p:nvPr/>
        </p:nvSpPr>
        <p:spPr>
          <a:xfrm>
            <a:off x="6898867" y="2866122"/>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42" name="Rectangle 41"/>
          <p:cNvSpPr/>
          <p:nvPr/>
        </p:nvSpPr>
        <p:spPr>
          <a:xfrm>
            <a:off x="498292" y="61456"/>
            <a:ext cx="1717896" cy="49898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EFAW 2015</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75891513"/>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graphicEl>
                                              <a:chart seriesIdx="-3" categoryIdx="-3" bldStep="gridLegend"/>
                                            </p:graphic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graphicEl>
                                              <a:chart seriesIdx="0"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4">
                                            <p:graphicEl>
                                              <a:chart seriesIdx="0" categoryIdx="-4" bldStep="series"/>
                                            </p:graphicEl>
                                          </p:spTgt>
                                        </p:tgtEl>
                                        <p:attrNameLst>
                                          <p:attrName>style.visibility</p:attrName>
                                        </p:attrNameLst>
                                      </p:cBhvr>
                                      <p:to>
                                        <p:strVal val="hidden"/>
                                      </p:to>
                                    </p:set>
                                  </p:subTnLst>
                                </p:cTn>
                              </p:par>
                              <p:par>
                                <p:cTn id="11" presetID="1" presetClass="entr" presetSubtype="0" fill="hold" grpId="0" nodeType="withEffect">
                                  <p:stCondLst>
                                    <p:cond delay="0"/>
                                  </p:stCondLst>
                                  <p:childTnLst>
                                    <p:set>
                                      <p:cBhvr>
                                        <p:cTn id="12" dur="1" fill="hold">
                                          <p:stCondLst>
                                            <p:cond delay="0"/>
                                          </p:stCondLst>
                                        </p:cTn>
                                        <p:tgtEl>
                                          <p:spTgt spid="5"/>
                                        </p:tgtEl>
                                        <p:attrNameLst>
                                          <p:attrName>style.visibility</p:attrName>
                                        </p:attrNameLst>
                                      </p:cBhvr>
                                      <p:to>
                                        <p:strVal val="visible"/>
                                      </p:to>
                                    </p:set>
                                  </p:childTnLst>
                                  <p:subTnLst>
                                    <p:set>
                                      <p:cBhvr override="childStyle">
                                        <p:cTn dur="1" fill="hold" display="0" masterRel="nextClick" afterEffect="1"/>
                                        <p:tgtEl>
                                          <p:spTgt spid="5"/>
                                        </p:tgtEl>
                                        <p:attrNameLst>
                                          <p:attrName>style.visibility</p:attrName>
                                        </p:attrNameLst>
                                      </p:cBhvr>
                                      <p:to>
                                        <p:strVal val="hidden"/>
                                      </p:to>
                                    </p:set>
                                  </p:subTnLst>
                                </p:cTn>
                              </p:par>
                              <p:par>
                                <p:cTn id="13" presetID="1" presetClass="entr" presetSubtype="0" fill="hold" grpId="0" nodeType="withEffect">
                                  <p:stCondLst>
                                    <p:cond delay="0"/>
                                  </p:stCondLst>
                                  <p:childTnLst>
                                    <p:set>
                                      <p:cBhvr>
                                        <p:cTn id="14" dur="1" fill="hold">
                                          <p:stCondLst>
                                            <p:cond delay="0"/>
                                          </p:stCondLst>
                                        </p:cTn>
                                        <p:tgtEl>
                                          <p:spTgt spid="6"/>
                                        </p:tgtEl>
                                        <p:attrNameLst>
                                          <p:attrName>style.visibility</p:attrName>
                                        </p:attrNameLst>
                                      </p:cBhvr>
                                      <p:to>
                                        <p:strVal val="visible"/>
                                      </p:to>
                                    </p:set>
                                  </p:childTnLst>
                                  <p:subTnLst>
                                    <p:set>
                                      <p:cBhvr override="childStyle">
                                        <p:cTn dur="1" fill="hold" display="0" masterRel="nextClick" afterEffect="1"/>
                                        <p:tgtEl>
                                          <p:spTgt spid="6"/>
                                        </p:tgtEl>
                                        <p:attrNameLst>
                                          <p:attrName>style.visibility</p:attrName>
                                        </p:attrNameLst>
                                      </p:cBhvr>
                                      <p:to>
                                        <p:strVal val="hidden"/>
                                      </p:to>
                                    </p:set>
                                  </p:subTnLst>
                                </p:cTn>
                              </p:par>
                              <p:par>
                                <p:cTn id="15" presetID="1" presetClass="entr" presetSubtype="0" fill="hold" grpId="0" nodeType="withEffect">
                                  <p:stCondLst>
                                    <p:cond delay="0"/>
                                  </p:stCondLst>
                                  <p:childTnLst>
                                    <p:set>
                                      <p:cBhvr>
                                        <p:cTn id="16" dur="1" fill="hold">
                                          <p:stCondLst>
                                            <p:cond delay="0"/>
                                          </p:stCondLst>
                                        </p:cTn>
                                        <p:tgtEl>
                                          <p:spTgt spid="7"/>
                                        </p:tgtEl>
                                        <p:attrNameLst>
                                          <p:attrName>style.visibility</p:attrName>
                                        </p:attrNameLst>
                                      </p:cBhvr>
                                      <p:to>
                                        <p:strVal val="visible"/>
                                      </p:to>
                                    </p:set>
                                  </p:childTnLst>
                                  <p:subTnLst>
                                    <p:set>
                                      <p:cBhvr override="childStyle">
                                        <p:cTn dur="1" fill="hold" display="0" masterRel="nextClick" afterEffect="1"/>
                                        <p:tgtEl>
                                          <p:spTgt spid="7"/>
                                        </p:tgtEl>
                                        <p:attrNameLst>
                                          <p:attrName>style.visibility</p:attrName>
                                        </p:attrNameLst>
                                      </p:cBhvr>
                                      <p:to>
                                        <p:strVal val="hidden"/>
                                      </p:to>
                                    </p:set>
                                  </p:subTnLst>
                                </p:cTn>
                              </p:par>
                              <p:par>
                                <p:cTn id="17" presetID="1" presetClass="entr" presetSubtype="0" fill="hold" grpId="0" nodeType="withEffect">
                                  <p:stCondLst>
                                    <p:cond delay="0"/>
                                  </p:stCondLst>
                                  <p:childTnLst>
                                    <p:set>
                                      <p:cBhvr>
                                        <p:cTn id="18" dur="1" fill="hold">
                                          <p:stCondLst>
                                            <p:cond delay="0"/>
                                          </p:stCondLst>
                                        </p:cTn>
                                        <p:tgtEl>
                                          <p:spTgt spid="8"/>
                                        </p:tgtEl>
                                        <p:attrNameLst>
                                          <p:attrName>style.visibility</p:attrName>
                                        </p:attrNameLst>
                                      </p:cBhvr>
                                      <p:to>
                                        <p:strVal val="visible"/>
                                      </p:to>
                                    </p:set>
                                  </p:childTnLst>
                                  <p:subTnLst>
                                    <p:set>
                                      <p:cBhvr override="childStyle">
                                        <p:cTn dur="1" fill="hold" display="0" masterRel="nextClick" afterEffect="1"/>
                                        <p:tgtEl>
                                          <p:spTgt spid="8"/>
                                        </p:tgtEl>
                                        <p:attrNameLst>
                                          <p:attrName>style.visibility</p:attrName>
                                        </p:attrNameLst>
                                      </p:cBhvr>
                                      <p:to>
                                        <p:strVal val="hidden"/>
                                      </p:to>
                                    </p:set>
                                  </p:subTnLst>
                                </p:cTn>
                              </p:par>
                              <p:par>
                                <p:cTn id="19" presetID="1" presetClass="entr" presetSubtype="0" fill="hold" grpId="0" nodeType="withEffect">
                                  <p:stCondLst>
                                    <p:cond delay="0"/>
                                  </p:stCondLst>
                                  <p:childTnLst>
                                    <p:set>
                                      <p:cBhvr>
                                        <p:cTn id="20" dur="1" fill="hold">
                                          <p:stCondLst>
                                            <p:cond delay="0"/>
                                          </p:stCondLst>
                                        </p:cTn>
                                        <p:tgtEl>
                                          <p:spTgt spid="11"/>
                                        </p:tgtEl>
                                        <p:attrNameLst>
                                          <p:attrName>style.visibility</p:attrName>
                                        </p:attrNameLst>
                                      </p:cBhvr>
                                      <p:to>
                                        <p:strVal val="visible"/>
                                      </p:to>
                                    </p:set>
                                  </p:childTnLst>
                                  <p:subTnLst>
                                    <p:set>
                                      <p:cBhvr override="childStyle">
                                        <p:cTn dur="1" fill="hold" display="0" masterRel="nextClick" afterEffect="1"/>
                                        <p:tgtEl>
                                          <p:spTgt spid="11"/>
                                        </p:tgtEl>
                                        <p:attrNameLst>
                                          <p:attrName>style.visibility</p:attrName>
                                        </p:attrNameLst>
                                      </p:cBhvr>
                                      <p:to>
                                        <p:strVal val="hidden"/>
                                      </p:to>
                                    </p:set>
                                  </p:subTnLst>
                                </p:cTn>
                              </p:par>
                              <p:par>
                                <p:cTn id="21" presetID="1" presetClass="entr" presetSubtype="0" fill="hold" grpId="0" nodeType="withEffect">
                                  <p:stCondLst>
                                    <p:cond delay="0"/>
                                  </p:stCondLst>
                                  <p:childTnLst>
                                    <p:set>
                                      <p:cBhvr>
                                        <p:cTn id="22" dur="1" fill="hold">
                                          <p:stCondLst>
                                            <p:cond delay="0"/>
                                          </p:stCondLst>
                                        </p:cTn>
                                        <p:tgtEl>
                                          <p:spTgt spid="10"/>
                                        </p:tgtEl>
                                        <p:attrNameLst>
                                          <p:attrName>style.visibility</p:attrName>
                                        </p:attrNameLst>
                                      </p:cBhvr>
                                      <p:to>
                                        <p:strVal val="visible"/>
                                      </p:to>
                                    </p:set>
                                  </p:childTnLst>
                                  <p:subTnLst>
                                    <p:set>
                                      <p:cBhvr override="childStyle">
                                        <p:cTn dur="1" fill="hold" display="0" masterRel="nextClick" afterEffect="1"/>
                                        <p:tgtEl>
                                          <p:spTgt spid="10"/>
                                        </p:tgtEl>
                                        <p:attrNameLst>
                                          <p:attrName>style.visibility</p:attrName>
                                        </p:attrNameLst>
                                      </p:cBhvr>
                                      <p:to>
                                        <p:strVal val="hidden"/>
                                      </p:to>
                                    </p:set>
                                  </p:subTnLst>
                                </p:cTn>
                              </p:par>
                              <p:par>
                                <p:cTn id="23" presetID="1" presetClass="entr" presetSubtype="0" fill="hold" grpId="0" nodeType="withEffect">
                                  <p:stCondLst>
                                    <p:cond delay="0"/>
                                  </p:stCondLst>
                                  <p:childTnLst>
                                    <p:set>
                                      <p:cBhvr>
                                        <p:cTn id="24" dur="1" fill="hold">
                                          <p:stCondLst>
                                            <p:cond delay="0"/>
                                          </p:stCondLst>
                                        </p:cTn>
                                        <p:tgtEl>
                                          <p:spTgt spid="16"/>
                                        </p:tgtEl>
                                        <p:attrNameLst>
                                          <p:attrName>style.visibility</p:attrName>
                                        </p:attrNameLst>
                                      </p:cBhvr>
                                      <p:to>
                                        <p:strVal val="visible"/>
                                      </p:to>
                                    </p:set>
                                  </p:childTnLst>
                                  <p:subTnLst>
                                    <p:set>
                                      <p:cBhvr override="childStyle">
                                        <p:cTn dur="1" fill="hold" display="0" masterRel="nextClick" afterEffect="1"/>
                                        <p:tgtEl>
                                          <p:spTgt spid="16"/>
                                        </p:tgtEl>
                                        <p:attrNameLst>
                                          <p:attrName>style.visibility</p:attrName>
                                        </p:attrNameLst>
                                      </p:cBhvr>
                                      <p:to>
                                        <p:strVal val="hidden"/>
                                      </p:to>
                                    </p:set>
                                  </p:subTnLst>
                                </p:cTn>
                              </p:par>
                              <p:par>
                                <p:cTn id="25" presetID="1" presetClass="entr" presetSubtype="0" fill="hold" grpId="0" nodeType="withEffect">
                                  <p:stCondLst>
                                    <p:cond delay="0"/>
                                  </p:stCondLst>
                                  <p:childTnLst>
                                    <p:set>
                                      <p:cBhvr>
                                        <p:cTn id="26" dur="1" fill="hold">
                                          <p:stCondLst>
                                            <p:cond delay="0"/>
                                          </p:stCondLst>
                                        </p:cTn>
                                        <p:tgtEl>
                                          <p:spTgt spid="12"/>
                                        </p:tgtEl>
                                        <p:attrNameLst>
                                          <p:attrName>style.visibility</p:attrName>
                                        </p:attrNameLst>
                                      </p:cBhvr>
                                      <p:to>
                                        <p:strVal val="visible"/>
                                      </p:to>
                                    </p:set>
                                  </p:childTnLst>
                                  <p:subTnLst>
                                    <p:set>
                                      <p:cBhvr override="childStyle">
                                        <p:cTn dur="1" fill="hold" display="0" masterRel="nextClick" afterEffect="1"/>
                                        <p:tgtEl>
                                          <p:spTgt spid="12"/>
                                        </p:tgtEl>
                                        <p:attrNameLst>
                                          <p:attrName>style.visibility</p:attrName>
                                        </p:attrNameLst>
                                      </p:cBhvr>
                                      <p:to>
                                        <p:strVal val="hidden"/>
                                      </p:to>
                                    </p:set>
                                  </p:subTnLst>
                                </p:cTn>
                              </p:par>
                              <p:par>
                                <p:cTn id="27" presetID="1" presetClass="entr" presetSubtype="0" fill="hold" grpId="0" nodeType="withEffect">
                                  <p:stCondLst>
                                    <p:cond delay="0"/>
                                  </p:stCondLst>
                                  <p:childTnLst>
                                    <p:set>
                                      <p:cBhvr>
                                        <p:cTn id="28" dur="1" fill="hold">
                                          <p:stCondLst>
                                            <p:cond delay="0"/>
                                          </p:stCondLst>
                                        </p:cTn>
                                        <p:tgtEl>
                                          <p:spTgt spid="9"/>
                                        </p:tgtEl>
                                        <p:attrNameLst>
                                          <p:attrName>style.visibility</p:attrName>
                                        </p:attrNameLst>
                                      </p:cBhvr>
                                      <p:to>
                                        <p:strVal val="visible"/>
                                      </p:to>
                                    </p:set>
                                  </p:childTnLst>
                                  <p:subTnLst>
                                    <p:set>
                                      <p:cBhvr override="childStyle">
                                        <p:cTn dur="1" fill="hold" display="0" masterRel="nextClick" afterEffect="1"/>
                                        <p:tgtEl>
                                          <p:spTgt spid="9"/>
                                        </p:tgtEl>
                                        <p:attrNameLst>
                                          <p:attrName>style.visibility</p:attrName>
                                        </p:attrNameLst>
                                      </p:cBhvr>
                                      <p:to>
                                        <p:strVal val="hidden"/>
                                      </p:to>
                                    </p:set>
                                  </p:subTnLst>
                                </p:cTn>
                              </p:par>
                              <p:par>
                                <p:cTn id="29" presetID="1" presetClass="entr" presetSubtype="0" fill="hold" grpId="0" nodeType="withEffect">
                                  <p:stCondLst>
                                    <p:cond delay="0"/>
                                  </p:stCondLst>
                                  <p:childTnLst>
                                    <p:set>
                                      <p:cBhvr>
                                        <p:cTn id="30" dur="1" fill="hold">
                                          <p:stCondLst>
                                            <p:cond delay="0"/>
                                          </p:stCondLst>
                                        </p:cTn>
                                        <p:tgtEl>
                                          <p:spTgt spid="13"/>
                                        </p:tgtEl>
                                        <p:attrNameLst>
                                          <p:attrName>style.visibility</p:attrName>
                                        </p:attrNameLst>
                                      </p:cBhvr>
                                      <p:to>
                                        <p:strVal val="visible"/>
                                      </p:to>
                                    </p:set>
                                  </p:childTnLst>
                                  <p:subTnLst>
                                    <p:set>
                                      <p:cBhvr override="childStyle">
                                        <p:cTn dur="1" fill="hold" display="0" masterRel="nextClick" afterEffect="1"/>
                                        <p:tgtEl>
                                          <p:spTgt spid="13"/>
                                        </p:tgtEl>
                                        <p:attrNameLst>
                                          <p:attrName>style.visibility</p:attrName>
                                        </p:attrNameLst>
                                      </p:cBhvr>
                                      <p:to>
                                        <p:strVal val="hidden"/>
                                      </p:to>
                                    </p:set>
                                  </p:subTnLst>
                                </p:cTn>
                              </p:par>
                              <p:par>
                                <p:cTn id="31" presetID="1" presetClass="entr" presetSubtype="0" fill="hold" grpId="0" nodeType="withEffect">
                                  <p:stCondLst>
                                    <p:cond delay="0"/>
                                  </p:stCondLst>
                                  <p:childTnLst>
                                    <p:set>
                                      <p:cBhvr>
                                        <p:cTn id="32" dur="1" fill="hold">
                                          <p:stCondLst>
                                            <p:cond delay="0"/>
                                          </p:stCondLst>
                                        </p:cTn>
                                        <p:tgtEl>
                                          <p:spTgt spid="14"/>
                                        </p:tgtEl>
                                        <p:attrNameLst>
                                          <p:attrName>style.visibility</p:attrName>
                                        </p:attrNameLst>
                                      </p:cBhvr>
                                      <p:to>
                                        <p:strVal val="visible"/>
                                      </p:to>
                                    </p:set>
                                  </p:childTnLst>
                                  <p:subTnLst>
                                    <p:set>
                                      <p:cBhvr override="childStyle">
                                        <p:cTn dur="1" fill="hold" display="0" masterRel="nextClick" afterEffect="1"/>
                                        <p:tgtEl>
                                          <p:spTgt spid="14"/>
                                        </p:tgtEl>
                                        <p:attrNameLst>
                                          <p:attrName>style.visibility</p:attrName>
                                        </p:attrNameLst>
                                      </p:cBhvr>
                                      <p:to>
                                        <p:strVal val="hidden"/>
                                      </p:to>
                                    </p:set>
                                  </p:subTnLst>
                                </p:cTn>
                              </p:par>
                              <p:par>
                                <p:cTn id="33" presetID="1" presetClass="entr" presetSubtype="0" fill="hold" grpId="0" nodeType="withEffect">
                                  <p:stCondLst>
                                    <p:cond delay="0"/>
                                  </p:stCondLst>
                                  <p:childTnLst>
                                    <p:set>
                                      <p:cBhvr>
                                        <p:cTn id="34" dur="1" fill="hold">
                                          <p:stCondLst>
                                            <p:cond delay="0"/>
                                          </p:stCondLst>
                                        </p:cTn>
                                        <p:tgtEl>
                                          <p:spTgt spid="15"/>
                                        </p:tgtEl>
                                        <p:attrNameLst>
                                          <p:attrName>style.visibility</p:attrName>
                                        </p:attrNameLst>
                                      </p:cBhvr>
                                      <p:to>
                                        <p:strVal val="visible"/>
                                      </p:to>
                                    </p:set>
                                  </p:childTnLst>
                                  <p:subTnLst>
                                    <p:set>
                                      <p:cBhvr override="childStyle">
                                        <p:cTn dur="1" fill="hold" display="0" masterRel="nextClick" afterEffect="1"/>
                                        <p:tgtEl>
                                          <p:spTgt spid="15"/>
                                        </p:tgtEl>
                                        <p:attrNameLst>
                                          <p:attrName>style.visibility</p:attrName>
                                        </p:attrNameLst>
                                      </p:cBhvr>
                                      <p:to>
                                        <p:strVal val="hidden"/>
                                      </p:to>
                                    </p:set>
                                  </p:sub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4">
                                            <p:graphicEl>
                                              <a:chart seriesIdx="1"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4">
                                            <p:graphicEl>
                                              <a:chart seriesIdx="1" categoryIdx="-4" bldStep="series"/>
                                            </p:graphicEl>
                                          </p:spTgt>
                                        </p:tgtEl>
                                        <p:attrNameLst>
                                          <p:attrName>style.visibility</p:attrName>
                                        </p:attrNameLst>
                                      </p:cBhvr>
                                      <p:to>
                                        <p:strVal val="hidden"/>
                                      </p:to>
                                    </p:set>
                                  </p:subTnLst>
                                </p:cTn>
                              </p:par>
                              <p:par>
                                <p:cTn id="39" presetID="1" presetClass="entr" presetSubtype="0" fill="hold" grpId="0" nodeType="withEffect">
                                  <p:stCondLst>
                                    <p:cond delay="0"/>
                                  </p:stCondLst>
                                  <p:childTnLst>
                                    <p:set>
                                      <p:cBhvr>
                                        <p:cTn id="40" dur="1" fill="hold">
                                          <p:stCondLst>
                                            <p:cond delay="0"/>
                                          </p:stCondLst>
                                        </p:cTn>
                                        <p:tgtEl>
                                          <p:spTgt spid="17"/>
                                        </p:tgtEl>
                                        <p:attrNameLst>
                                          <p:attrName>style.visibility</p:attrName>
                                        </p:attrNameLst>
                                      </p:cBhvr>
                                      <p:to>
                                        <p:strVal val="visible"/>
                                      </p:to>
                                    </p:set>
                                  </p:childTnLst>
                                  <p:subTnLst>
                                    <p:set>
                                      <p:cBhvr override="childStyle">
                                        <p:cTn dur="1" fill="hold" display="0" masterRel="nextClick" afterEffect="1"/>
                                        <p:tgtEl>
                                          <p:spTgt spid="17"/>
                                        </p:tgtEl>
                                        <p:attrNameLst>
                                          <p:attrName>style.visibility</p:attrName>
                                        </p:attrNameLst>
                                      </p:cBhvr>
                                      <p:to>
                                        <p:strVal val="hidden"/>
                                      </p:to>
                                    </p:set>
                                  </p:subTnLst>
                                </p:cTn>
                              </p:par>
                              <p:par>
                                <p:cTn id="41" presetID="1" presetClass="entr" presetSubtype="0" fill="hold" grpId="0" nodeType="withEffect">
                                  <p:stCondLst>
                                    <p:cond delay="0"/>
                                  </p:stCondLst>
                                  <p:childTnLst>
                                    <p:set>
                                      <p:cBhvr>
                                        <p:cTn id="42" dur="1" fill="hold">
                                          <p:stCondLst>
                                            <p:cond delay="0"/>
                                          </p:stCondLst>
                                        </p:cTn>
                                        <p:tgtEl>
                                          <p:spTgt spid="18"/>
                                        </p:tgtEl>
                                        <p:attrNameLst>
                                          <p:attrName>style.visibility</p:attrName>
                                        </p:attrNameLst>
                                      </p:cBhvr>
                                      <p:to>
                                        <p:strVal val="visible"/>
                                      </p:to>
                                    </p:set>
                                  </p:childTnLst>
                                  <p:subTnLst>
                                    <p:set>
                                      <p:cBhvr override="childStyle">
                                        <p:cTn dur="1" fill="hold" display="0" masterRel="nextClick" afterEffect="1"/>
                                        <p:tgtEl>
                                          <p:spTgt spid="18"/>
                                        </p:tgtEl>
                                        <p:attrNameLst>
                                          <p:attrName>style.visibility</p:attrName>
                                        </p:attrNameLst>
                                      </p:cBhvr>
                                      <p:to>
                                        <p:strVal val="hidden"/>
                                      </p:to>
                                    </p:set>
                                  </p:subTnLst>
                                </p:cTn>
                              </p:par>
                              <p:par>
                                <p:cTn id="43" presetID="1" presetClass="entr" presetSubtype="0" fill="hold" grpId="0" nodeType="withEffect">
                                  <p:stCondLst>
                                    <p:cond delay="0"/>
                                  </p:stCondLst>
                                  <p:childTnLst>
                                    <p:set>
                                      <p:cBhvr>
                                        <p:cTn id="44" dur="1" fill="hold">
                                          <p:stCondLst>
                                            <p:cond delay="0"/>
                                          </p:stCondLst>
                                        </p:cTn>
                                        <p:tgtEl>
                                          <p:spTgt spid="19"/>
                                        </p:tgtEl>
                                        <p:attrNameLst>
                                          <p:attrName>style.visibility</p:attrName>
                                        </p:attrNameLst>
                                      </p:cBhvr>
                                      <p:to>
                                        <p:strVal val="visible"/>
                                      </p:to>
                                    </p:set>
                                  </p:childTnLst>
                                  <p:subTnLst>
                                    <p:set>
                                      <p:cBhvr override="childStyle">
                                        <p:cTn dur="1" fill="hold" display="0" masterRel="nextClick" afterEffect="1"/>
                                        <p:tgtEl>
                                          <p:spTgt spid="19"/>
                                        </p:tgtEl>
                                        <p:attrNameLst>
                                          <p:attrName>style.visibility</p:attrName>
                                        </p:attrNameLst>
                                      </p:cBhvr>
                                      <p:to>
                                        <p:strVal val="hidden"/>
                                      </p:to>
                                    </p:set>
                                  </p:subTnLst>
                                </p:cTn>
                              </p:par>
                              <p:par>
                                <p:cTn id="45" presetID="1" presetClass="entr" presetSubtype="0" fill="hold" grpId="0" nodeType="withEffect">
                                  <p:stCondLst>
                                    <p:cond delay="0"/>
                                  </p:stCondLst>
                                  <p:childTnLst>
                                    <p:set>
                                      <p:cBhvr>
                                        <p:cTn id="46" dur="1" fill="hold">
                                          <p:stCondLst>
                                            <p:cond delay="0"/>
                                          </p:stCondLst>
                                        </p:cTn>
                                        <p:tgtEl>
                                          <p:spTgt spid="20"/>
                                        </p:tgtEl>
                                        <p:attrNameLst>
                                          <p:attrName>style.visibility</p:attrName>
                                        </p:attrNameLst>
                                      </p:cBhvr>
                                      <p:to>
                                        <p:strVal val="visible"/>
                                      </p:to>
                                    </p:set>
                                  </p:childTnLst>
                                  <p:subTnLst>
                                    <p:set>
                                      <p:cBhvr override="childStyle">
                                        <p:cTn dur="1" fill="hold" display="0" masterRel="nextClick" afterEffect="1"/>
                                        <p:tgtEl>
                                          <p:spTgt spid="20"/>
                                        </p:tgtEl>
                                        <p:attrNameLst>
                                          <p:attrName>style.visibility</p:attrName>
                                        </p:attrNameLst>
                                      </p:cBhvr>
                                      <p:to>
                                        <p:strVal val="hidden"/>
                                      </p:to>
                                    </p:set>
                                  </p:subTnLst>
                                </p:cTn>
                              </p:par>
                              <p:par>
                                <p:cTn id="47" presetID="1" presetClass="entr" presetSubtype="0" fill="hold" grpId="0" nodeType="withEffect">
                                  <p:stCondLst>
                                    <p:cond delay="0"/>
                                  </p:stCondLst>
                                  <p:childTnLst>
                                    <p:set>
                                      <p:cBhvr>
                                        <p:cTn id="48" dur="1" fill="hold">
                                          <p:stCondLst>
                                            <p:cond delay="0"/>
                                          </p:stCondLst>
                                        </p:cTn>
                                        <p:tgtEl>
                                          <p:spTgt spid="21"/>
                                        </p:tgtEl>
                                        <p:attrNameLst>
                                          <p:attrName>style.visibility</p:attrName>
                                        </p:attrNameLst>
                                      </p:cBhvr>
                                      <p:to>
                                        <p:strVal val="visible"/>
                                      </p:to>
                                    </p:set>
                                  </p:childTnLst>
                                  <p:subTnLst>
                                    <p:set>
                                      <p:cBhvr override="childStyle">
                                        <p:cTn dur="1" fill="hold" display="0" masterRel="nextClick" afterEffect="1"/>
                                        <p:tgtEl>
                                          <p:spTgt spid="21"/>
                                        </p:tgtEl>
                                        <p:attrNameLst>
                                          <p:attrName>style.visibility</p:attrName>
                                        </p:attrNameLst>
                                      </p:cBhvr>
                                      <p:to>
                                        <p:strVal val="hidden"/>
                                      </p:to>
                                    </p:set>
                                  </p:subTnLst>
                                </p:cTn>
                              </p:par>
                              <p:par>
                                <p:cTn id="49" presetID="1" presetClass="entr" presetSubtype="0" fill="hold" grpId="0" nodeType="withEffect">
                                  <p:stCondLst>
                                    <p:cond delay="0"/>
                                  </p:stCondLst>
                                  <p:childTnLst>
                                    <p:set>
                                      <p:cBhvr>
                                        <p:cTn id="50" dur="1" fill="hold">
                                          <p:stCondLst>
                                            <p:cond delay="0"/>
                                          </p:stCondLst>
                                        </p:cTn>
                                        <p:tgtEl>
                                          <p:spTgt spid="27"/>
                                        </p:tgtEl>
                                        <p:attrNameLst>
                                          <p:attrName>style.visibility</p:attrName>
                                        </p:attrNameLst>
                                      </p:cBhvr>
                                      <p:to>
                                        <p:strVal val="visible"/>
                                      </p:to>
                                    </p:set>
                                  </p:childTnLst>
                                  <p:subTnLst>
                                    <p:set>
                                      <p:cBhvr override="childStyle">
                                        <p:cTn dur="1" fill="hold" display="0" masterRel="nextClick" afterEffect="1"/>
                                        <p:tgtEl>
                                          <p:spTgt spid="27"/>
                                        </p:tgtEl>
                                        <p:attrNameLst>
                                          <p:attrName>style.visibility</p:attrName>
                                        </p:attrNameLst>
                                      </p:cBhvr>
                                      <p:to>
                                        <p:strVal val="hidden"/>
                                      </p:to>
                                    </p:set>
                                  </p:subTnLst>
                                </p:cTn>
                              </p:par>
                              <p:par>
                                <p:cTn id="51" presetID="1" presetClass="entr" presetSubtype="0" fill="hold" grpId="0" nodeType="withEffect">
                                  <p:stCondLst>
                                    <p:cond delay="0"/>
                                  </p:stCondLst>
                                  <p:childTnLst>
                                    <p:set>
                                      <p:cBhvr>
                                        <p:cTn id="52" dur="1" fill="hold">
                                          <p:stCondLst>
                                            <p:cond delay="0"/>
                                          </p:stCondLst>
                                        </p:cTn>
                                        <p:tgtEl>
                                          <p:spTgt spid="22"/>
                                        </p:tgtEl>
                                        <p:attrNameLst>
                                          <p:attrName>style.visibility</p:attrName>
                                        </p:attrNameLst>
                                      </p:cBhvr>
                                      <p:to>
                                        <p:strVal val="visible"/>
                                      </p:to>
                                    </p:set>
                                  </p:childTnLst>
                                  <p:subTnLst>
                                    <p:set>
                                      <p:cBhvr override="childStyle">
                                        <p:cTn dur="1" fill="hold" display="0" masterRel="nextClick" afterEffect="1"/>
                                        <p:tgtEl>
                                          <p:spTgt spid="22"/>
                                        </p:tgtEl>
                                        <p:attrNameLst>
                                          <p:attrName>style.visibility</p:attrName>
                                        </p:attrNameLst>
                                      </p:cBhvr>
                                      <p:to>
                                        <p:strVal val="hidden"/>
                                      </p:to>
                                    </p:set>
                                  </p:subTnLst>
                                </p:cTn>
                              </p:par>
                              <p:par>
                                <p:cTn id="53" presetID="1" presetClass="entr" presetSubtype="0" fill="hold" grpId="0" nodeType="withEffect">
                                  <p:stCondLst>
                                    <p:cond delay="0"/>
                                  </p:stCondLst>
                                  <p:childTnLst>
                                    <p:set>
                                      <p:cBhvr>
                                        <p:cTn id="54" dur="1" fill="hold">
                                          <p:stCondLst>
                                            <p:cond delay="0"/>
                                          </p:stCondLst>
                                        </p:cTn>
                                        <p:tgtEl>
                                          <p:spTgt spid="23"/>
                                        </p:tgtEl>
                                        <p:attrNameLst>
                                          <p:attrName>style.visibility</p:attrName>
                                        </p:attrNameLst>
                                      </p:cBhvr>
                                      <p:to>
                                        <p:strVal val="visible"/>
                                      </p:to>
                                    </p:set>
                                  </p:childTnLst>
                                  <p:subTnLst>
                                    <p:set>
                                      <p:cBhvr override="childStyle">
                                        <p:cTn dur="1" fill="hold" display="0" masterRel="nextClick" afterEffect="1"/>
                                        <p:tgtEl>
                                          <p:spTgt spid="23"/>
                                        </p:tgtEl>
                                        <p:attrNameLst>
                                          <p:attrName>style.visibility</p:attrName>
                                        </p:attrNameLst>
                                      </p:cBhvr>
                                      <p:to>
                                        <p:strVal val="hidden"/>
                                      </p:to>
                                    </p:set>
                                  </p:subTnLst>
                                </p:cTn>
                              </p:par>
                              <p:par>
                                <p:cTn id="55" presetID="1" presetClass="entr" presetSubtype="0" fill="hold" grpId="0" nodeType="withEffect">
                                  <p:stCondLst>
                                    <p:cond delay="0"/>
                                  </p:stCondLst>
                                  <p:childTnLst>
                                    <p:set>
                                      <p:cBhvr>
                                        <p:cTn id="56" dur="1" fill="hold">
                                          <p:stCondLst>
                                            <p:cond delay="0"/>
                                          </p:stCondLst>
                                        </p:cTn>
                                        <p:tgtEl>
                                          <p:spTgt spid="24"/>
                                        </p:tgtEl>
                                        <p:attrNameLst>
                                          <p:attrName>style.visibility</p:attrName>
                                        </p:attrNameLst>
                                      </p:cBhvr>
                                      <p:to>
                                        <p:strVal val="visible"/>
                                      </p:to>
                                    </p:set>
                                  </p:childTnLst>
                                  <p:subTnLst>
                                    <p:set>
                                      <p:cBhvr override="childStyle">
                                        <p:cTn dur="1" fill="hold" display="0" masterRel="nextClick" afterEffect="1"/>
                                        <p:tgtEl>
                                          <p:spTgt spid="24"/>
                                        </p:tgtEl>
                                        <p:attrNameLst>
                                          <p:attrName>style.visibility</p:attrName>
                                        </p:attrNameLst>
                                      </p:cBhvr>
                                      <p:to>
                                        <p:strVal val="hidden"/>
                                      </p:to>
                                    </p:set>
                                  </p:subTnLst>
                                </p:cTn>
                              </p:par>
                              <p:par>
                                <p:cTn id="57" presetID="1" presetClass="entr" presetSubtype="0" fill="hold" grpId="0" nodeType="withEffect">
                                  <p:stCondLst>
                                    <p:cond delay="0"/>
                                  </p:stCondLst>
                                  <p:childTnLst>
                                    <p:set>
                                      <p:cBhvr>
                                        <p:cTn id="58" dur="1" fill="hold">
                                          <p:stCondLst>
                                            <p:cond delay="0"/>
                                          </p:stCondLst>
                                        </p:cTn>
                                        <p:tgtEl>
                                          <p:spTgt spid="26"/>
                                        </p:tgtEl>
                                        <p:attrNameLst>
                                          <p:attrName>style.visibility</p:attrName>
                                        </p:attrNameLst>
                                      </p:cBhvr>
                                      <p:to>
                                        <p:strVal val="visible"/>
                                      </p:to>
                                    </p:set>
                                  </p:childTnLst>
                                  <p:subTnLst>
                                    <p:set>
                                      <p:cBhvr override="childStyle">
                                        <p:cTn dur="1" fill="hold" display="0" masterRel="nextClick" afterEffect="1"/>
                                        <p:tgtEl>
                                          <p:spTgt spid="26"/>
                                        </p:tgtEl>
                                        <p:attrNameLst>
                                          <p:attrName>style.visibility</p:attrName>
                                        </p:attrNameLst>
                                      </p:cBhvr>
                                      <p:to>
                                        <p:strVal val="hidden"/>
                                      </p:to>
                                    </p:set>
                                  </p:subTnLst>
                                </p:cTn>
                              </p:par>
                              <p:par>
                                <p:cTn id="59" presetID="1" presetClass="entr" presetSubtype="0" fill="hold" grpId="0" nodeType="withEffect">
                                  <p:stCondLst>
                                    <p:cond delay="0"/>
                                  </p:stCondLst>
                                  <p:childTnLst>
                                    <p:set>
                                      <p:cBhvr>
                                        <p:cTn id="60" dur="1" fill="hold">
                                          <p:stCondLst>
                                            <p:cond delay="0"/>
                                          </p:stCondLst>
                                        </p:cTn>
                                        <p:tgtEl>
                                          <p:spTgt spid="28"/>
                                        </p:tgtEl>
                                        <p:attrNameLst>
                                          <p:attrName>style.visibility</p:attrName>
                                        </p:attrNameLst>
                                      </p:cBhvr>
                                      <p:to>
                                        <p:strVal val="visible"/>
                                      </p:to>
                                    </p:set>
                                  </p:childTnLst>
                                  <p:subTnLst>
                                    <p:set>
                                      <p:cBhvr override="childStyle">
                                        <p:cTn dur="1" fill="hold" display="0" masterRel="nextClick" afterEffect="1"/>
                                        <p:tgtEl>
                                          <p:spTgt spid="28"/>
                                        </p:tgtEl>
                                        <p:attrNameLst>
                                          <p:attrName>style.visibility</p:attrName>
                                        </p:attrNameLst>
                                      </p:cBhvr>
                                      <p:to>
                                        <p:strVal val="hidden"/>
                                      </p:to>
                                    </p:set>
                                  </p:subTnLst>
                                </p:cTn>
                              </p:par>
                              <p:par>
                                <p:cTn id="61" presetID="1" presetClass="entr" presetSubtype="0" fill="hold" grpId="0" nodeType="withEffect">
                                  <p:stCondLst>
                                    <p:cond delay="0"/>
                                  </p:stCondLst>
                                  <p:childTnLst>
                                    <p:set>
                                      <p:cBhvr>
                                        <p:cTn id="62" dur="1" fill="hold">
                                          <p:stCondLst>
                                            <p:cond delay="0"/>
                                          </p:stCondLst>
                                        </p:cTn>
                                        <p:tgtEl>
                                          <p:spTgt spid="25"/>
                                        </p:tgtEl>
                                        <p:attrNameLst>
                                          <p:attrName>style.visibility</p:attrName>
                                        </p:attrNameLst>
                                      </p:cBhvr>
                                      <p:to>
                                        <p:strVal val="visible"/>
                                      </p:to>
                                    </p:set>
                                  </p:childTnLst>
                                  <p:subTnLst>
                                    <p:set>
                                      <p:cBhvr override="childStyle">
                                        <p:cTn dur="1" fill="hold" display="0" masterRel="nextClick" afterEffect="1"/>
                                        <p:tgtEl>
                                          <p:spTgt spid="25"/>
                                        </p:tgtEl>
                                        <p:attrNameLst>
                                          <p:attrName>style.visibility</p:attrName>
                                        </p:attrNameLst>
                                      </p:cBhvr>
                                      <p:to>
                                        <p:strVal val="hidden"/>
                                      </p:to>
                                    </p:set>
                                  </p:subTnLst>
                                </p:cTn>
                              </p:par>
                            </p:childTnLst>
                          </p:cTn>
                        </p:par>
                      </p:childTnLst>
                    </p:cTn>
                  </p:par>
                  <p:par>
                    <p:cTn id="63" fill="hold">
                      <p:stCondLst>
                        <p:cond delay="indefinite"/>
                      </p:stCondLst>
                      <p:childTnLst>
                        <p:par>
                          <p:cTn id="64" fill="hold">
                            <p:stCondLst>
                              <p:cond delay="0"/>
                            </p:stCondLst>
                            <p:childTnLst>
                              <p:par>
                                <p:cTn id="65" presetID="1" presetClass="entr" presetSubtype="0" fill="hold" grpId="0" nodeType="clickEffect">
                                  <p:stCondLst>
                                    <p:cond delay="0"/>
                                  </p:stCondLst>
                                  <p:childTnLst>
                                    <p:set>
                                      <p:cBhvr>
                                        <p:cTn id="66" dur="1" fill="hold">
                                          <p:stCondLst>
                                            <p:cond delay="0"/>
                                          </p:stCondLst>
                                        </p:cTn>
                                        <p:tgtEl>
                                          <p:spTgt spid="4">
                                            <p:graphicEl>
                                              <a:chart seriesIdx="2" categoryIdx="-4" bldStep="series"/>
                                            </p:graphicEl>
                                          </p:spTgt>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32"/>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31"/>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30"/>
                                        </p:tgtEl>
                                        <p:attrNameLst>
                                          <p:attrName>style.visibility</p:attrName>
                                        </p:attrNameLst>
                                      </p:cBhvr>
                                      <p:to>
                                        <p:strVal val="visible"/>
                                      </p:to>
                                    </p:set>
                                  </p:childTnLst>
                                </p:cTn>
                              </p:par>
                              <p:par>
                                <p:cTn id="73" presetID="1" presetClass="entr" presetSubtype="0" fill="hold" grpId="0" nodeType="withEffect">
                                  <p:stCondLst>
                                    <p:cond delay="0"/>
                                  </p:stCondLst>
                                  <p:childTnLst>
                                    <p:set>
                                      <p:cBhvr>
                                        <p:cTn id="74" dur="1" fill="hold">
                                          <p:stCondLst>
                                            <p:cond delay="0"/>
                                          </p:stCondLst>
                                        </p:cTn>
                                        <p:tgtEl>
                                          <p:spTgt spid="29"/>
                                        </p:tgtEl>
                                        <p:attrNameLst>
                                          <p:attrName>style.visibility</p:attrName>
                                        </p:attrNameLst>
                                      </p:cBhvr>
                                      <p:to>
                                        <p:strVal val="visible"/>
                                      </p:to>
                                    </p:set>
                                  </p:childTnLst>
                                </p:cTn>
                              </p:par>
                              <p:par>
                                <p:cTn id="75" presetID="1" presetClass="entr" presetSubtype="0" fill="hold" grpId="0" nodeType="withEffect">
                                  <p:stCondLst>
                                    <p:cond delay="0"/>
                                  </p:stCondLst>
                                  <p:childTnLst>
                                    <p:set>
                                      <p:cBhvr>
                                        <p:cTn id="76" dur="1" fill="hold">
                                          <p:stCondLst>
                                            <p:cond delay="0"/>
                                          </p:stCondLst>
                                        </p:cTn>
                                        <p:tgtEl>
                                          <p:spTgt spid="33"/>
                                        </p:tgtEl>
                                        <p:attrNameLst>
                                          <p:attrName>style.visibility</p:attrName>
                                        </p:attrNameLst>
                                      </p:cBhvr>
                                      <p:to>
                                        <p:strVal val="visible"/>
                                      </p:to>
                                    </p:set>
                                  </p:childTnLst>
                                </p:cTn>
                              </p:par>
                              <p:par>
                                <p:cTn id="77" presetID="1" presetClass="entr" presetSubtype="0" fill="hold" grpId="0" nodeType="withEffect">
                                  <p:stCondLst>
                                    <p:cond delay="0"/>
                                  </p:stCondLst>
                                  <p:childTnLst>
                                    <p:set>
                                      <p:cBhvr>
                                        <p:cTn id="78" dur="1" fill="hold">
                                          <p:stCondLst>
                                            <p:cond delay="0"/>
                                          </p:stCondLst>
                                        </p:cTn>
                                        <p:tgtEl>
                                          <p:spTgt spid="35"/>
                                        </p:tgtEl>
                                        <p:attrNameLst>
                                          <p:attrName>style.visibility</p:attrName>
                                        </p:attrNameLst>
                                      </p:cBhvr>
                                      <p:to>
                                        <p:strVal val="visible"/>
                                      </p:to>
                                    </p:set>
                                  </p:childTnLst>
                                </p:cTn>
                              </p:par>
                              <p:par>
                                <p:cTn id="79" presetID="1" presetClass="entr" presetSubtype="0" fill="hold" grpId="0" nodeType="withEffect">
                                  <p:stCondLst>
                                    <p:cond delay="0"/>
                                  </p:stCondLst>
                                  <p:childTnLst>
                                    <p:set>
                                      <p:cBhvr>
                                        <p:cTn id="80" dur="1" fill="hold">
                                          <p:stCondLst>
                                            <p:cond delay="0"/>
                                          </p:stCondLst>
                                        </p:cTn>
                                        <p:tgtEl>
                                          <p:spTgt spid="36"/>
                                        </p:tgtEl>
                                        <p:attrNameLst>
                                          <p:attrName>style.visibility</p:attrName>
                                        </p:attrNameLst>
                                      </p:cBhvr>
                                      <p:to>
                                        <p:strVal val="visible"/>
                                      </p:to>
                                    </p:set>
                                  </p:childTnLst>
                                </p:cTn>
                              </p:par>
                              <p:par>
                                <p:cTn id="81" presetID="1" presetClass="entr" presetSubtype="0" fill="hold" grpId="0" nodeType="withEffect">
                                  <p:stCondLst>
                                    <p:cond delay="0"/>
                                  </p:stCondLst>
                                  <p:childTnLst>
                                    <p:set>
                                      <p:cBhvr>
                                        <p:cTn id="82" dur="1" fill="hold">
                                          <p:stCondLst>
                                            <p:cond delay="0"/>
                                          </p:stCondLst>
                                        </p:cTn>
                                        <p:tgtEl>
                                          <p:spTgt spid="37"/>
                                        </p:tgtEl>
                                        <p:attrNameLst>
                                          <p:attrName>style.visibility</p:attrName>
                                        </p:attrNameLst>
                                      </p:cBhvr>
                                      <p:to>
                                        <p:strVal val="visible"/>
                                      </p:to>
                                    </p:set>
                                  </p:childTnLst>
                                </p:cTn>
                              </p:par>
                              <p:par>
                                <p:cTn id="83" presetID="1" presetClass="entr" presetSubtype="0" fill="hold" grpId="0" nodeType="withEffect">
                                  <p:stCondLst>
                                    <p:cond delay="0"/>
                                  </p:stCondLst>
                                  <p:childTnLst>
                                    <p:set>
                                      <p:cBhvr>
                                        <p:cTn id="84" dur="1" fill="hold">
                                          <p:stCondLst>
                                            <p:cond delay="0"/>
                                          </p:stCondLst>
                                        </p:cTn>
                                        <p:tgtEl>
                                          <p:spTgt spid="34"/>
                                        </p:tgtEl>
                                        <p:attrNameLst>
                                          <p:attrName>style.visibility</p:attrName>
                                        </p:attrNameLst>
                                      </p:cBhvr>
                                      <p:to>
                                        <p:strVal val="visible"/>
                                      </p:to>
                                    </p:set>
                                  </p:childTnLst>
                                </p:cTn>
                              </p:par>
                              <p:par>
                                <p:cTn id="85" presetID="1" presetClass="entr" presetSubtype="0" fill="hold" grpId="0" nodeType="withEffect">
                                  <p:stCondLst>
                                    <p:cond delay="0"/>
                                  </p:stCondLst>
                                  <p:childTnLst>
                                    <p:set>
                                      <p:cBhvr>
                                        <p:cTn id="86" dur="1" fill="hold">
                                          <p:stCondLst>
                                            <p:cond delay="0"/>
                                          </p:stCondLst>
                                        </p:cTn>
                                        <p:tgtEl>
                                          <p:spTgt spid="40"/>
                                        </p:tgtEl>
                                        <p:attrNameLst>
                                          <p:attrName>style.visibility</p:attrName>
                                        </p:attrNameLst>
                                      </p:cBhvr>
                                      <p:to>
                                        <p:strVal val="visible"/>
                                      </p:to>
                                    </p:set>
                                  </p:childTnLst>
                                </p:cTn>
                              </p:par>
                              <p:par>
                                <p:cTn id="87" presetID="1" presetClass="entr" presetSubtype="0" fill="hold" grpId="0" nodeType="withEffect">
                                  <p:stCondLst>
                                    <p:cond delay="0"/>
                                  </p:stCondLst>
                                  <p:childTnLst>
                                    <p:set>
                                      <p:cBhvr>
                                        <p:cTn id="88" dur="1" fill="hold">
                                          <p:stCondLst>
                                            <p:cond delay="0"/>
                                          </p:stCondLst>
                                        </p:cTn>
                                        <p:tgtEl>
                                          <p:spTgt spid="39"/>
                                        </p:tgtEl>
                                        <p:attrNameLst>
                                          <p:attrName>style.visibility</p:attrName>
                                        </p:attrNameLst>
                                      </p:cBhvr>
                                      <p:to>
                                        <p:strVal val="visible"/>
                                      </p:to>
                                    </p:set>
                                  </p:childTnLst>
                                </p:cTn>
                              </p:par>
                              <p:par>
                                <p:cTn id="89" presetID="1" presetClass="entr" presetSubtype="0" fill="hold" grpId="0" nodeType="withEffect">
                                  <p:stCondLst>
                                    <p:cond delay="0"/>
                                  </p:stCondLst>
                                  <p:childTnLst>
                                    <p:set>
                                      <p:cBhvr>
                                        <p:cTn id="90" dur="1" fill="hold">
                                          <p:stCondLst>
                                            <p:cond delay="0"/>
                                          </p:stCondLst>
                                        </p:cTn>
                                        <p:tgtEl>
                                          <p:spTgt spid="3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4" grpId="0" uiExpand="1">
        <p:bldSub>
          <a:bldChart bld="series"/>
        </p:bldSub>
      </p:bldGraphic>
      <p:bldP spid="5" grpId="0"/>
      <p:bldP spid="6" grpId="0"/>
      <p:bldP spid="7" grpId="0"/>
      <p:bldP spid="8" grpId="0"/>
      <p:bldP spid="9" grpId="0"/>
      <p:bldP spid="10" grpId="0"/>
      <p:bldP spid="11" grpId="0"/>
      <p:bldP spid="12" grpId="0"/>
      <p:bldP spid="13" grpId="0"/>
      <p:bldP spid="14" grpId="0"/>
      <p:bldP spid="15" grpId="0"/>
      <p:bldP spid="16" grpId="0"/>
      <p:bldP spid="17" grpId="0"/>
      <p:bldP spid="18" grpId="0"/>
      <p:bldP spid="19" grpId="0"/>
      <p:bldP spid="20" grpId="0"/>
      <p:bldP spid="21" grpId="0"/>
      <p:bldP spid="22" grpId="0"/>
      <p:bldP spid="23" grpId="0"/>
      <p:bldP spid="24" grpId="0"/>
      <p:bldP spid="25" grpId="0"/>
      <p:bldP spid="26" grpId="0"/>
      <p:bldP spid="27" grpId="0"/>
      <p:bldP spid="28" grpId="0"/>
      <p:bldP spid="29" grpId="0"/>
      <p:bldP spid="30" grpId="0"/>
      <p:bldP spid="31" grpId="0"/>
      <p:bldP spid="32" grpId="0"/>
      <p:bldP spid="33" grpId="0"/>
      <p:bldP spid="34" grpId="0"/>
      <p:bldP spid="35" grpId="0"/>
      <p:bldP spid="36" grpId="0"/>
      <p:bldP spid="37" grpId="0"/>
      <p:bldP spid="38" grpId="0"/>
      <p:bldP spid="39" grpId="0"/>
      <p:bldP spid="40"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Content Placeholder 4"/>
          <p:cNvGraphicFramePr>
            <a:graphicFrameLocks noGrp="1"/>
          </p:cNvGraphicFramePr>
          <p:nvPr>
            <p:ph sz="quarter" idx="1"/>
            <p:extLst>
              <p:ext uri="{D42A27DB-BD31-4B8C-83A1-F6EECF244321}">
                <p14:modId xmlns:p14="http://schemas.microsoft.com/office/powerpoint/2010/main" val="542295426"/>
              </p:ext>
            </p:extLst>
          </p:nvPr>
        </p:nvGraphicFramePr>
        <p:xfrm>
          <a:off x="457200" y="914400"/>
          <a:ext cx="7467600" cy="4873625"/>
        </p:xfrm>
        <a:graphic>
          <a:graphicData uri="http://schemas.openxmlformats.org/drawingml/2006/chart">
            <c:chart xmlns:c="http://schemas.openxmlformats.org/drawingml/2006/chart" xmlns:r="http://schemas.openxmlformats.org/officeDocument/2006/relationships" r:id="rId2"/>
          </a:graphicData>
        </a:graphic>
      </p:graphicFrame>
      <p:sp>
        <p:nvSpPr>
          <p:cNvPr id="4" name="TextBox 3"/>
          <p:cNvSpPr txBox="1"/>
          <p:nvPr/>
        </p:nvSpPr>
        <p:spPr>
          <a:xfrm>
            <a:off x="1143000" y="867103"/>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6" name="TextBox 5"/>
          <p:cNvSpPr txBox="1"/>
          <p:nvPr/>
        </p:nvSpPr>
        <p:spPr>
          <a:xfrm>
            <a:off x="1676400" y="914400"/>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7" name="TextBox 6"/>
          <p:cNvSpPr txBox="1"/>
          <p:nvPr/>
        </p:nvSpPr>
        <p:spPr>
          <a:xfrm>
            <a:off x="2168968" y="1581308"/>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8" name="TextBox 7"/>
          <p:cNvSpPr txBox="1"/>
          <p:nvPr/>
        </p:nvSpPr>
        <p:spPr>
          <a:xfrm>
            <a:off x="2681249" y="990211"/>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A</a:t>
            </a:r>
          </a:p>
        </p:txBody>
      </p:sp>
      <p:sp>
        <p:nvSpPr>
          <p:cNvPr id="9" name="TextBox 8"/>
          <p:cNvSpPr txBox="1"/>
          <p:nvPr/>
        </p:nvSpPr>
        <p:spPr>
          <a:xfrm>
            <a:off x="3204771" y="1037510"/>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0" name="TextBox 9"/>
          <p:cNvSpPr txBox="1"/>
          <p:nvPr/>
        </p:nvSpPr>
        <p:spPr>
          <a:xfrm>
            <a:off x="3720219" y="973674"/>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1" name="TextBox 10"/>
          <p:cNvSpPr txBox="1"/>
          <p:nvPr/>
        </p:nvSpPr>
        <p:spPr>
          <a:xfrm>
            <a:off x="4267200" y="1715623"/>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C</a:t>
            </a:r>
          </a:p>
        </p:txBody>
      </p:sp>
      <p:sp>
        <p:nvSpPr>
          <p:cNvPr id="12" name="TextBox 11"/>
          <p:cNvSpPr txBox="1"/>
          <p:nvPr/>
        </p:nvSpPr>
        <p:spPr>
          <a:xfrm>
            <a:off x="4730689" y="1715623"/>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3" name="TextBox 12"/>
          <p:cNvSpPr txBox="1"/>
          <p:nvPr/>
        </p:nvSpPr>
        <p:spPr>
          <a:xfrm>
            <a:off x="5257800" y="1335087"/>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B</a:t>
            </a:r>
          </a:p>
        </p:txBody>
      </p:sp>
      <p:sp>
        <p:nvSpPr>
          <p:cNvPr id="14" name="TextBox 13"/>
          <p:cNvSpPr txBox="1"/>
          <p:nvPr/>
        </p:nvSpPr>
        <p:spPr>
          <a:xfrm>
            <a:off x="6324600" y="850563"/>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5" name="TextBox 14"/>
          <p:cNvSpPr txBox="1"/>
          <p:nvPr/>
        </p:nvSpPr>
        <p:spPr>
          <a:xfrm>
            <a:off x="6847060" y="867102"/>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6" name="TextBox 15"/>
          <p:cNvSpPr txBox="1"/>
          <p:nvPr/>
        </p:nvSpPr>
        <p:spPr>
          <a:xfrm>
            <a:off x="5804680" y="1687879"/>
            <a:ext cx="27764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C</a:t>
            </a:r>
          </a:p>
        </p:txBody>
      </p:sp>
      <p:sp>
        <p:nvSpPr>
          <p:cNvPr id="17" name="TextBox 16"/>
          <p:cNvSpPr txBox="1"/>
          <p:nvPr/>
        </p:nvSpPr>
        <p:spPr>
          <a:xfrm>
            <a:off x="7015655" y="867101"/>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8" name="TextBox 17"/>
          <p:cNvSpPr txBox="1"/>
          <p:nvPr/>
        </p:nvSpPr>
        <p:spPr>
          <a:xfrm>
            <a:off x="6485123" y="867101"/>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19" name="TextBox 18"/>
          <p:cNvSpPr txBox="1"/>
          <p:nvPr/>
        </p:nvSpPr>
        <p:spPr>
          <a:xfrm>
            <a:off x="1299772" y="867101"/>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0" name="TextBox 19"/>
          <p:cNvSpPr txBox="1"/>
          <p:nvPr/>
        </p:nvSpPr>
        <p:spPr>
          <a:xfrm>
            <a:off x="1815220" y="932408"/>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1" name="TextBox 20"/>
          <p:cNvSpPr txBox="1"/>
          <p:nvPr/>
        </p:nvSpPr>
        <p:spPr>
          <a:xfrm>
            <a:off x="2361043" y="2767217"/>
            <a:ext cx="284052"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D</a:t>
            </a:r>
          </a:p>
        </p:txBody>
      </p:sp>
      <p:sp>
        <p:nvSpPr>
          <p:cNvPr id="22" name="TextBox 21"/>
          <p:cNvSpPr txBox="1"/>
          <p:nvPr/>
        </p:nvSpPr>
        <p:spPr>
          <a:xfrm>
            <a:off x="2900544" y="3389118"/>
            <a:ext cx="26642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E</a:t>
            </a:r>
          </a:p>
        </p:txBody>
      </p:sp>
      <p:sp>
        <p:nvSpPr>
          <p:cNvPr id="23" name="TextBox 22"/>
          <p:cNvSpPr txBox="1"/>
          <p:nvPr/>
        </p:nvSpPr>
        <p:spPr>
          <a:xfrm>
            <a:off x="3295501" y="2542461"/>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4" name="TextBox 23"/>
          <p:cNvSpPr txBox="1"/>
          <p:nvPr/>
        </p:nvSpPr>
        <p:spPr>
          <a:xfrm>
            <a:off x="3884536" y="3510640"/>
            <a:ext cx="26642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E</a:t>
            </a:r>
          </a:p>
        </p:txBody>
      </p:sp>
      <p:sp>
        <p:nvSpPr>
          <p:cNvPr id="25" name="TextBox 24"/>
          <p:cNvSpPr txBox="1"/>
          <p:nvPr/>
        </p:nvSpPr>
        <p:spPr>
          <a:xfrm>
            <a:off x="4406297" y="1806815"/>
            <a:ext cx="272832"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B</a:t>
            </a:r>
          </a:p>
        </p:txBody>
      </p:sp>
      <p:sp>
        <p:nvSpPr>
          <p:cNvPr id="26" name="TextBox 25"/>
          <p:cNvSpPr txBox="1"/>
          <p:nvPr/>
        </p:nvSpPr>
        <p:spPr>
          <a:xfrm>
            <a:off x="4936762" y="2296240"/>
            <a:ext cx="274434"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C</a:t>
            </a:r>
          </a:p>
        </p:txBody>
      </p:sp>
      <p:sp>
        <p:nvSpPr>
          <p:cNvPr id="27" name="TextBox 26"/>
          <p:cNvSpPr txBox="1"/>
          <p:nvPr/>
        </p:nvSpPr>
        <p:spPr>
          <a:xfrm>
            <a:off x="5451205" y="1441658"/>
            <a:ext cx="272832"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B</a:t>
            </a:r>
          </a:p>
        </p:txBody>
      </p:sp>
      <p:sp>
        <p:nvSpPr>
          <p:cNvPr id="28" name="TextBox 27"/>
          <p:cNvSpPr txBox="1"/>
          <p:nvPr/>
        </p:nvSpPr>
        <p:spPr>
          <a:xfrm>
            <a:off x="5927592" y="2398753"/>
            <a:ext cx="37382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29" name="TextBox 28"/>
          <p:cNvSpPr txBox="1"/>
          <p:nvPr/>
        </p:nvSpPr>
        <p:spPr>
          <a:xfrm>
            <a:off x="1143000" y="1509727"/>
            <a:ext cx="36099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0" name="TextBox 29"/>
          <p:cNvSpPr txBox="1"/>
          <p:nvPr/>
        </p:nvSpPr>
        <p:spPr>
          <a:xfrm>
            <a:off x="1654362" y="2152532"/>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1" name="TextBox 30"/>
          <p:cNvSpPr txBox="1"/>
          <p:nvPr/>
        </p:nvSpPr>
        <p:spPr>
          <a:xfrm>
            <a:off x="2175095" y="2473699"/>
            <a:ext cx="46198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BCD</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2" name="TextBox 31"/>
          <p:cNvSpPr txBox="1"/>
          <p:nvPr/>
        </p:nvSpPr>
        <p:spPr>
          <a:xfrm>
            <a:off x="2696964" y="3184473"/>
            <a:ext cx="45557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CDE</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3" name="TextBox 32"/>
          <p:cNvSpPr txBox="1"/>
          <p:nvPr/>
        </p:nvSpPr>
        <p:spPr>
          <a:xfrm>
            <a:off x="3268692" y="3819797"/>
            <a:ext cx="266420" cy="246221"/>
          </a:xfrm>
          <a:prstGeom prst="rect">
            <a:avLst/>
          </a:prstGeom>
          <a:noFill/>
        </p:spPr>
        <p:txBody>
          <a:bodyPr wrap="none" rtlCol="0">
            <a:spAutoFit/>
          </a:bodyPr>
          <a:lstStyle/>
          <a:p>
            <a:r>
              <a:rPr lang="en-US" sz="1000" dirty="0">
                <a:latin typeface="Verdana" panose="020B0604030504040204" pitchFamily="34" charset="0"/>
                <a:ea typeface="Verdana" panose="020B0604030504040204" pitchFamily="34" charset="0"/>
                <a:cs typeface="Verdana" panose="020B0604030504040204" pitchFamily="34" charset="0"/>
              </a:rPr>
              <a:t>E</a:t>
            </a:r>
          </a:p>
        </p:txBody>
      </p:sp>
      <p:sp>
        <p:nvSpPr>
          <p:cNvPr id="34" name="TextBox 33"/>
          <p:cNvSpPr txBox="1"/>
          <p:nvPr/>
        </p:nvSpPr>
        <p:spPr>
          <a:xfrm>
            <a:off x="3777746" y="3690408"/>
            <a:ext cx="36580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DE</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5" name="TextBox 34"/>
          <p:cNvSpPr txBox="1"/>
          <p:nvPr/>
        </p:nvSpPr>
        <p:spPr>
          <a:xfrm>
            <a:off x="4201384" y="2590233"/>
            <a:ext cx="543739"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BCDE</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6" name="TextBox 35"/>
          <p:cNvSpPr txBox="1"/>
          <p:nvPr/>
        </p:nvSpPr>
        <p:spPr>
          <a:xfrm>
            <a:off x="4773329" y="3113913"/>
            <a:ext cx="45557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CDE</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7" name="TextBox 36"/>
          <p:cNvSpPr txBox="1"/>
          <p:nvPr/>
        </p:nvSpPr>
        <p:spPr>
          <a:xfrm>
            <a:off x="5260910" y="2227478"/>
            <a:ext cx="45076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ABC</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8" name="TextBox 37"/>
          <p:cNvSpPr txBox="1"/>
          <p:nvPr/>
        </p:nvSpPr>
        <p:spPr>
          <a:xfrm>
            <a:off x="5849593" y="3690407"/>
            <a:ext cx="365806"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DE</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39" name="TextBox 38"/>
          <p:cNvSpPr txBox="1"/>
          <p:nvPr/>
        </p:nvSpPr>
        <p:spPr>
          <a:xfrm>
            <a:off x="6409047" y="1114792"/>
            <a:ext cx="277640"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A</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40" name="TextBox 39"/>
          <p:cNvSpPr txBox="1"/>
          <p:nvPr/>
        </p:nvSpPr>
        <p:spPr>
          <a:xfrm>
            <a:off x="6876835" y="2867692"/>
            <a:ext cx="455574" cy="246221"/>
          </a:xfrm>
          <a:prstGeom prst="rect">
            <a:avLst/>
          </a:prstGeom>
          <a:noFill/>
        </p:spPr>
        <p:txBody>
          <a:bodyPr wrap="none" rtlCol="0">
            <a:spAutoFit/>
          </a:bodyPr>
          <a:lstStyle/>
          <a:p>
            <a:r>
              <a:rPr lang="en-US" sz="1000" dirty="0" smtClean="0">
                <a:latin typeface="Verdana" panose="020B0604030504040204" pitchFamily="34" charset="0"/>
                <a:ea typeface="Verdana" panose="020B0604030504040204" pitchFamily="34" charset="0"/>
                <a:cs typeface="Verdana" panose="020B0604030504040204" pitchFamily="34" charset="0"/>
              </a:rPr>
              <a:t>CDE</a:t>
            </a:r>
            <a:endParaRPr lang="en-US" sz="1000" dirty="0">
              <a:latin typeface="Verdana" panose="020B0604030504040204" pitchFamily="34" charset="0"/>
              <a:ea typeface="Verdana" panose="020B0604030504040204" pitchFamily="34" charset="0"/>
              <a:cs typeface="Verdana" panose="020B0604030504040204" pitchFamily="34" charset="0"/>
            </a:endParaRPr>
          </a:p>
        </p:txBody>
      </p:sp>
      <p:sp>
        <p:nvSpPr>
          <p:cNvPr id="41" name="Rectangle 40"/>
          <p:cNvSpPr/>
          <p:nvPr/>
        </p:nvSpPr>
        <p:spPr>
          <a:xfrm>
            <a:off x="498292" y="61456"/>
            <a:ext cx="1717896" cy="49898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LCB 2015</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1094549770"/>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graphicEl>
                                              <a:chart seriesIdx="-3" categoryIdx="-3" bldStep="gridLegend"/>
                                            </p:graphic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graphicEl>
                                              <a:chart seriesIdx="0"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5">
                                            <p:graphicEl>
                                              <a:chart seriesIdx="0" categoryIdx="-4" bldStep="series"/>
                                            </p:graphicEl>
                                          </p:spTgt>
                                        </p:tgtEl>
                                        <p:attrNameLst>
                                          <p:attrName>style.visibility</p:attrName>
                                        </p:attrNameLst>
                                      </p:cBhvr>
                                      <p:to>
                                        <p:strVal val="hidden"/>
                                      </p:to>
                                    </p:set>
                                  </p:subTnLst>
                                </p:cTn>
                              </p:par>
                              <p:par>
                                <p:cTn id="11" presetID="1" presetClass="entr" presetSubtype="0" fill="hold" grpId="0" nodeType="withEffect">
                                  <p:stCondLst>
                                    <p:cond delay="0"/>
                                  </p:stCondLst>
                                  <p:childTnLst>
                                    <p:set>
                                      <p:cBhvr>
                                        <p:cTn id="12" dur="1" fill="hold">
                                          <p:stCondLst>
                                            <p:cond delay="0"/>
                                          </p:stCondLst>
                                        </p:cTn>
                                        <p:tgtEl>
                                          <p:spTgt spid="4"/>
                                        </p:tgtEl>
                                        <p:attrNameLst>
                                          <p:attrName>style.visibility</p:attrName>
                                        </p:attrNameLst>
                                      </p:cBhvr>
                                      <p:to>
                                        <p:strVal val="visible"/>
                                      </p:to>
                                    </p:set>
                                  </p:childTnLst>
                                  <p:subTnLst>
                                    <p:set>
                                      <p:cBhvr override="childStyle">
                                        <p:cTn dur="1" fill="hold" display="0" masterRel="nextClick" afterEffect="1"/>
                                        <p:tgtEl>
                                          <p:spTgt spid="4"/>
                                        </p:tgtEl>
                                        <p:attrNameLst>
                                          <p:attrName>style.visibility</p:attrName>
                                        </p:attrNameLst>
                                      </p:cBhvr>
                                      <p:to>
                                        <p:strVal val="hidden"/>
                                      </p:to>
                                    </p:set>
                                  </p:subTnLst>
                                </p:cTn>
                              </p:par>
                              <p:par>
                                <p:cTn id="13" presetID="1" presetClass="entr" presetSubtype="0" fill="hold" grpId="0" nodeType="withEffect">
                                  <p:stCondLst>
                                    <p:cond delay="0"/>
                                  </p:stCondLst>
                                  <p:childTnLst>
                                    <p:set>
                                      <p:cBhvr>
                                        <p:cTn id="14" dur="1" fill="hold">
                                          <p:stCondLst>
                                            <p:cond delay="0"/>
                                          </p:stCondLst>
                                        </p:cTn>
                                        <p:tgtEl>
                                          <p:spTgt spid="6"/>
                                        </p:tgtEl>
                                        <p:attrNameLst>
                                          <p:attrName>style.visibility</p:attrName>
                                        </p:attrNameLst>
                                      </p:cBhvr>
                                      <p:to>
                                        <p:strVal val="visible"/>
                                      </p:to>
                                    </p:set>
                                  </p:childTnLst>
                                  <p:subTnLst>
                                    <p:set>
                                      <p:cBhvr override="childStyle">
                                        <p:cTn dur="1" fill="hold" display="0" masterRel="nextClick" afterEffect="1"/>
                                        <p:tgtEl>
                                          <p:spTgt spid="6"/>
                                        </p:tgtEl>
                                        <p:attrNameLst>
                                          <p:attrName>style.visibility</p:attrName>
                                        </p:attrNameLst>
                                      </p:cBhvr>
                                      <p:to>
                                        <p:strVal val="hidden"/>
                                      </p:to>
                                    </p:set>
                                  </p:subTnLst>
                                </p:cTn>
                              </p:par>
                              <p:par>
                                <p:cTn id="15" presetID="1" presetClass="entr" presetSubtype="0" fill="hold" grpId="0" nodeType="withEffect">
                                  <p:stCondLst>
                                    <p:cond delay="0"/>
                                  </p:stCondLst>
                                  <p:childTnLst>
                                    <p:set>
                                      <p:cBhvr>
                                        <p:cTn id="16" dur="1" fill="hold">
                                          <p:stCondLst>
                                            <p:cond delay="0"/>
                                          </p:stCondLst>
                                        </p:cTn>
                                        <p:tgtEl>
                                          <p:spTgt spid="7"/>
                                        </p:tgtEl>
                                        <p:attrNameLst>
                                          <p:attrName>style.visibility</p:attrName>
                                        </p:attrNameLst>
                                      </p:cBhvr>
                                      <p:to>
                                        <p:strVal val="visible"/>
                                      </p:to>
                                    </p:set>
                                  </p:childTnLst>
                                  <p:subTnLst>
                                    <p:set>
                                      <p:cBhvr override="childStyle">
                                        <p:cTn dur="1" fill="hold" display="0" masterRel="nextClick" afterEffect="1"/>
                                        <p:tgtEl>
                                          <p:spTgt spid="7"/>
                                        </p:tgtEl>
                                        <p:attrNameLst>
                                          <p:attrName>style.visibility</p:attrName>
                                        </p:attrNameLst>
                                      </p:cBhvr>
                                      <p:to>
                                        <p:strVal val="hidden"/>
                                      </p:to>
                                    </p:set>
                                  </p:subTnLst>
                                </p:cTn>
                              </p:par>
                              <p:par>
                                <p:cTn id="17" presetID="1" presetClass="entr" presetSubtype="0" fill="hold" grpId="0" nodeType="withEffect">
                                  <p:stCondLst>
                                    <p:cond delay="0"/>
                                  </p:stCondLst>
                                  <p:childTnLst>
                                    <p:set>
                                      <p:cBhvr>
                                        <p:cTn id="18" dur="1" fill="hold">
                                          <p:stCondLst>
                                            <p:cond delay="0"/>
                                          </p:stCondLst>
                                        </p:cTn>
                                        <p:tgtEl>
                                          <p:spTgt spid="8"/>
                                        </p:tgtEl>
                                        <p:attrNameLst>
                                          <p:attrName>style.visibility</p:attrName>
                                        </p:attrNameLst>
                                      </p:cBhvr>
                                      <p:to>
                                        <p:strVal val="visible"/>
                                      </p:to>
                                    </p:set>
                                  </p:childTnLst>
                                  <p:subTnLst>
                                    <p:set>
                                      <p:cBhvr override="childStyle">
                                        <p:cTn dur="1" fill="hold" display="0" masterRel="nextClick" afterEffect="1"/>
                                        <p:tgtEl>
                                          <p:spTgt spid="8"/>
                                        </p:tgtEl>
                                        <p:attrNameLst>
                                          <p:attrName>style.visibility</p:attrName>
                                        </p:attrNameLst>
                                      </p:cBhvr>
                                      <p:to>
                                        <p:strVal val="hidden"/>
                                      </p:to>
                                    </p:set>
                                  </p:subTnLst>
                                </p:cTn>
                              </p:par>
                              <p:par>
                                <p:cTn id="19" presetID="1" presetClass="entr" presetSubtype="0" fill="hold" grpId="0" nodeType="withEffect">
                                  <p:stCondLst>
                                    <p:cond delay="0"/>
                                  </p:stCondLst>
                                  <p:childTnLst>
                                    <p:set>
                                      <p:cBhvr>
                                        <p:cTn id="20" dur="1" fill="hold">
                                          <p:stCondLst>
                                            <p:cond delay="0"/>
                                          </p:stCondLst>
                                        </p:cTn>
                                        <p:tgtEl>
                                          <p:spTgt spid="9"/>
                                        </p:tgtEl>
                                        <p:attrNameLst>
                                          <p:attrName>style.visibility</p:attrName>
                                        </p:attrNameLst>
                                      </p:cBhvr>
                                      <p:to>
                                        <p:strVal val="visible"/>
                                      </p:to>
                                    </p:set>
                                  </p:childTnLst>
                                  <p:subTnLst>
                                    <p:set>
                                      <p:cBhvr override="childStyle">
                                        <p:cTn dur="1" fill="hold" display="0" masterRel="nextClick" afterEffect="1"/>
                                        <p:tgtEl>
                                          <p:spTgt spid="9"/>
                                        </p:tgtEl>
                                        <p:attrNameLst>
                                          <p:attrName>style.visibility</p:attrName>
                                        </p:attrNameLst>
                                      </p:cBhvr>
                                      <p:to>
                                        <p:strVal val="hidden"/>
                                      </p:to>
                                    </p:set>
                                  </p:subTnLst>
                                </p:cTn>
                              </p:par>
                              <p:par>
                                <p:cTn id="21" presetID="1" presetClass="entr" presetSubtype="0" fill="hold" grpId="0" nodeType="withEffect">
                                  <p:stCondLst>
                                    <p:cond delay="0"/>
                                  </p:stCondLst>
                                  <p:childTnLst>
                                    <p:set>
                                      <p:cBhvr>
                                        <p:cTn id="22" dur="1" fill="hold">
                                          <p:stCondLst>
                                            <p:cond delay="0"/>
                                          </p:stCondLst>
                                        </p:cTn>
                                        <p:tgtEl>
                                          <p:spTgt spid="10"/>
                                        </p:tgtEl>
                                        <p:attrNameLst>
                                          <p:attrName>style.visibility</p:attrName>
                                        </p:attrNameLst>
                                      </p:cBhvr>
                                      <p:to>
                                        <p:strVal val="visible"/>
                                      </p:to>
                                    </p:set>
                                  </p:childTnLst>
                                  <p:subTnLst>
                                    <p:set>
                                      <p:cBhvr override="childStyle">
                                        <p:cTn dur="1" fill="hold" display="0" masterRel="nextClick" afterEffect="1"/>
                                        <p:tgtEl>
                                          <p:spTgt spid="10"/>
                                        </p:tgtEl>
                                        <p:attrNameLst>
                                          <p:attrName>style.visibility</p:attrName>
                                        </p:attrNameLst>
                                      </p:cBhvr>
                                      <p:to>
                                        <p:strVal val="hidden"/>
                                      </p:to>
                                    </p:set>
                                  </p:subTnLst>
                                </p:cTn>
                              </p:par>
                              <p:par>
                                <p:cTn id="23" presetID="1" presetClass="entr" presetSubtype="0" fill="hold" grpId="0" nodeType="withEffect">
                                  <p:stCondLst>
                                    <p:cond delay="0"/>
                                  </p:stCondLst>
                                  <p:childTnLst>
                                    <p:set>
                                      <p:cBhvr>
                                        <p:cTn id="24" dur="1" fill="hold">
                                          <p:stCondLst>
                                            <p:cond delay="0"/>
                                          </p:stCondLst>
                                        </p:cTn>
                                        <p:tgtEl>
                                          <p:spTgt spid="11"/>
                                        </p:tgtEl>
                                        <p:attrNameLst>
                                          <p:attrName>style.visibility</p:attrName>
                                        </p:attrNameLst>
                                      </p:cBhvr>
                                      <p:to>
                                        <p:strVal val="visible"/>
                                      </p:to>
                                    </p:set>
                                  </p:childTnLst>
                                  <p:subTnLst>
                                    <p:set>
                                      <p:cBhvr override="childStyle">
                                        <p:cTn dur="1" fill="hold" display="0" masterRel="nextClick" afterEffect="1"/>
                                        <p:tgtEl>
                                          <p:spTgt spid="11"/>
                                        </p:tgtEl>
                                        <p:attrNameLst>
                                          <p:attrName>style.visibility</p:attrName>
                                        </p:attrNameLst>
                                      </p:cBhvr>
                                      <p:to>
                                        <p:strVal val="hidden"/>
                                      </p:to>
                                    </p:set>
                                  </p:subTnLst>
                                </p:cTn>
                              </p:par>
                              <p:par>
                                <p:cTn id="25" presetID="1" presetClass="entr" presetSubtype="0" fill="hold" grpId="0" nodeType="withEffect">
                                  <p:stCondLst>
                                    <p:cond delay="0"/>
                                  </p:stCondLst>
                                  <p:childTnLst>
                                    <p:set>
                                      <p:cBhvr>
                                        <p:cTn id="26" dur="1" fill="hold">
                                          <p:stCondLst>
                                            <p:cond delay="0"/>
                                          </p:stCondLst>
                                        </p:cTn>
                                        <p:tgtEl>
                                          <p:spTgt spid="12"/>
                                        </p:tgtEl>
                                        <p:attrNameLst>
                                          <p:attrName>style.visibility</p:attrName>
                                        </p:attrNameLst>
                                      </p:cBhvr>
                                      <p:to>
                                        <p:strVal val="visible"/>
                                      </p:to>
                                    </p:set>
                                  </p:childTnLst>
                                  <p:subTnLst>
                                    <p:set>
                                      <p:cBhvr override="childStyle">
                                        <p:cTn dur="1" fill="hold" display="0" masterRel="nextClick" afterEffect="1"/>
                                        <p:tgtEl>
                                          <p:spTgt spid="12"/>
                                        </p:tgtEl>
                                        <p:attrNameLst>
                                          <p:attrName>style.visibility</p:attrName>
                                        </p:attrNameLst>
                                      </p:cBhvr>
                                      <p:to>
                                        <p:strVal val="hidden"/>
                                      </p:to>
                                    </p:set>
                                  </p:subTnLst>
                                </p:cTn>
                              </p:par>
                              <p:par>
                                <p:cTn id="27" presetID="1" presetClass="entr" presetSubtype="0" fill="hold" grpId="0" nodeType="withEffect">
                                  <p:stCondLst>
                                    <p:cond delay="0"/>
                                  </p:stCondLst>
                                  <p:childTnLst>
                                    <p:set>
                                      <p:cBhvr>
                                        <p:cTn id="28" dur="1" fill="hold">
                                          <p:stCondLst>
                                            <p:cond delay="0"/>
                                          </p:stCondLst>
                                        </p:cTn>
                                        <p:tgtEl>
                                          <p:spTgt spid="13"/>
                                        </p:tgtEl>
                                        <p:attrNameLst>
                                          <p:attrName>style.visibility</p:attrName>
                                        </p:attrNameLst>
                                      </p:cBhvr>
                                      <p:to>
                                        <p:strVal val="visible"/>
                                      </p:to>
                                    </p:set>
                                  </p:childTnLst>
                                  <p:subTnLst>
                                    <p:set>
                                      <p:cBhvr override="childStyle">
                                        <p:cTn dur="1" fill="hold" display="0" masterRel="nextClick" afterEffect="1"/>
                                        <p:tgtEl>
                                          <p:spTgt spid="13"/>
                                        </p:tgtEl>
                                        <p:attrNameLst>
                                          <p:attrName>style.visibility</p:attrName>
                                        </p:attrNameLst>
                                      </p:cBhvr>
                                      <p:to>
                                        <p:strVal val="hidden"/>
                                      </p:to>
                                    </p:set>
                                  </p:subTnLst>
                                </p:cTn>
                              </p:par>
                              <p:par>
                                <p:cTn id="29" presetID="1" presetClass="entr" presetSubtype="0" fill="hold" grpId="0" nodeType="withEffect">
                                  <p:stCondLst>
                                    <p:cond delay="0"/>
                                  </p:stCondLst>
                                  <p:childTnLst>
                                    <p:set>
                                      <p:cBhvr>
                                        <p:cTn id="30" dur="1" fill="hold">
                                          <p:stCondLst>
                                            <p:cond delay="0"/>
                                          </p:stCondLst>
                                        </p:cTn>
                                        <p:tgtEl>
                                          <p:spTgt spid="14"/>
                                        </p:tgtEl>
                                        <p:attrNameLst>
                                          <p:attrName>style.visibility</p:attrName>
                                        </p:attrNameLst>
                                      </p:cBhvr>
                                      <p:to>
                                        <p:strVal val="visible"/>
                                      </p:to>
                                    </p:set>
                                  </p:childTnLst>
                                  <p:subTnLst>
                                    <p:set>
                                      <p:cBhvr override="childStyle">
                                        <p:cTn dur="1" fill="hold" display="0" masterRel="nextClick" afterEffect="1"/>
                                        <p:tgtEl>
                                          <p:spTgt spid="14"/>
                                        </p:tgtEl>
                                        <p:attrNameLst>
                                          <p:attrName>style.visibility</p:attrName>
                                        </p:attrNameLst>
                                      </p:cBhvr>
                                      <p:to>
                                        <p:strVal val="hidden"/>
                                      </p:to>
                                    </p:set>
                                  </p:subTnLst>
                                </p:cTn>
                              </p:par>
                              <p:par>
                                <p:cTn id="31" presetID="1" presetClass="entr" presetSubtype="0" fill="hold" grpId="0" nodeType="withEffect">
                                  <p:stCondLst>
                                    <p:cond delay="0"/>
                                  </p:stCondLst>
                                  <p:childTnLst>
                                    <p:set>
                                      <p:cBhvr>
                                        <p:cTn id="32" dur="1" fill="hold">
                                          <p:stCondLst>
                                            <p:cond delay="0"/>
                                          </p:stCondLst>
                                        </p:cTn>
                                        <p:tgtEl>
                                          <p:spTgt spid="15"/>
                                        </p:tgtEl>
                                        <p:attrNameLst>
                                          <p:attrName>style.visibility</p:attrName>
                                        </p:attrNameLst>
                                      </p:cBhvr>
                                      <p:to>
                                        <p:strVal val="visible"/>
                                      </p:to>
                                    </p:set>
                                  </p:childTnLst>
                                  <p:subTnLst>
                                    <p:set>
                                      <p:cBhvr override="childStyle">
                                        <p:cTn dur="1" fill="hold" display="0" masterRel="nextClick" afterEffect="1"/>
                                        <p:tgtEl>
                                          <p:spTgt spid="15"/>
                                        </p:tgtEl>
                                        <p:attrNameLst>
                                          <p:attrName>style.visibility</p:attrName>
                                        </p:attrNameLst>
                                      </p:cBhvr>
                                      <p:to>
                                        <p:strVal val="hidden"/>
                                      </p:to>
                                    </p:set>
                                  </p:subTnLst>
                                </p:cTn>
                              </p:par>
                              <p:par>
                                <p:cTn id="33" presetID="1" presetClass="entr" presetSubtype="0" fill="hold" grpId="0" nodeType="withEffect">
                                  <p:stCondLst>
                                    <p:cond delay="0"/>
                                  </p:stCondLst>
                                  <p:childTnLst>
                                    <p:set>
                                      <p:cBhvr>
                                        <p:cTn id="34" dur="1" fill="hold">
                                          <p:stCondLst>
                                            <p:cond delay="0"/>
                                          </p:stCondLst>
                                        </p:cTn>
                                        <p:tgtEl>
                                          <p:spTgt spid="16"/>
                                        </p:tgtEl>
                                        <p:attrNameLst>
                                          <p:attrName>style.visibility</p:attrName>
                                        </p:attrNameLst>
                                      </p:cBhvr>
                                      <p:to>
                                        <p:strVal val="visible"/>
                                      </p:to>
                                    </p:set>
                                  </p:childTnLst>
                                  <p:subTnLst>
                                    <p:set>
                                      <p:cBhvr override="childStyle">
                                        <p:cTn dur="1" fill="hold" display="0" masterRel="nextClick" afterEffect="1"/>
                                        <p:tgtEl>
                                          <p:spTgt spid="16"/>
                                        </p:tgtEl>
                                        <p:attrNameLst>
                                          <p:attrName>style.visibility</p:attrName>
                                        </p:attrNameLst>
                                      </p:cBhvr>
                                      <p:to>
                                        <p:strVal val="hidden"/>
                                      </p:to>
                                    </p:set>
                                  </p:sub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5">
                                            <p:graphicEl>
                                              <a:chart seriesIdx="1" categoryIdx="-4" bldStep="series"/>
                                            </p:graphicEl>
                                          </p:spTgt>
                                        </p:tgtEl>
                                        <p:attrNameLst>
                                          <p:attrName>style.visibility</p:attrName>
                                        </p:attrNameLst>
                                      </p:cBhvr>
                                      <p:to>
                                        <p:strVal val="visible"/>
                                      </p:to>
                                    </p:set>
                                  </p:childTnLst>
                                  <p:subTnLst>
                                    <p:set>
                                      <p:cBhvr override="childStyle">
                                        <p:cTn dur="1" fill="hold" display="0" masterRel="nextClick" afterEffect="1"/>
                                        <p:tgtEl>
                                          <p:spTgt spid="5">
                                            <p:graphicEl>
                                              <a:chart seriesIdx="1" categoryIdx="-4" bldStep="series"/>
                                            </p:graphicEl>
                                          </p:spTgt>
                                        </p:tgtEl>
                                        <p:attrNameLst>
                                          <p:attrName>style.visibility</p:attrName>
                                        </p:attrNameLst>
                                      </p:cBhvr>
                                      <p:to>
                                        <p:strVal val="hidden"/>
                                      </p:to>
                                    </p:set>
                                  </p:subTnLst>
                                </p:cTn>
                              </p:par>
                              <p:par>
                                <p:cTn id="39" presetID="1" presetClass="entr" presetSubtype="0" fill="hold" grpId="0" nodeType="withEffect">
                                  <p:stCondLst>
                                    <p:cond delay="0"/>
                                  </p:stCondLst>
                                  <p:childTnLst>
                                    <p:set>
                                      <p:cBhvr>
                                        <p:cTn id="40" dur="1" fill="hold">
                                          <p:stCondLst>
                                            <p:cond delay="0"/>
                                          </p:stCondLst>
                                        </p:cTn>
                                        <p:tgtEl>
                                          <p:spTgt spid="17"/>
                                        </p:tgtEl>
                                        <p:attrNameLst>
                                          <p:attrName>style.visibility</p:attrName>
                                        </p:attrNameLst>
                                      </p:cBhvr>
                                      <p:to>
                                        <p:strVal val="visible"/>
                                      </p:to>
                                    </p:set>
                                  </p:childTnLst>
                                  <p:subTnLst>
                                    <p:set>
                                      <p:cBhvr override="childStyle">
                                        <p:cTn dur="1" fill="hold" display="0" masterRel="nextClick" afterEffect="1"/>
                                        <p:tgtEl>
                                          <p:spTgt spid="17"/>
                                        </p:tgtEl>
                                        <p:attrNameLst>
                                          <p:attrName>style.visibility</p:attrName>
                                        </p:attrNameLst>
                                      </p:cBhvr>
                                      <p:to>
                                        <p:strVal val="hidden"/>
                                      </p:to>
                                    </p:set>
                                  </p:subTnLst>
                                </p:cTn>
                              </p:par>
                              <p:par>
                                <p:cTn id="41" presetID="1" presetClass="entr" presetSubtype="0" fill="hold" grpId="0" nodeType="withEffect">
                                  <p:stCondLst>
                                    <p:cond delay="0"/>
                                  </p:stCondLst>
                                  <p:childTnLst>
                                    <p:set>
                                      <p:cBhvr>
                                        <p:cTn id="42" dur="1" fill="hold">
                                          <p:stCondLst>
                                            <p:cond delay="0"/>
                                          </p:stCondLst>
                                        </p:cTn>
                                        <p:tgtEl>
                                          <p:spTgt spid="18"/>
                                        </p:tgtEl>
                                        <p:attrNameLst>
                                          <p:attrName>style.visibility</p:attrName>
                                        </p:attrNameLst>
                                      </p:cBhvr>
                                      <p:to>
                                        <p:strVal val="visible"/>
                                      </p:to>
                                    </p:set>
                                  </p:childTnLst>
                                  <p:subTnLst>
                                    <p:set>
                                      <p:cBhvr override="childStyle">
                                        <p:cTn dur="1" fill="hold" display="0" masterRel="nextClick" afterEffect="1"/>
                                        <p:tgtEl>
                                          <p:spTgt spid="18"/>
                                        </p:tgtEl>
                                        <p:attrNameLst>
                                          <p:attrName>style.visibility</p:attrName>
                                        </p:attrNameLst>
                                      </p:cBhvr>
                                      <p:to>
                                        <p:strVal val="hidden"/>
                                      </p:to>
                                    </p:set>
                                  </p:subTnLst>
                                </p:cTn>
                              </p:par>
                              <p:par>
                                <p:cTn id="43" presetID="1" presetClass="entr" presetSubtype="0" fill="hold" grpId="0" nodeType="withEffect">
                                  <p:stCondLst>
                                    <p:cond delay="0"/>
                                  </p:stCondLst>
                                  <p:childTnLst>
                                    <p:set>
                                      <p:cBhvr>
                                        <p:cTn id="44" dur="1" fill="hold">
                                          <p:stCondLst>
                                            <p:cond delay="0"/>
                                          </p:stCondLst>
                                        </p:cTn>
                                        <p:tgtEl>
                                          <p:spTgt spid="19"/>
                                        </p:tgtEl>
                                        <p:attrNameLst>
                                          <p:attrName>style.visibility</p:attrName>
                                        </p:attrNameLst>
                                      </p:cBhvr>
                                      <p:to>
                                        <p:strVal val="visible"/>
                                      </p:to>
                                    </p:set>
                                  </p:childTnLst>
                                  <p:subTnLst>
                                    <p:set>
                                      <p:cBhvr override="childStyle">
                                        <p:cTn dur="1" fill="hold" display="0" masterRel="nextClick" afterEffect="1"/>
                                        <p:tgtEl>
                                          <p:spTgt spid="19"/>
                                        </p:tgtEl>
                                        <p:attrNameLst>
                                          <p:attrName>style.visibility</p:attrName>
                                        </p:attrNameLst>
                                      </p:cBhvr>
                                      <p:to>
                                        <p:strVal val="hidden"/>
                                      </p:to>
                                    </p:set>
                                  </p:subTnLst>
                                </p:cTn>
                              </p:par>
                              <p:par>
                                <p:cTn id="45" presetID="1" presetClass="entr" presetSubtype="0" fill="hold" grpId="0" nodeType="withEffect">
                                  <p:stCondLst>
                                    <p:cond delay="0"/>
                                  </p:stCondLst>
                                  <p:childTnLst>
                                    <p:set>
                                      <p:cBhvr>
                                        <p:cTn id="46" dur="1" fill="hold">
                                          <p:stCondLst>
                                            <p:cond delay="0"/>
                                          </p:stCondLst>
                                        </p:cTn>
                                        <p:tgtEl>
                                          <p:spTgt spid="20"/>
                                        </p:tgtEl>
                                        <p:attrNameLst>
                                          <p:attrName>style.visibility</p:attrName>
                                        </p:attrNameLst>
                                      </p:cBhvr>
                                      <p:to>
                                        <p:strVal val="visible"/>
                                      </p:to>
                                    </p:set>
                                  </p:childTnLst>
                                  <p:subTnLst>
                                    <p:set>
                                      <p:cBhvr override="childStyle">
                                        <p:cTn dur="1" fill="hold" display="0" masterRel="nextClick" afterEffect="1"/>
                                        <p:tgtEl>
                                          <p:spTgt spid="20"/>
                                        </p:tgtEl>
                                        <p:attrNameLst>
                                          <p:attrName>style.visibility</p:attrName>
                                        </p:attrNameLst>
                                      </p:cBhvr>
                                      <p:to>
                                        <p:strVal val="hidden"/>
                                      </p:to>
                                    </p:set>
                                  </p:subTnLst>
                                </p:cTn>
                              </p:par>
                              <p:par>
                                <p:cTn id="47" presetID="1" presetClass="entr" presetSubtype="0" fill="hold" grpId="0" nodeType="withEffect">
                                  <p:stCondLst>
                                    <p:cond delay="0"/>
                                  </p:stCondLst>
                                  <p:childTnLst>
                                    <p:set>
                                      <p:cBhvr>
                                        <p:cTn id="48" dur="1" fill="hold">
                                          <p:stCondLst>
                                            <p:cond delay="0"/>
                                          </p:stCondLst>
                                        </p:cTn>
                                        <p:tgtEl>
                                          <p:spTgt spid="21"/>
                                        </p:tgtEl>
                                        <p:attrNameLst>
                                          <p:attrName>style.visibility</p:attrName>
                                        </p:attrNameLst>
                                      </p:cBhvr>
                                      <p:to>
                                        <p:strVal val="visible"/>
                                      </p:to>
                                    </p:set>
                                  </p:childTnLst>
                                  <p:subTnLst>
                                    <p:set>
                                      <p:cBhvr override="childStyle">
                                        <p:cTn dur="1" fill="hold" display="0" masterRel="nextClick" afterEffect="1"/>
                                        <p:tgtEl>
                                          <p:spTgt spid="21"/>
                                        </p:tgtEl>
                                        <p:attrNameLst>
                                          <p:attrName>style.visibility</p:attrName>
                                        </p:attrNameLst>
                                      </p:cBhvr>
                                      <p:to>
                                        <p:strVal val="hidden"/>
                                      </p:to>
                                    </p:set>
                                  </p:subTnLst>
                                </p:cTn>
                              </p:par>
                              <p:par>
                                <p:cTn id="49" presetID="1" presetClass="entr" presetSubtype="0" fill="hold" grpId="0" nodeType="withEffect">
                                  <p:stCondLst>
                                    <p:cond delay="0"/>
                                  </p:stCondLst>
                                  <p:childTnLst>
                                    <p:set>
                                      <p:cBhvr>
                                        <p:cTn id="50" dur="1" fill="hold">
                                          <p:stCondLst>
                                            <p:cond delay="0"/>
                                          </p:stCondLst>
                                        </p:cTn>
                                        <p:tgtEl>
                                          <p:spTgt spid="22"/>
                                        </p:tgtEl>
                                        <p:attrNameLst>
                                          <p:attrName>style.visibility</p:attrName>
                                        </p:attrNameLst>
                                      </p:cBhvr>
                                      <p:to>
                                        <p:strVal val="visible"/>
                                      </p:to>
                                    </p:set>
                                  </p:childTnLst>
                                  <p:subTnLst>
                                    <p:set>
                                      <p:cBhvr override="childStyle">
                                        <p:cTn dur="1" fill="hold" display="0" masterRel="nextClick" afterEffect="1"/>
                                        <p:tgtEl>
                                          <p:spTgt spid="22"/>
                                        </p:tgtEl>
                                        <p:attrNameLst>
                                          <p:attrName>style.visibility</p:attrName>
                                        </p:attrNameLst>
                                      </p:cBhvr>
                                      <p:to>
                                        <p:strVal val="hidden"/>
                                      </p:to>
                                    </p:set>
                                  </p:subTnLst>
                                </p:cTn>
                              </p:par>
                              <p:par>
                                <p:cTn id="51" presetID="1" presetClass="entr" presetSubtype="0" fill="hold" grpId="0" nodeType="withEffect">
                                  <p:stCondLst>
                                    <p:cond delay="0"/>
                                  </p:stCondLst>
                                  <p:childTnLst>
                                    <p:set>
                                      <p:cBhvr>
                                        <p:cTn id="52" dur="1" fill="hold">
                                          <p:stCondLst>
                                            <p:cond delay="0"/>
                                          </p:stCondLst>
                                        </p:cTn>
                                        <p:tgtEl>
                                          <p:spTgt spid="23"/>
                                        </p:tgtEl>
                                        <p:attrNameLst>
                                          <p:attrName>style.visibility</p:attrName>
                                        </p:attrNameLst>
                                      </p:cBhvr>
                                      <p:to>
                                        <p:strVal val="visible"/>
                                      </p:to>
                                    </p:set>
                                  </p:childTnLst>
                                  <p:subTnLst>
                                    <p:set>
                                      <p:cBhvr override="childStyle">
                                        <p:cTn dur="1" fill="hold" display="0" masterRel="nextClick" afterEffect="1"/>
                                        <p:tgtEl>
                                          <p:spTgt spid="23"/>
                                        </p:tgtEl>
                                        <p:attrNameLst>
                                          <p:attrName>style.visibility</p:attrName>
                                        </p:attrNameLst>
                                      </p:cBhvr>
                                      <p:to>
                                        <p:strVal val="hidden"/>
                                      </p:to>
                                    </p:set>
                                  </p:subTnLst>
                                </p:cTn>
                              </p:par>
                              <p:par>
                                <p:cTn id="53" presetID="1" presetClass="entr" presetSubtype="0" fill="hold" grpId="0" nodeType="withEffect">
                                  <p:stCondLst>
                                    <p:cond delay="0"/>
                                  </p:stCondLst>
                                  <p:childTnLst>
                                    <p:set>
                                      <p:cBhvr>
                                        <p:cTn id="54" dur="1" fill="hold">
                                          <p:stCondLst>
                                            <p:cond delay="0"/>
                                          </p:stCondLst>
                                        </p:cTn>
                                        <p:tgtEl>
                                          <p:spTgt spid="24"/>
                                        </p:tgtEl>
                                        <p:attrNameLst>
                                          <p:attrName>style.visibility</p:attrName>
                                        </p:attrNameLst>
                                      </p:cBhvr>
                                      <p:to>
                                        <p:strVal val="visible"/>
                                      </p:to>
                                    </p:set>
                                  </p:childTnLst>
                                  <p:subTnLst>
                                    <p:set>
                                      <p:cBhvr override="childStyle">
                                        <p:cTn dur="1" fill="hold" display="0" masterRel="nextClick" afterEffect="1"/>
                                        <p:tgtEl>
                                          <p:spTgt spid="24"/>
                                        </p:tgtEl>
                                        <p:attrNameLst>
                                          <p:attrName>style.visibility</p:attrName>
                                        </p:attrNameLst>
                                      </p:cBhvr>
                                      <p:to>
                                        <p:strVal val="hidden"/>
                                      </p:to>
                                    </p:set>
                                  </p:subTnLst>
                                </p:cTn>
                              </p:par>
                              <p:par>
                                <p:cTn id="55" presetID="1" presetClass="entr" presetSubtype="0" fill="hold" grpId="0" nodeType="withEffect">
                                  <p:stCondLst>
                                    <p:cond delay="0"/>
                                  </p:stCondLst>
                                  <p:childTnLst>
                                    <p:set>
                                      <p:cBhvr>
                                        <p:cTn id="56" dur="1" fill="hold">
                                          <p:stCondLst>
                                            <p:cond delay="0"/>
                                          </p:stCondLst>
                                        </p:cTn>
                                        <p:tgtEl>
                                          <p:spTgt spid="25"/>
                                        </p:tgtEl>
                                        <p:attrNameLst>
                                          <p:attrName>style.visibility</p:attrName>
                                        </p:attrNameLst>
                                      </p:cBhvr>
                                      <p:to>
                                        <p:strVal val="visible"/>
                                      </p:to>
                                    </p:set>
                                  </p:childTnLst>
                                  <p:subTnLst>
                                    <p:set>
                                      <p:cBhvr override="childStyle">
                                        <p:cTn dur="1" fill="hold" display="0" masterRel="nextClick" afterEffect="1"/>
                                        <p:tgtEl>
                                          <p:spTgt spid="25"/>
                                        </p:tgtEl>
                                        <p:attrNameLst>
                                          <p:attrName>style.visibility</p:attrName>
                                        </p:attrNameLst>
                                      </p:cBhvr>
                                      <p:to>
                                        <p:strVal val="hidden"/>
                                      </p:to>
                                    </p:set>
                                  </p:subTnLst>
                                </p:cTn>
                              </p:par>
                              <p:par>
                                <p:cTn id="57" presetID="1" presetClass="entr" presetSubtype="0" fill="hold" grpId="0" nodeType="withEffect">
                                  <p:stCondLst>
                                    <p:cond delay="0"/>
                                  </p:stCondLst>
                                  <p:childTnLst>
                                    <p:set>
                                      <p:cBhvr>
                                        <p:cTn id="58" dur="1" fill="hold">
                                          <p:stCondLst>
                                            <p:cond delay="0"/>
                                          </p:stCondLst>
                                        </p:cTn>
                                        <p:tgtEl>
                                          <p:spTgt spid="26"/>
                                        </p:tgtEl>
                                        <p:attrNameLst>
                                          <p:attrName>style.visibility</p:attrName>
                                        </p:attrNameLst>
                                      </p:cBhvr>
                                      <p:to>
                                        <p:strVal val="visible"/>
                                      </p:to>
                                    </p:set>
                                  </p:childTnLst>
                                  <p:subTnLst>
                                    <p:set>
                                      <p:cBhvr override="childStyle">
                                        <p:cTn dur="1" fill="hold" display="0" masterRel="nextClick" afterEffect="1"/>
                                        <p:tgtEl>
                                          <p:spTgt spid="26"/>
                                        </p:tgtEl>
                                        <p:attrNameLst>
                                          <p:attrName>style.visibility</p:attrName>
                                        </p:attrNameLst>
                                      </p:cBhvr>
                                      <p:to>
                                        <p:strVal val="hidden"/>
                                      </p:to>
                                    </p:set>
                                  </p:subTnLst>
                                </p:cTn>
                              </p:par>
                              <p:par>
                                <p:cTn id="59" presetID="1" presetClass="entr" presetSubtype="0" fill="hold" grpId="0" nodeType="withEffect">
                                  <p:stCondLst>
                                    <p:cond delay="0"/>
                                  </p:stCondLst>
                                  <p:childTnLst>
                                    <p:set>
                                      <p:cBhvr>
                                        <p:cTn id="60" dur="1" fill="hold">
                                          <p:stCondLst>
                                            <p:cond delay="0"/>
                                          </p:stCondLst>
                                        </p:cTn>
                                        <p:tgtEl>
                                          <p:spTgt spid="27"/>
                                        </p:tgtEl>
                                        <p:attrNameLst>
                                          <p:attrName>style.visibility</p:attrName>
                                        </p:attrNameLst>
                                      </p:cBhvr>
                                      <p:to>
                                        <p:strVal val="visible"/>
                                      </p:to>
                                    </p:set>
                                  </p:childTnLst>
                                  <p:subTnLst>
                                    <p:set>
                                      <p:cBhvr override="childStyle">
                                        <p:cTn dur="1" fill="hold" display="0" masterRel="nextClick" afterEffect="1"/>
                                        <p:tgtEl>
                                          <p:spTgt spid="27"/>
                                        </p:tgtEl>
                                        <p:attrNameLst>
                                          <p:attrName>style.visibility</p:attrName>
                                        </p:attrNameLst>
                                      </p:cBhvr>
                                      <p:to>
                                        <p:strVal val="hidden"/>
                                      </p:to>
                                    </p:set>
                                  </p:subTnLst>
                                </p:cTn>
                              </p:par>
                              <p:par>
                                <p:cTn id="61" presetID="1" presetClass="entr" presetSubtype="0" fill="hold" grpId="0" nodeType="withEffect">
                                  <p:stCondLst>
                                    <p:cond delay="0"/>
                                  </p:stCondLst>
                                  <p:childTnLst>
                                    <p:set>
                                      <p:cBhvr>
                                        <p:cTn id="62" dur="1" fill="hold">
                                          <p:stCondLst>
                                            <p:cond delay="0"/>
                                          </p:stCondLst>
                                        </p:cTn>
                                        <p:tgtEl>
                                          <p:spTgt spid="28"/>
                                        </p:tgtEl>
                                        <p:attrNameLst>
                                          <p:attrName>style.visibility</p:attrName>
                                        </p:attrNameLst>
                                      </p:cBhvr>
                                      <p:to>
                                        <p:strVal val="visible"/>
                                      </p:to>
                                    </p:set>
                                  </p:childTnLst>
                                  <p:subTnLst>
                                    <p:set>
                                      <p:cBhvr override="childStyle">
                                        <p:cTn dur="1" fill="hold" display="0" masterRel="nextClick" afterEffect="1"/>
                                        <p:tgtEl>
                                          <p:spTgt spid="28"/>
                                        </p:tgtEl>
                                        <p:attrNameLst>
                                          <p:attrName>style.visibility</p:attrName>
                                        </p:attrNameLst>
                                      </p:cBhvr>
                                      <p:to>
                                        <p:strVal val="hidden"/>
                                      </p:to>
                                    </p:set>
                                  </p:subTnLst>
                                </p:cTn>
                              </p:par>
                            </p:childTnLst>
                          </p:cTn>
                        </p:par>
                      </p:childTnLst>
                    </p:cTn>
                  </p:par>
                  <p:par>
                    <p:cTn id="63" fill="hold">
                      <p:stCondLst>
                        <p:cond delay="indefinite"/>
                      </p:stCondLst>
                      <p:childTnLst>
                        <p:par>
                          <p:cTn id="64" fill="hold">
                            <p:stCondLst>
                              <p:cond delay="0"/>
                            </p:stCondLst>
                            <p:childTnLst>
                              <p:par>
                                <p:cTn id="65" presetID="1" presetClass="entr" presetSubtype="0" fill="hold" grpId="0" nodeType="clickEffect">
                                  <p:stCondLst>
                                    <p:cond delay="0"/>
                                  </p:stCondLst>
                                  <p:childTnLst>
                                    <p:set>
                                      <p:cBhvr>
                                        <p:cTn id="66" dur="1" fill="hold">
                                          <p:stCondLst>
                                            <p:cond delay="0"/>
                                          </p:stCondLst>
                                        </p:cTn>
                                        <p:tgtEl>
                                          <p:spTgt spid="5">
                                            <p:graphicEl>
                                              <a:chart seriesIdx="2" categoryIdx="-4" bldStep="series"/>
                                            </p:graphicEl>
                                          </p:spTgt>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29"/>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30"/>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31"/>
                                        </p:tgtEl>
                                        <p:attrNameLst>
                                          <p:attrName>style.visibility</p:attrName>
                                        </p:attrNameLst>
                                      </p:cBhvr>
                                      <p:to>
                                        <p:strVal val="visible"/>
                                      </p:to>
                                    </p:set>
                                  </p:childTnLst>
                                </p:cTn>
                              </p:par>
                              <p:par>
                                <p:cTn id="73" presetID="1" presetClass="entr" presetSubtype="0" fill="hold" grpId="0" nodeType="withEffect">
                                  <p:stCondLst>
                                    <p:cond delay="0"/>
                                  </p:stCondLst>
                                  <p:childTnLst>
                                    <p:set>
                                      <p:cBhvr>
                                        <p:cTn id="74" dur="1" fill="hold">
                                          <p:stCondLst>
                                            <p:cond delay="0"/>
                                          </p:stCondLst>
                                        </p:cTn>
                                        <p:tgtEl>
                                          <p:spTgt spid="32"/>
                                        </p:tgtEl>
                                        <p:attrNameLst>
                                          <p:attrName>style.visibility</p:attrName>
                                        </p:attrNameLst>
                                      </p:cBhvr>
                                      <p:to>
                                        <p:strVal val="visible"/>
                                      </p:to>
                                    </p:set>
                                  </p:childTnLst>
                                </p:cTn>
                              </p:par>
                              <p:par>
                                <p:cTn id="75" presetID="1" presetClass="entr" presetSubtype="0" fill="hold" grpId="0" nodeType="withEffect">
                                  <p:stCondLst>
                                    <p:cond delay="0"/>
                                  </p:stCondLst>
                                  <p:childTnLst>
                                    <p:set>
                                      <p:cBhvr>
                                        <p:cTn id="76" dur="1" fill="hold">
                                          <p:stCondLst>
                                            <p:cond delay="0"/>
                                          </p:stCondLst>
                                        </p:cTn>
                                        <p:tgtEl>
                                          <p:spTgt spid="33"/>
                                        </p:tgtEl>
                                        <p:attrNameLst>
                                          <p:attrName>style.visibility</p:attrName>
                                        </p:attrNameLst>
                                      </p:cBhvr>
                                      <p:to>
                                        <p:strVal val="visible"/>
                                      </p:to>
                                    </p:set>
                                  </p:childTnLst>
                                </p:cTn>
                              </p:par>
                              <p:par>
                                <p:cTn id="77" presetID="1" presetClass="entr" presetSubtype="0" fill="hold" grpId="0" nodeType="withEffect">
                                  <p:stCondLst>
                                    <p:cond delay="0"/>
                                  </p:stCondLst>
                                  <p:childTnLst>
                                    <p:set>
                                      <p:cBhvr>
                                        <p:cTn id="78" dur="1" fill="hold">
                                          <p:stCondLst>
                                            <p:cond delay="0"/>
                                          </p:stCondLst>
                                        </p:cTn>
                                        <p:tgtEl>
                                          <p:spTgt spid="34"/>
                                        </p:tgtEl>
                                        <p:attrNameLst>
                                          <p:attrName>style.visibility</p:attrName>
                                        </p:attrNameLst>
                                      </p:cBhvr>
                                      <p:to>
                                        <p:strVal val="visible"/>
                                      </p:to>
                                    </p:set>
                                  </p:childTnLst>
                                </p:cTn>
                              </p:par>
                              <p:par>
                                <p:cTn id="79" presetID="1" presetClass="entr" presetSubtype="0" fill="hold" grpId="0" nodeType="withEffect">
                                  <p:stCondLst>
                                    <p:cond delay="0"/>
                                  </p:stCondLst>
                                  <p:childTnLst>
                                    <p:set>
                                      <p:cBhvr>
                                        <p:cTn id="80" dur="1" fill="hold">
                                          <p:stCondLst>
                                            <p:cond delay="0"/>
                                          </p:stCondLst>
                                        </p:cTn>
                                        <p:tgtEl>
                                          <p:spTgt spid="35"/>
                                        </p:tgtEl>
                                        <p:attrNameLst>
                                          <p:attrName>style.visibility</p:attrName>
                                        </p:attrNameLst>
                                      </p:cBhvr>
                                      <p:to>
                                        <p:strVal val="visible"/>
                                      </p:to>
                                    </p:set>
                                  </p:childTnLst>
                                </p:cTn>
                              </p:par>
                              <p:par>
                                <p:cTn id="81" presetID="1" presetClass="entr" presetSubtype="0" fill="hold" grpId="0" nodeType="withEffect">
                                  <p:stCondLst>
                                    <p:cond delay="0"/>
                                  </p:stCondLst>
                                  <p:childTnLst>
                                    <p:set>
                                      <p:cBhvr>
                                        <p:cTn id="82" dur="1" fill="hold">
                                          <p:stCondLst>
                                            <p:cond delay="0"/>
                                          </p:stCondLst>
                                        </p:cTn>
                                        <p:tgtEl>
                                          <p:spTgt spid="36"/>
                                        </p:tgtEl>
                                        <p:attrNameLst>
                                          <p:attrName>style.visibility</p:attrName>
                                        </p:attrNameLst>
                                      </p:cBhvr>
                                      <p:to>
                                        <p:strVal val="visible"/>
                                      </p:to>
                                    </p:set>
                                  </p:childTnLst>
                                </p:cTn>
                              </p:par>
                              <p:par>
                                <p:cTn id="83" presetID="1" presetClass="entr" presetSubtype="0" fill="hold" grpId="0" nodeType="withEffect">
                                  <p:stCondLst>
                                    <p:cond delay="0"/>
                                  </p:stCondLst>
                                  <p:childTnLst>
                                    <p:set>
                                      <p:cBhvr>
                                        <p:cTn id="84" dur="1" fill="hold">
                                          <p:stCondLst>
                                            <p:cond delay="0"/>
                                          </p:stCondLst>
                                        </p:cTn>
                                        <p:tgtEl>
                                          <p:spTgt spid="37"/>
                                        </p:tgtEl>
                                        <p:attrNameLst>
                                          <p:attrName>style.visibility</p:attrName>
                                        </p:attrNameLst>
                                      </p:cBhvr>
                                      <p:to>
                                        <p:strVal val="visible"/>
                                      </p:to>
                                    </p:set>
                                  </p:childTnLst>
                                </p:cTn>
                              </p:par>
                              <p:par>
                                <p:cTn id="85" presetID="1" presetClass="entr" presetSubtype="0" fill="hold" grpId="0" nodeType="withEffect">
                                  <p:stCondLst>
                                    <p:cond delay="0"/>
                                  </p:stCondLst>
                                  <p:childTnLst>
                                    <p:set>
                                      <p:cBhvr>
                                        <p:cTn id="86" dur="1" fill="hold">
                                          <p:stCondLst>
                                            <p:cond delay="0"/>
                                          </p:stCondLst>
                                        </p:cTn>
                                        <p:tgtEl>
                                          <p:spTgt spid="38"/>
                                        </p:tgtEl>
                                        <p:attrNameLst>
                                          <p:attrName>style.visibility</p:attrName>
                                        </p:attrNameLst>
                                      </p:cBhvr>
                                      <p:to>
                                        <p:strVal val="visible"/>
                                      </p:to>
                                    </p:set>
                                  </p:childTnLst>
                                </p:cTn>
                              </p:par>
                              <p:par>
                                <p:cTn id="87" presetID="1" presetClass="entr" presetSubtype="0" fill="hold" grpId="0" nodeType="withEffect">
                                  <p:stCondLst>
                                    <p:cond delay="0"/>
                                  </p:stCondLst>
                                  <p:childTnLst>
                                    <p:set>
                                      <p:cBhvr>
                                        <p:cTn id="88" dur="1" fill="hold">
                                          <p:stCondLst>
                                            <p:cond delay="0"/>
                                          </p:stCondLst>
                                        </p:cTn>
                                        <p:tgtEl>
                                          <p:spTgt spid="39"/>
                                        </p:tgtEl>
                                        <p:attrNameLst>
                                          <p:attrName>style.visibility</p:attrName>
                                        </p:attrNameLst>
                                      </p:cBhvr>
                                      <p:to>
                                        <p:strVal val="visible"/>
                                      </p:to>
                                    </p:set>
                                  </p:childTnLst>
                                </p:cTn>
                              </p:par>
                              <p:par>
                                <p:cTn id="89" presetID="1" presetClass="entr" presetSubtype="0" fill="hold" grpId="0" nodeType="withEffect">
                                  <p:stCondLst>
                                    <p:cond delay="0"/>
                                  </p:stCondLst>
                                  <p:childTnLst>
                                    <p:set>
                                      <p:cBhvr>
                                        <p:cTn id="90" dur="1" fill="hold">
                                          <p:stCondLst>
                                            <p:cond delay="0"/>
                                          </p:stCondLst>
                                        </p:cTn>
                                        <p:tgtEl>
                                          <p:spTgt spid="4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5" grpId="0" uiExpand="1">
        <p:bldSub>
          <a:bldChart bld="series"/>
        </p:bldSub>
      </p:bldGraphic>
      <p:bldP spid="4" grpId="0"/>
      <p:bldP spid="6" grpId="0"/>
      <p:bldP spid="7" grpId="0"/>
      <p:bldP spid="8" grpId="0"/>
      <p:bldP spid="9" grpId="0"/>
      <p:bldP spid="10" grpId="0"/>
      <p:bldP spid="11" grpId="0"/>
      <p:bldP spid="12" grpId="0"/>
      <p:bldP spid="13" grpId="0"/>
      <p:bldP spid="14" grpId="0"/>
      <p:bldP spid="15" grpId="0"/>
      <p:bldP spid="16" grpId="0"/>
      <p:bldP spid="17" grpId="0"/>
      <p:bldP spid="18" grpId="0"/>
      <p:bldP spid="19" grpId="0"/>
      <p:bldP spid="20" grpId="0"/>
      <p:bldP spid="21" grpId="0"/>
      <p:bldP spid="22" grpId="0"/>
      <p:bldP spid="23" grpId="0"/>
      <p:bldP spid="24" grpId="0"/>
      <p:bldP spid="25" grpId="0"/>
      <p:bldP spid="26" grpId="0"/>
      <p:bldP spid="27" grpId="0"/>
      <p:bldP spid="28" grpId="0"/>
      <p:bldP spid="29" grpId="0"/>
      <p:bldP spid="30" grpId="0"/>
      <p:bldP spid="31" grpId="0"/>
      <p:bldP spid="32" grpId="0"/>
      <p:bldP spid="33" grpId="0"/>
      <p:bldP spid="34" grpId="0"/>
      <p:bldP spid="35" grpId="0"/>
      <p:bldP spid="36" grpId="0"/>
      <p:bldP spid="37" grpId="0"/>
      <p:bldP spid="38" grpId="0"/>
      <p:bldP spid="39" grpId="0"/>
      <p:bldP spid="40"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p:txBody>
          <a:bodyPr/>
          <a:lstStyle/>
          <a:p>
            <a:r>
              <a:rPr lang="en-US" dirty="0" smtClean="0"/>
              <a:t>Drum 450S was better at delivering seed over all site years compared to drum 260-20</a:t>
            </a:r>
          </a:p>
          <a:p>
            <a:r>
              <a:rPr lang="en-US" dirty="0" smtClean="0"/>
              <a:t>Drum 260-20 was better at singulating seed, but had increased misses</a:t>
            </a:r>
          </a:p>
          <a:p>
            <a:r>
              <a:rPr lang="en-US" dirty="0" smtClean="0"/>
              <a:t>No significant difference was seen with planter tips on emergence, singulation and final grain yield</a:t>
            </a:r>
          </a:p>
          <a:p>
            <a:pPr marL="0" indent="0">
              <a:buNone/>
            </a:pPr>
            <a:endParaRPr lang="en-US" dirty="0"/>
          </a:p>
        </p:txBody>
      </p:sp>
      <p:sp>
        <p:nvSpPr>
          <p:cNvPr id="4" name="Rectangle 3"/>
          <p:cNvSpPr/>
          <p:nvPr/>
        </p:nvSpPr>
        <p:spPr>
          <a:xfrm>
            <a:off x="457200" y="228600"/>
            <a:ext cx="2209800" cy="49898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CONCLUSIONS</a:t>
            </a:r>
            <a:endParaRPr lang="en-US" sz="20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4096673346"/>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57800" y="457200"/>
            <a:ext cx="2950849" cy="5052577"/>
          </a:xfrm>
          <a:prstGeom prst="rect">
            <a:avLst/>
          </a:prstGeom>
          <a:ln w="38100">
            <a:solidFill>
              <a:srgbClr val="FF6600"/>
            </a:solidFill>
          </a:ln>
        </p:spPr>
      </p:pic>
      <p:sp>
        <p:nvSpPr>
          <p:cNvPr id="3" name="Content Placeholder 2"/>
          <p:cNvSpPr>
            <a:spLocks noGrp="1"/>
          </p:cNvSpPr>
          <p:nvPr>
            <p:ph sz="quarter" idx="1"/>
          </p:nvPr>
        </p:nvSpPr>
        <p:spPr>
          <a:xfrm>
            <a:off x="457200" y="1600200"/>
            <a:ext cx="4495800" cy="4873752"/>
          </a:xfrm>
        </p:spPr>
        <p:txBody>
          <a:bodyPr>
            <a:normAutofit/>
          </a:bodyPr>
          <a:lstStyle/>
          <a:p>
            <a:pPr marL="342900" indent="-342900">
              <a:buFont typeface="Arial" pitchFamily="34" charset="0"/>
              <a:buChar char="•"/>
            </a:pPr>
            <a:r>
              <a:rPr lang="en-US" sz="2000" dirty="0">
                <a:latin typeface="Verdana" panose="020B0604030504040204" pitchFamily="34" charset="0"/>
                <a:ea typeface="Verdana" panose="020B0604030504040204" pitchFamily="34" charset="0"/>
                <a:cs typeface="Verdana" panose="020B0604030504040204" pitchFamily="34" charset="0"/>
              </a:rPr>
              <a:t>Remove chemically treated seeds from the hands of small farmers </a:t>
            </a:r>
          </a:p>
          <a:p>
            <a:pPr marL="342900" indent="-342900">
              <a:buFont typeface="Arial" pitchFamily="34" charset="0"/>
              <a:buChar char="•"/>
            </a:pPr>
            <a:r>
              <a:rPr lang="en-US" sz="2000" dirty="0">
                <a:latin typeface="Verdana" panose="020B0604030504040204" pitchFamily="34" charset="0"/>
                <a:ea typeface="Verdana" panose="020B0604030504040204" pitchFamily="34" charset="0"/>
                <a:cs typeface="Verdana" panose="020B0604030504040204" pitchFamily="34" charset="0"/>
              </a:rPr>
              <a:t>Decrease soil erosion via improved plant spacing </a:t>
            </a:r>
          </a:p>
          <a:p>
            <a:pPr marL="342900" indent="-342900">
              <a:buFont typeface="Arial" pitchFamily="34" charset="0"/>
              <a:buChar char="•"/>
            </a:pPr>
            <a:r>
              <a:rPr lang="en-US" sz="2000" dirty="0">
                <a:latin typeface="Verdana" panose="020B0604030504040204" pitchFamily="34" charset="0"/>
                <a:ea typeface="Verdana" panose="020B0604030504040204" pitchFamily="34" charset="0"/>
                <a:cs typeface="Verdana" panose="020B0604030504040204" pitchFamily="34" charset="0"/>
              </a:rPr>
              <a:t>Accommodate mid-season application of urea-N </a:t>
            </a:r>
          </a:p>
          <a:p>
            <a:pPr marL="342900" indent="-342900">
              <a:buFont typeface="Arial" pitchFamily="34" charset="0"/>
              <a:buChar char="•"/>
            </a:pPr>
            <a:r>
              <a:rPr lang="en-US" sz="2000" dirty="0">
                <a:latin typeface="Verdana" panose="020B0604030504040204" pitchFamily="34" charset="0"/>
                <a:ea typeface="Verdana" panose="020B0604030504040204" pitchFamily="34" charset="0"/>
                <a:cs typeface="Verdana" panose="020B0604030504040204" pitchFamily="34" charset="0"/>
              </a:rPr>
              <a:t>Place urea below the surface reducing NH3 losses </a:t>
            </a:r>
          </a:p>
          <a:p>
            <a:pPr marL="342900" indent="-342900">
              <a:buFont typeface="Arial" pitchFamily="34" charset="0"/>
              <a:buChar char="•"/>
            </a:pPr>
            <a:r>
              <a:rPr lang="en-US" sz="2000" dirty="0">
                <a:latin typeface="Verdana" panose="020B0604030504040204" pitchFamily="34" charset="0"/>
                <a:ea typeface="Verdana" panose="020B0604030504040204" pitchFamily="34" charset="0"/>
                <a:cs typeface="Verdana" panose="020B0604030504040204" pitchFamily="34" charset="0"/>
              </a:rPr>
              <a:t>Potential to </a:t>
            </a:r>
            <a:r>
              <a:rPr lang="en-US" sz="2000" dirty="0" smtClean="0">
                <a:latin typeface="Verdana" panose="020B0604030504040204" pitchFamily="34" charset="0"/>
                <a:ea typeface="Verdana" panose="020B0604030504040204" pitchFamily="34" charset="0"/>
                <a:cs typeface="Verdana" panose="020B0604030504040204" pitchFamily="34" charset="0"/>
              </a:rPr>
              <a:t>increase maize </a:t>
            </a:r>
            <a:r>
              <a:rPr lang="en-US" sz="2000" dirty="0">
                <a:latin typeface="Verdana" panose="020B0604030504040204" pitchFamily="34" charset="0"/>
                <a:ea typeface="Verdana" panose="020B0604030504040204" pitchFamily="34" charset="0"/>
                <a:cs typeface="Verdana" panose="020B0604030504040204" pitchFamily="34" charset="0"/>
              </a:rPr>
              <a:t>production and </a:t>
            </a:r>
            <a:r>
              <a:rPr lang="en-US" sz="2000" dirty="0" smtClean="0">
                <a:latin typeface="Verdana" panose="020B0604030504040204" pitchFamily="34" charset="0"/>
                <a:ea typeface="Verdana" panose="020B0604030504040204" pitchFamily="34" charset="0"/>
                <a:cs typeface="Verdana" panose="020B0604030504040204" pitchFamily="34" charset="0"/>
              </a:rPr>
              <a:t>NUE in developing countries</a:t>
            </a:r>
            <a:endParaRPr lang="en-US" sz="2000" dirty="0">
              <a:latin typeface="Verdana" panose="020B0604030504040204" pitchFamily="34" charset="0"/>
              <a:ea typeface="Verdana" panose="020B0604030504040204" pitchFamily="34" charset="0"/>
              <a:cs typeface="Verdana" panose="020B0604030504040204" pitchFamily="34" charset="0"/>
            </a:endParaRPr>
          </a:p>
          <a:p>
            <a:endParaRPr lang="en-US" sz="2000" dirty="0"/>
          </a:p>
        </p:txBody>
      </p:sp>
      <p:sp>
        <p:nvSpPr>
          <p:cNvPr id="4" name="Rectangle 3"/>
          <p:cNvSpPr/>
          <p:nvPr/>
        </p:nvSpPr>
        <p:spPr>
          <a:xfrm>
            <a:off x="457200" y="457200"/>
            <a:ext cx="167640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latin typeface="Verdana" panose="020B0604030504040204" pitchFamily="34" charset="0"/>
                <a:ea typeface="Verdana" panose="020B0604030504040204" pitchFamily="34" charset="0"/>
                <a:cs typeface="Verdana" panose="020B0604030504040204" pitchFamily="34" charset="0"/>
              </a:rPr>
              <a:t>BENEFITS</a:t>
            </a:r>
            <a:endParaRPr lang="en-US" sz="2000" dirty="0"/>
          </a:p>
        </p:txBody>
      </p:sp>
      <p:pic>
        <p:nvPicPr>
          <p:cNvPr id="6" name="Picture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974592" y="457200"/>
            <a:ext cx="3517264" cy="2921000"/>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chemeClr val="accent1"/>
                </a:solidFill>
              </a14:hiddenFill>
            </a:ext>
          </a:extLst>
        </p:spPr>
      </p:pic>
      <p:pic>
        <p:nvPicPr>
          <p:cNvPr id="8" name="Picture 7"/>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433060" y="473754"/>
            <a:ext cx="3200400" cy="5808892"/>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pic>
        <p:nvPicPr>
          <p:cNvPr id="9" name="Picture 8"/>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433060" y="476382"/>
            <a:ext cx="3200400" cy="4207519"/>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pic>
        <p:nvPicPr>
          <p:cNvPr id="10" name="Picture 9"/>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5242034" y="473754"/>
            <a:ext cx="3200400" cy="5967020"/>
          </a:xfrm>
          <a:prstGeom prst="rect">
            <a:avLst/>
          </a:prstGeom>
          <a:ln w="38100" cap="sq">
            <a:solidFill>
              <a:schemeClr val="accent1"/>
            </a:solidFill>
            <a:prstDash val="solid"/>
            <a:miter lim="800000"/>
          </a:ln>
          <a:effectLst>
            <a:outerShdw blurRad="50800" dist="38100" dir="2700000" algn="tl" rotWithShape="0">
              <a:srgbClr val="000000">
                <a:alpha val="43000"/>
              </a:srgbClr>
            </a:outerShdw>
          </a:effectLst>
        </p:spPr>
      </p:pic>
      <p:sp>
        <p:nvSpPr>
          <p:cNvPr id="11" name="TextBox 10"/>
          <p:cNvSpPr txBox="1"/>
          <p:nvPr/>
        </p:nvSpPr>
        <p:spPr>
          <a:xfrm>
            <a:off x="240048" y="6458188"/>
            <a:ext cx="6629400" cy="246221"/>
          </a:xfrm>
          <a:prstGeom prst="rect">
            <a:avLst/>
          </a:prstGeom>
          <a:noFill/>
        </p:spPr>
        <p:txBody>
          <a:bodyPr wrap="square" rtlCol="0">
            <a:spAutoFit/>
          </a:bodyPr>
          <a:lstStyle/>
          <a:p>
            <a:r>
              <a:rPr lang="en-US" sz="1000" dirty="0" smtClean="0">
                <a:solidFill>
                  <a:schemeClr val="accent1"/>
                </a:solidFill>
                <a:latin typeface="Verdana" panose="020B0604030504040204" pitchFamily="34" charset="0"/>
                <a:ea typeface="Verdana" panose="020B0604030504040204" pitchFamily="34" charset="0"/>
                <a:cs typeface="Verdana" panose="020B0604030504040204" pitchFamily="34" charset="0"/>
              </a:rPr>
              <a:t>Source </a:t>
            </a:r>
            <a:r>
              <a:rPr lang="en-US" sz="1000" dirty="0">
                <a:solidFill>
                  <a:schemeClr val="accent1"/>
                </a:solidFill>
                <a:latin typeface="Verdana" panose="020B0604030504040204" pitchFamily="34" charset="0"/>
                <a:ea typeface="Verdana" panose="020B0604030504040204" pitchFamily="34" charset="0"/>
                <a:cs typeface="Verdana" panose="020B0604030504040204" pitchFamily="34" charset="0"/>
              </a:rPr>
              <a:t>:  </a:t>
            </a:r>
            <a:r>
              <a:rPr lang="en-US" sz="1000" u="sng" dirty="0">
                <a:solidFill>
                  <a:schemeClr val="accent1"/>
                </a:solidFill>
                <a:latin typeface="Verdana" panose="020B0604030504040204" pitchFamily="34" charset="0"/>
                <a:ea typeface="Verdana" panose="020B0604030504040204" pitchFamily="34" charset="0"/>
                <a:cs typeface="Verdana" panose="020B0604030504040204" pitchFamily="34" charset="0"/>
              </a:rPr>
              <a:t>http://</a:t>
            </a:r>
            <a:r>
              <a:rPr lang="en-US" sz="1000" u="sng" dirty="0" smtClean="0">
                <a:solidFill>
                  <a:schemeClr val="accent1"/>
                </a:solidFill>
                <a:latin typeface="Verdana" panose="020B0604030504040204" pitchFamily="34" charset="0"/>
                <a:ea typeface="Verdana" panose="020B0604030504040204" pitchFamily="34" charset="0"/>
                <a:cs typeface="Verdana" panose="020B0604030504040204" pitchFamily="34" charset="0"/>
              </a:rPr>
              <a:t>nue.okstate.edu/Hand_Planter/Hand_PlanterDevelopingWorld.htm</a:t>
            </a:r>
            <a:endParaRPr lang="en-US" sz="1000" u="sng" dirty="0">
              <a:solidFill>
                <a:schemeClr val="accent1"/>
              </a:solidFill>
              <a:latin typeface="Verdana" panose="020B0604030504040204" pitchFamily="34" charset="0"/>
              <a:ea typeface="Verdana" panose="020B0604030504040204" pitchFamily="34" charset="0"/>
              <a:cs typeface="Verdana" panose="020B0604030504040204" pitchFamily="34" charset="0"/>
            </a:endParaRPr>
          </a:p>
        </p:txBody>
      </p:sp>
      <p:pic>
        <p:nvPicPr>
          <p:cNvPr id="2" name="Picture 1"/>
          <p:cNvPicPr>
            <a:picLocks noChangeAspect="1"/>
          </p:cNvPicPr>
          <p:nvPr/>
        </p:nvPicPr>
        <p:blipFill>
          <a:blip r:embed="rId8"/>
          <a:stretch>
            <a:fillRect/>
          </a:stretch>
        </p:blipFill>
        <p:spPr>
          <a:xfrm>
            <a:off x="1371600" y="4013630"/>
            <a:ext cx="2699376" cy="2448987"/>
          </a:xfrm>
          <a:prstGeom prst="rect">
            <a:avLst/>
          </a:prstGeom>
        </p:spPr>
      </p:pic>
    </p:spTree>
    <p:extLst>
      <p:ext uri="{BB962C8B-B14F-4D97-AF65-F5344CB8AC3E}">
        <p14:creationId xmlns:p14="http://schemas.microsoft.com/office/powerpoint/2010/main" val="1122666950"/>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fade">
                                      <p:cBhvr>
                                        <p:cTn id="10" dur="500"/>
                                        <p:tgtEl>
                                          <p:spTgt spid="6"/>
                                        </p:tgtEl>
                                      </p:cBhvr>
                                    </p:animEffect>
                                  </p:childTnLst>
                                  <p:subTnLst>
                                    <p:set>
                                      <p:cBhvr override="childStyle">
                                        <p:cTn dur="1" fill="hold" display="0" masterRel="nextClick" afterEffect="1"/>
                                        <p:tgtEl>
                                          <p:spTgt spid="6"/>
                                        </p:tgtEl>
                                        <p:attrNameLst>
                                          <p:attrName>style.visibility</p:attrName>
                                        </p:attrNameLst>
                                      </p:cBhvr>
                                      <p:to>
                                        <p:strVal val="hidden"/>
                                      </p:to>
                                    </p:set>
                                  </p:sub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animEffect transition="in" filter="fade">
                                      <p:cBhvr>
                                        <p:cTn id="15" dur="500"/>
                                        <p:tgtEl>
                                          <p:spTgt spid="3">
                                            <p:txEl>
                                              <p:pRg st="1" end="1"/>
                                            </p:txEl>
                                          </p:spTgt>
                                        </p:tgtEl>
                                      </p:cBhvr>
                                    </p:animEffect>
                                  </p:childTnLst>
                                </p:cTn>
                              </p:par>
                              <p:par>
                                <p:cTn id="16" presetID="10" presetClass="entr" presetSubtype="0" fill="hold" nodeType="withEffect">
                                  <p:stCondLst>
                                    <p:cond delay="0"/>
                                  </p:stCondLst>
                                  <p:childTnLst>
                                    <p:set>
                                      <p:cBhvr>
                                        <p:cTn id="17" dur="1" fill="hold">
                                          <p:stCondLst>
                                            <p:cond delay="0"/>
                                          </p:stCondLst>
                                        </p:cTn>
                                        <p:tgtEl>
                                          <p:spTgt spid="5"/>
                                        </p:tgtEl>
                                        <p:attrNameLst>
                                          <p:attrName>style.visibility</p:attrName>
                                        </p:attrNameLst>
                                      </p:cBhvr>
                                      <p:to>
                                        <p:strVal val="visible"/>
                                      </p:to>
                                    </p:set>
                                    <p:animEffect transition="in" filter="fade">
                                      <p:cBhvr>
                                        <p:cTn id="18" dur="500"/>
                                        <p:tgtEl>
                                          <p:spTgt spid="5"/>
                                        </p:tgtEl>
                                      </p:cBhvr>
                                    </p:animEffect>
                                  </p:childTnLst>
                                  <p:subTnLst>
                                    <p:set>
                                      <p:cBhvr override="childStyle">
                                        <p:cTn dur="1" fill="hold" display="0" masterRel="nextClick" afterEffect="1"/>
                                        <p:tgtEl>
                                          <p:spTgt spid="5"/>
                                        </p:tgtEl>
                                        <p:attrNameLst>
                                          <p:attrName>style.visibility</p:attrName>
                                        </p:attrNameLst>
                                      </p:cBhvr>
                                      <p:to>
                                        <p:strVal val="hidden"/>
                                      </p:to>
                                    </p:set>
                                  </p:sub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3">
                                            <p:txEl>
                                              <p:pRg st="2" end="2"/>
                                            </p:txEl>
                                          </p:spTgt>
                                        </p:tgtEl>
                                        <p:attrNameLst>
                                          <p:attrName>style.visibility</p:attrName>
                                        </p:attrNameLst>
                                      </p:cBhvr>
                                      <p:to>
                                        <p:strVal val="visible"/>
                                      </p:to>
                                    </p:set>
                                    <p:animEffect transition="in" filter="fade">
                                      <p:cBhvr>
                                        <p:cTn id="23" dur="500"/>
                                        <p:tgtEl>
                                          <p:spTgt spid="3">
                                            <p:txEl>
                                              <p:pRg st="2" end="2"/>
                                            </p:txEl>
                                          </p:spTgt>
                                        </p:tgtEl>
                                      </p:cBhvr>
                                    </p:animEffect>
                                  </p:childTnLst>
                                </p:cTn>
                              </p:par>
                              <p:par>
                                <p:cTn id="24" presetID="10" presetClass="entr" presetSubtype="0" fill="hold" nodeType="withEffect">
                                  <p:stCondLst>
                                    <p:cond delay="0"/>
                                  </p:stCondLst>
                                  <p:childTnLst>
                                    <p:set>
                                      <p:cBhvr>
                                        <p:cTn id="25" dur="1" fill="hold">
                                          <p:stCondLst>
                                            <p:cond delay="0"/>
                                          </p:stCondLst>
                                        </p:cTn>
                                        <p:tgtEl>
                                          <p:spTgt spid="8"/>
                                        </p:tgtEl>
                                        <p:attrNameLst>
                                          <p:attrName>style.visibility</p:attrName>
                                        </p:attrNameLst>
                                      </p:cBhvr>
                                      <p:to>
                                        <p:strVal val="visible"/>
                                      </p:to>
                                    </p:set>
                                    <p:animEffect transition="in" filter="fade">
                                      <p:cBhvr>
                                        <p:cTn id="26" dur="500"/>
                                        <p:tgtEl>
                                          <p:spTgt spid="8"/>
                                        </p:tgtEl>
                                      </p:cBhvr>
                                    </p:animEffect>
                                  </p:childTnLst>
                                  <p:subTnLst>
                                    <p:set>
                                      <p:cBhvr override="childStyle">
                                        <p:cTn dur="1" fill="hold" display="0" masterRel="nextClick" afterEffect="1"/>
                                        <p:tgtEl>
                                          <p:spTgt spid="8"/>
                                        </p:tgtEl>
                                        <p:attrNameLst>
                                          <p:attrName>style.visibility</p:attrName>
                                        </p:attrNameLst>
                                      </p:cBhvr>
                                      <p:to>
                                        <p:strVal val="hidden"/>
                                      </p:to>
                                    </p:set>
                                  </p:subTnLst>
                                </p:cTn>
                              </p:par>
                              <p:par>
                                <p:cTn id="27" presetID="1" presetClass="entr" presetSubtype="0" fill="hold" nodeType="withEffect">
                                  <p:stCondLst>
                                    <p:cond delay="0"/>
                                  </p:stCondLst>
                                  <p:childTnLst>
                                    <p:set>
                                      <p:cBhvr>
                                        <p:cTn id="28" dur="1" fill="hold">
                                          <p:stCondLst>
                                            <p:cond delay="0"/>
                                          </p:stCondLst>
                                        </p:cTn>
                                        <p:tgtEl>
                                          <p:spTgt spid="2"/>
                                        </p:tgtEl>
                                        <p:attrNameLst>
                                          <p:attrName>style.visibility</p:attrName>
                                        </p:attrNameLst>
                                      </p:cBhvr>
                                      <p:to>
                                        <p:strVal val="visible"/>
                                      </p:to>
                                    </p:set>
                                  </p:childTnLst>
                                  <p:subTnLst>
                                    <p:set>
                                      <p:cBhvr override="childStyle">
                                        <p:cTn dur="1" fill="hold" display="0" masterRel="nextClick" afterEffect="1"/>
                                        <p:tgtEl>
                                          <p:spTgt spid="2"/>
                                        </p:tgtEl>
                                        <p:attrNameLst>
                                          <p:attrName>style.visibility</p:attrName>
                                        </p:attrNameLst>
                                      </p:cBhvr>
                                      <p:to>
                                        <p:strVal val="hidden"/>
                                      </p:to>
                                    </p:set>
                                  </p:subTnLst>
                                </p:cTn>
                              </p:par>
                            </p:childTnLst>
                          </p:cTn>
                        </p:par>
                      </p:childTnLst>
                    </p:cTn>
                  </p:par>
                  <p:par>
                    <p:cTn id="29" fill="hold">
                      <p:stCondLst>
                        <p:cond delay="indefinite"/>
                      </p:stCondLst>
                      <p:childTnLst>
                        <p:par>
                          <p:cTn id="30" fill="hold">
                            <p:stCondLst>
                              <p:cond delay="0"/>
                            </p:stCondLst>
                            <p:childTnLst>
                              <p:par>
                                <p:cTn id="31" presetID="10" presetClass="entr" presetSubtype="0" fill="hold" grpId="0" nodeType="clickEffect">
                                  <p:stCondLst>
                                    <p:cond delay="0"/>
                                  </p:stCondLst>
                                  <p:childTnLst>
                                    <p:set>
                                      <p:cBhvr>
                                        <p:cTn id="32" dur="1" fill="hold">
                                          <p:stCondLst>
                                            <p:cond delay="0"/>
                                          </p:stCondLst>
                                        </p:cTn>
                                        <p:tgtEl>
                                          <p:spTgt spid="3">
                                            <p:txEl>
                                              <p:pRg st="3" end="3"/>
                                            </p:txEl>
                                          </p:spTgt>
                                        </p:tgtEl>
                                        <p:attrNameLst>
                                          <p:attrName>style.visibility</p:attrName>
                                        </p:attrNameLst>
                                      </p:cBhvr>
                                      <p:to>
                                        <p:strVal val="visible"/>
                                      </p:to>
                                    </p:set>
                                    <p:animEffect transition="in" filter="fade">
                                      <p:cBhvr>
                                        <p:cTn id="33" dur="500"/>
                                        <p:tgtEl>
                                          <p:spTgt spid="3">
                                            <p:txEl>
                                              <p:pRg st="3" end="3"/>
                                            </p:txEl>
                                          </p:spTgt>
                                        </p:tgtEl>
                                      </p:cBhvr>
                                    </p:animEffect>
                                  </p:childTnLst>
                                </p:cTn>
                              </p:par>
                              <p:par>
                                <p:cTn id="34" presetID="10" presetClass="entr" presetSubtype="0" fill="hold" nodeType="withEffect">
                                  <p:stCondLst>
                                    <p:cond delay="0"/>
                                  </p:stCondLst>
                                  <p:childTnLst>
                                    <p:set>
                                      <p:cBhvr>
                                        <p:cTn id="35" dur="1" fill="hold">
                                          <p:stCondLst>
                                            <p:cond delay="0"/>
                                          </p:stCondLst>
                                        </p:cTn>
                                        <p:tgtEl>
                                          <p:spTgt spid="9"/>
                                        </p:tgtEl>
                                        <p:attrNameLst>
                                          <p:attrName>style.visibility</p:attrName>
                                        </p:attrNameLst>
                                      </p:cBhvr>
                                      <p:to>
                                        <p:strVal val="visible"/>
                                      </p:to>
                                    </p:set>
                                    <p:animEffect transition="in" filter="fade">
                                      <p:cBhvr>
                                        <p:cTn id="36" dur="500"/>
                                        <p:tgtEl>
                                          <p:spTgt spid="9"/>
                                        </p:tgtEl>
                                      </p:cBhvr>
                                    </p:animEffect>
                                  </p:childTnLst>
                                  <p:subTnLst>
                                    <p:set>
                                      <p:cBhvr override="childStyle">
                                        <p:cTn dur="1" fill="hold" display="0" masterRel="nextClick" afterEffect="1"/>
                                        <p:tgtEl>
                                          <p:spTgt spid="9"/>
                                        </p:tgtEl>
                                        <p:attrNameLst>
                                          <p:attrName>style.visibility</p:attrName>
                                        </p:attrNameLst>
                                      </p:cBhvr>
                                      <p:to>
                                        <p:strVal val="hidden"/>
                                      </p:to>
                                    </p:set>
                                  </p:subTnLst>
                                </p:cTn>
                              </p:par>
                            </p:childTnLst>
                          </p:cTn>
                        </p:par>
                      </p:childTnLst>
                    </p:cTn>
                  </p:par>
                  <p:par>
                    <p:cTn id="37" fill="hold">
                      <p:stCondLst>
                        <p:cond delay="indefinite"/>
                      </p:stCondLst>
                      <p:childTnLst>
                        <p:par>
                          <p:cTn id="38" fill="hold">
                            <p:stCondLst>
                              <p:cond delay="0"/>
                            </p:stCondLst>
                            <p:childTnLst>
                              <p:par>
                                <p:cTn id="39" presetID="10" presetClass="entr" presetSubtype="0" fill="hold" grpId="0" nodeType="clickEffect">
                                  <p:stCondLst>
                                    <p:cond delay="0"/>
                                  </p:stCondLst>
                                  <p:childTnLst>
                                    <p:set>
                                      <p:cBhvr>
                                        <p:cTn id="40" dur="1" fill="hold">
                                          <p:stCondLst>
                                            <p:cond delay="0"/>
                                          </p:stCondLst>
                                        </p:cTn>
                                        <p:tgtEl>
                                          <p:spTgt spid="3">
                                            <p:txEl>
                                              <p:pRg st="4" end="4"/>
                                            </p:txEl>
                                          </p:spTgt>
                                        </p:tgtEl>
                                        <p:attrNameLst>
                                          <p:attrName>style.visibility</p:attrName>
                                        </p:attrNameLst>
                                      </p:cBhvr>
                                      <p:to>
                                        <p:strVal val="visible"/>
                                      </p:to>
                                    </p:set>
                                    <p:animEffect transition="in" filter="fade">
                                      <p:cBhvr>
                                        <p:cTn id="41" dur="500"/>
                                        <p:tgtEl>
                                          <p:spTgt spid="3">
                                            <p:txEl>
                                              <p:pRg st="4" end="4"/>
                                            </p:txEl>
                                          </p:spTgt>
                                        </p:tgtEl>
                                      </p:cBhvr>
                                    </p:animEffect>
                                  </p:childTnLst>
                                </p:cTn>
                              </p:par>
                              <p:par>
                                <p:cTn id="42" presetID="10" presetClass="entr" presetSubtype="0" fill="hold" nodeType="withEffect">
                                  <p:stCondLst>
                                    <p:cond delay="0"/>
                                  </p:stCondLst>
                                  <p:childTnLst>
                                    <p:set>
                                      <p:cBhvr>
                                        <p:cTn id="43" dur="1" fill="hold">
                                          <p:stCondLst>
                                            <p:cond delay="0"/>
                                          </p:stCondLst>
                                        </p:cTn>
                                        <p:tgtEl>
                                          <p:spTgt spid="10"/>
                                        </p:tgtEl>
                                        <p:attrNameLst>
                                          <p:attrName>style.visibility</p:attrName>
                                        </p:attrNameLst>
                                      </p:cBhvr>
                                      <p:to>
                                        <p:strVal val="visible"/>
                                      </p:to>
                                    </p:set>
                                    <p:animEffect transition="in" filter="fade">
                                      <p:cBhvr>
                                        <p:cTn id="44" dur="500"/>
                                        <p:tgtEl>
                                          <p:spTgt spid="10"/>
                                        </p:tgtEl>
                                      </p:cBhvr>
                                    </p:animEffect>
                                  </p:childTnLst>
                                </p:cTn>
                              </p:par>
                              <p:par>
                                <p:cTn id="45" presetID="10" presetClass="entr" presetSubtype="0" fill="hold" grpId="0" nodeType="withEffect">
                                  <p:stCondLst>
                                    <p:cond delay="0"/>
                                  </p:stCondLst>
                                  <p:childTnLst>
                                    <p:set>
                                      <p:cBhvr>
                                        <p:cTn id="46" dur="1" fill="hold">
                                          <p:stCondLst>
                                            <p:cond delay="0"/>
                                          </p:stCondLst>
                                        </p:cTn>
                                        <p:tgtEl>
                                          <p:spTgt spid="11"/>
                                        </p:tgtEl>
                                        <p:attrNameLst>
                                          <p:attrName>style.visibility</p:attrName>
                                        </p:attrNameLst>
                                      </p:cBhvr>
                                      <p:to>
                                        <p:strVal val="visible"/>
                                      </p:to>
                                    </p:set>
                                    <p:animEffect transition="in" filter="fade">
                                      <p:cBhvr>
                                        <p:cTn id="47"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P spid="11"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lanterProject">
            <a:hlinkClick r:id="" action="ppaction://media"/>
          </p:cNvPr>
          <p:cNvPicPr>
            <a:picLocks noGrp="1" noChangeAspect="1"/>
          </p:cNvPicPr>
          <p:nvPr>
            <p:ph sz="quarter" idx="1"/>
            <a:videoFile r:link="rId2"/>
            <p:extLst>
              <p:ext uri="{DAA4B4D4-6D71-4841-9C94-3DE7FCFB9230}">
                <p14:media xmlns:p14="http://schemas.microsoft.com/office/powerpoint/2010/main" r:embed="rId1"/>
              </p:ext>
            </p:extLst>
          </p:nvPr>
        </p:nvPicPr>
        <p:blipFill>
          <a:blip r:embed="rId4"/>
          <a:stretch>
            <a:fillRect/>
          </a:stretch>
        </p:blipFill>
        <p:spPr>
          <a:xfrm>
            <a:off x="380999" y="381000"/>
            <a:ext cx="8170693" cy="5257800"/>
          </a:xfrm>
        </p:spPr>
      </p:pic>
    </p:spTree>
    <p:extLst>
      <p:ext uri="{BB962C8B-B14F-4D97-AF65-F5344CB8AC3E}">
        <p14:creationId xmlns:p14="http://schemas.microsoft.com/office/powerpoint/2010/main" val="996787613"/>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3807"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68360" y="0"/>
            <a:ext cx="7467600" cy="838200"/>
          </a:xfrm>
        </p:spPr>
        <p:txBody>
          <a:bodyPr/>
          <a:lstStyle/>
          <a:p>
            <a:r>
              <a:rPr lang="en-US" dirty="0" smtClean="0"/>
              <a:t>:</a:t>
            </a:r>
            <a:endParaRPr lang="en-US" dirty="0"/>
          </a:p>
        </p:txBody>
      </p:sp>
      <p:sp>
        <p:nvSpPr>
          <p:cNvPr id="3" name="Content Placeholder 2"/>
          <p:cNvSpPr>
            <a:spLocks noGrp="1"/>
          </p:cNvSpPr>
          <p:nvPr>
            <p:ph idx="1"/>
          </p:nvPr>
        </p:nvSpPr>
        <p:spPr>
          <a:xfrm>
            <a:off x="368360" y="1067955"/>
            <a:ext cx="7467600" cy="5180446"/>
          </a:xfrm>
        </p:spPr>
        <p:txBody>
          <a:bodyPr>
            <a:normAutofit/>
          </a:bodyPr>
          <a:lstStyle/>
          <a:p>
            <a:r>
              <a:rPr lang="en-US" sz="1950" dirty="0">
                <a:latin typeface="Verdana" panose="020B0604030504040204" pitchFamily="34" charset="0"/>
                <a:ea typeface="Verdana" panose="020B0604030504040204" pitchFamily="34" charset="0"/>
                <a:cs typeface="Verdana" panose="020B0604030504040204" pitchFamily="34" charset="0"/>
              </a:rPr>
              <a:t>Committee Members:</a:t>
            </a:r>
          </a:p>
          <a:p>
            <a:pPr marL="82296" indent="0">
              <a:buNone/>
            </a:pPr>
            <a:r>
              <a:rPr lang="en-US" sz="1950" dirty="0">
                <a:latin typeface="Verdana" panose="020B0604030504040204" pitchFamily="34" charset="0"/>
                <a:ea typeface="Verdana" panose="020B0604030504040204" pitchFamily="34" charset="0"/>
                <a:cs typeface="Verdana" panose="020B0604030504040204" pitchFamily="34" charset="0"/>
              </a:rPr>
              <a:t>	Dr. William R Raun</a:t>
            </a:r>
          </a:p>
          <a:p>
            <a:pPr marL="82296" indent="0">
              <a:buNone/>
            </a:pPr>
            <a:r>
              <a:rPr lang="en-US" sz="1950" dirty="0">
                <a:latin typeface="Verdana" panose="020B0604030504040204" pitchFamily="34" charset="0"/>
                <a:ea typeface="Verdana" panose="020B0604030504040204" pitchFamily="34" charset="0"/>
                <a:cs typeface="Verdana" panose="020B0604030504040204" pitchFamily="34" charset="0"/>
              </a:rPr>
              <a:t>	</a:t>
            </a:r>
            <a:r>
              <a:rPr lang="en-US" sz="1950" dirty="0" smtClean="0">
                <a:latin typeface="Verdana" panose="020B0604030504040204" pitchFamily="34" charset="0"/>
                <a:ea typeface="Verdana" panose="020B0604030504040204" pitchFamily="34" charset="0"/>
                <a:cs typeface="Verdana" panose="020B0604030504040204" pitchFamily="34" charset="0"/>
              </a:rPr>
              <a:t>Dr</a:t>
            </a:r>
            <a:r>
              <a:rPr lang="en-US" sz="1950" dirty="0">
                <a:latin typeface="Verdana" panose="020B0604030504040204" pitchFamily="34" charset="0"/>
                <a:ea typeface="Verdana" panose="020B0604030504040204" pitchFamily="34" charset="0"/>
                <a:cs typeface="Verdana" panose="020B0604030504040204" pitchFamily="34" charset="0"/>
              </a:rPr>
              <a:t>. Randy Taylor</a:t>
            </a:r>
          </a:p>
          <a:p>
            <a:pPr marL="82296" indent="0">
              <a:buNone/>
            </a:pPr>
            <a:r>
              <a:rPr lang="en-US" sz="1950" dirty="0" smtClean="0">
                <a:latin typeface="Verdana" panose="020B0604030504040204" pitchFamily="34" charset="0"/>
                <a:ea typeface="Verdana" panose="020B0604030504040204" pitchFamily="34" charset="0"/>
                <a:cs typeface="Verdana" panose="020B0604030504040204" pitchFamily="34" charset="0"/>
              </a:rPr>
              <a:t>    </a:t>
            </a:r>
            <a:r>
              <a:rPr lang="en-US" sz="1950" dirty="0">
                <a:latin typeface="Verdana" panose="020B0604030504040204" pitchFamily="34" charset="0"/>
                <a:ea typeface="Verdana" panose="020B0604030504040204" pitchFamily="34" charset="0"/>
                <a:cs typeface="Verdana" panose="020B0604030504040204" pitchFamily="34" charset="0"/>
              </a:rPr>
              <a:t>	</a:t>
            </a:r>
            <a:r>
              <a:rPr lang="en-US" sz="1950" dirty="0" smtClean="0">
                <a:latin typeface="Verdana" panose="020B0604030504040204" pitchFamily="34" charset="0"/>
                <a:ea typeface="Verdana" panose="020B0604030504040204" pitchFamily="34" charset="0"/>
                <a:cs typeface="Verdana" panose="020B0604030504040204" pitchFamily="34" charset="0"/>
              </a:rPr>
              <a:t>Dr</a:t>
            </a:r>
            <a:r>
              <a:rPr lang="en-US" sz="1950" dirty="0">
                <a:latin typeface="Verdana" panose="020B0604030504040204" pitchFamily="34" charset="0"/>
                <a:ea typeface="Verdana" panose="020B0604030504040204" pitchFamily="34" charset="0"/>
                <a:cs typeface="Verdana" panose="020B0604030504040204" pitchFamily="34" charset="0"/>
              </a:rPr>
              <a:t>. </a:t>
            </a:r>
            <a:r>
              <a:rPr lang="en-US" sz="1950" dirty="0" smtClean="0">
                <a:latin typeface="Verdana" panose="020B0604030504040204" pitchFamily="34" charset="0"/>
                <a:ea typeface="Verdana" panose="020B0604030504040204" pitchFamily="34" charset="0"/>
                <a:cs typeface="Verdana" panose="020B0604030504040204" pitchFamily="34" charset="0"/>
              </a:rPr>
              <a:t>Brian Arnall</a:t>
            </a:r>
            <a:endParaRPr lang="en-US" sz="1950" dirty="0">
              <a:latin typeface="Verdana" panose="020B0604030504040204" pitchFamily="34" charset="0"/>
              <a:ea typeface="Verdana" panose="020B0604030504040204" pitchFamily="34" charset="0"/>
              <a:cs typeface="Verdana" panose="020B0604030504040204" pitchFamily="34" charset="0"/>
            </a:endParaRPr>
          </a:p>
          <a:p>
            <a:pPr marL="731520" lvl="2" indent="0">
              <a:buNone/>
            </a:pPr>
            <a:r>
              <a:rPr lang="en-US" sz="1350" dirty="0" smtClean="0">
                <a:latin typeface="Verdana" panose="020B0604030504040204" pitchFamily="34" charset="0"/>
                <a:ea typeface="Verdana" panose="020B0604030504040204" pitchFamily="34" charset="0"/>
                <a:cs typeface="Verdana" panose="020B0604030504040204" pitchFamily="34" charset="0"/>
              </a:rPr>
              <a:t>	</a:t>
            </a:r>
          </a:p>
          <a:p>
            <a:r>
              <a:rPr lang="en-US" sz="1950" dirty="0" smtClean="0">
                <a:latin typeface="Verdana" panose="020B0604030504040204" pitchFamily="34" charset="0"/>
                <a:ea typeface="Verdana" panose="020B0604030504040204" pitchFamily="34" charset="0"/>
                <a:cs typeface="Verdana" panose="020B0604030504040204" pitchFamily="34" charset="0"/>
              </a:rPr>
              <a:t>Soil </a:t>
            </a:r>
            <a:r>
              <a:rPr lang="en-US" sz="1950" dirty="0">
                <a:latin typeface="Verdana" panose="020B0604030504040204" pitchFamily="34" charset="0"/>
                <a:ea typeface="Verdana" panose="020B0604030504040204" pitchFamily="34" charset="0"/>
                <a:cs typeface="Verdana" panose="020B0604030504040204" pitchFamily="34" charset="0"/>
              </a:rPr>
              <a:t>Fertility Group</a:t>
            </a:r>
            <a:r>
              <a:rPr lang="en-US" sz="1950" dirty="0" smtClean="0">
                <a:latin typeface="Verdana" panose="020B0604030504040204" pitchFamily="34" charset="0"/>
                <a:ea typeface="Verdana" panose="020B0604030504040204" pitchFamily="34" charset="0"/>
                <a:cs typeface="Verdana" panose="020B0604030504040204" pitchFamily="34" charset="0"/>
              </a:rPr>
              <a:t>:</a:t>
            </a:r>
          </a:p>
          <a:p>
            <a:pPr marL="365760" lvl="1" indent="0">
              <a:buNone/>
            </a:pPr>
            <a:r>
              <a:rPr lang="en-US" sz="1650" dirty="0" err="1" smtClean="0">
                <a:latin typeface="Verdana" panose="020B0604030504040204" pitchFamily="34" charset="0"/>
                <a:ea typeface="Verdana" panose="020B0604030504040204" pitchFamily="34" charset="0"/>
                <a:cs typeface="Verdana" panose="020B0604030504040204" pitchFamily="34" charset="0"/>
              </a:rPr>
              <a:t>Sulochana</a:t>
            </a:r>
            <a:r>
              <a:rPr lang="en-US" sz="1650" dirty="0" smtClean="0">
                <a:latin typeface="Verdana" panose="020B0604030504040204" pitchFamily="34" charset="0"/>
                <a:ea typeface="Verdana" panose="020B0604030504040204" pitchFamily="34" charset="0"/>
                <a:cs typeface="Verdana" panose="020B0604030504040204" pitchFamily="34" charset="0"/>
              </a:rPr>
              <a:t> </a:t>
            </a:r>
            <a:r>
              <a:rPr lang="en-US" sz="1650" dirty="0" err="1" smtClean="0">
                <a:latin typeface="Verdana" panose="020B0604030504040204" pitchFamily="34" charset="0"/>
                <a:ea typeface="Verdana" panose="020B0604030504040204" pitchFamily="34" charset="0"/>
                <a:cs typeface="Verdana" panose="020B0604030504040204" pitchFamily="34" charset="0"/>
              </a:rPr>
              <a:t>Dhital</a:t>
            </a:r>
            <a:r>
              <a:rPr lang="en-US" sz="1650" dirty="0">
                <a:latin typeface="Verdana" panose="020B0604030504040204" pitchFamily="34" charset="0"/>
                <a:ea typeface="Verdana" panose="020B0604030504040204" pitchFamily="34" charset="0"/>
                <a:cs typeface="Verdana" panose="020B0604030504040204" pitchFamily="34" charset="0"/>
              </a:rPr>
              <a:t>		 Ethan Driver </a:t>
            </a:r>
            <a:r>
              <a:rPr lang="en-US" sz="1650" dirty="0" smtClean="0">
                <a:latin typeface="Verdana" panose="020B0604030504040204" pitchFamily="34" charset="0"/>
                <a:ea typeface="Verdana" panose="020B0604030504040204" pitchFamily="34" charset="0"/>
                <a:cs typeface="Verdana" panose="020B0604030504040204" pitchFamily="34" charset="0"/>
              </a:rPr>
              <a:t>	</a:t>
            </a:r>
            <a:r>
              <a:rPr lang="en-US" sz="950" dirty="0" smtClean="0">
                <a:latin typeface="Verdana" panose="020B0604030504040204" pitchFamily="34" charset="0"/>
                <a:ea typeface="Verdana" panose="020B0604030504040204" pitchFamily="34" charset="0"/>
                <a:cs typeface="Verdana" panose="020B0604030504040204" pitchFamily="34" charset="0"/>
              </a:rPr>
              <a:t>	</a:t>
            </a:r>
          </a:p>
          <a:p>
            <a:pPr marL="365760" lvl="1" indent="0">
              <a:buNone/>
            </a:pPr>
            <a:r>
              <a:rPr lang="en-US" sz="1650" dirty="0" smtClean="0">
                <a:latin typeface="Verdana" panose="020B0604030504040204" pitchFamily="34" charset="0"/>
                <a:ea typeface="Verdana" panose="020B0604030504040204" pitchFamily="34" charset="0"/>
                <a:cs typeface="Verdana" panose="020B0604030504040204" pitchFamily="34" charset="0"/>
              </a:rPr>
              <a:t>Nicole </a:t>
            </a:r>
            <a:r>
              <a:rPr lang="en-US" sz="1650" dirty="0" err="1" smtClean="0">
                <a:latin typeface="Verdana" panose="020B0604030504040204" pitchFamily="34" charset="0"/>
                <a:ea typeface="Verdana" panose="020B0604030504040204" pitchFamily="34" charset="0"/>
                <a:cs typeface="Verdana" panose="020B0604030504040204" pitchFamily="34" charset="0"/>
              </a:rPr>
              <a:t>Remondet</a:t>
            </a:r>
            <a:r>
              <a:rPr lang="en-US" sz="1650" dirty="0">
                <a:latin typeface="Verdana" panose="020B0604030504040204" pitchFamily="34" charset="0"/>
                <a:ea typeface="Verdana" panose="020B0604030504040204" pitchFamily="34" charset="0"/>
                <a:cs typeface="Verdana" panose="020B0604030504040204" pitchFamily="34" charset="0"/>
              </a:rPr>
              <a:t>		</a:t>
            </a:r>
            <a:r>
              <a:rPr lang="en-US" sz="1650" dirty="0" smtClean="0">
                <a:latin typeface="Verdana" panose="020B0604030504040204" pitchFamily="34" charset="0"/>
                <a:ea typeface="Verdana" panose="020B0604030504040204" pitchFamily="34" charset="0"/>
                <a:cs typeface="Verdana" panose="020B0604030504040204" pitchFamily="34" charset="0"/>
              </a:rPr>
              <a:t> Ryan </a:t>
            </a:r>
            <a:r>
              <a:rPr lang="en-US" sz="1650" dirty="0" err="1" smtClean="0">
                <a:latin typeface="Verdana" panose="020B0604030504040204" pitchFamily="34" charset="0"/>
                <a:ea typeface="Verdana" panose="020B0604030504040204" pitchFamily="34" charset="0"/>
                <a:cs typeface="Verdana" panose="020B0604030504040204" pitchFamily="34" charset="0"/>
              </a:rPr>
              <a:t>Schlobohm</a:t>
            </a:r>
            <a:endParaRPr lang="en-US" sz="1650" dirty="0" smtClean="0">
              <a:latin typeface="Verdana" panose="020B0604030504040204" pitchFamily="34" charset="0"/>
              <a:ea typeface="Verdana" panose="020B0604030504040204" pitchFamily="34" charset="0"/>
              <a:cs typeface="Verdana" panose="020B0604030504040204" pitchFamily="34" charset="0"/>
            </a:endParaRPr>
          </a:p>
          <a:p>
            <a:pPr marL="365760" lvl="1" indent="0">
              <a:buNone/>
            </a:pPr>
            <a:r>
              <a:rPr lang="en-US" sz="1650" dirty="0" smtClean="0">
                <a:latin typeface="Verdana" panose="020B0604030504040204" pitchFamily="34" charset="0"/>
                <a:ea typeface="Verdana" panose="020B0604030504040204" pitchFamily="34" charset="0"/>
                <a:cs typeface="Verdana" panose="020B0604030504040204" pitchFamily="34" charset="0"/>
              </a:rPr>
              <a:t>Melissa </a:t>
            </a:r>
            <a:r>
              <a:rPr lang="en-US" sz="1650" dirty="0">
                <a:latin typeface="Verdana" panose="020B0604030504040204" pitchFamily="34" charset="0"/>
                <a:ea typeface="Verdana" panose="020B0604030504040204" pitchFamily="34" charset="0"/>
                <a:cs typeface="Verdana" panose="020B0604030504040204" pitchFamily="34" charset="0"/>
              </a:rPr>
              <a:t>Golden	 </a:t>
            </a:r>
            <a:r>
              <a:rPr lang="en-US" sz="1650" dirty="0" smtClean="0">
                <a:latin typeface="Verdana" panose="020B0604030504040204" pitchFamily="34" charset="0"/>
                <a:ea typeface="Verdana" panose="020B0604030504040204" pitchFamily="34" charset="0"/>
                <a:cs typeface="Verdana" panose="020B0604030504040204" pitchFamily="34" charset="0"/>
              </a:rPr>
              <a:t>	 Evan </a:t>
            </a:r>
            <a:r>
              <a:rPr lang="en-US" sz="1650" dirty="0" err="1">
                <a:latin typeface="Verdana" panose="020B0604030504040204" pitchFamily="34" charset="0"/>
                <a:ea typeface="Verdana" panose="020B0604030504040204" pitchFamily="34" charset="0"/>
                <a:cs typeface="Verdana" panose="020B0604030504040204" pitchFamily="34" charset="0"/>
              </a:rPr>
              <a:t>Hrbacek</a:t>
            </a:r>
            <a:endParaRPr lang="en-US" sz="1650" dirty="0" smtClean="0">
              <a:latin typeface="Verdana" panose="020B0604030504040204" pitchFamily="34" charset="0"/>
              <a:ea typeface="Verdana" panose="020B0604030504040204" pitchFamily="34" charset="0"/>
              <a:cs typeface="Verdana" panose="020B0604030504040204" pitchFamily="34" charset="0"/>
            </a:endParaRPr>
          </a:p>
          <a:p>
            <a:pPr marL="365760" lvl="1" indent="0">
              <a:buNone/>
            </a:pPr>
            <a:r>
              <a:rPr lang="en-US" sz="1650" dirty="0" smtClean="0">
                <a:latin typeface="Verdana" panose="020B0604030504040204" pitchFamily="34" charset="0"/>
                <a:ea typeface="Verdana" panose="020B0604030504040204" pitchFamily="34" charset="0"/>
                <a:cs typeface="Verdana" panose="020B0604030504040204" pitchFamily="34" charset="0"/>
              </a:rPr>
              <a:t>Mariana Ramos Del </a:t>
            </a:r>
            <a:r>
              <a:rPr lang="en-US" sz="1650" dirty="0">
                <a:latin typeface="Verdana" panose="020B0604030504040204" pitchFamily="34" charset="0"/>
                <a:ea typeface="Verdana" panose="020B0604030504040204" pitchFamily="34" charset="0"/>
                <a:cs typeface="Verdana" panose="020B0604030504040204" pitchFamily="34" charset="0"/>
              </a:rPr>
              <a:t>Corso	 Tyler Williams</a:t>
            </a:r>
            <a:endParaRPr lang="en-US" sz="1650" dirty="0" smtClean="0">
              <a:latin typeface="Verdana" panose="020B0604030504040204" pitchFamily="34" charset="0"/>
              <a:ea typeface="Verdana" panose="020B0604030504040204" pitchFamily="34" charset="0"/>
              <a:cs typeface="Verdana" panose="020B0604030504040204" pitchFamily="34" charset="0"/>
            </a:endParaRPr>
          </a:p>
          <a:p>
            <a:pPr marL="365760" lvl="1" indent="0">
              <a:buNone/>
            </a:pPr>
            <a:r>
              <a:rPr lang="en-US" sz="1650" dirty="0" smtClean="0">
                <a:latin typeface="Verdana" panose="020B0604030504040204" pitchFamily="34" charset="0"/>
                <a:ea typeface="Verdana" panose="020B0604030504040204" pitchFamily="34" charset="0"/>
                <a:cs typeface="Verdana" panose="020B0604030504040204" pitchFamily="34" charset="0"/>
              </a:rPr>
              <a:t>Daniel </a:t>
            </a:r>
            <a:r>
              <a:rPr lang="en-US" sz="1650" dirty="0" err="1" smtClean="0">
                <a:latin typeface="Verdana" panose="020B0604030504040204" pitchFamily="34" charset="0"/>
                <a:ea typeface="Verdana" panose="020B0604030504040204" pitchFamily="34" charset="0"/>
                <a:cs typeface="Verdana" panose="020B0604030504040204" pitchFamily="34" charset="0"/>
              </a:rPr>
              <a:t>Alidekki</a:t>
            </a:r>
            <a:r>
              <a:rPr lang="en-US" sz="1650" dirty="0">
                <a:latin typeface="Verdana" panose="020B0604030504040204" pitchFamily="34" charset="0"/>
                <a:ea typeface="Verdana" panose="020B0604030504040204" pitchFamily="34" charset="0"/>
                <a:cs typeface="Verdana" panose="020B0604030504040204" pitchFamily="34" charset="0"/>
              </a:rPr>
              <a:t>	</a:t>
            </a:r>
            <a:r>
              <a:rPr lang="en-US" sz="1650" dirty="0" smtClean="0">
                <a:latin typeface="Verdana" panose="020B0604030504040204" pitchFamily="34" charset="0"/>
                <a:ea typeface="Verdana" panose="020B0604030504040204" pitchFamily="34" charset="0"/>
                <a:cs typeface="Verdana" panose="020B0604030504040204" pitchFamily="34" charset="0"/>
              </a:rPr>
              <a:t>	 Jeremiah </a:t>
            </a:r>
            <a:r>
              <a:rPr lang="en-US" sz="1650" dirty="0" err="1" smtClean="0">
                <a:latin typeface="Verdana" panose="020B0604030504040204" pitchFamily="34" charset="0"/>
                <a:ea typeface="Verdana" panose="020B0604030504040204" pitchFamily="34" charset="0"/>
                <a:cs typeface="Verdana" panose="020B0604030504040204" pitchFamily="34" charset="0"/>
              </a:rPr>
              <a:t>Mullock</a:t>
            </a:r>
            <a:endParaRPr lang="en-US" sz="1650" dirty="0" smtClean="0">
              <a:latin typeface="Verdana" panose="020B0604030504040204" pitchFamily="34" charset="0"/>
              <a:ea typeface="Verdana" panose="020B0604030504040204" pitchFamily="34" charset="0"/>
              <a:cs typeface="Verdana" panose="020B0604030504040204" pitchFamily="34" charset="0"/>
            </a:endParaRPr>
          </a:p>
          <a:p>
            <a:pPr marL="365760" lvl="1" indent="0">
              <a:buNone/>
            </a:pPr>
            <a:r>
              <a:rPr lang="en-US" sz="1650" dirty="0" smtClean="0">
                <a:latin typeface="Verdana" panose="020B0604030504040204" pitchFamily="34" charset="0"/>
                <a:ea typeface="Verdana" panose="020B0604030504040204" pitchFamily="34" charset="0"/>
                <a:cs typeface="Verdana" panose="020B0604030504040204" pitchFamily="34" charset="0"/>
              </a:rPr>
              <a:t>Bruno Morandin </a:t>
            </a:r>
            <a:r>
              <a:rPr lang="en-US" sz="1650" dirty="0" err="1" smtClean="0">
                <a:latin typeface="Verdana" panose="020B0604030504040204" pitchFamily="34" charset="0"/>
                <a:ea typeface="Verdana" panose="020B0604030504040204" pitchFamily="34" charset="0"/>
                <a:cs typeface="Verdana" panose="020B0604030504040204" pitchFamily="34" charset="0"/>
              </a:rPr>
              <a:t>Figuiredo</a:t>
            </a:r>
            <a:endParaRPr lang="en-US" sz="1650" dirty="0" smtClean="0">
              <a:latin typeface="Verdana" panose="020B0604030504040204" pitchFamily="34" charset="0"/>
              <a:ea typeface="Verdana" panose="020B0604030504040204" pitchFamily="34" charset="0"/>
              <a:cs typeface="Verdana" panose="020B0604030504040204" pitchFamily="34" charset="0"/>
            </a:endParaRPr>
          </a:p>
          <a:p>
            <a:pPr marL="365760" lvl="1" indent="0">
              <a:buNone/>
            </a:pPr>
            <a:r>
              <a:rPr lang="en-US" sz="1650" dirty="0" smtClean="0">
                <a:latin typeface="Verdana" panose="020B0604030504040204" pitchFamily="34" charset="0"/>
                <a:ea typeface="Verdana" panose="020B0604030504040204" pitchFamily="34" charset="0"/>
                <a:cs typeface="Verdana" panose="020B0604030504040204" pitchFamily="34" charset="0"/>
              </a:rPr>
              <a:t>Tyler Lynch</a:t>
            </a:r>
            <a:endParaRPr lang="en-US" sz="1950" dirty="0" smtClean="0">
              <a:latin typeface="Verdana" panose="020B0604030504040204" pitchFamily="34" charset="0"/>
              <a:ea typeface="Verdana" panose="020B0604030504040204" pitchFamily="34" charset="0"/>
              <a:cs typeface="Verdana" panose="020B0604030504040204" pitchFamily="34" charset="0"/>
            </a:endParaRPr>
          </a:p>
          <a:p>
            <a:pPr marL="0" indent="0">
              <a:buNone/>
            </a:pPr>
            <a:endParaRPr lang="en-US" dirty="0"/>
          </a:p>
        </p:txBody>
      </p:sp>
      <p:sp>
        <p:nvSpPr>
          <p:cNvPr id="4" name="Rectangle 3"/>
          <p:cNvSpPr/>
          <p:nvPr/>
        </p:nvSpPr>
        <p:spPr>
          <a:xfrm>
            <a:off x="457200" y="229754"/>
            <a:ext cx="2527240" cy="64008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a:latin typeface="Verdana" panose="020B0604030504040204" pitchFamily="34" charset="0"/>
                <a:ea typeface="Verdana" panose="020B0604030504040204" pitchFamily="34" charset="0"/>
                <a:cs typeface="Verdana" panose="020B0604030504040204" pitchFamily="34" charset="0"/>
              </a:rPr>
              <a:t>Acknowledgement</a:t>
            </a:r>
            <a:endParaRPr lang="en-US"/>
          </a:p>
        </p:txBody>
      </p:sp>
      <p:pic>
        <p:nvPicPr>
          <p:cNvPr id="7" name="Picture 6"/>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025960" y="229754"/>
            <a:ext cx="3810000" cy="781050"/>
          </a:xfrm>
          <a:prstGeom prst="rect">
            <a:avLst/>
          </a:prstGeom>
        </p:spPr>
      </p:pic>
    </p:spTree>
    <p:extLst>
      <p:ext uri="{BB962C8B-B14F-4D97-AF65-F5344CB8AC3E}">
        <p14:creationId xmlns:p14="http://schemas.microsoft.com/office/powerpoint/2010/main" val="4283243253"/>
      </p:ext>
    </p:extLst>
  </p:cSld>
  <p:clrMapOvr>
    <a:masterClrMapping/>
  </p:clrMapOvr>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1606924" y="2669534"/>
            <a:ext cx="6240780" cy="854080"/>
          </a:xfrm>
          <a:prstGeom prst="rect">
            <a:avLst/>
          </a:prstGeom>
          <a:solidFill>
            <a:schemeClr val="bg1"/>
          </a:solidFill>
          <a:ln>
            <a:solidFill>
              <a:srgbClr val="FFFFFF"/>
            </a:solidFill>
          </a:ln>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4950" b="1" i="0" u="none" strike="noStrike" kern="1200" cap="none" spc="0" normalizeH="0" baseline="0" noProof="0" dirty="0">
                <a:ln w="22225">
                  <a:solidFill>
                    <a:srgbClr val="7598D9"/>
                  </a:solidFill>
                  <a:prstDash val="solid"/>
                </a:ln>
                <a:solidFill>
                  <a:srgbClr val="FE8637"/>
                </a:solidFill>
                <a:effectLst/>
                <a:uLnTx/>
                <a:uFillTx/>
                <a:latin typeface="Century Schoolbook"/>
                <a:ea typeface="+mn-ea"/>
                <a:cs typeface="+mn-cs"/>
              </a:rPr>
              <a:t>QUESTIONS</a:t>
            </a:r>
          </a:p>
        </p:txBody>
      </p:sp>
    </p:spTree>
    <p:extLst>
      <p:ext uri="{BB962C8B-B14F-4D97-AF65-F5344CB8AC3E}">
        <p14:creationId xmlns:p14="http://schemas.microsoft.com/office/powerpoint/2010/main" val="617292428"/>
      </p:ext>
    </p:extLst>
  </p:cSld>
  <p:clrMapOvr>
    <a:masterClrMapping/>
  </p:clrMapOvr>
  <p:transition/>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riel">
  <a:themeElements>
    <a:clrScheme name="Oriel">
      <a:dk1>
        <a:sysClr val="windowText" lastClr="000000"/>
      </a:dk1>
      <a:lt1>
        <a:sysClr val="window" lastClr="FFFFFF"/>
      </a:lt1>
      <a:dk2>
        <a:srgbClr val="575F6D"/>
      </a:dk2>
      <a:lt2>
        <a:srgbClr val="FFF39D"/>
      </a:lt2>
      <a:accent1>
        <a:srgbClr val="FE8637"/>
      </a:accent1>
      <a:accent2>
        <a:srgbClr val="7598D9"/>
      </a:accent2>
      <a:accent3>
        <a:srgbClr val="B32C16"/>
      </a:accent3>
      <a:accent4>
        <a:srgbClr val="F5CD2D"/>
      </a:accent4>
      <a:accent5>
        <a:srgbClr val="AEBAD5"/>
      </a:accent5>
      <a:accent6>
        <a:srgbClr val="777C84"/>
      </a:accent6>
      <a:hlink>
        <a:srgbClr val="D2611C"/>
      </a:hlink>
      <a:folHlink>
        <a:srgbClr val="3B435B"/>
      </a:folHlink>
    </a:clrScheme>
    <a:fontScheme name="Oriel">
      <a:majorFont>
        <a:latin typeface="Century Schoolbook"/>
        <a:ea typeface=""/>
        <a:cs typeface=""/>
        <a:font script="Jpan" typeface="ＭＳ Ｐ明朝"/>
        <a:font script="Hang" typeface="휴먼매직체"/>
        <a:font script="Hans" typeface="华文楷体"/>
        <a:font script="Hant" typeface="新細明體"/>
        <a:font script="Arab" typeface="Times New Roman"/>
        <a:font script="Hebr" typeface="Times New Roman"/>
        <a:font script="Thai" typeface="Kodchiang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entury Schoolbook"/>
        <a:ea typeface=""/>
        <a:cs typeface=""/>
        <a:font script="Jpan" typeface="ＭＳ Ｐ明朝"/>
        <a:font script="Hang" typeface="휴먼매직체"/>
        <a:font script="Hans" typeface="宋体"/>
        <a:font script="Hant" typeface="新細明體"/>
        <a:font script="Arab" typeface="Times New Roman"/>
        <a:font script="Hebr" typeface="Times New Roman"/>
        <a:font script="Thai" typeface="Kodchiang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shade val="58000"/>
                <a:satMod val="125000"/>
              </a:schemeClr>
            </a:gs>
            <a:gs pos="40000">
              <a:schemeClr val="phClr">
                <a:tint val="90000"/>
                <a:shade val="90000"/>
                <a:satMod val="120000"/>
              </a:schemeClr>
            </a:gs>
            <a:gs pos="100000">
              <a:schemeClr val="phClr">
                <a:tint val="50000"/>
              </a:schemeClr>
            </a:gs>
          </a:gsLst>
          <a:lin ang="16200000" scaled="1"/>
        </a:gradFill>
        <a:blipFill>
          <a:blip xmlns:r="http://schemas.openxmlformats.org/officeDocument/2006/relationships" r:embed="rId1">
            <a:duotone>
              <a:schemeClr val="phClr">
                <a:shade val="80000"/>
              </a:schemeClr>
              <a:schemeClr val="phClr">
                <a:tint val="91000"/>
              </a:schemeClr>
            </a:duotone>
          </a:blip>
          <a:tile tx="0" ty="0" sx="40000" sy="50000" flip="y"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2.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3.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4.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docProps/app.xml><?xml version="1.0" encoding="utf-8"?>
<Properties xmlns="http://schemas.openxmlformats.org/officeDocument/2006/extended-properties" xmlns:vt="http://schemas.openxmlformats.org/officeDocument/2006/docPropsVTypes">
  <Template/>
  <TotalTime>5277</TotalTime>
  <Words>679</Words>
  <Application>Microsoft Office PowerPoint</Application>
  <PresentationFormat>On-screen Show (4:3)</PresentationFormat>
  <Paragraphs>255</Paragraphs>
  <Slides>19</Slides>
  <Notes>8</Notes>
  <HiddenSlides>0</HiddenSlides>
  <MMClips>1</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19</vt:i4>
      </vt:variant>
    </vt:vector>
  </HeadingPairs>
  <TitlesOfParts>
    <vt:vector size="27" baseType="lpstr">
      <vt:lpstr>Arial</vt:lpstr>
      <vt:lpstr>Calibri</vt:lpstr>
      <vt:lpstr>Century Schoolbook</vt:lpstr>
      <vt:lpstr>Times New Roman</vt:lpstr>
      <vt:lpstr>Verdana</vt:lpstr>
      <vt:lpstr>Wingdings</vt:lpstr>
      <vt:lpstr>Wingdings 2</vt:lpstr>
      <vt:lpstr>Oriel</vt:lpstr>
      <vt:lpstr>Evaluation of Drum Cavity Size and Planter-tip on Singulation and Plant Emergence in Maize  (Zea mays L.) </vt:lpstr>
      <vt:lpstr>PowerPoint Presentation</vt:lpstr>
      <vt:lpstr>PowerPoint Presentation</vt:lpstr>
      <vt:lpstr>PowerPoint Presentation</vt:lpstr>
      <vt:lpstr> </vt:lpstr>
      <vt:lpstr>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Evaluation of Drum Cavity Size and Planter-tip on Singulation and Plant Emergence in Maize (Zea mays L.)</dc:title>
  <dc:creator>user</dc:creator>
  <cp:lastModifiedBy>jagman dhillon</cp:lastModifiedBy>
  <cp:revision>147</cp:revision>
  <cp:lastPrinted>2016-04-01T18:19:29Z</cp:lastPrinted>
  <dcterms:created xsi:type="dcterms:W3CDTF">2006-08-16T00:00:00Z</dcterms:created>
  <dcterms:modified xsi:type="dcterms:W3CDTF">2016-04-04T15:25:59Z</dcterms:modified>
</cp:coreProperties>
</file>