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4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19211-0315-4A22-A866-A0058FCEDBA5}" type="datetimeFigureOut">
              <a:rPr lang="en-US" smtClean="0"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7361F-B90A-4B75-B3EE-43D014E5B1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902363"/>
              </p:ext>
            </p:extLst>
          </p:nvPr>
        </p:nvGraphicFramePr>
        <p:xfrm>
          <a:off x="4953000" y="1198817"/>
          <a:ext cx="3505200" cy="2253923"/>
        </p:xfrm>
        <a:graphic>
          <a:graphicData uri="http://schemas.openxmlformats.org/drawingml/2006/table">
            <a:tbl>
              <a:tblPr/>
              <a:tblGrid>
                <a:gridCol w="1700074"/>
                <a:gridCol w="1805126"/>
              </a:tblGrid>
              <a:tr h="718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Treatment</a:t>
                      </a:r>
                    </a:p>
                  </a:txBody>
                  <a:tcPr marL="121920" marR="12192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UAN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(gal/ac)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Check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+ Adjuvant</a:t>
                      </a:r>
                    </a:p>
                  </a:txBody>
                  <a:tcPr marL="121920" marR="12192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52"/>
          <p:cNvSpPr txBox="1">
            <a:spLocks noChangeArrowheads="1"/>
          </p:cNvSpPr>
          <p:nvPr/>
        </p:nvSpPr>
        <p:spPr bwMode="auto">
          <a:xfrm>
            <a:off x="620889" y="107951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Salt/Freeze Mitigation Trial</a:t>
            </a:r>
          </a:p>
          <a:p>
            <a:pPr algn="ctr"/>
            <a:r>
              <a:rPr lang="en-US" sz="2400" dirty="0" err="1" smtClean="0"/>
              <a:t>Efaw</a:t>
            </a:r>
            <a:endParaRPr lang="en-US" sz="2000" dirty="0"/>
          </a:p>
        </p:txBody>
      </p:sp>
      <p:sp>
        <p:nvSpPr>
          <p:cNvPr id="6" name="Text Box 154"/>
          <p:cNvSpPr txBox="1">
            <a:spLocks noChangeArrowheads="1"/>
          </p:cNvSpPr>
          <p:nvPr/>
        </p:nvSpPr>
        <p:spPr bwMode="auto">
          <a:xfrm>
            <a:off x="406402" y="2114552"/>
            <a:ext cx="2468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Plot size: 10’ x </a:t>
            </a:r>
            <a:r>
              <a:rPr lang="en-US" sz="1200" dirty="0" smtClean="0"/>
              <a:t>15’</a:t>
            </a:r>
            <a:endParaRPr lang="en-US" sz="1200" dirty="0"/>
          </a:p>
          <a:p>
            <a:r>
              <a:rPr lang="en-US" sz="1200" dirty="0"/>
              <a:t>Alley: 10’</a:t>
            </a:r>
          </a:p>
          <a:p>
            <a:endParaRPr lang="en-US" sz="1200" dirty="0"/>
          </a:p>
        </p:txBody>
      </p:sp>
      <p:sp>
        <p:nvSpPr>
          <p:cNvPr id="7" name="Text Box 157"/>
          <p:cNvSpPr txBox="1">
            <a:spLocks noChangeArrowheads="1"/>
          </p:cNvSpPr>
          <p:nvPr/>
        </p:nvSpPr>
        <p:spPr bwMode="auto">
          <a:xfrm>
            <a:off x="-122765" y="6142435"/>
            <a:ext cx="630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40219"/>
              </p:ext>
            </p:extLst>
          </p:nvPr>
        </p:nvGraphicFramePr>
        <p:xfrm>
          <a:off x="4735689" y="3714751"/>
          <a:ext cx="2971800" cy="76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"/>
                <a:gridCol w="495300"/>
                <a:gridCol w="495300"/>
                <a:gridCol w="495300"/>
                <a:gridCol w="495300"/>
                <a:gridCol w="495300"/>
              </a:tblGrid>
              <a:tr h="188492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715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Rep 1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492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Group 882"/>
          <p:cNvGrpSpPr>
            <a:grpSpLocks/>
          </p:cNvGrpSpPr>
          <p:nvPr/>
        </p:nvGrpSpPr>
        <p:grpSpPr bwMode="auto">
          <a:xfrm>
            <a:off x="635610" y="629196"/>
            <a:ext cx="1957447" cy="1279497"/>
            <a:chOff x="264" y="1020"/>
            <a:chExt cx="1189" cy="1414"/>
          </a:xfrm>
        </p:grpSpPr>
        <p:pic>
          <p:nvPicPr>
            <p:cNvPr id="12" name="Picture 877" descr="dd01352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45" y="1384"/>
              <a:ext cx="825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878"/>
            <p:cNvSpPr txBox="1">
              <a:spLocks noChangeArrowheads="1"/>
            </p:cNvSpPr>
            <p:nvPr/>
          </p:nvSpPr>
          <p:spPr bwMode="auto">
            <a:xfrm>
              <a:off x="1247" y="1525"/>
              <a:ext cx="20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dirty="0" smtClean="0"/>
                <a:t>E</a:t>
              </a:r>
              <a:endParaRPr lang="en-US" sz="1400" b="1" dirty="0"/>
            </a:p>
          </p:txBody>
        </p:sp>
        <p:sp>
          <p:nvSpPr>
            <p:cNvPr id="14" name="Text Box 879"/>
            <p:cNvSpPr txBox="1">
              <a:spLocks noChangeArrowheads="1"/>
            </p:cNvSpPr>
            <p:nvPr/>
          </p:nvSpPr>
          <p:spPr bwMode="auto">
            <a:xfrm>
              <a:off x="753" y="2094"/>
              <a:ext cx="24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 smtClean="0"/>
                <a:t>S</a:t>
              </a:r>
              <a:endParaRPr lang="en-US" sz="1400" b="1" dirty="0"/>
            </a:p>
          </p:txBody>
        </p:sp>
        <p:sp>
          <p:nvSpPr>
            <p:cNvPr id="15" name="Text Box 880"/>
            <p:cNvSpPr txBox="1">
              <a:spLocks noChangeArrowheads="1"/>
            </p:cNvSpPr>
            <p:nvPr/>
          </p:nvSpPr>
          <p:spPr bwMode="auto">
            <a:xfrm rot="185932">
              <a:off x="264" y="1487"/>
              <a:ext cx="20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 smtClean="0"/>
                <a:t>W</a:t>
              </a:r>
              <a:endParaRPr lang="en-US" sz="1400" b="1" dirty="0"/>
            </a:p>
          </p:txBody>
        </p:sp>
        <p:sp>
          <p:nvSpPr>
            <p:cNvPr id="16" name="Text Box 881"/>
            <p:cNvSpPr txBox="1">
              <a:spLocks noChangeArrowheads="1"/>
            </p:cNvSpPr>
            <p:nvPr/>
          </p:nvSpPr>
          <p:spPr bwMode="auto">
            <a:xfrm>
              <a:off x="730" y="1020"/>
              <a:ext cx="25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 smtClean="0"/>
                <a:t>N</a:t>
              </a:r>
              <a:endParaRPr lang="en-US" sz="1400" b="1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733820"/>
              </p:ext>
            </p:extLst>
          </p:nvPr>
        </p:nvGraphicFramePr>
        <p:xfrm>
          <a:off x="4735689" y="4629151"/>
          <a:ext cx="2971800" cy="82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"/>
                <a:gridCol w="495300"/>
                <a:gridCol w="495300"/>
                <a:gridCol w="495300"/>
                <a:gridCol w="495300"/>
                <a:gridCol w="495300"/>
              </a:tblGrid>
              <a:tr h="18849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714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Rep 2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49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37437"/>
              </p:ext>
            </p:extLst>
          </p:nvPr>
        </p:nvGraphicFramePr>
        <p:xfrm>
          <a:off x="4735689" y="5523255"/>
          <a:ext cx="2971800" cy="756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"/>
                <a:gridCol w="495300"/>
                <a:gridCol w="495300"/>
                <a:gridCol w="495300"/>
                <a:gridCol w="495300"/>
                <a:gridCol w="495300"/>
              </a:tblGrid>
              <a:tr h="18849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9715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Rep 3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492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2649" y="2857501"/>
            <a:ext cx="4500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(4/14)- 15 leaves/plot sampled prior to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(4/14) – UAN applications made with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sprayer  from 1:35-1:50pm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(4/15) – freezing conditions for 6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Low temperature of 28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(4/15) – 8:30 am – visually more dew/frost on untreated plots. See pictures</a:t>
            </a:r>
            <a:r>
              <a:rPr lang="en-US" sz="12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(4/15) 1:00pm – </a:t>
            </a:r>
            <a:r>
              <a:rPr lang="en-US" sz="1200" dirty="0" err="1" smtClean="0"/>
              <a:t>fertlilized</a:t>
            </a:r>
            <a:r>
              <a:rPr lang="en-US" sz="1200" dirty="0" smtClean="0"/>
              <a:t> plots showing signs of burn; more burn in TRT 3 and 4.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Fertilizer spray still on leaves on treated plots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Larger decreases in NDVI in treated plots compared to check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gallon UAN/ac </a:t>
            </a:r>
            <a:r>
              <a:rPr lang="en-US" dirty="0" smtClean="0"/>
              <a:t>-1pm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35711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gallon UAN/ac -1pm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364514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</a:t>
            </a:r>
            <a:r>
              <a:rPr lang="en-US" dirty="0"/>
              <a:t>gallon UAN/ac </a:t>
            </a:r>
            <a:r>
              <a:rPr lang="en-US" dirty="0" smtClean="0"/>
              <a:t>– 1pm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200399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gallon UAN/ac – 1pm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2938229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 gallon </a:t>
            </a:r>
            <a:r>
              <a:rPr lang="en-US" dirty="0" smtClean="0"/>
              <a:t>UAN/ac + adjuvant – 1pm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1328030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gallon UAN/ac + adjuvant – 1pm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8750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eremiah\Desktop\Research\2014\WinterCrops\Pics\Efaw_Freeze_4_15_14\PreFree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305800" cy="46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Prior to Freeze following application of 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3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following </a:t>
            </a:r>
            <a:r>
              <a:rPr lang="en-US" dirty="0" smtClean="0"/>
              <a:t>Freeze – 830am</a:t>
            </a:r>
            <a:endParaRPr lang="en-US" dirty="0"/>
          </a:p>
        </p:txBody>
      </p:sp>
      <p:pic>
        <p:nvPicPr>
          <p:cNvPr id="2050" name="Picture 2" descr="C:\Users\Jeremiah\Desktop\Research\2014\WinterCrops\Pics\Efaw_Freeze_4_15_14\PostFree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" y="1905000"/>
            <a:ext cx="8311896" cy="46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4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</a:t>
            </a:r>
            <a:r>
              <a:rPr lang="en-US" dirty="0" smtClean="0"/>
              <a:t>– 830am</a:t>
            </a:r>
            <a:endParaRPr lang="en-US" dirty="0"/>
          </a:p>
        </p:txBody>
      </p:sp>
      <p:pic>
        <p:nvPicPr>
          <p:cNvPr id="3074" name="Picture 2" descr="C:\Users\Jeremiah\Desktop\Research\2014\WinterCrops\Pics\Efaw_Freeze_4_15_14\Che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905000"/>
            <a:ext cx="8302752" cy="46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7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gallon </a:t>
            </a:r>
            <a:r>
              <a:rPr lang="en-US" dirty="0" smtClean="0"/>
              <a:t>UAN/ac -830am</a:t>
            </a:r>
            <a:endParaRPr lang="en-US" dirty="0"/>
          </a:p>
        </p:txBody>
      </p:sp>
      <p:pic>
        <p:nvPicPr>
          <p:cNvPr id="4098" name="Picture 2" descr="C:\Users\Jeremiah\Desktop\Research\2014\WinterCrops\Pics\Efaw_Freeze_4_15_14\10galU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828800"/>
            <a:ext cx="8302752" cy="46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1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</a:t>
            </a:r>
            <a:r>
              <a:rPr lang="en-US" dirty="0"/>
              <a:t>g</a:t>
            </a:r>
            <a:r>
              <a:rPr lang="en-US" dirty="0" smtClean="0"/>
              <a:t>allon </a:t>
            </a:r>
            <a:r>
              <a:rPr lang="en-US" dirty="0" smtClean="0"/>
              <a:t>UAN/ac – 830am</a:t>
            </a:r>
            <a:endParaRPr lang="en-US" dirty="0"/>
          </a:p>
        </p:txBody>
      </p:sp>
      <p:pic>
        <p:nvPicPr>
          <p:cNvPr id="5122" name="Picture 2" descr="C:\Users\Jeremiah\Desktop\Research\2014\WinterCrops\Pics\Efaw_Freeze_4_15_14\20galU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905000"/>
            <a:ext cx="8302752" cy="46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6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gallon UAN/ac + </a:t>
            </a:r>
            <a:r>
              <a:rPr lang="en-US" dirty="0" smtClean="0"/>
              <a:t>adjuvant – 830am</a:t>
            </a:r>
            <a:endParaRPr lang="en-US" dirty="0"/>
          </a:p>
        </p:txBody>
      </p:sp>
      <p:pic>
        <p:nvPicPr>
          <p:cNvPr id="6146" name="Picture 2" descr="C:\Users\Jeremiah\Desktop\Research\2014\WinterCrops\Pics\Efaw_Freeze_4_15_14\10galUAN+Ad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905000"/>
            <a:ext cx="8302752" cy="46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1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following Freeze – 1pm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2480309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– 1pm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" y="16002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val="4199619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218</Words>
  <Application>Microsoft Office PowerPoint</Application>
  <PresentationFormat>On-screen Show (4:3)</PresentationFormat>
  <Paragraphs>56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Day Prior to Freeze following application of UAN</vt:lpstr>
      <vt:lpstr>Day following Freeze – 830am</vt:lpstr>
      <vt:lpstr>Check – 830am</vt:lpstr>
      <vt:lpstr>10 gallon UAN/ac -830am</vt:lpstr>
      <vt:lpstr>20 gallon UAN/ac – 830am</vt:lpstr>
      <vt:lpstr>10 gallon UAN/ac + adjuvant – 830am</vt:lpstr>
      <vt:lpstr>Day following Freeze – 1pm</vt:lpstr>
      <vt:lpstr>Check – 1pm</vt:lpstr>
      <vt:lpstr>10 gallon UAN/ac -1pm</vt:lpstr>
      <vt:lpstr>10 gallon UAN/ac -1pm</vt:lpstr>
      <vt:lpstr>20 gallon UAN/ac – 1pm</vt:lpstr>
      <vt:lpstr>20 gallon UAN/ac – 1pm</vt:lpstr>
      <vt:lpstr>10 gallon UAN/ac + adjuvant – 1pm</vt:lpstr>
      <vt:lpstr>10 gallon UAN/ac + adjuvant – 1pm</vt:lpstr>
    </vt:vector>
  </TitlesOfParts>
  <Company>Oklahoma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PSS-052</dc:creator>
  <cp:lastModifiedBy>Jeremiah</cp:lastModifiedBy>
  <cp:revision>11</cp:revision>
  <cp:lastPrinted>2014-04-15T13:13:32Z</cp:lastPrinted>
  <dcterms:created xsi:type="dcterms:W3CDTF">2012-09-28T13:54:50Z</dcterms:created>
  <dcterms:modified xsi:type="dcterms:W3CDTF">2014-04-15T18:47:48Z</dcterms:modified>
</cp:coreProperties>
</file>