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7772400" cy="100584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62" d="100"/>
          <a:sy n="62" d="100"/>
        </p:scale>
        <p:origin x="23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4516-443A-4969-9EFD-8D48CB3092E4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DAA0-099C-4EBD-A5B1-A770C077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453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4516-443A-4969-9EFD-8D48CB3092E4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DAA0-099C-4EBD-A5B1-A770C077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966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4516-443A-4969-9EFD-8D48CB3092E4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DAA0-099C-4EBD-A5B1-A770C077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604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4516-443A-4969-9EFD-8D48CB3092E4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DAA0-099C-4EBD-A5B1-A770C077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35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4516-443A-4969-9EFD-8D48CB3092E4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DAA0-099C-4EBD-A5B1-A770C077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56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4516-443A-4969-9EFD-8D48CB3092E4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DAA0-099C-4EBD-A5B1-A770C077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06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4516-443A-4969-9EFD-8D48CB3092E4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DAA0-099C-4EBD-A5B1-A770C077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949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4516-443A-4969-9EFD-8D48CB3092E4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DAA0-099C-4EBD-A5B1-A770C077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574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4516-443A-4969-9EFD-8D48CB3092E4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DAA0-099C-4EBD-A5B1-A770C077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082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4516-443A-4969-9EFD-8D48CB3092E4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DAA0-099C-4EBD-A5B1-A770C077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346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4516-443A-4969-9EFD-8D48CB3092E4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DAA0-099C-4EBD-A5B1-A770C077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25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74516-443A-4969-9EFD-8D48CB3092E4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1DAA0-099C-4EBD-A5B1-A770C077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774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98594" y="2508"/>
            <a:ext cx="68580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en-US" sz="3600" b="1" dirty="0" smtClean="0">
                <a:latin typeface="Calibri" pitchFamily="34" charset="0"/>
              </a:rPr>
              <a:t>East </a:t>
            </a:r>
            <a:r>
              <a:rPr lang="en-US" sz="3600" b="1" dirty="0" err="1" smtClean="0">
                <a:latin typeface="Calibri" pitchFamily="34" charset="0"/>
              </a:rPr>
              <a:t>Magruder</a:t>
            </a:r>
            <a:endParaRPr lang="en-US" sz="3600" b="1" dirty="0" smtClean="0">
              <a:latin typeface="Calibri" pitchFamily="34" charset="0"/>
            </a:endParaRPr>
          </a:p>
          <a:p>
            <a:pPr algn="ctr">
              <a:spcBef>
                <a:spcPts val="0"/>
              </a:spcBef>
              <a:defRPr/>
            </a:pPr>
            <a:r>
              <a:rPr lang="en-US" sz="1600" b="1" dirty="0" smtClean="0">
                <a:latin typeface="Calibri" pitchFamily="34" charset="0"/>
              </a:rPr>
              <a:t>A</a:t>
            </a:r>
            <a:r>
              <a:rPr lang="en-US" sz="1600" b="1" cap="small" dirty="0" smtClean="0">
                <a:latin typeface="Calibri" pitchFamily="34" charset="0"/>
              </a:rPr>
              <a:t>gronomy</a:t>
            </a:r>
            <a:r>
              <a:rPr lang="en-US" sz="1600" b="1" dirty="0" smtClean="0">
                <a:latin typeface="Calibri" pitchFamily="34" charset="0"/>
              </a:rPr>
              <a:t> </a:t>
            </a:r>
            <a:r>
              <a:rPr lang="en-US" sz="1600" b="1" dirty="0">
                <a:latin typeface="Calibri" pitchFamily="34" charset="0"/>
              </a:rPr>
              <a:t>R</a:t>
            </a:r>
            <a:r>
              <a:rPr lang="en-US" sz="1600" b="1" cap="small" dirty="0">
                <a:latin typeface="Calibri" pitchFamily="34" charset="0"/>
              </a:rPr>
              <a:t>esearch</a:t>
            </a:r>
            <a:r>
              <a:rPr lang="en-US" sz="1600" b="1" dirty="0">
                <a:latin typeface="Calibri" pitchFamily="34" charset="0"/>
              </a:rPr>
              <a:t> S</a:t>
            </a:r>
            <a:r>
              <a:rPr lang="en-US" sz="1600" b="1" cap="small" dirty="0">
                <a:latin typeface="Calibri" pitchFamily="34" charset="0"/>
              </a:rPr>
              <a:t>tation</a:t>
            </a:r>
            <a:r>
              <a:rPr lang="en-US" b="1" dirty="0">
                <a:latin typeface="Calibri" pitchFamily="34" charset="0"/>
              </a:rPr>
              <a:t/>
            </a:r>
            <a:br>
              <a:rPr lang="en-US" b="1" dirty="0">
                <a:latin typeface="Calibri" pitchFamily="34" charset="0"/>
              </a:rPr>
            </a:br>
            <a:r>
              <a:rPr lang="en-US" b="1" dirty="0">
                <a:latin typeface="Calibri" pitchFamily="34" charset="0"/>
              </a:rPr>
              <a:t>S</a:t>
            </a:r>
            <a:r>
              <a:rPr lang="en-US" b="1" cap="small" dirty="0">
                <a:latin typeface="Calibri" pitchFamily="34" charset="0"/>
              </a:rPr>
              <a:t>tillwater</a:t>
            </a:r>
            <a:r>
              <a:rPr lang="en-US" b="1" dirty="0">
                <a:latin typeface="Calibri" pitchFamily="34" charset="0"/>
              </a:rPr>
              <a:t>, </a:t>
            </a:r>
            <a:r>
              <a:rPr lang="en-US" b="1" dirty="0" smtClean="0">
                <a:latin typeface="Calibri" pitchFamily="34" charset="0"/>
              </a:rPr>
              <a:t>O</a:t>
            </a:r>
            <a:r>
              <a:rPr lang="en-US" b="1" cap="small" dirty="0" smtClean="0">
                <a:latin typeface="Calibri" pitchFamily="34" charset="0"/>
              </a:rPr>
              <a:t>klahoma</a:t>
            </a:r>
          </a:p>
          <a:p>
            <a:pPr algn="ctr">
              <a:spcBef>
                <a:spcPts val="0"/>
              </a:spcBef>
              <a:defRPr/>
            </a:pPr>
            <a:r>
              <a:rPr lang="en-US" b="1" cap="small" dirty="0">
                <a:latin typeface="Calibri" pitchFamily="34" charset="0"/>
              </a:rPr>
              <a:t> 36° 7'11.01"N, 97° 5'16.72"W</a:t>
            </a:r>
            <a:endParaRPr lang="en-US" b="1" cap="small" dirty="0">
              <a:latin typeface="Calibri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4275757"/>
              </p:ext>
            </p:extLst>
          </p:nvPr>
        </p:nvGraphicFramePr>
        <p:xfrm>
          <a:off x="2969294" y="1459528"/>
          <a:ext cx="4511557" cy="2611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35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3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72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72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03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Treatment</a:t>
                      </a:r>
                    </a:p>
                  </a:txBody>
                  <a:tcPr marL="91464" marR="9146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Wheat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(N,P,K)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lb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/ac</a:t>
                      </a:r>
                    </a:p>
                  </a:txBody>
                  <a:tcPr marL="91464" marR="9146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Sorghum (N,P,K)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lb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/ac</a:t>
                      </a:r>
                    </a:p>
                  </a:txBody>
                  <a:tcPr marL="91464" marR="9146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Canola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(N,P,K)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lb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/ac</a:t>
                      </a:r>
                    </a:p>
                  </a:txBody>
                  <a:tcPr marL="91464" marR="9146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1464" marR="9146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Manure</a:t>
                      </a:r>
                    </a:p>
                  </a:txBody>
                  <a:tcPr marL="91464" marR="9146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1464" marR="9146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1464" marR="9146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3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1464" marR="9146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64" marR="9146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64" marR="9146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64" marR="9146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3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1464" marR="9146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0-30-0</a:t>
                      </a:r>
                    </a:p>
                  </a:txBody>
                  <a:tcPr marL="91464" marR="9146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0-30-0</a:t>
                      </a:r>
                    </a:p>
                  </a:txBody>
                  <a:tcPr marL="91464" marR="9146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0-30-0</a:t>
                      </a:r>
                    </a:p>
                  </a:txBody>
                  <a:tcPr marL="91464" marR="9146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3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1464" marR="9146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60-30-0</a:t>
                      </a:r>
                    </a:p>
                  </a:txBody>
                  <a:tcPr marL="91464" marR="9146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60-30-0</a:t>
                      </a:r>
                    </a:p>
                  </a:txBody>
                  <a:tcPr marL="91464" marR="9146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60-30-0</a:t>
                      </a:r>
                    </a:p>
                  </a:txBody>
                  <a:tcPr marL="91464" marR="9146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3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1464" marR="9146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60-30-30</a:t>
                      </a:r>
                    </a:p>
                  </a:txBody>
                  <a:tcPr marL="91464" marR="9146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60-30-30</a:t>
                      </a:r>
                    </a:p>
                  </a:txBody>
                  <a:tcPr marL="91464" marR="9146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60-30-30</a:t>
                      </a:r>
                    </a:p>
                  </a:txBody>
                  <a:tcPr marL="91464" marR="9146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1464" marR="9146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60-30-30 + lime</a:t>
                      </a:r>
                    </a:p>
                  </a:txBody>
                  <a:tcPr marL="91464" marR="9146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60-30-30 + lime</a:t>
                      </a:r>
                    </a:p>
                  </a:txBody>
                  <a:tcPr marL="91464" marR="9146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60-30-30 + lime</a:t>
                      </a:r>
                    </a:p>
                  </a:txBody>
                  <a:tcPr marL="91464" marR="91464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18" y="5981952"/>
            <a:ext cx="1175578" cy="1175578"/>
          </a:xfrm>
          <a:prstGeom prst="rect">
            <a:avLst/>
          </a:prstGeom>
        </p:spPr>
      </p:pic>
      <p:sp>
        <p:nvSpPr>
          <p:cNvPr id="8" name="Text Box 48"/>
          <p:cNvSpPr txBox="1">
            <a:spLocks noChangeArrowheads="1"/>
          </p:cNvSpPr>
          <p:nvPr/>
        </p:nvSpPr>
        <p:spPr bwMode="auto">
          <a:xfrm>
            <a:off x="235284" y="1459528"/>
            <a:ext cx="2812305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 dirty="0" smtClean="0"/>
              <a:t>Plot size:</a:t>
            </a:r>
            <a:r>
              <a:rPr lang="en-US" altLang="en-US" sz="1200" dirty="0" smtClean="0"/>
              <a:t> 17.5 </a:t>
            </a:r>
            <a:r>
              <a:rPr lang="en-US" altLang="en-US" sz="1200" dirty="0" err="1" smtClean="0"/>
              <a:t>ft</a:t>
            </a:r>
            <a:r>
              <a:rPr lang="en-US" altLang="en-US" sz="1200" dirty="0" smtClean="0"/>
              <a:t> x 100 </a:t>
            </a:r>
            <a:r>
              <a:rPr lang="en-US" altLang="en-US" sz="1200" dirty="0" err="1" smtClean="0"/>
              <a:t>ft</a:t>
            </a:r>
            <a:endParaRPr lang="en-US" altLang="en-US" sz="1200" dirty="0" smtClean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 dirty="0" smtClean="0"/>
              <a:t>Alleys:</a:t>
            </a:r>
            <a:r>
              <a:rPr lang="en-US" altLang="en-US" sz="1200" dirty="0" smtClean="0"/>
              <a:t> 4 </a:t>
            </a:r>
            <a:r>
              <a:rPr lang="en-US" altLang="en-US" sz="1200" dirty="0" err="1" smtClean="0"/>
              <a:t>ft</a:t>
            </a:r>
            <a:endParaRPr lang="en-US" altLang="en-US" sz="1200" dirty="0" smtClean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 dirty="0" smtClean="0"/>
              <a:t>Total area:</a:t>
            </a:r>
            <a:r>
              <a:rPr lang="en-US" altLang="en-US" sz="1200" dirty="0" smtClean="0"/>
              <a:t>12,500 ft</a:t>
            </a:r>
            <a:r>
              <a:rPr lang="en-US" sz="1200" baseline="30000" dirty="0"/>
              <a:t>2</a:t>
            </a:r>
            <a:endParaRPr lang="en-US" altLang="en-US" sz="1200" dirty="0" smtClean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 dirty="0" smtClean="0"/>
              <a:t>Objective:</a:t>
            </a:r>
            <a:r>
              <a:rPr lang="en-US" altLang="en-US" sz="1200" dirty="0" smtClean="0"/>
              <a:t> Evaluate effect of crop rotation on winter wheat yield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200" b="1" dirty="0" smtClean="0"/>
              <a:t>Notes:</a:t>
            </a:r>
            <a:r>
              <a:rPr lang="en-US" altLang="en-US" sz="1200" dirty="0" smtClean="0"/>
              <a:t> </a:t>
            </a:r>
            <a:r>
              <a:rPr lang="en-US" sz="1200" dirty="0" smtClean="0">
                <a:cs typeface="Times New Roman" panose="02020603050405020304" pitchFamily="18" charset="0"/>
              </a:rPr>
              <a:t>No-till </a:t>
            </a:r>
            <a:r>
              <a:rPr lang="en-US" sz="1200" dirty="0">
                <a:cs typeface="Times New Roman" panose="02020603050405020304" pitchFamily="18" charset="0"/>
              </a:rPr>
              <a:t>wheat, sorghum, canola </a:t>
            </a:r>
            <a:r>
              <a:rPr lang="en-US" sz="1200" dirty="0" smtClean="0">
                <a:cs typeface="Times New Roman" panose="02020603050405020304" pitchFamily="18" charset="0"/>
              </a:rPr>
              <a:t>rotation</a:t>
            </a:r>
          </a:p>
          <a:p>
            <a:pPr>
              <a:spcBef>
                <a:spcPct val="0"/>
              </a:spcBef>
              <a:buNone/>
            </a:pPr>
            <a:r>
              <a:rPr lang="en-US" sz="1200" dirty="0" smtClean="0">
                <a:cs typeface="Times New Roman" panose="02020603050405020304" pitchFamily="18" charset="0"/>
              </a:rPr>
              <a:t>Lime Treatment 6 when pH is below 5.5</a:t>
            </a:r>
          </a:p>
          <a:p>
            <a:pPr>
              <a:spcBef>
                <a:spcPct val="0"/>
              </a:spcBef>
              <a:buNone/>
            </a:pPr>
            <a:r>
              <a:rPr lang="en-US" sz="1200" b="1" dirty="0" smtClean="0">
                <a:cs typeface="Times New Roman" panose="02020603050405020304" pitchFamily="18" charset="0"/>
              </a:rPr>
              <a:t>Rotation:</a:t>
            </a:r>
            <a:r>
              <a:rPr lang="en-US" sz="1200" dirty="0" smtClean="0">
                <a:cs typeface="Times New Roman" panose="02020603050405020304" pitchFamily="18" charset="0"/>
              </a:rPr>
              <a:t> Wheat, Sorghum, Canola, Wheat, Wheat</a:t>
            </a:r>
            <a:endParaRPr lang="en-US" sz="1200" b="1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dirty="0" smtClean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 dirty="0" smtClean="0"/>
              <a:t>Fertilizer sources: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 smtClean="0"/>
              <a:t>N </a:t>
            </a:r>
            <a:r>
              <a:rPr lang="en-US" altLang="en-US" sz="1200" dirty="0"/>
              <a:t>Source:  46-0-0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P</a:t>
            </a:r>
            <a:r>
              <a:rPr lang="en-US" altLang="en-US" sz="1200" baseline="-25000" dirty="0"/>
              <a:t>2</a:t>
            </a:r>
            <a:r>
              <a:rPr lang="en-US" altLang="en-US" sz="1200" dirty="0"/>
              <a:t>O</a:t>
            </a:r>
            <a:r>
              <a:rPr lang="en-US" altLang="en-US" sz="1200" baseline="-25000" dirty="0"/>
              <a:t>5</a:t>
            </a:r>
            <a:r>
              <a:rPr lang="en-US" altLang="en-US" sz="1200" dirty="0"/>
              <a:t>:  0-46-0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K</a:t>
            </a:r>
            <a:r>
              <a:rPr lang="en-US" altLang="en-US" sz="1200" baseline="-25000" dirty="0"/>
              <a:t>2</a:t>
            </a:r>
            <a:r>
              <a:rPr lang="en-US" altLang="en-US" sz="1200" dirty="0"/>
              <a:t>O:  </a:t>
            </a:r>
            <a:r>
              <a:rPr lang="en-US" altLang="en-US" sz="1200" dirty="0" smtClean="0"/>
              <a:t>0-0-60</a:t>
            </a:r>
            <a:endParaRPr lang="en-US" altLang="en-US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Lime:  as required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896722"/>
              </p:ext>
            </p:extLst>
          </p:nvPr>
        </p:nvGraphicFramePr>
        <p:xfrm>
          <a:off x="2243729" y="4561109"/>
          <a:ext cx="4826922" cy="41090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6922">
                  <a:extLst>
                    <a:ext uri="{9D8B030D-6E8A-4147-A177-3AD203B41FA5}">
                      <a16:colId xmlns:a16="http://schemas.microsoft.com/office/drawing/2014/main" val="729717662"/>
                    </a:ext>
                  </a:extLst>
                </a:gridCol>
              </a:tblGrid>
              <a:tr h="1949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(6) Nitrogen, Phosphorus, Potash, and Lime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60-30-30 + Lime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827467"/>
                  </a:ext>
                </a:extLst>
              </a:tr>
              <a:tr h="1949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(5) Nitrogen, Phosphorus, and Potash 60-30-30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047857"/>
                  </a:ext>
                </a:extLst>
              </a:tr>
              <a:tr h="1949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(4) Nitrogen and Phosphorus 60-30-0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6422"/>
                  </a:ext>
                </a:extLst>
              </a:tr>
              <a:tr h="2044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(3) Phosphorus 0-30-0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426904"/>
                  </a:ext>
                </a:extLst>
              </a:tr>
              <a:tr h="1949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(2) Check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341341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90600" algn="l"/>
                        </a:tabLs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90600" algn="l"/>
                        </a:tabLs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(1) Manure every 4 years at 240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lbs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N/ac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90600" algn="l"/>
                        </a:tabLs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782094"/>
                  </a:ext>
                </a:extLst>
              </a:tr>
            </a:tbl>
          </a:graphicData>
        </a:graphic>
      </p:graphicFrame>
      <p:sp>
        <p:nvSpPr>
          <p:cNvPr id="37" name="Text Box 39"/>
          <p:cNvSpPr txBox="1">
            <a:spLocks noChangeArrowheads="1"/>
          </p:cNvSpPr>
          <p:nvPr/>
        </p:nvSpPr>
        <p:spPr bwMode="auto">
          <a:xfrm>
            <a:off x="1666656" y="5763521"/>
            <a:ext cx="42351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 smtClean="0"/>
              <a:t>94’</a:t>
            </a:r>
            <a:endParaRPr lang="en-US" altLang="en-US" sz="1400" dirty="0"/>
          </a:p>
        </p:txBody>
      </p:sp>
      <p:sp>
        <p:nvSpPr>
          <p:cNvPr id="38" name="Text Box 39"/>
          <p:cNvSpPr txBox="1">
            <a:spLocks noChangeArrowheads="1"/>
          </p:cNvSpPr>
          <p:nvPr/>
        </p:nvSpPr>
        <p:spPr bwMode="auto">
          <a:xfrm>
            <a:off x="1665229" y="6429833"/>
            <a:ext cx="55816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 smtClean="0"/>
              <a:t>72.5’</a:t>
            </a:r>
            <a:endParaRPr lang="en-US" altLang="en-US" sz="1400" dirty="0"/>
          </a:p>
        </p:txBody>
      </p:sp>
      <p:sp>
        <p:nvSpPr>
          <p:cNvPr id="39" name="Text Box 39"/>
          <p:cNvSpPr txBox="1">
            <a:spLocks noChangeArrowheads="1"/>
          </p:cNvSpPr>
          <p:nvPr/>
        </p:nvSpPr>
        <p:spPr bwMode="auto">
          <a:xfrm>
            <a:off x="1666656" y="7096174"/>
            <a:ext cx="42351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 smtClean="0"/>
              <a:t>51’</a:t>
            </a:r>
            <a:endParaRPr lang="en-US" altLang="en-US" sz="1400" dirty="0"/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1666656" y="8428856"/>
            <a:ext cx="42351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 smtClean="0"/>
              <a:t>10’</a:t>
            </a:r>
            <a:endParaRPr lang="en-US" altLang="en-US" sz="1400" dirty="0"/>
          </a:p>
        </p:txBody>
      </p:sp>
      <p:sp>
        <p:nvSpPr>
          <p:cNvPr id="41" name="Text Box 39"/>
          <p:cNvSpPr txBox="1">
            <a:spLocks noChangeArrowheads="1"/>
          </p:cNvSpPr>
          <p:nvPr/>
        </p:nvSpPr>
        <p:spPr bwMode="auto">
          <a:xfrm>
            <a:off x="1670973" y="7762515"/>
            <a:ext cx="55816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 smtClean="0"/>
              <a:t>29.5’</a:t>
            </a:r>
            <a:endParaRPr lang="en-US" altLang="en-US" sz="1400" dirty="0"/>
          </a:p>
        </p:txBody>
      </p:sp>
      <p:sp>
        <p:nvSpPr>
          <p:cNvPr id="42" name="Text Box 39"/>
          <p:cNvSpPr txBox="1">
            <a:spLocks noChangeArrowheads="1"/>
          </p:cNvSpPr>
          <p:nvPr/>
        </p:nvSpPr>
        <p:spPr bwMode="auto">
          <a:xfrm>
            <a:off x="1670973" y="4430796"/>
            <a:ext cx="51328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 smtClean="0"/>
              <a:t>135’</a:t>
            </a:r>
            <a:endParaRPr lang="en-US" altLang="en-US" sz="1400" dirty="0"/>
          </a:p>
        </p:txBody>
      </p:sp>
      <p:sp>
        <p:nvSpPr>
          <p:cNvPr id="43" name="Text Box 39"/>
          <p:cNvSpPr txBox="1">
            <a:spLocks noChangeArrowheads="1"/>
          </p:cNvSpPr>
          <p:nvPr/>
        </p:nvSpPr>
        <p:spPr bwMode="auto">
          <a:xfrm>
            <a:off x="1666656" y="5097151"/>
            <a:ext cx="64126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 smtClean="0"/>
              <a:t>115.5’</a:t>
            </a:r>
            <a:endParaRPr lang="en-US" altLang="en-US" sz="1400" dirty="0"/>
          </a:p>
        </p:txBody>
      </p:sp>
      <p:sp>
        <p:nvSpPr>
          <p:cNvPr id="44" name="Oval 26"/>
          <p:cNvSpPr>
            <a:spLocks noChangeArrowheads="1"/>
          </p:cNvSpPr>
          <p:nvPr/>
        </p:nvSpPr>
        <p:spPr bwMode="auto">
          <a:xfrm>
            <a:off x="1282896" y="9172892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45" name="TextBox 1"/>
          <p:cNvSpPr txBox="1">
            <a:spLocks noChangeArrowheads="1"/>
          </p:cNvSpPr>
          <p:nvPr/>
        </p:nvSpPr>
        <p:spPr bwMode="auto">
          <a:xfrm>
            <a:off x="1665229" y="9249092"/>
            <a:ext cx="48101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60’</a:t>
            </a:r>
          </a:p>
        </p:txBody>
      </p:sp>
      <p:sp>
        <p:nvSpPr>
          <p:cNvPr id="46" name="Line 24"/>
          <p:cNvSpPr>
            <a:spLocks noChangeShapeType="1"/>
          </p:cNvSpPr>
          <p:nvPr/>
        </p:nvSpPr>
        <p:spPr bwMode="auto">
          <a:xfrm rot="5400000" flipH="1">
            <a:off x="1869445" y="8874810"/>
            <a:ext cx="2" cy="7485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Line 24"/>
          <p:cNvSpPr>
            <a:spLocks noChangeShapeType="1"/>
          </p:cNvSpPr>
          <p:nvPr/>
        </p:nvSpPr>
        <p:spPr bwMode="auto">
          <a:xfrm>
            <a:off x="2250900" y="8715692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23"/>
          <p:cNvSpPr>
            <a:spLocks noChangeShapeType="1"/>
          </p:cNvSpPr>
          <p:nvPr/>
        </p:nvSpPr>
        <p:spPr bwMode="auto">
          <a:xfrm>
            <a:off x="2250899" y="8736633"/>
            <a:ext cx="481975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Text Box 33"/>
          <p:cNvSpPr txBox="1">
            <a:spLocks noChangeArrowheads="1"/>
          </p:cNvSpPr>
          <p:nvPr/>
        </p:nvSpPr>
        <p:spPr bwMode="auto">
          <a:xfrm>
            <a:off x="4425415" y="8776413"/>
            <a:ext cx="51328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100’</a:t>
            </a:r>
          </a:p>
        </p:txBody>
      </p:sp>
      <p:sp>
        <p:nvSpPr>
          <p:cNvPr id="50" name="Line 21"/>
          <p:cNvSpPr>
            <a:spLocks noChangeShapeType="1"/>
          </p:cNvSpPr>
          <p:nvPr/>
        </p:nvSpPr>
        <p:spPr bwMode="auto">
          <a:xfrm>
            <a:off x="7227417" y="4545633"/>
            <a:ext cx="0" cy="40327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Text Box 32"/>
          <p:cNvSpPr txBox="1">
            <a:spLocks noChangeArrowheads="1"/>
          </p:cNvSpPr>
          <p:nvPr/>
        </p:nvSpPr>
        <p:spPr bwMode="auto">
          <a:xfrm>
            <a:off x="7224210" y="6429833"/>
            <a:ext cx="51328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125’</a:t>
            </a:r>
          </a:p>
        </p:txBody>
      </p:sp>
    </p:spTree>
    <p:extLst>
      <p:ext uri="{BB962C8B-B14F-4D97-AF65-F5344CB8AC3E}">
        <p14:creationId xmlns:p14="http://schemas.microsoft.com/office/powerpoint/2010/main" val="41291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973241"/>
          </a:xfrm>
        </p:spPr>
        <p:txBody>
          <a:bodyPr/>
          <a:lstStyle/>
          <a:p>
            <a:pPr algn="ctr"/>
            <a:r>
              <a:rPr lang="en-US" dirty="0" smtClean="0"/>
              <a:t>Trial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353" y="1022139"/>
            <a:ext cx="6703695" cy="1705019"/>
          </a:xfrm>
        </p:spPr>
        <p:txBody>
          <a:bodyPr/>
          <a:lstStyle/>
          <a:p>
            <a:endParaRPr lang="en-US" dirty="0"/>
          </a:p>
          <a:p>
            <a:r>
              <a:rPr lang="en-US" dirty="0" smtClean="0"/>
              <a:t>Wheat – Sorghum – Canola – Wheat  </a:t>
            </a:r>
            <a:r>
              <a:rPr lang="en-US" b="1" dirty="0" smtClean="0">
                <a:solidFill>
                  <a:srgbClr val="FF0000"/>
                </a:solidFill>
              </a:rPr>
              <a:t>M </a:t>
            </a:r>
            <a:r>
              <a:rPr lang="en-US" dirty="0" smtClean="0"/>
              <a:t> Wheat – Sorghum – Canola </a:t>
            </a:r>
          </a:p>
          <a:p>
            <a:r>
              <a:rPr lang="en-US" dirty="0" smtClean="0"/>
              <a:t>M (Manure applied here)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8421266"/>
              </p:ext>
            </p:extLst>
          </p:nvPr>
        </p:nvGraphicFramePr>
        <p:xfrm>
          <a:off x="1488387" y="2727158"/>
          <a:ext cx="4795625" cy="66735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Worksheet" r:id="rId3" imgW="2924043" imgH="4200525" progId="Excel.Sheet.12">
                  <p:embed/>
                </p:oleObj>
              </mc:Choice>
              <mc:Fallback>
                <p:oleObj name="Worksheet" r:id="rId3" imgW="2924043" imgH="420052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88387" y="2727158"/>
                        <a:ext cx="4795625" cy="66735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6788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</TotalTime>
  <Words>164</Words>
  <Application>Microsoft Office PowerPoint</Application>
  <PresentationFormat>Custom</PresentationFormat>
  <Paragraphs>78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Worksheet</vt:lpstr>
      <vt:lpstr>PowerPoint Presentation</vt:lpstr>
      <vt:lpstr>Trial Agenda</vt:lpstr>
    </vt:vector>
  </TitlesOfParts>
  <Company>Oklahoma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Soil Fertility</dc:creator>
  <cp:lastModifiedBy>Soil Fertility</cp:lastModifiedBy>
  <cp:revision>19</cp:revision>
  <cp:lastPrinted>2016-05-12T15:10:55Z</cp:lastPrinted>
  <dcterms:created xsi:type="dcterms:W3CDTF">2016-04-19T13:57:01Z</dcterms:created>
  <dcterms:modified xsi:type="dcterms:W3CDTF">2019-01-09T20:56:19Z</dcterms:modified>
</cp:coreProperties>
</file>