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7" r:id="rId1"/>
    <p:sldMasterId id="2147483929" r:id="rId2"/>
  </p:sldMasterIdLst>
  <p:notesMasterIdLst>
    <p:notesMasterId r:id="rId46"/>
  </p:notesMasterIdLst>
  <p:sldIdLst>
    <p:sldId id="299" r:id="rId3"/>
    <p:sldId id="292" r:id="rId4"/>
    <p:sldId id="259" r:id="rId5"/>
    <p:sldId id="300" r:id="rId6"/>
    <p:sldId id="301" r:id="rId7"/>
    <p:sldId id="305" r:id="rId8"/>
    <p:sldId id="303" r:id="rId9"/>
    <p:sldId id="302" r:id="rId10"/>
    <p:sldId id="289" r:id="rId11"/>
    <p:sldId id="306" r:id="rId12"/>
    <p:sldId id="307" r:id="rId13"/>
    <p:sldId id="304" r:id="rId14"/>
    <p:sldId id="296" r:id="rId15"/>
    <p:sldId id="267" r:id="rId16"/>
    <p:sldId id="263" r:id="rId17"/>
    <p:sldId id="288" r:id="rId18"/>
    <p:sldId id="297" r:id="rId19"/>
    <p:sldId id="295" r:id="rId20"/>
    <p:sldId id="298" r:id="rId21"/>
    <p:sldId id="276" r:id="rId22"/>
    <p:sldId id="281" r:id="rId23"/>
    <p:sldId id="258" r:id="rId24"/>
    <p:sldId id="282" r:id="rId25"/>
    <p:sldId id="279" r:id="rId26"/>
    <p:sldId id="275" r:id="rId27"/>
    <p:sldId id="272" r:id="rId28"/>
    <p:sldId id="283" r:id="rId29"/>
    <p:sldId id="287" r:id="rId30"/>
    <p:sldId id="284" r:id="rId31"/>
    <p:sldId id="285" r:id="rId32"/>
    <p:sldId id="286" r:id="rId33"/>
    <p:sldId id="268" r:id="rId34"/>
    <p:sldId id="270" r:id="rId35"/>
    <p:sldId id="271" r:id="rId36"/>
    <p:sldId id="308" r:id="rId37"/>
    <p:sldId id="261" r:id="rId38"/>
    <p:sldId id="293" r:id="rId39"/>
    <p:sldId id="262" r:id="rId40"/>
    <p:sldId id="260" r:id="rId41"/>
    <p:sldId id="264" r:id="rId42"/>
    <p:sldId id="265" r:id="rId43"/>
    <p:sldId id="274" r:id="rId44"/>
    <p:sldId id="27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A9D18E"/>
    <a:srgbClr val="339933"/>
    <a:srgbClr val="33CC33"/>
    <a:srgbClr val="385723"/>
    <a:srgbClr val="40F0A0"/>
    <a:srgbClr val="5B9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94660"/>
  </p:normalViewPr>
  <p:slideViewPr>
    <p:cSldViewPr snapToGrid="0">
      <p:cViewPr>
        <p:scale>
          <a:sx n="100" d="100"/>
          <a:sy n="100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anuscripts\MSE_Yield\Master%20Database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nuscripts\Nitrogen_Demand\N_Demand%20data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Check plot yields, 1892-2015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85855596230235"/>
          <c:y val="0.17171296296296296"/>
          <c:w val="0.80025256830424507"/>
          <c:h val="0.6829013560804898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Average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17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olid"/>
              </a:ln>
              <a:effectLst/>
            </c:spPr>
            <c:trendlineType val="movingAvg"/>
            <c:period val="7"/>
            <c:dispRSqr val="0"/>
            <c:dispEq val="0"/>
          </c:trendline>
          <c:xVal>
            <c:numRef>
              <c:f>Sheet1!$A$4:$A$126</c:f>
              <c:numCache>
                <c:formatCode>General</c:formatCode>
                <c:ptCount val="123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</c:numCache>
            </c:numRef>
          </c:xVal>
          <c:yVal>
            <c:numRef>
              <c:f>Sheet1!$B$4:$B$126</c:f>
              <c:numCache>
                <c:formatCode>General</c:formatCode>
                <c:ptCount val="123"/>
                <c:pt idx="0">
                  <c:v>10.5</c:v>
                </c:pt>
                <c:pt idx="1">
                  <c:v>20.9</c:v>
                </c:pt>
                <c:pt idx="3">
                  <c:v>6.9</c:v>
                </c:pt>
                <c:pt idx="4">
                  <c:v>17.850000000000001</c:v>
                </c:pt>
                <c:pt idx="5">
                  <c:v>7.25</c:v>
                </c:pt>
                <c:pt idx="6">
                  <c:v>12</c:v>
                </c:pt>
                <c:pt idx="7">
                  <c:v>18.100000000000001</c:v>
                </c:pt>
                <c:pt idx="8">
                  <c:v>28</c:v>
                </c:pt>
                <c:pt idx="9">
                  <c:v>15.3</c:v>
                </c:pt>
                <c:pt idx="10">
                  <c:v>20.3</c:v>
                </c:pt>
                <c:pt idx="11">
                  <c:v>12.6</c:v>
                </c:pt>
                <c:pt idx="12">
                  <c:v>4.8</c:v>
                </c:pt>
                <c:pt idx="13">
                  <c:v>7.1</c:v>
                </c:pt>
                <c:pt idx="14">
                  <c:v>5.2</c:v>
                </c:pt>
                <c:pt idx="15">
                  <c:v>12.9</c:v>
                </c:pt>
                <c:pt idx="16">
                  <c:v>21.7</c:v>
                </c:pt>
                <c:pt idx="17">
                  <c:v>18.7</c:v>
                </c:pt>
                <c:pt idx="18">
                  <c:v>2.2999999999999998</c:v>
                </c:pt>
                <c:pt idx="19">
                  <c:v>5.3</c:v>
                </c:pt>
                <c:pt idx="20">
                  <c:v>5.6</c:v>
                </c:pt>
                <c:pt idx="21">
                  <c:v>23.2</c:v>
                </c:pt>
                <c:pt idx="22">
                  <c:v>15.2</c:v>
                </c:pt>
                <c:pt idx="23">
                  <c:v>7.9</c:v>
                </c:pt>
                <c:pt idx="24">
                  <c:v>21</c:v>
                </c:pt>
                <c:pt idx="25">
                  <c:v>10.8</c:v>
                </c:pt>
                <c:pt idx="26">
                  <c:v>7</c:v>
                </c:pt>
                <c:pt idx="27">
                  <c:v>27.3</c:v>
                </c:pt>
                <c:pt idx="28">
                  <c:v>7.3</c:v>
                </c:pt>
                <c:pt idx="29">
                  <c:v>3.8</c:v>
                </c:pt>
                <c:pt idx="30">
                  <c:v>12.9</c:v>
                </c:pt>
                <c:pt idx="31">
                  <c:v>7.7</c:v>
                </c:pt>
                <c:pt idx="32">
                  <c:v>11.4</c:v>
                </c:pt>
                <c:pt idx="33">
                  <c:v>7.1</c:v>
                </c:pt>
                <c:pt idx="34">
                  <c:v>1.7</c:v>
                </c:pt>
                <c:pt idx="35">
                  <c:v>17.8</c:v>
                </c:pt>
                <c:pt idx="36">
                  <c:v>10</c:v>
                </c:pt>
                <c:pt idx="37">
                  <c:v>7.9</c:v>
                </c:pt>
                <c:pt idx="38">
                  <c:v>25.6</c:v>
                </c:pt>
                <c:pt idx="39">
                  <c:v>19.3</c:v>
                </c:pt>
                <c:pt idx="40">
                  <c:v>12.3</c:v>
                </c:pt>
                <c:pt idx="41">
                  <c:v>12.7</c:v>
                </c:pt>
                <c:pt idx="42">
                  <c:v>14</c:v>
                </c:pt>
                <c:pt idx="43">
                  <c:v>19.3</c:v>
                </c:pt>
                <c:pt idx="44">
                  <c:v>22</c:v>
                </c:pt>
                <c:pt idx="45">
                  <c:v>3.4</c:v>
                </c:pt>
                <c:pt idx="46">
                  <c:v>15.3</c:v>
                </c:pt>
                <c:pt idx="47">
                  <c:v>15.2</c:v>
                </c:pt>
                <c:pt idx="48">
                  <c:v>0.9</c:v>
                </c:pt>
                <c:pt idx="49">
                  <c:v>2.6</c:v>
                </c:pt>
                <c:pt idx="50">
                  <c:v>4.3</c:v>
                </c:pt>
                <c:pt idx="51">
                  <c:v>16.100000000000001</c:v>
                </c:pt>
                <c:pt idx="52">
                  <c:v>6.7</c:v>
                </c:pt>
                <c:pt idx="53">
                  <c:v>11.7</c:v>
                </c:pt>
                <c:pt idx="54">
                  <c:v>18.7</c:v>
                </c:pt>
                <c:pt idx="55">
                  <c:v>18.100000000000001</c:v>
                </c:pt>
                <c:pt idx="56">
                  <c:v>9.8000000000000007</c:v>
                </c:pt>
                <c:pt idx="57">
                  <c:v>20.3</c:v>
                </c:pt>
                <c:pt idx="58">
                  <c:v>8.4</c:v>
                </c:pt>
                <c:pt idx="59">
                  <c:v>8.6999999999999993</c:v>
                </c:pt>
                <c:pt idx="60">
                  <c:v>14.7</c:v>
                </c:pt>
                <c:pt idx="61">
                  <c:v>12.7</c:v>
                </c:pt>
                <c:pt idx="62">
                  <c:v>7.8</c:v>
                </c:pt>
                <c:pt idx="63">
                  <c:v>19.600000000000001</c:v>
                </c:pt>
                <c:pt idx="64">
                  <c:v>13.3</c:v>
                </c:pt>
                <c:pt idx="65">
                  <c:v>28.7</c:v>
                </c:pt>
                <c:pt idx="66">
                  <c:v>28.1</c:v>
                </c:pt>
                <c:pt idx="67">
                  <c:v>11.5</c:v>
                </c:pt>
                <c:pt idx="68">
                  <c:v>10.5</c:v>
                </c:pt>
                <c:pt idx="69">
                  <c:v>14.1</c:v>
                </c:pt>
                <c:pt idx="70">
                  <c:v>27.6</c:v>
                </c:pt>
                <c:pt idx="71">
                  <c:v>6</c:v>
                </c:pt>
                <c:pt idx="72">
                  <c:v>25.8</c:v>
                </c:pt>
                <c:pt idx="73">
                  <c:v>29.7</c:v>
                </c:pt>
                <c:pt idx="74">
                  <c:v>6.6</c:v>
                </c:pt>
                <c:pt idx="75">
                  <c:v>14.1</c:v>
                </c:pt>
                <c:pt idx="76">
                  <c:v>14.8</c:v>
                </c:pt>
                <c:pt idx="77">
                  <c:v>19.5</c:v>
                </c:pt>
                <c:pt idx="78">
                  <c:v>24.3</c:v>
                </c:pt>
                <c:pt idx="79">
                  <c:v>18.2</c:v>
                </c:pt>
                <c:pt idx="80">
                  <c:v>19.2</c:v>
                </c:pt>
                <c:pt idx="81">
                  <c:v>18.100000000000001</c:v>
                </c:pt>
                <c:pt idx="82">
                  <c:v>18.7</c:v>
                </c:pt>
                <c:pt idx="83">
                  <c:v>18.3</c:v>
                </c:pt>
                <c:pt idx="84">
                  <c:v>14.7</c:v>
                </c:pt>
                <c:pt idx="85">
                  <c:v>17.899999999999999</c:v>
                </c:pt>
                <c:pt idx="86">
                  <c:v>25.3</c:v>
                </c:pt>
                <c:pt idx="87">
                  <c:v>25</c:v>
                </c:pt>
                <c:pt idx="88">
                  <c:v>21.1</c:v>
                </c:pt>
                <c:pt idx="89">
                  <c:v>28.3</c:v>
                </c:pt>
                <c:pt idx="90">
                  <c:v>20.7</c:v>
                </c:pt>
                <c:pt idx="91">
                  <c:v>19.7</c:v>
                </c:pt>
                <c:pt idx="92">
                  <c:v>14.1</c:v>
                </c:pt>
                <c:pt idx="93">
                  <c:v>12.9</c:v>
                </c:pt>
                <c:pt idx="94">
                  <c:v>10.8</c:v>
                </c:pt>
                <c:pt idx="95">
                  <c:v>21.4</c:v>
                </c:pt>
                <c:pt idx="96">
                  <c:v>11.9</c:v>
                </c:pt>
                <c:pt idx="97">
                  <c:v>21.6</c:v>
                </c:pt>
                <c:pt idx="98">
                  <c:v>16.600000000000001</c:v>
                </c:pt>
                <c:pt idx="99">
                  <c:v>13.4411</c:v>
                </c:pt>
                <c:pt idx="100">
                  <c:v>18.744399999999999</c:v>
                </c:pt>
                <c:pt idx="101">
                  <c:v>9.3514999999999997</c:v>
                </c:pt>
                <c:pt idx="102">
                  <c:v>2.6122000000000001</c:v>
                </c:pt>
                <c:pt idx="103">
                  <c:v>14.4</c:v>
                </c:pt>
                <c:pt idx="104">
                  <c:v>20.8</c:v>
                </c:pt>
                <c:pt idx="105">
                  <c:v>14.5</c:v>
                </c:pt>
                <c:pt idx="106">
                  <c:v>26.302368243654822</c:v>
                </c:pt>
                <c:pt idx="107">
                  <c:v>22.49417151219512</c:v>
                </c:pt>
                <c:pt idx="108">
                  <c:v>11.832383414634144</c:v>
                </c:pt>
                <c:pt idx="109">
                  <c:v>18.036000000000001</c:v>
                </c:pt>
                <c:pt idx="110">
                  <c:v>18.2</c:v>
                </c:pt>
                <c:pt idx="111">
                  <c:v>18.924695121951224</c:v>
                </c:pt>
                <c:pt idx="112">
                  <c:v>18</c:v>
                </c:pt>
                <c:pt idx="113">
                  <c:v>21.052994990112062</c:v>
                </c:pt>
                <c:pt idx="114">
                  <c:v>1.72</c:v>
                </c:pt>
                <c:pt idx="115">
                  <c:v>27.135999999999999</c:v>
                </c:pt>
                <c:pt idx="116">
                  <c:v>4.91</c:v>
                </c:pt>
                <c:pt idx="117">
                  <c:v>18.518178246727498</c:v>
                </c:pt>
                <c:pt idx="118">
                  <c:v>6.4270760533269238</c:v>
                </c:pt>
                <c:pt idx="119">
                  <c:v>15.22</c:v>
                </c:pt>
                <c:pt idx="120">
                  <c:v>15.32</c:v>
                </c:pt>
                <c:pt idx="121">
                  <c:v>17.285203808653844</c:v>
                </c:pt>
                <c:pt idx="122">
                  <c:v>27.025697793688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668-4830-A142-2417EF7A2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835376"/>
        <c:axId val="248840976"/>
      </c:scatterChart>
      <c:valAx>
        <c:axId val="248835376"/>
        <c:scaling>
          <c:orientation val="minMax"/>
          <c:max val="20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840976"/>
        <c:crosses val="autoZero"/>
        <c:crossBetween val="midCat"/>
      </c:valAx>
      <c:valAx>
        <c:axId val="248840976"/>
        <c:scaling>
          <c:orientation val="minMax"/>
          <c:max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Yield, bu/ac</a:t>
                </a:r>
              </a:p>
            </c:rich>
          </c:tx>
          <c:layout>
            <c:manualLayout>
              <c:xMode val="edge"/>
              <c:yMode val="edge"/>
              <c:x val="4.733666313238228E-3"/>
              <c:y val="0.36274317877949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835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222, 2-YR</a:t>
            </a:r>
            <a:br>
              <a:rPr lang="en-US"/>
            </a:br>
            <a:r>
              <a:rPr lang="en-US"/>
              <a:t>F, 36dfn, 36dfd, 0.05 = 1.74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37105497085841"/>
          <c:y val="5.9953703703703717E-2"/>
          <c:w val="0.83935379457259607"/>
          <c:h val="0.73447543015456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All_Data!$Q$2</c:f>
              <c:strCache>
                <c:ptCount val="1"/>
                <c:pt idx="0">
                  <c:v>2 YR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All_Data!$J$47:$J$92</c:f>
              <c:numCache>
                <c:formatCode>General</c:formatCode>
                <c:ptCount val="46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</c:numCache>
            </c:numRef>
          </c:cat>
          <c:val>
            <c:numRef>
              <c:f>All_Data!$Q$47:$Q$92</c:f>
              <c:numCache>
                <c:formatCode>General</c:formatCode>
                <c:ptCount val="46"/>
                <c:pt idx="1">
                  <c:v>1.676056338028169</c:v>
                </c:pt>
                <c:pt idx="2">
                  <c:v>1.7749999999999999</c:v>
                </c:pt>
                <c:pt idx="3">
                  <c:v>1.7999999999999998</c:v>
                </c:pt>
                <c:pt idx="4">
                  <c:v>1.2361111111111112</c:v>
                </c:pt>
                <c:pt idx="8">
                  <c:v>1.8660714285714284</c:v>
                </c:pt>
                <c:pt idx="9">
                  <c:v>4.0192307692307692</c:v>
                </c:pt>
                <c:pt idx="10">
                  <c:v>1.4423076923076923</c:v>
                </c:pt>
                <c:pt idx="11">
                  <c:v>1.7441860465116279</c:v>
                </c:pt>
                <c:pt idx="12">
                  <c:v>2.5294117647058818</c:v>
                </c:pt>
                <c:pt idx="13">
                  <c:v>3.1058823529411761</c:v>
                </c:pt>
                <c:pt idx="14">
                  <c:v>1.0414201183431953</c:v>
                </c:pt>
                <c:pt idx="15">
                  <c:v>2.5246548323471401</c:v>
                </c:pt>
                <c:pt idx="16">
                  <c:v>1.3593749999999998</c:v>
                </c:pt>
                <c:pt idx="17">
                  <c:v>5.117647058823529</c:v>
                </c:pt>
                <c:pt idx="18">
                  <c:v>1.847826086956522</c:v>
                </c:pt>
                <c:pt idx="19">
                  <c:v>1.3586956521739131</c:v>
                </c:pt>
                <c:pt idx="20">
                  <c:v>1.5599999999999998</c:v>
                </c:pt>
                <c:pt idx="21">
                  <c:v>1.5512820512820513</c:v>
                </c:pt>
                <c:pt idx="22">
                  <c:v>1.9391025641025641</c:v>
                </c:pt>
                <c:pt idx="23">
                  <c:v>1.1025641025641026</c:v>
                </c:pt>
                <c:pt idx="24">
                  <c:v>1.7616279069767442</c:v>
                </c:pt>
                <c:pt idx="25">
                  <c:v>2.7926267281105992</c:v>
                </c:pt>
                <c:pt idx="26">
                  <c:v>2.1067961165048543</c:v>
                </c:pt>
                <c:pt idx="27">
                  <c:v>1.650485436893204</c:v>
                </c:pt>
                <c:pt idx="28">
                  <c:v>1.8823529411764706</c:v>
                </c:pt>
                <c:pt idx="29">
                  <c:v>1.1228070175438596</c:v>
                </c:pt>
                <c:pt idx="30">
                  <c:v>2.5263157894736841</c:v>
                </c:pt>
                <c:pt idx="31">
                  <c:v>1.186161449752883</c:v>
                </c:pt>
                <c:pt idx="32">
                  <c:v>1.329489291598023</c:v>
                </c:pt>
                <c:pt idx="33">
                  <c:v>2.7923875432525951</c:v>
                </c:pt>
                <c:pt idx="34">
                  <c:v>3.2871972318339102</c:v>
                </c:pt>
                <c:pt idx="35">
                  <c:v>2.4105263157894736</c:v>
                </c:pt>
                <c:pt idx="36">
                  <c:v>6.026315789473685</c:v>
                </c:pt>
                <c:pt idx="37">
                  <c:v>2.7941176470588238</c:v>
                </c:pt>
                <c:pt idx="38">
                  <c:v>1.1029411764705883</c:v>
                </c:pt>
                <c:pt idx="39">
                  <c:v>16.066666666666666</c:v>
                </c:pt>
                <c:pt idx="40">
                  <c:v>1</c:v>
                </c:pt>
                <c:pt idx="41">
                  <c:v>1</c:v>
                </c:pt>
                <c:pt idx="42">
                  <c:v>1.9333333333333336</c:v>
                </c:pt>
                <c:pt idx="43">
                  <c:v>1.7275862068965515</c:v>
                </c:pt>
                <c:pt idx="44">
                  <c:v>1.5415384615384615</c:v>
                </c:pt>
                <c:pt idx="45">
                  <c:v>1.4153846153846152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0-4254-82B1-551171FE9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701952"/>
        <c:axId val="252702512"/>
      </c:barChart>
      <c:lineChart>
        <c:grouping val="standard"/>
        <c:varyColors val="0"/>
        <c:ser>
          <c:idx val="1"/>
          <c:order val="1"/>
          <c:tx>
            <c:v>F Test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All_Data!$J$47:$J$92</c:f>
              <c:numCache>
                <c:formatCode>General</c:formatCode>
                <c:ptCount val="46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</c:numCache>
            </c:numRef>
          </c:cat>
          <c:val>
            <c:numRef>
              <c:f>All_Data!$T$47:$T$92</c:f>
              <c:numCache>
                <c:formatCode>General</c:formatCode>
                <c:ptCount val="46"/>
                <c:pt idx="0">
                  <c:v>1.74</c:v>
                </c:pt>
                <c:pt idx="1">
                  <c:v>1.74</c:v>
                </c:pt>
                <c:pt idx="2">
                  <c:v>1.74</c:v>
                </c:pt>
                <c:pt idx="3">
                  <c:v>1.74</c:v>
                </c:pt>
                <c:pt idx="4">
                  <c:v>1.74</c:v>
                </c:pt>
                <c:pt idx="5">
                  <c:v>1.74</c:v>
                </c:pt>
                <c:pt idx="6">
                  <c:v>1.74</c:v>
                </c:pt>
                <c:pt idx="7">
                  <c:v>1.74</c:v>
                </c:pt>
                <c:pt idx="8">
                  <c:v>1.74</c:v>
                </c:pt>
                <c:pt idx="9">
                  <c:v>1.74</c:v>
                </c:pt>
                <c:pt idx="10">
                  <c:v>1.74</c:v>
                </c:pt>
                <c:pt idx="11">
                  <c:v>1.74</c:v>
                </c:pt>
                <c:pt idx="12">
                  <c:v>1.74</c:v>
                </c:pt>
                <c:pt idx="13">
                  <c:v>1.74</c:v>
                </c:pt>
                <c:pt idx="14">
                  <c:v>1.74</c:v>
                </c:pt>
                <c:pt idx="15">
                  <c:v>1.74</c:v>
                </c:pt>
                <c:pt idx="16">
                  <c:v>1.74</c:v>
                </c:pt>
                <c:pt idx="17">
                  <c:v>1.74</c:v>
                </c:pt>
                <c:pt idx="18">
                  <c:v>1.74</c:v>
                </c:pt>
                <c:pt idx="19">
                  <c:v>1.74</c:v>
                </c:pt>
                <c:pt idx="20">
                  <c:v>1.74</c:v>
                </c:pt>
                <c:pt idx="21">
                  <c:v>1.74</c:v>
                </c:pt>
                <c:pt idx="22">
                  <c:v>1.74</c:v>
                </c:pt>
                <c:pt idx="23">
                  <c:v>1.74</c:v>
                </c:pt>
                <c:pt idx="24">
                  <c:v>1.74</c:v>
                </c:pt>
                <c:pt idx="25">
                  <c:v>1.74</c:v>
                </c:pt>
                <c:pt idx="26">
                  <c:v>1.74</c:v>
                </c:pt>
                <c:pt idx="27">
                  <c:v>1.74</c:v>
                </c:pt>
                <c:pt idx="28">
                  <c:v>1.74</c:v>
                </c:pt>
                <c:pt idx="29">
                  <c:v>1.74</c:v>
                </c:pt>
                <c:pt idx="30">
                  <c:v>1.74</c:v>
                </c:pt>
                <c:pt idx="31">
                  <c:v>1.74</c:v>
                </c:pt>
                <c:pt idx="32">
                  <c:v>1.74</c:v>
                </c:pt>
                <c:pt idx="33">
                  <c:v>1.74</c:v>
                </c:pt>
                <c:pt idx="34">
                  <c:v>1.74</c:v>
                </c:pt>
                <c:pt idx="35">
                  <c:v>1.74</c:v>
                </c:pt>
                <c:pt idx="36">
                  <c:v>1.74</c:v>
                </c:pt>
                <c:pt idx="37">
                  <c:v>1.74</c:v>
                </c:pt>
                <c:pt idx="38">
                  <c:v>1.74</c:v>
                </c:pt>
                <c:pt idx="39">
                  <c:v>1.74</c:v>
                </c:pt>
                <c:pt idx="40">
                  <c:v>1.74</c:v>
                </c:pt>
                <c:pt idx="41">
                  <c:v>1.74</c:v>
                </c:pt>
                <c:pt idx="42">
                  <c:v>1.74</c:v>
                </c:pt>
                <c:pt idx="43">
                  <c:v>1.74</c:v>
                </c:pt>
                <c:pt idx="44">
                  <c:v>1.74</c:v>
                </c:pt>
                <c:pt idx="45">
                  <c:v>1.74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70-4254-82B1-551171FE9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701952"/>
        <c:axId val="252702512"/>
      </c:lineChart>
      <c:catAx>
        <c:axId val="252701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02512"/>
        <c:crosses val="autoZero"/>
        <c:auto val="1"/>
        <c:lblAlgn val="ctr"/>
        <c:lblOffset val="100"/>
        <c:noMultiLvlLbl val="0"/>
      </c:catAx>
      <c:valAx>
        <c:axId val="252702512"/>
        <c:scaling>
          <c:orientation val="minMax"/>
          <c:max val="1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 Statistic</a:t>
                </a:r>
              </a:p>
            </c:rich>
          </c:tx>
          <c:layout>
            <c:manualLayout>
              <c:xMode val="edge"/>
              <c:yMode val="edge"/>
              <c:x val="1.322594106867144E-2"/>
              <c:y val="0.322978273549139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Experiment 502, 3-YR</a:t>
            </a:r>
            <a:br>
              <a:rPr lang="en-US"/>
            </a:br>
            <a:r>
              <a:rPr lang="en-US"/>
              <a:t>F, 39dfn, 39dfd, 0.05 = 1.70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35091564507434"/>
          <c:y val="5.9953703703703717E-2"/>
          <c:w val="0.8173739996969579"/>
          <c:h val="0.73447543015456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All_Data!$Q$2</c:f>
              <c:strCache>
                <c:ptCount val="1"/>
                <c:pt idx="0">
                  <c:v>2 YR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All_Data!$J$3:$J$46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</c:numCache>
            </c:numRef>
          </c:cat>
          <c:val>
            <c:numRef>
              <c:f>All_Data!$R$3:$R$46</c:f>
              <c:numCache>
                <c:formatCode>General</c:formatCode>
                <c:ptCount val="44"/>
                <c:pt idx="5">
                  <c:v>1.182089552238806</c:v>
                </c:pt>
                <c:pt idx="6">
                  <c:v>1.1647058823529413</c:v>
                </c:pt>
                <c:pt idx="7">
                  <c:v>3.6764705882352939</c:v>
                </c:pt>
                <c:pt idx="8">
                  <c:v>9.352941176470587</c:v>
                </c:pt>
                <c:pt idx="9">
                  <c:v>3.925925925925926</c:v>
                </c:pt>
                <c:pt idx="10">
                  <c:v>3.925925925925926</c:v>
                </c:pt>
                <c:pt idx="11">
                  <c:v>2.3505976095617527</c:v>
                </c:pt>
                <c:pt idx="12">
                  <c:v>2.3505976095617527</c:v>
                </c:pt>
                <c:pt idx="13">
                  <c:v>1.6733067729083666</c:v>
                </c:pt>
                <c:pt idx="14">
                  <c:v>2.5846153846153848</c:v>
                </c:pt>
                <c:pt idx="15">
                  <c:v>3.5869565217391308</c:v>
                </c:pt>
                <c:pt idx="16">
                  <c:v>3.3913043478260869</c:v>
                </c:pt>
                <c:pt idx="17">
                  <c:v>7.4782608695652169</c:v>
                </c:pt>
                <c:pt idx="18">
                  <c:v>2.6461538461538456</c:v>
                </c:pt>
                <c:pt idx="19">
                  <c:v>4.0758293838862558</c:v>
                </c:pt>
                <c:pt idx="20">
                  <c:v>2.0274485339987525</c:v>
                </c:pt>
                <c:pt idx="21">
                  <c:v>1.681222707423581</c:v>
                </c:pt>
                <c:pt idx="22">
                  <c:v>2.1949469744229573</c:v>
                </c:pt>
                <c:pt idx="23">
                  <c:v>1.4471243042671613</c:v>
                </c:pt>
                <c:pt idx="24">
                  <c:v>1.5204678362573101</c:v>
                </c:pt>
                <c:pt idx="25">
                  <c:v>3.859649122807018</c:v>
                </c:pt>
                <c:pt idx="26">
                  <c:v>5.1461988304093573</c:v>
                </c:pt>
                <c:pt idx="27">
                  <c:v>5.7894736842105265</c:v>
                </c:pt>
                <c:pt idx="28">
                  <c:v>5.7894736842105265</c:v>
                </c:pt>
                <c:pt idx="29">
                  <c:v>3.2236842105263155</c:v>
                </c:pt>
                <c:pt idx="30">
                  <c:v>1.5978260869565217</c:v>
                </c:pt>
                <c:pt idx="31">
                  <c:v>1.6954643628509718</c:v>
                </c:pt>
                <c:pt idx="32">
                  <c:v>2.4622030237580992</c:v>
                </c:pt>
                <c:pt idx="33">
                  <c:v>2.3265306122448979</c:v>
                </c:pt>
                <c:pt idx="34">
                  <c:v>2.3265306122448979</c:v>
                </c:pt>
                <c:pt idx="35">
                  <c:v>3.6632653061224487</c:v>
                </c:pt>
                <c:pt idx="36">
                  <c:v>2.3161290322580643</c:v>
                </c:pt>
                <c:pt idx="37">
                  <c:v>1.4189723320158103</c:v>
                </c:pt>
                <c:pt idx="38">
                  <c:v>3.4397972116603293</c:v>
                </c:pt>
                <c:pt idx="39">
                  <c:v>9.9215686274509807</c:v>
                </c:pt>
                <c:pt idx="40">
                  <c:v>11.725490196078432</c:v>
                </c:pt>
                <c:pt idx="41">
                  <c:v>11.725490196078432</c:v>
                </c:pt>
                <c:pt idx="42">
                  <c:v>4.0791268758526602</c:v>
                </c:pt>
                <c:pt idx="43">
                  <c:v>3.6006389776357826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17-4C32-8959-ED5878A3A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603280"/>
        <c:axId val="434603840"/>
      </c:barChart>
      <c:lineChart>
        <c:grouping val="standard"/>
        <c:varyColors val="0"/>
        <c:ser>
          <c:idx val="1"/>
          <c:order val="1"/>
          <c:tx>
            <c:v>F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All_Data!$J$3:$J$46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</c:numCache>
            </c:numRef>
          </c:cat>
          <c:val>
            <c:numRef>
              <c:f>All_Data!$S$3:$S$46</c:f>
              <c:numCache>
                <c:formatCode>General</c:formatCode>
                <c:ptCount val="4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  <c:pt idx="4">
                  <c:v>1.7</c:v>
                </c:pt>
                <c:pt idx="5">
                  <c:v>1.7</c:v>
                </c:pt>
                <c:pt idx="6">
                  <c:v>1.7</c:v>
                </c:pt>
                <c:pt idx="7">
                  <c:v>1.7</c:v>
                </c:pt>
                <c:pt idx="8">
                  <c:v>1.7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1.7</c:v>
                </c:pt>
                <c:pt idx="13">
                  <c:v>1.7</c:v>
                </c:pt>
                <c:pt idx="14">
                  <c:v>1.7</c:v>
                </c:pt>
                <c:pt idx="15">
                  <c:v>1.7</c:v>
                </c:pt>
                <c:pt idx="16">
                  <c:v>1.7</c:v>
                </c:pt>
                <c:pt idx="17">
                  <c:v>1.7</c:v>
                </c:pt>
                <c:pt idx="18">
                  <c:v>1.7</c:v>
                </c:pt>
                <c:pt idx="19">
                  <c:v>1.7</c:v>
                </c:pt>
                <c:pt idx="20">
                  <c:v>1.7</c:v>
                </c:pt>
                <c:pt idx="21">
                  <c:v>1.7</c:v>
                </c:pt>
                <c:pt idx="22">
                  <c:v>1.7</c:v>
                </c:pt>
                <c:pt idx="23">
                  <c:v>1.7</c:v>
                </c:pt>
                <c:pt idx="24">
                  <c:v>1.7</c:v>
                </c:pt>
                <c:pt idx="25">
                  <c:v>1.7</c:v>
                </c:pt>
                <c:pt idx="26">
                  <c:v>1.7</c:v>
                </c:pt>
                <c:pt idx="27">
                  <c:v>1.7</c:v>
                </c:pt>
                <c:pt idx="28">
                  <c:v>1.7</c:v>
                </c:pt>
                <c:pt idx="29">
                  <c:v>1.7</c:v>
                </c:pt>
                <c:pt idx="30">
                  <c:v>1.7</c:v>
                </c:pt>
                <c:pt idx="31">
                  <c:v>1.7</c:v>
                </c:pt>
                <c:pt idx="32">
                  <c:v>1.7</c:v>
                </c:pt>
                <c:pt idx="33">
                  <c:v>1.7</c:v>
                </c:pt>
                <c:pt idx="34">
                  <c:v>1.7</c:v>
                </c:pt>
                <c:pt idx="35">
                  <c:v>1.7</c:v>
                </c:pt>
                <c:pt idx="36">
                  <c:v>1.7</c:v>
                </c:pt>
                <c:pt idx="37">
                  <c:v>1.7</c:v>
                </c:pt>
                <c:pt idx="38">
                  <c:v>1.7</c:v>
                </c:pt>
                <c:pt idx="39">
                  <c:v>1.7</c:v>
                </c:pt>
                <c:pt idx="40">
                  <c:v>1.7</c:v>
                </c:pt>
                <c:pt idx="41">
                  <c:v>1.7</c:v>
                </c:pt>
                <c:pt idx="42">
                  <c:v>1.7</c:v>
                </c:pt>
                <c:pt idx="43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17-4C32-8959-ED5878A3A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4603280"/>
        <c:axId val="434603840"/>
      </c:lineChart>
      <c:catAx>
        <c:axId val="43460328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4603840"/>
        <c:crosses val="autoZero"/>
        <c:auto val="1"/>
        <c:lblAlgn val="ctr"/>
        <c:lblOffset val="100"/>
        <c:noMultiLvlLbl val="0"/>
      </c:catAx>
      <c:valAx>
        <c:axId val="4346038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 Statistic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460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N-P2O5-K2O</a:t>
            </a:r>
            <a:br>
              <a:rPr lang="en-US"/>
            </a:br>
            <a:r>
              <a:rPr lang="en-US"/>
              <a:t>80-40-60</a:t>
            </a:r>
          </a:p>
        </c:rich>
      </c:tx>
      <c:layout>
        <c:manualLayout>
          <c:xMode val="edge"/>
          <c:yMode val="edge"/>
          <c:x val="0.42063888888888895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914260717410313E-2"/>
          <c:y val="5.1342592592592606E-2"/>
          <c:w val="0.84819685039370074"/>
          <c:h val="0.79091025080198307"/>
        </c:manualLayout>
      </c:layout>
      <c:scatterChart>
        <c:scatterStyle val="lineMarker"/>
        <c:varyColors val="0"/>
        <c:ser>
          <c:idx val="1"/>
          <c:order val="0"/>
          <c:tx>
            <c:strRef>
              <c:f>Rep_Time!$H$3</c:f>
              <c:strCache>
                <c:ptCount val="1"/>
                <c:pt idx="0">
                  <c:v>rep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Rep_Time!$P$4:$P$47</c:f>
              <c:numCache>
                <c:formatCode>General</c:formatCode>
                <c:ptCount val="44"/>
                <c:pt idx="0">
                  <c:v>37</c:v>
                </c:pt>
                <c:pt idx="1">
                  <c:v>21.05</c:v>
                </c:pt>
                <c:pt idx="2">
                  <c:v>28.797999999999998</c:v>
                </c:pt>
                <c:pt idx="3">
                  <c:v>52.393000000000001</c:v>
                </c:pt>
                <c:pt idx="4">
                  <c:v>46.463999999999999</c:v>
                </c:pt>
                <c:pt idx="5">
                  <c:v>31.46</c:v>
                </c:pt>
                <c:pt idx="6">
                  <c:v>44.164999999999999</c:v>
                </c:pt>
                <c:pt idx="7">
                  <c:v>41.13</c:v>
                </c:pt>
                <c:pt idx="8">
                  <c:v>54.33</c:v>
                </c:pt>
                <c:pt idx="9">
                  <c:v>41.62</c:v>
                </c:pt>
                <c:pt idx="10">
                  <c:v>26.62</c:v>
                </c:pt>
                <c:pt idx="11">
                  <c:v>45.13</c:v>
                </c:pt>
                <c:pt idx="12">
                  <c:v>39.93</c:v>
                </c:pt>
                <c:pt idx="13">
                  <c:v>30.85</c:v>
                </c:pt>
                <c:pt idx="14">
                  <c:v>45.74</c:v>
                </c:pt>
                <c:pt idx="15">
                  <c:v>44.04</c:v>
                </c:pt>
                <c:pt idx="16">
                  <c:v>70.180000000000007</c:v>
                </c:pt>
                <c:pt idx="17">
                  <c:v>47.55</c:v>
                </c:pt>
                <c:pt idx="18">
                  <c:v>49.97</c:v>
                </c:pt>
                <c:pt idx="19">
                  <c:v>31.22</c:v>
                </c:pt>
                <c:pt idx="20">
                  <c:v>43.100200000000001</c:v>
                </c:pt>
                <c:pt idx="21">
                  <c:v>49.029200000000003</c:v>
                </c:pt>
                <c:pt idx="22">
                  <c:v>38.9983</c:v>
                </c:pt>
                <c:pt idx="23">
                  <c:v>46.478200000000001</c:v>
                </c:pt>
                <c:pt idx="24">
                  <c:v>39.5227</c:v>
                </c:pt>
                <c:pt idx="25">
                  <c:v>46.426200000000001</c:v>
                </c:pt>
                <c:pt idx="26">
                  <c:v>56.250300000000003</c:v>
                </c:pt>
                <c:pt idx="27">
                  <c:v>49.980699999999999</c:v>
                </c:pt>
                <c:pt idx="28">
                  <c:v>49.0351</c:v>
                </c:pt>
                <c:pt idx="29">
                  <c:v>20.637899999999998</c:v>
                </c:pt>
                <c:pt idx="30">
                  <c:v>47.063000000000002</c:v>
                </c:pt>
                <c:pt idx="31">
                  <c:v>98.773600000000002</c:v>
                </c:pt>
                <c:pt idx="32">
                  <c:v>63.543399999999998</c:v>
                </c:pt>
                <c:pt idx="33">
                  <c:v>46.177999999999997</c:v>
                </c:pt>
                <c:pt idx="34">
                  <c:v>36.733199999999997</c:v>
                </c:pt>
                <c:pt idx="36">
                  <c:v>85.345399999999998</c:v>
                </c:pt>
                <c:pt idx="37">
                  <c:v>62.56</c:v>
                </c:pt>
                <c:pt idx="38">
                  <c:v>30.727900000000002</c:v>
                </c:pt>
                <c:pt idx="39">
                  <c:v>47.45</c:v>
                </c:pt>
                <c:pt idx="40">
                  <c:v>60.81</c:v>
                </c:pt>
                <c:pt idx="41">
                  <c:v>37.910800000000002</c:v>
                </c:pt>
                <c:pt idx="42">
                  <c:v>27.817799999999998</c:v>
                </c:pt>
                <c:pt idx="43">
                  <c:v>37.22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F7-48EF-8168-C10DE4B82D71}"/>
            </c:ext>
          </c:extLst>
        </c:ser>
        <c:ser>
          <c:idx val="2"/>
          <c:order val="1"/>
          <c:tx>
            <c:strRef>
              <c:f>Rep_Time!$I$3</c:f>
              <c:strCache>
                <c:ptCount val="1"/>
                <c:pt idx="0">
                  <c:v>rep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Rep_Time!$Q$4:$Q$47</c:f>
              <c:numCache>
                <c:formatCode>General</c:formatCode>
                <c:ptCount val="44"/>
                <c:pt idx="0">
                  <c:v>33.700000000000003</c:v>
                </c:pt>
                <c:pt idx="1">
                  <c:v>24.8</c:v>
                </c:pt>
                <c:pt idx="2">
                  <c:v>28.677</c:v>
                </c:pt>
                <c:pt idx="3">
                  <c:v>45.98</c:v>
                </c:pt>
                <c:pt idx="4">
                  <c:v>45.738</c:v>
                </c:pt>
                <c:pt idx="5">
                  <c:v>30.370999999999999</c:v>
                </c:pt>
                <c:pt idx="6">
                  <c:v>45.496000000000002</c:v>
                </c:pt>
                <c:pt idx="7">
                  <c:v>38.22</c:v>
                </c:pt>
                <c:pt idx="8">
                  <c:v>71.03</c:v>
                </c:pt>
                <c:pt idx="9">
                  <c:v>35.090000000000003</c:v>
                </c:pt>
                <c:pt idx="10">
                  <c:v>34.729999999999997</c:v>
                </c:pt>
                <c:pt idx="11">
                  <c:v>45.37</c:v>
                </c:pt>
                <c:pt idx="12">
                  <c:v>46.34</c:v>
                </c:pt>
                <c:pt idx="13">
                  <c:v>35.82</c:v>
                </c:pt>
                <c:pt idx="14">
                  <c:v>46.95</c:v>
                </c:pt>
                <c:pt idx="15">
                  <c:v>44.04</c:v>
                </c:pt>
                <c:pt idx="16">
                  <c:v>67.760000000000005</c:v>
                </c:pt>
                <c:pt idx="17">
                  <c:v>43.8</c:v>
                </c:pt>
                <c:pt idx="18">
                  <c:v>49.13</c:v>
                </c:pt>
                <c:pt idx="19">
                  <c:v>32.67</c:v>
                </c:pt>
                <c:pt idx="20">
                  <c:v>43.995600000000003</c:v>
                </c:pt>
                <c:pt idx="21">
                  <c:v>43.511600000000001</c:v>
                </c:pt>
                <c:pt idx="22">
                  <c:v>39.591200000000001</c:v>
                </c:pt>
                <c:pt idx="23">
                  <c:v>42.552300000000002</c:v>
                </c:pt>
                <c:pt idx="24">
                  <c:v>36.942599999999999</c:v>
                </c:pt>
                <c:pt idx="25">
                  <c:v>49.140500000000003</c:v>
                </c:pt>
                <c:pt idx="26">
                  <c:v>53.130099999999999</c:v>
                </c:pt>
                <c:pt idx="27">
                  <c:v>56.910299999999999</c:v>
                </c:pt>
                <c:pt idx="28">
                  <c:v>54.542700000000004</c:v>
                </c:pt>
                <c:pt idx="29">
                  <c:v>26.419599999999999</c:v>
                </c:pt>
                <c:pt idx="30">
                  <c:v>35.218299999999999</c:v>
                </c:pt>
                <c:pt idx="31">
                  <c:v>91.856700000000004</c:v>
                </c:pt>
                <c:pt idx="32">
                  <c:v>63.266800000000003</c:v>
                </c:pt>
                <c:pt idx="33">
                  <c:v>44.531300000000002</c:v>
                </c:pt>
                <c:pt idx="34">
                  <c:v>49.444600000000001</c:v>
                </c:pt>
                <c:pt idx="36">
                  <c:v>85.247799999999998</c:v>
                </c:pt>
                <c:pt idx="37">
                  <c:v>62.15</c:v>
                </c:pt>
                <c:pt idx="38">
                  <c:v>26.959099999999999</c:v>
                </c:pt>
                <c:pt idx="39">
                  <c:v>50.76</c:v>
                </c:pt>
                <c:pt idx="40">
                  <c:v>62.07</c:v>
                </c:pt>
                <c:pt idx="41">
                  <c:v>39.207299999999996</c:v>
                </c:pt>
                <c:pt idx="42">
                  <c:v>29.5459</c:v>
                </c:pt>
                <c:pt idx="43">
                  <c:v>38.67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1F7-48EF-8168-C10DE4B82D71}"/>
            </c:ext>
          </c:extLst>
        </c:ser>
        <c:ser>
          <c:idx val="4"/>
          <c:order val="2"/>
          <c:tx>
            <c:v>Std. Dev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CC00"/>
              </a:solidFill>
              <a:ln w="0">
                <a:noFill/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Rep_Time!$S$4:$S$47</c:f>
              <c:numCache>
                <c:formatCode>General</c:formatCode>
                <c:ptCount val="44"/>
                <c:pt idx="0">
                  <c:v>2.8686524130097513</c:v>
                </c:pt>
                <c:pt idx="1">
                  <c:v>1.7524340215825529</c:v>
                </c:pt>
                <c:pt idx="2">
                  <c:v>4.0409894002995665</c:v>
                </c:pt>
                <c:pt idx="3">
                  <c:v>3.5640268774706718</c:v>
                </c:pt>
                <c:pt idx="4">
                  <c:v>2.5100817383769241</c:v>
                </c:pt>
                <c:pt idx="5">
                  <c:v>1.8755000000000004</c:v>
                </c:pt>
                <c:pt idx="6">
                  <c:v>1.0754715244951882</c:v>
                </c:pt>
                <c:pt idx="7">
                  <c:v>3.1952503814255309</c:v>
                </c:pt>
                <c:pt idx="8">
                  <c:v>7.1946849595145848</c:v>
                </c:pt>
                <c:pt idx="9">
                  <c:v>3.126435670216162</c:v>
                </c:pt>
                <c:pt idx="10">
                  <c:v>3.5722763517585103</c:v>
                </c:pt>
                <c:pt idx="11">
                  <c:v>3.310951524864115</c:v>
                </c:pt>
                <c:pt idx="12">
                  <c:v>2.9416591123604627</c:v>
                </c:pt>
                <c:pt idx="13">
                  <c:v>3.3120436792610879</c:v>
                </c:pt>
                <c:pt idx="14">
                  <c:v>1.3200631298035232</c:v>
                </c:pt>
                <c:pt idx="15">
                  <c:v>1.4803687603656959</c:v>
                </c:pt>
                <c:pt idx="16">
                  <c:v>5.5121766723016687</c:v>
                </c:pt>
                <c:pt idx="17">
                  <c:v>4.4970240159465442</c:v>
                </c:pt>
                <c:pt idx="18">
                  <c:v>1.5131864833302393</c:v>
                </c:pt>
                <c:pt idx="19">
                  <c:v>5.0422415650184718</c:v>
                </c:pt>
                <c:pt idx="20">
                  <c:v>2.5383000735400345</c:v>
                </c:pt>
                <c:pt idx="21">
                  <c:v>5.9765947079001727</c:v>
                </c:pt>
                <c:pt idx="22">
                  <c:v>6.9556303864806646</c:v>
                </c:pt>
                <c:pt idx="23">
                  <c:v>5.1173892981838849</c:v>
                </c:pt>
                <c:pt idx="24">
                  <c:v>5.406234945566748</c:v>
                </c:pt>
                <c:pt idx="25">
                  <c:v>10.485123553714887</c:v>
                </c:pt>
                <c:pt idx="26">
                  <c:v>3.5596486309512803</c:v>
                </c:pt>
                <c:pt idx="27">
                  <c:v>8.2823790475119949</c:v>
                </c:pt>
                <c:pt idx="28">
                  <c:v>5.1583769159171249</c:v>
                </c:pt>
                <c:pt idx="29">
                  <c:v>4.387252393772985</c:v>
                </c:pt>
                <c:pt idx="30">
                  <c:v>5.2596591353432833</c:v>
                </c:pt>
                <c:pt idx="31">
                  <c:v>7.8141882788084098</c:v>
                </c:pt>
                <c:pt idx="32">
                  <c:v>8.4827381779608153</c:v>
                </c:pt>
                <c:pt idx="33">
                  <c:v>7.6068370778640366</c:v>
                </c:pt>
                <c:pt idx="34">
                  <c:v>8.5574268757222054</c:v>
                </c:pt>
                <c:pt idx="36">
                  <c:v>1.7466098753490089</c:v>
                </c:pt>
                <c:pt idx="37">
                  <c:v>7.6049123378685763</c:v>
                </c:pt>
                <c:pt idx="38">
                  <c:v>2.8183015363867652</c:v>
                </c:pt>
                <c:pt idx="39">
                  <c:v>10.461795177374364</c:v>
                </c:pt>
                <c:pt idx="40">
                  <c:v>1.9468264774584636</c:v>
                </c:pt>
                <c:pt idx="41">
                  <c:v>1.8807280511812436</c:v>
                </c:pt>
                <c:pt idx="42">
                  <c:v>1.9200951041984002</c:v>
                </c:pt>
                <c:pt idx="43">
                  <c:v>6.2596751779412729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1F7-48EF-8168-C10DE4B82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5263104"/>
        <c:axId val="445263664"/>
      </c:scatterChart>
      <c:valAx>
        <c:axId val="445263104"/>
        <c:scaling>
          <c:orientation val="minMax"/>
          <c:max val="2015"/>
          <c:min val="19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650570638376178"/>
              <c:y val="0.912876456171318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263664"/>
        <c:crosses val="autoZero"/>
        <c:crossBetween val="midCat"/>
      </c:valAx>
      <c:valAx>
        <c:axId val="445263664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Wheat grain yield, bu/ac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263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57479727775958"/>
          <c:y val="1.2520337706265853E-2"/>
          <c:w val="0.17937117235345584"/>
          <c:h val="0.29108850976961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502, 1971-2015</a:t>
            </a:r>
          </a:p>
        </c:rich>
      </c:tx>
      <c:layout>
        <c:manualLayout>
          <c:xMode val="edge"/>
          <c:yMode val="edge"/>
          <c:x val="0.2921596675415573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80660506426094"/>
          <c:y val="2.5428429163396375E-2"/>
          <c:w val="0.82021529088185763"/>
          <c:h val="0.77797972454461006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0043066491688539"/>
                  <c:y val="-0.18486074657334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0.42x + 1.73</a:t>
                    </a:r>
                    <a:br>
                      <a:rPr lang="en-US"/>
                    </a:br>
                    <a:r>
                      <a:rPr lang="en-US"/>
                      <a:t>R² = 0.04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'502_Yld_Goal'!$P$13:$P$51</c:f>
              <c:numCache>
                <c:formatCode>0.00</c:formatCode>
                <c:ptCount val="39"/>
                <c:pt idx="0">
                  <c:v>2.9731790592000005</c:v>
                </c:pt>
                <c:pt idx="1">
                  <c:v>2.8345314816</c:v>
                </c:pt>
                <c:pt idx="2">
                  <c:v>3.1043335679999999</c:v>
                </c:pt>
                <c:pt idx="3">
                  <c:v>3.2943649535999997</c:v>
                </c:pt>
                <c:pt idx="4">
                  <c:v>3.3709681152000002</c:v>
                </c:pt>
                <c:pt idx="5">
                  <c:v>3.2426892288000002</c:v>
                </c:pt>
                <c:pt idx="6">
                  <c:v>3.2261048064000004</c:v>
                </c:pt>
                <c:pt idx="7">
                  <c:v>3.2075366400000003</c:v>
                </c:pt>
                <c:pt idx="8">
                  <c:v>3.2199148800000001</c:v>
                </c:pt>
                <c:pt idx="9">
                  <c:v>2.8154649600000003</c:v>
                </c:pt>
                <c:pt idx="10">
                  <c:v>2.9320300800000001</c:v>
                </c:pt>
                <c:pt idx="11">
                  <c:v>3.1530240000000007</c:v>
                </c:pt>
                <c:pt idx="12">
                  <c:v>3.5681990400000001</c:v>
                </c:pt>
                <c:pt idx="13">
                  <c:v>3.5677555199999995</c:v>
                </c:pt>
                <c:pt idx="14">
                  <c:v>3.7877817599999997</c:v>
                </c:pt>
                <c:pt idx="15">
                  <c:v>3.5213471999999997</c:v>
                </c:pt>
                <c:pt idx="16">
                  <c:v>3.4769097215999998</c:v>
                </c:pt>
                <c:pt idx="17">
                  <c:v>3.0440051712000002</c:v>
                </c:pt>
                <c:pt idx="18">
                  <c:v>3.1245161472</c:v>
                </c:pt>
                <c:pt idx="19">
                  <c:v>3.1582849535999999</c:v>
                </c:pt>
                <c:pt idx="20">
                  <c:v>3.3078382847999999</c:v>
                </c:pt>
                <c:pt idx="21">
                  <c:v>3.5404104959999998</c:v>
                </c:pt>
                <c:pt idx="22">
                  <c:v>3.8618995968000003</c:v>
                </c:pt>
                <c:pt idx="23">
                  <c:v>4.0024147968000001</c:v>
                </c:pt>
                <c:pt idx="24">
                  <c:v>3.8966247936</c:v>
                </c:pt>
                <c:pt idx="25">
                  <c:v>3.6127961856000006</c:v>
                </c:pt>
                <c:pt idx="26">
                  <c:v>3.4635799295999998</c:v>
                </c:pt>
                <c:pt idx="27">
                  <c:v>3.9809226240000011</c:v>
                </c:pt>
                <c:pt idx="28">
                  <c:v>4.0900785408000004</c:v>
                </c:pt>
                <c:pt idx="29">
                  <c:v>4.1446331135999994</c:v>
                </c:pt>
                <c:pt idx="30">
                  <c:v>4.4599419647999996</c:v>
                </c:pt>
                <c:pt idx="31">
                  <c:v>4.5630708480000006</c:v>
                </c:pt>
                <c:pt idx="32">
                  <c:v>4.5629998848</c:v>
                </c:pt>
                <c:pt idx="33">
                  <c:v>4.7604049920000007</c:v>
                </c:pt>
                <c:pt idx="34">
                  <c:v>4.5756990719999999</c:v>
                </c:pt>
                <c:pt idx="35">
                  <c:v>4.6398514176000001</c:v>
                </c:pt>
                <c:pt idx="36">
                  <c:v>4.8158885375999994</c:v>
                </c:pt>
                <c:pt idx="37">
                  <c:v>4.0346595071999998</c:v>
                </c:pt>
                <c:pt idx="38">
                  <c:v>3.3121557504000001</c:v>
                </c:pt>
              </c:numCache>
            </c:numRef>
          </c:xVal>
          <c:yVal>
            <c:numRef>
              <c:f>'502_Yld_Goal'!$I$13:$I$51</c:f>
              <c:numCache>
                <c:formatCode>General</c:formatCode>
                <c:ptCount val="39"/>
                <c:pt idx="0">
                  <c:v>1.9372617600000002</c:v>
                </c:pt>
                <c:pt idx="1">
                  <c:v>2.5918233600000002</c:v>
                </c:pt>
                <c:pt idx="2">
                  <c:v>2.6599440000000003</c:v>
                </c:pt>
                <c:pt idx="3">
                  <c:v>3.7159920000000004</c:v>
                </c:pt>
                <c:pt idx="4">
                  <c:v>2.6061840000000003</c:v>
                </c:pt>
                <c:pt idx="5">
                  <c:v>1.86816</c:v>
                </c:pt>
                <c:pt idx="6">
                  <c:v>2.514456</c:v>
                </c:pt>
                <c:pt idx="7">
                  <c:v>2.7115200000000006</c:v>
                </c:pt>
                <c:pt idx="8">
                  <c:v>2.0307839999999997</c:v>
                </c:pt>
                <c:pt idx="9">
                  <c:v>3.0918720000000004</c:v>
                </c:pt>
                <c:pt idx="10">
                  <c:v>2.7889679999999997</c:v>
                </c:pt>
                <c:pt idx="11">
                  <c:v>4.2443520000000001</c:v>
                </c:pt>
                <c:pt idx="12">
                  <c:v>2.7096719999999999</c:v>
                </c:pt>
                <c:pt idx="13">
                  <c:v>2.9475600000000002</c:v>
                </c:pt>
                <c:pt idx="14">
                  <c:v>1.9817280000000002</c:v>
                </c:pt>
                <c:pt idx="15">
                  <c:v>2.6038118400000001</c:v>
                </c:pt>
                <c:pt idx="16">
                  <c:v>2.4405830399999999</c:v>
                </c:pt>
                <c:pt idx="17">
                  <c:v>3.0451344000000007</c:v>
                </c:pt>
                <c:pt idx="18">
                  <c:v>3.08826336</c:v>
                </c:pt>
                <c:pt idx="19">
                  <c:v>2.6048668800000003</c:v>
                </c:pt>
                <c:pt idx="20">
                  <c:v>3.5728627200000007</c:v>
                </c:pt>
                <c:pt idx="21">
                  <c:v>3.7801209600000005</c:v>
                </c:pt>
                <c:pt idx="22">
                  <c:v>3.6306144000000002</c:v>
                </c:pt>
                <c:pt idx="23">
                  <c:v>2.6474716800000007</c:v>
                </c:pt>
                <c:pt idx="24">
                  <c:v>1.4222476800000001</c:v>
                </c:pt>
                <c:pt idx="25">
                  <c:v>2.9511283199999996</c:v>
                </c:pt>
                <c:pt idx="26">
                  <c:v>5.9357155200000005</c:v>
                </c:pt>
                <c:pt idx="27">
                  <c:v>4.0854307199999997</c:v>
                </c:pt>
                <c:pt idx="28">
                  <c:v>2.8747824</c:v>
                </c:pt>
                <c:pt idx="29">
                  <c:v>2.7360345600000002</c:v>
                </c:pt>
                <c:pt idx="30">
                  <c:v>3.3808320000000007</c:v>
                </c:pt>
                <c:pt idx="31">
                  <c:v>5.9354198400000007</c:v>
                </c:pt>
                <c:pt idx="32">
                  <c:v>4.9079519999999999</c:v>
                </c:pt>
                <c:pt idx="33">
                  <c:v>2.1051744000000001</c:v>
                </c:pt>
                <c:pt idx="34">
                  <c:v>3.0033360000000009</c:v>
                </c:pt>
                <c:pt idx="35">
                  <c:v>4.1143200000000002</c:v>
                </c:pt>
                <c:pt idx="36">
                  <c:v>2.6802988799999996</c:v>
                </c:pt>
                <c:pt idx="37">
                  <c:v>1.89751968</c:v>
                </c:pt>
                <c:pt idx="38">
                  <c:v>2.6943839999999999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C83-483F-915D-10185A252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738320"/>
        <c:axId val="373449040"/>
      </c:scatterChart>
      <c:valAx>
        <c:axId val="358738320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"Yield Goal", Average yield, previous </a:t>
                </a:r>
                <a:r>
                  <a:rPr lang="en-US" b="1" dirty="0">
                    <a:solidFill>
                      <a:srgbClr val="FF0000"/>
                    </a:solidFill>
                  </a:rPr>
                  <a:t>5 years </a:t>
                </a:r>
                <a:r>
                  <a:rPr lang="en-US" dirty="0"/>
                  <a:t>+20%, Mg/ha</a:t>
                </a:r>
              </a:p>
            </c:rich>
          </c:tx>
          <c:layout>
            <c:manualLayout>
              <c:xMode val="edge"/>
              <c:yMode val="edge"/>
              <c:x val="0.18022111521774067"/>
              <c:y val="0.90706298368652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449040"/>
        <c:crosses val="autoZero"/>
        <c:crossBetween val="midCat"/>
      </c:valAx>
      <c:valAx>
        <c:axId val="373449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 yield, Mg/ha</a:t>
                </a:r>
              </a:p>
            </c:rich>
          </c:tx>
          <c:layout>
            <c:manualLayout>
              <c:xMode val="edge"/>
              <c:yMode val="edge"/>
              <c:x val="2.0369736044703978E-4"/>
              <c:y val="0.19022397575031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738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502, 1971-2015</a:t>
            </a:r>
          </a:p>
        </c:rich>
      </c:tx>
      <c:layout>
        <c:manualLayout>
          <c:xMode val="edge"/>
          <c:yMode val="edge"/>
          <c:x val="0.2921596675415573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95477715914136"/>
          <c:y val="2.5428429163396375E-2"/>
          <c:w val="0.81506711878697713"/>
          <c:h val="0.7607416597041126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2.9384784729621635E-2"/>
                  <c:y val="0.1996036829801419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-0.102x + 3.42</a:t>
                    </a:r>
                    <a:br>
                      <a:rPr lang="en-US"/>
                    </a:br>
                    <a:r>
                      <a:rPr lang="en-US"/>
                      <a:t>R² = 0.01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'502_Yld_Goal'!$Q$11:$Q$51</c:f>
              <c:numCache>
                <c:formatCode>0.00</c:formatCode>
                <c:ptCount val="41"/>
                <c:pt idx="0">
                  <c:v>2.340301824</c:v>
                </c:pt>
                <c:pt idx="1">
                  <c:v>2.6930426880000002</c:v>
                </c:pt>
                <c:pt idx="2">
                  <c:v>3.3622552320000003</c:v>
                </c:pt>
                <c:pt idx="3">
                  <c:v>3.3899013119999997</c:v>
                </c:pt>
                <c:pt idx="4">
                  <c:v>3.0679057919999999</c:v>
                </c:pt>
                <c:pt idx="5">
                  <c:v>2.875611648</c:v>
                </c:pt>
                <c:pt idx="6">
                  <c:v>3.5871037440000002</c:v>
                </c:pt>
                <c:pt idx="7">
                  <c:v>3.5928480000000005</c:v>
                </c:pt>
                <c:pt idx="8">
                  <c:v>3.2761344000000001</c:v>
                </c:pt>
                <c:pt idx="9">
                  <c:v>2.7955200000000002</c:v>
                </c:pt>
                <c:pt idx="10">
                  <c:v>2.8376544000000004</c:v>
                </c:pt>
                <c:pt idx="11">
                  <c:v>2.9027040000000004</c:v>
                </c:pt>
                <c:pt idx="12">
                  <c:v>3.1336704000000002</c:v>
                </c:pt>
                <c:pt idx="13">
                  <c:v>3.1646495999999997</c:v>
                </c:pt>
                <c:pt idx="14">
                  <c:v>4.0500768000000003</c:v>
                </c:pt>
                <c:pt idx="15">
                  <c:v>3.8971967999999997</c:v>
                </c:pt>
                <c:pt idx="16">
                  <c:v>3.9606335999999995</c:v>
                </c:pt>
                <c:pt idx="17">
                  <c:v>3.0555840000000001</c:v>
                </c:pt>
                <c:pt idx="18">
                  <c:v>3.0132399359999997</c:v>
                </c:pt>
                <c:pt idx="19">
                  <c:v>2.8104491519999999</c:v>
                </c:pt>
                <c:pt idx="20">
                  <c:v>3.2358117119999998</c:v>
                </c:pt>
                <c:pt idx="21">
                  <c:v>3.4295923200000002</c:v>
                </c:pt>
                <c:pt idx="22">
                  <c:v>3.4953058559999999</c:v>
                </c:pt>
                <c:pt idx="23">
                  <c:v>3.706397184000001</c:v>
                </c:pt>
                <c:pt idx="24">
                  <c:v>3.9831402240000005</c:v>
                </c:pt>
                <c:pt idx="25">
                  <c:v>4.3934392320000004</c:v>
                </c:pt>
                <c:pt idx="26">
                  <c:v>4.023282816</c:v>
                </c:pt>
                <c:pt idx="27">
                  <c:v>3.0801335040000004</c:v>
                </c:pt>
                <c:pt idx="28">
                  <c:v>2.8083390719999999</c:v>
                </c:pt>
                <c:pt idx="29">
                  <c:v>4.123636608</c:v>
                </c:pt>
                <c:pt idx="30">
                  <c:v>5.1889098240000004</c:v>
                </c:pt>
                <c:pt idx="31">
                  <c:v>5.1583714560000002</c:v>
                </c:pt>
                <c:pt idx="32">
                  <c:v>3.8784990719999994</c:v>
                </c:pt>
                <c:pt idx="33">
                  <c:v>3.5966595840000002</c:v>
                </c:pt>
                <c:pt idx="34">
                  <c:v>4.8209145600000003</c:v>
                </c:pt>
                <c:pt idx="35">
                  <c:v>5.689681536000001</c:v>
                </c:pt>
                <c:pt idx="36">
                  <c:v>5.1794184959999994</c:v>
                </c:pt>
                <c:pt idx="37">
                  <c:v>4.0065849600000005</c:v>
                </c:pt>
                <c:pt idx="38">
                  <c:v>3.6891321600000002</c:v>
                </c:pt>
                <c:pt idx="39">
                  <c:v>3.9191819520000002</c:v>
                </c:pt>
                <c:pt idx="40">
                  <c:v>3.4768554239999996</c:v>
                </c:pt>
              </c:numCache>
            </c:numRef>
          </c:xVal>
          <c:yVal>
            <c:numRef>
              <c:f>'502_Yld_Goal'!$I$11:$I$51</c:f>
              <c:numCache>
                <c:formatCode>General</c:formatCode>
                <c:ptCount val="41"/>
                <c:pt idx="0">
                  <c:v>3.3968121600000005</c:v>
                </c:pt>
                <c:pt idx="1">
                  <c:v>3.14067936</c:v>
                </c:pt>
                <c:pt idx="2">
                  <c:v>1.9372617600000002</c:v>
                </c:pt>
                <c:pt idx="3">
                  <c:v>2.5918233600000002</c:v>
                </c:pt>
                <c:pt idx="4">
                  <c:v>2.6599440000000003</c:v>
                </c:pt>
                <c:pt idx="5">
                  <c:v>3.7159920000000004</c:v>
                </c:pt>
                <c:pt idx="6">
                  <c:v>2.6061840000000003</c:v>
                </c:pt>
                <c:pt idx="7">
                  <c:v>1.86816</c:v>
                </c:pt>
                <c:pt idx="8">
                  <c:v>2.514456</c:v>
                </c:pt>
                <c:pt idx="9">
                  <c:v>2.7115200000000006</c:v>
                </c:pt>
                <c:pt idx="10">
                  <c:v>2.0307839999999997</c:v>
                </c:pt>
                <c:pt idx="11">
                  <c:v>3.0918720000000004</c:v>
                </c:pt>
                <c:pt idx="12">
                  <c:v>2.7889679999999997</c:v>
                </c:pt>
                <c:pt idx="13">
                  <c:v>4.2443520000000001</c:v>
                </c:pt>
                <c:pt idx="14">
                  <c:v>2.7096719999999999</c:v>
                </c:pt>
                <c:pt idx="15">
                  <c:v>2.9475600000000002</c:v>
                </c:pt>
                <c:pt idx="16">
                  <c:v>1.9817280000000002</c:v>
                </c:pt>
                <c:pt idx="17">
                  <c:v>2.6038118400000001</c:v>
                </c:pt>
                <c:pt idx="18">
                  <c:v>2.4405830399999999</c:v>
                </c:pt>
                <c:pt idx="19">
                  <c:v>3.0451344000000007</c:v>
                </c:pt>
                <c:pt idx="20">
                  <c:v>3.08826336</c:v>
                </c:pt>
                <c:pt idx="21">
                  <c:v>2.6048668800000003</c:v>
                </c:pt>
                <c:pt idx="22">
                  <c:v>3.5728627200000007</c:v>
                </c:pt>
                <c:pt idx="23">
                  <c:v>3.7801209600000005</c:v>
                </c:pt>
                <c:pt idx="24">
                  <c:v>3.6306144000000002</c:v>
                </c:pt>
                <c:pt idx="25">
                  <c:v>2.6474716800000007</c:v>
                </c:pt>
                <c:pt idx="26">
                  <c:v>1.4222476800000001</c:v>
                </c:pt>
                <c:pt idx="27">
                  <c:v>2.9511283199999996</c:v>
                </c:pt>
                <c:pt idx="28">
                  <c:v>5.9357155200000005</c:v>
                </c:pt>
                <c:pt idx="29">
                  <c:v>4.0854307199999997</c:v>
                </c:pt>
                <c:pt idx="30">
                  <c:v>2.8747824</c:v>
                </c:pt>
                <c:pt idx="31">
                  <c:v>2.7360345600000002</c:v>
                </c:pt>
                <c:pt idx="32">
                  <c:v>3.3808320000000007</c:v>
                </c:pt>
                <c:pt idx="33">
                  <c:v>5.9354198400000007</c:v>
                </c:pt>
                <c:pt idx="34">
                  <c:v>4.9079519999999999</c:v>
                </c:pt>
                <c:pt idx="35">
                  <c:v>2.1051744000000001</c:v>
                </c:pt>
                <c:pt idx="36">
                  <c:v>3.0033360000000009</c:v>
                </c:pt>
                <c:pt idx="37">
                  <c:v>4.1143200000000002</c:v>
                </c:pt>
                <c:pt idx="38">
                  <c:v>2.6802988799999996</c:v>
                </c:pt>
                <c:pt idx="39">
                  <c:v>1.89751968</c:v>
                </c:pt>
                <c:pt idx="40">
                  <c:v>2.6943839999999999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C3-4498-9AD0-AC509DDE0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609440"/>
        <c:axId val="209611120"/>
      </c:scatterChart>
      <c:valAx>
        <c:axId val="209609440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"Yield Goal", Average yield, previous </a:t>
                </a:r>
                <a:r>
                  <a:rPr lang="en-US" b="1" dirty="0">
                    <a:solidFill>
                      <a:srgbClr val="FF0000"/>
                    </a:solidFill>
                  </a:rPr>
                  <a:t>3 years </a:t>
                </a:r>
                <a:r>
                  <a:rPr lang="en-US" dirty="0"/>
                  <a:t>+20%, Mg/ha</a:t>
                </a:r>
              </a:p>
            </c:rich>
          </c:tx>
          <c:layout>
            <c:manualLayout>
              <c:xMode val="edge"/>
              <c:yMode val="edge"/>
              <c:x val="0.18022111521774067"/>
              <c:y val="0.90706298368652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11120"/>
        <c:crosses val="autoZero"/>
        <c:crossBetween val="midCat"/>
      </c:valAx>
      <c:valAx>
        <c:axId val="209611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 yield, Mg/ha</a:t>
                </a:r>
              </a:p>
            </c:rich>
          </c:tx>
          <c:layout>
            <c:manualLayout>
              <c:xMode val="edge"/>
              <c:yMode val="edge"/>
              <c:x val="2.7777777777777779E-3"/>
              <c:y val="0.190223826188393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Experiment 502, 60-40-60</a:t>
            </a:r>
            <a:br>
              <a:rPr lang="en-US" sz="2400"/>
            </a:br>
            <a:r>
              <a:rPr lang="en-US" sz="2400"/>
              <a:t>Trt variability, 1971-2015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15048118985127"/>
          <c:y val="7.9120370370370396E-2"/>
          <c:w val="0.80596062992125983"/>
          <c:h val="0.74366469816272973"/>
        </c:manualLayout>
      </c:layout>
      <c:scatterChart>
        <c:scatterStyle val="lineMarker"/>
        <c:varyColors val="0"/>
        <c:ser>
          <c:idx val="0"/>
          <c:order val="0"/>
          <c:tx>
            <c:strRef>
              <c:f>Rep_Time!$T$3</c:f>
              <c:strCache>
                <c:ptCount val="1"/>
                <c:pt idx="0">
                  <c:v>Mean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Rep_Time!$T$4:$T$47</c:f>
              <c:numCache>
                <c:formatCode>General</c:formatCode>
                <c:ptCount val="44"/>
                <c:pt idx="0">
                  <c:v>35.425000000000004</c:v>
                </c:pt>
                <c:pt idx="1">
                  <c:v>23.047499999999999</c:v>
                </c:pt>
                <c:pt idx="2">
                  <c:v>29.644999999999996</c:v>
                </c:pt>
                <c:pt idx="3">
                  <c:v>51.27375</c:v>
                </c:pt>
                <c:pt idx="4">
                  <c:v>44.588499999999996</c:v>
                </c:pt>
                <c:pt idx="5">
                  <c:v>29.493749999999999</c:v>
                </c:pt>
                <c:pt idx="6">
                  <c:v>44.346500000000006</c:v>
                </c:pt>
                <c:pt idx="7">
                  <c:v>42.177499999999995</c:v>
                </c:pt>
                <c:pt idx="8">
                  <c:v>60.712500000000006</c:v>
                </c:pt>
                <c:pt idx="9">
                  <c:v>37.54</c:v>
                </c:pt>
                <c:pt idx="10">
                  <c:v>29.737500000000001</c:v>
                </c:pt>
                <c:pt idx="11">
                  <c:v>47.61</c:v>
                </c:pt>
                <c:pt idx="12">
                  <c:v>42.227499999999999</c:v>
                </c:pt>
                <c:pt idx="13">
                  <c:v>33.394999999999996</c:v>
                </c:pt>
                <c:pt idx="14">
                  <c:v>45.375</c:v>
                </c:pt>
                <c:pt idx="15">
                  <c:v>42.982500000000002</c:v>
                </c:pt>
                <c:pt idx="16">
                  <c:v>65.06750000000001</c:v>
                </c:pt>
                <c:pt idx="17">
                  <c:v>42.437499999999993</c:v>
                </c:pt>
                <c:pt idx="18">
                  <c:v>48.28</c:v>
                </c:pt>
                <c:pt idx="19">
                  <c:v>27.83</c:v>
                </c:pt>
                <c:pt idx="20">
                  <c:v>41.678449999999998</c:v>
                </c:pt>
                <c:pt idx="21">
                  <c:v>43.526724999999999</c:v>
                </c:pt>
                <c:pt idx="22">
                  <c:v>36.408900000000003</c:v>
                </c:pt>
                <c:pt idx="23">
                  <c:v>43.472774999999999</c:v>
                </c:pt>
                <c:pt idx="24">
                  <c:v>34.885899999999999</c:v>
                </c:pt>
                <c:pt idx="25">
                  <c:v>44.127050000000004</c:v>
                </c:pt>
                <c:pt idx="26">
                  <c:v>53.455324999999995</c:v>
                </c:pt>
                <c:pt idx="27">
                  <c:v>47.479800000000004</c:v>
                </c:pt>
                <c:pt idx="28">
                  <c:v>47.880300000000005</c:v>
                </c:pt>
                <c:pt idx="29">
                  <c:v>25.700199999999999</c:v>
                </c:pt>
                <c:pt idx="30">
                  <c:v>42.549199999999999</c:v>
                </c:pt>
                <c:pt idx="31">
                  <c:v>89.228250000000003</c:v>
                </c:pt>
                <c:pt idx="32">
                  <c:v>56.225324999999998</c:v>
                </c:pt>
                <c:pt idx="33">
                  <c:v>38.795974999999999</c:v>
                </c:pt>
                <c:pt idx="34">
                  <c:v>40.295900000000003</c:v>
                </c:pt>
                <c:pt idx="35">
                  <c:v>42.35</c:v>
                </c:pt>
                <c:pt idx="36">
                  <c:v>86.805149999999998</c:v>
                </c:pt>
                <c:pt idx="37">
                  <c:v>57.272500000000008</c:v>
                </c:pt>
                <c:pt idx="38">
                  <c:v>28.530249999999999</c:v>
                </c:pt>
                <c:pt idx="39">
                  <c:v>40.442499999999995</c:v>
                </c:pt>
                <c:pt idx="40">
                  <c:v>60.65</c:v>
                </c:pt>
                <c:pt idx="41">
                  <c:v>38.100175</c:v>
                </c:pt>
                <c:pt idx="42">
                  <c:v>27.286275</c:v>
                </c:pt>
                <c:pt idx="43">
                  <c:v>43.239999999999995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98-41BE-B97E-A872C8E2F121}"/>
            </c:ext>
          </c:extLst>
        </c:ser>
        <c:ser>
          <c:idx val="1"/>
          <c:order val="1"/>
          <c:tx>
            <c:strRef>
              <c:f>Rep_Time!$U$3</c:f>
              <c:strCache>
                <c:ptCount val="1"/>
                <c:pt idx="0">
                  <c:v>Psd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8"/>
            <c:spPr>
              <a:solidFill>
                <a:schemeClr val="tx1"/>
              </a:solidFill>
              <a:ln w="9525">
                <a:noFill/>
                <a:miter lim="800000"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Rep_Time!$U$4:$U$47</c:f>
              <c:numCache>
                <c:formatCode>General</c:formatCode>
                <c:ptCount val="44"/>
                <c:pt idx="0">
                  <c:v>38.293652413009752</c:v>
                </c:pt>
                <c:pt idx="1">
                  <c:v>24.799934021582551</c:v>
                </c:pt>
                <c:pt idx="2">
                  <c:v>33.685989400299562</c:v>
                </c:pt>
                <c:pt idx="3">
                  <c:v>54.837776877470674</c:v>
                </c:pt>
                <c:pt idx="4">
                  <c:v>47.098581738376922</c:v>
                </c:pt>
                <c:pt idx="5">
                  <c:v>31.369249999999997</c:v>
                </c:pt>
                <c:pt idx="6">
                  <c:v>45.421971524495191</c:v>
                </c:pt>
                <c:pt idx="7">
                  <c:v>45.372750381425526</c:v>
                </c:pt>
                <c:pt idx="8">
                  <c:v>67.907184959514595</c:v>
                </c:pt>
                <c:pt idx="9">
                  <c:v>40.66643567021616</c:v>
                </c:pt>
                <c:pt idx="10">
                  <c:v>33.309776351758508</c:v>
                </c:pt>
                <c:pt idx="11">
                  <c:v>50.920951524864115</c:v>
                </c:pt>
                <c:pt idx="12">
                  <c:v>45.169159112360461</c:v>
                </c:pt>
                <c:pt idx="13">
                  <c:v>36.707043679261083</c:v>
                </c:pt>
                <c:pt idx="14">
                  <c:v>46.695063129803522</c:v>
                </c:pt>
                <c:pt idx="15">
                  <c:v>44.462868760365694</c:v>
                </c:pt>
                <c:pt idx="16">
                  <c:v>70.579676672301673</c:v>
                </c:pt>
                <c:pt idx="17">
                  <c:v>46.934524015946536</c:v>
                </c:pt>
                <c:pt idx="18">
                  <c:v>49.793186483330238</c:v>
                </c:pt>
                <c:pt idx="19">
                  <c:v>32.87224156501847</c:v>
                </c:pt>
                <c:pt idx="20">
                  <c:v>44.216750073540034</c:v>
                </c:pt>
                <c:pt idx="21">
                  <c:v>49.503319707900175</c:v>
                </c:pt>
                <c:pt idx="22">
                  <c:v>43.364530386480666</c:v>
                </c:pt>
                <c:pt idx="23">
                  <c:v>48.590164298183886</c:v>
                </c:pt>
                <c:pt idx="24">
                  <c:v>40.292134945566744</c:v>
                </c:pt>
                <c:pt idx="25">
                  <c:v>54.612173553714889</c:v>
                </c:pt>
                <c:pt idx="26">
                  <c:v>57.014973630951275</c:v>
                </c:pt>
                <c:pt idx="27">
                  <c:v>55.762179047511999</c:v>
                </c:pt>
                <c:pt idx="28">
                  <c:v>53.038676915917129</c:v>
                </c:pt>
                <c:pt idx="29">
                  <c:v>30.087452393772985</c:v>
                </c:pt>
                <c:pt idx="30">
                  <c:v>47.808859135343283</c:v>
                </c:pt>
                <c:pt idx="31">
                  <c:v>97.042438278808419</c:v>
                </c:pt>
                <c:pt idx="32">
                  <c:v>64.70806317796081</c:v>
                </c:pt>
                <c:pt idx="33">
                  <c:v>46.402812077864034</c:v>
                </c:pt>
                <c:pt idx="34">
                  <c:v>48.85332687572221</c:v>
                </c:pt>
                <c:pt idx="35">
                  <c:v>42.35</c:v>
                </c:pt>
                <c:pt idx="36">
                  <c:v>88.551759875349006</c:v>
                </c:pt>
                <c:pt idx="37">
                  <c:v>64.877412337868577</c:v>
                </c:pt>
                <c:pt idx="38">
                  <c:v>31.348551536386765</c:v>
                </c:pt>
                <c:pt idx="39">
                  <c:v>50.904295177374358</c:v>
                </c:pt>
                <c:pt idx="40">
                  <c:v>62.596826477458464</c:v>
                </c:pt>
                <c:pt idx="41">
                  <c:v>39.980903051181244</c:v>
                </c:pt>
                <c:pt idx="42">
                  <c:v>29.206370104198399</c:v>
                </c:pt>
                <c:pt idx="43">
                  <c:v>49.49967517794127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098-41BE-B97E-A872C8E2F121}"/>
            </c:ext>
          </c:extLst>
        </c:ser>
        <c:ser>
          <c:idx val="2"/>
          <c:order val="2"/>
          <c:tx>
            <c:strRef>
              <c:f>Rep_Time!$V$3</c:f>
              <c:strCache>
                <c:ptCount val="1"/>
                <c:pt idx="0">
                  <c:v>Msd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Rep_Time!$V$4:$V$47</c:f>
              <c:numCache>
                <c:formatCode>General</c:formatCode>
                <c:ptCount val="44"/>
                <c:pt idx="0">
                  <c:v>32.556347586990256</c:v>
                </c:pt>
                <c:pt idx="1">
                  <c:v>21.295065978417448</c:v>
                </c:pt>
                <c:pt idx="2">
                  <c:v>25.60401059970043</c:v>
                </c:pt>
                <c:pt idx="3">
                  <c:v>47.709723122529326</c:v>
                </c:pt>
                <c:pt idx="4">
                  <c:v>42.078418261623071</c:v>
                </c:pt>
                <c:pt idx="5">
                  <c:v>27.61825</c:v>
                </c:pt>
                <c:pt idx="6">
                  <c:v>43.271028475504821</c:v>
                </c:pt>
                <c:pt idx="7">
                  <c:v>38.982249618574464</c:v>
                </c:pt>
                <c:pt idx="8">
                  <c:v>53.517815040485424</c:v>
                </c:pt>
                <c:pt idx="9">
                  <c:v>34.413564329783839</c:v>
                </c:pt>
                <c:pt idx="10">
                  <c:v>26.16522364824149</c:v>
                </c:pt>
                <c:pt idx="11">
                  <c:v>44.299048475135884</c:v>
                </c:pt>
                <c:pt idx="12">
                  <c:v>39.285840887639537</c:v>
                </c:pt>
                <c:pt idx="13">
                  <c:v>30.082956320738909</c:v>
                </c:pt>
                <c:pt idx="14">
                  <c:v>44.054936870196478</c:v>
                </c:pt>
                <c:pt idx="15">
                  <c:v>41.502131239634309</c:v>
                </c:pt>
                <c:pt idx="16">
                  <c:v>59.555323327698339</c:v>
                </c:pt>
                <c:pt idx="17">
                  <c:v>37.94047598405345</c:v>
                </c:pt>
                <c:pt idx="18">
                  <c:v>46.766813516669764</c:v>
                </c:pt>
                <c:pt idx="19">
                  <c:v>22.787758434981527</c:v>
                </c:pt>
                <c:pt idx="20">
                  <c:v>39.140149926459962</c:v>
                </c:pt>
                <c:pt idx="21">
                  <c:v>37.550130292099823</c:v>
                </c:pt>
                <c:pt idx="22">
                  <c:v>29.453269613519339</c:v>
                </c:pt>
                <c:pt idx="23">
                  <c:v>38.355385701816111</c:v>
                </c:pt>
                <c:pt idx="24">
                  <c:v>29.479665054433251</c:v>
                </c:pt>
                <c:pt idx="25">
                  <c:v>33.641926446285119</c:v>
                </c:pt>
                <c:pt idx="26">
                  <c:v>49.895676369048715</c:v>
                </c:pt>
                <c:pt idx="27">
                  <c:v>39.19742095248801</c:v>
                </c:pt>
                <c:pt idx="28">
                  <c:v>42.721923084082881</c:v>
                </c:pt>
                <c:pt idx="29">
                  <c:v>21.312947606227013</c:v>
                </c:pt>
                <c:pt idx="30">
                  <c:v>37.289540864656715</c:v>
                </c:pt>
                <c:pt idx="31">
                  <c:v>81.414061721191587</c:v>
                </c:pt>
                <c:pt idx="32">
                  <c:v>47.742586822039186</c:v>
                </c:pt>
                <c:pt idx="33">
                  <c:v>31.189137922135963</c:v>
                </c:pt>
                <c:pt idx="34">
                  <c:v>31.738473124277796</c:v>
                </c:pt>
                <c:pt idx="35">
                  <c:v>42.35</c:v>
                </c:pt>
                <c:pt idx="36">
                  <c:v>85.058540124650989</c:v>
                </c:pt>
                <c:pt idx="37">
                  <c:v>49.667587662131432</c:v>
                </c:pt>
                <c:pt idx="38">
                  <c:v>25.711948463613233</c:v>
                </c:pt>
                <c:pt idx="39">
                  <c:v>29.980704822625633</c:v>
                </c:pt>
                <c:pt idx="40">
                  <c:v>58.703173522541533</c:v>
                </c:pt>
                <c:pt idx="41">
                  <c:v>36.219446948818756</c:v>
                </c:pt>
                <c:pt idx="42">
                  <c:v>25.366179895801601</c:v>
                </c:pt>
                <c:pt idx="43">
                  <c:v>36.980324822058719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098-41BE-B97E-A872C8E2F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613296"/>
        <c:axId val="131221072"/>
      </c:scatterChart>
      <c:valAx>
        <c:axId val="251613296"/>
        <c:scaling>
          <c:orientation val="minMax"/>
          <c:max val="2015"/>
          <c:min val="19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962843107428738"/>
              <c:y val="0.9219926585263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21072"/>
        <c:crosses val="autoZero"/>
        <c:crossBetween val="midCat"/>
      </c:valAx>
      <c:valAx>
        <c:axId val="131221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Grain yield, bu/ac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613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6435608048993877"/>
          <c:y val="0.22280037911927675"/>
          <c:w val="0.16520013123359578"/>
          <c:h val="0.161458880139982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600"/>
            </a:pPr>
            <a:r>
              <a:rPr lang="en-US" sz="1600" dirty="0"/>
              <a:t>Arlington WI 1984-2007</a:t>
            </a:r>
          </a:p>
          <a:p>
            <a:pPr algn="l">
              <a:defRPr sz="1600"/>
            </a:pPr>
            <a:r>
              <a:rPr lang="en-US" sz="1600" dirty="0" err="1"/>
              <a:t>Avg</a:t>
            </a:r>
            <a:r>
              <a:rPr lang="en-US" sz="1600" dirty="0"/>
              <a:t> = 230</a:t>
            </a:r>
            <a:br>
              <a:rPr lang="en-US" sz="1600" dirty="0"/>
            </a:br>
            <a:r>
              <a:rPr lang="en-US" sz="1600" dirty="0"/>
              <a:t>
Ran</a:t>
            </a:r>
          </a:p>
          <a:p>
            <a:pPr algn="l">
              <a:defRPr sz="1600"/>
            </a:pPr>
            <a:r>
              <a:rPr lang="en-US" sz="1600" dirty="0"/>
              <a:t>g
e
:
1
4
3
-
3</a:t>
            </a:r>
            <a:r>
              <a:rPr lang="en-US" sz="1600" baseline="0" dirty="0"/>
              <a:t>
3
4
o</a:t>
            </a:r>
          </a:p>
          <a:p>
            <a:pPr algn="l">
              <a:defRPr sz="1600"/>
            </a:pPr>
            <a:endParaRPr lang="en-US" sz="1600" dirty="0"/>
          </a:p>
        </c:rich>
      </c:tx>
      <c:layout>
        <c:manualLayout>
          <c:xMode val="edge"/>
          <c:yMode val="edge"/>
          <c:x val="0.20006216953731396"/>
          <c:y val="2.0244232449004064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710065400702636"/>
          <c:y val="0.15776647710702829"/>
          <c:w val="0.79775621148106513"/>
          <c:h val="0.70310549722951299"/>
        </c:manualLayout>
      </c:layout>
      <c:scatterChart>
        <c:scatterStyle val="lineMarker"/>
        <c:varyColors val="0"/>
        <c:ser>
          <c:idx val="0"/>
          <c:order val="0"/>
          <c:tx>
            <c:strRef>
              <c:f>'Bundy WI'!$E$6</c:f>
              <c:strCache>
                <c:ptCount val="1"/>
                <c:pt idx="0">
                  <c:v>High N</c:v>
                </c:pt>
              </c:strCache>
            </c:strRef>
          </c:tx>
          <c:spPr>
            <a:ln w="28575">
              <a:noFill/>
            </a:ln>
          </c:spPr>
          <c:marker>
            <c:spPr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marker>
          <c:xVal>
            <c:numRef>
              <c:f>'Bundy WI'!$B$34:$B$57</c:f>
              <c:numCache>
                <c:formatCode>General</c:formatCode>
                <c:ptCount val="24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</c:numCache>
            </c:numRef>
          </c:xVal>
          <c:yVal>
            <c:numRef>
              <c:f>'Bundy WI'!$G$34:$G$57</c:f>
              <c:numCache>
                <c:formatCode>0.00</c:formatCode>
                <c:ptCount val="24"/>
                <c:pt idx="0">
                  <c:v>178.66666666666663</c:v>
                </c:pt>
                <c:pt idx="1">
                  <c:v>163</c:v>
                </c:pt>
                <c:pt idx="2">
                  <c:v>242</c:v>
                </c:pt>
                <c:pt idx="3">
                  <c:v>173.33333333333334</c:v>
                </c:pt>
                <c:pt idx="4">
                  <c:v>52.999999999999979</c:v>
                </c:pt>
                <c:pt idx="5">
                  <c:v>165.99999999999997</c:v>
                </c:pt>
                <c:pt idx="6">
                  <c:v>241.33333333333331</c:v>
                </c:pt>
                <c:pt idx="7">
                  <c:v>230.33333333333329</c:v>
                </c:pt>
                <c:pt idx="8">
                  <c:v>250.99999999999997</c:v>
                </c:pt>
                <c:pt idx="9">
                  <c:v>181.33333333333331</c:v>
                </c:pt>
                <c:pt idx="10">
                  <c:v>231.33333333333329</c:v>
                </c:pt>
                <c:pt idx="11">
                  <c:v>143.33333333333334</c:v>
                </c:pt>
                <c:pt idx="12">
                  <c:v>202.99999999999997</c:v>
                </c:pt>
                <c:pt idx="13">
                  <c:v>215.66666666666666</c:v>
                </c:pt>
                <c:pt idx="14">
                  <c:v>333.66666666666669</c:v>
                </c:pt>
                <c:pt idx="15">
                  <c:v>302.66666666666663</c:v>
                </c:pt>
                <c:pt idx="16">
                  <c:v>267.66666666666663</c:v>
                </c:pt>
                <c:pt idx="17">
                  <c:v>292.33333333333331</c:v>
                </c:pt>
                <c:pt idx="18">
                  <c:v>242.99999999999997</c:v>
                </c:pt>
                <c:pt idx="19">
                  <c:v>245.99999999999991</c:v>
                </c:pt>
                <c:pt idx="20">
                  <c:v>292.66666666666663</c:v>
                </c:pt>
                <c:pt idx="21">
                  <c:v>277</c:v>
                </c:pt>
                <c:pt idx="22">
                  <c:v>300</c:v>
                </c:pt>
                <c:pt idx="23">
                  <c:v>288.66666666666663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61-4465-BE46-D0EE88781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488096"/>
        <c:axId val="360480816"/>
      </c:scatterChart>
      <c:valAx>
        <c:axId val="360488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60480816"/>
        <c:crosses val="autoZero"/>
        <c:crossBetween val="midCat"/>
      </c:valAx>
      <c:valAx>
        <c:axId val="360480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baseline="0"/>
                  <a:t>Optimum N Rate, kg/ha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5084393296991723E-2"/>
              <c:y val="0.218833114610673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604880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0.26087</cdr:x>
      <cdr:y>0.08936</cdr:y>
    </cdr:from>
    <cdr:to>
      <cdr:x>0.72981</cdr:x>
      <cdr:y>0.1588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3652" y="487963"/>
          <a:ext cx="3889418" cy="379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chemeClr val="accent2">
                  <a:lumMod val="75000"/>
                </a:schemeClr>
              </a:solidFill>
            </a:rPr>
            <a:t>Soil</a:t>
          </a:r>
          <a:r>
            <a:rPr lang="en-US" sz="1600" baseline="0" dirty="0">
              <a:solidFill>
                <a:schemeClr val="accent2">
                  <a:lumMod val="75000"/>
                </a:schemeClr>
              </a:solidFill>
            </a:rPr>
            <a:t> Organic Matter,  1892, </a:t>
          </a:r>
          <a:r>
            <a:rPr lang="en-US" sz="1600" dirty="0">
              <a:solidFill>
                <a:schemeClr val="accent2">
                  <a:lumMod val="75000"/>
                </a:schemeClr>
              </a:solidFill>
            </a:rPr>
            <a:t>3.6, 2015, 1.5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D4202-8CF1-4231-80C4-F325CF1C26C9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EA57F-8435-4379-AE81-FDF424B7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4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BFCBB-A6CE-46E8-9933-75CA1C3797B2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35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5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0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51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3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52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368D8-09E1-4F08-9AF6-6AC15FF801CE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358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2401CD-EF8C-4F29-8DA7-431D605EF507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76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63F7E3-25E4-4E19-91D8-7C35D1669D13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67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EF709E-3D5C-4AED-A786-23D81712B7E0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728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0C67CF-38EE-4B3F-86BB-648DABE95A1A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1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81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FBB40-AF59-4CD1-AA0E-BD4110EC7F97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795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433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051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5413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060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3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636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269C6-E670-4C02-9F8B-E4FB4B7C5D96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205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2970D-D47B-4CB6-8E58-3CB605E58F05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4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0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7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2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1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59000">
              <a:schemeClr val="bg1"/>
            </a:gs>
            <a:gs pos="23000">
              <a:schemeClr val="bg2"/>
            </a:gs>
            <a:gs pos="97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061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w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nue.okstate.edu/Long_Term_Experiments/E407_15.xlsx" TargetMode="External"/><Relationship Id="rId13" Type="http://schemas.openxmlformats.org/officeDocument/2006/relationships/hyperlink" Target="http://nue.okstate.edu/Lahoma.htm" TargetMode="External"/><Relationship Id="rId3" Type="http://schemas.openxmlformats.org/officeDocument/2006/relationships/hyperlink" Target="http://nue.okstate.edu/Long_Term_Experiments/E222_15.xlsx" TargetMode="External"/><Relationship Id="rId7" Type="http://schemas.openxmlformats.org/officeDocument/2006/relationships/hyperlink" Target="http://nue.okstate.edu/Long_Term_Experiments/E407.htm" TargetMode="External"/><Relationship Id="rId12" Type="http://schemas.openxmlformats.org/officeDocument/2006/relationships/hyperlink" Target="http://nue.okstate.edu/Long_Term_Experiments/E502_15.xlsx" TargetMode="External"/><Relationship Id="rId17" Type="http://schemas.openxmlformats.org/officeDocument/2006/relationships/hyperlink" Target="http://nue.okstate.edu/Long_Term_Experiments/EMAG_15.xlsx" TargetMode="External"/><Relationship Id="rId2" Type="http://schemas.openxmlformats.org/officeDocument/2006/relationships/hyperlink" Target="http://nue.okstate.edu/Long_Term_Experiments/E222.htm" TargetMode="External"/><Relationship Id="rId16" Type="http://schemas.openxmlformats.org/officeDocument/2006/relationships/hyperlink" Target="http://nue.okstate.edu/soilfertility/magruder_plots.ht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nue.okstate.edu/Long_Term_Experiments/E406_15.xlsx" TargetMode="External"/><Relationship Id="rId11" Type="http://schemas.openxmlformats.org/officeDocument/2006/relationships/hyperlink" Target="http://nue.okstate.edu/Long_Term_Experiments/E502.htm" TargetMode="External"/><Relationship Id="rId5" Type="http://schemas.openxmlformats.org/officeDocument/2006/relationships/hyperlink" Target="http://nue.okstate.edu/Long_Term_Experiments/E406.htm" TargetMode="External"/><Relationship Id="rId15" Type="http://schemas.openxmlformats.org/officeDocument/2006/relationships/hyperlink" Target="http://nue.okstate.edu/Long_Term_Experiments/Magruder_Plots_Yield_Summary.htm" TargetMode="External"/><Relationship Id="rId10" Type="http://schemas.openxmlformats.org/officeDocument/2006/relationships/hyperlink" Target="http://nue.okstate.edu/Long_Term_Experiments/E501.htm" TargetMode="External"/><Relationship Id="rId4" Type="http://schemas.openxmlformats.org/officeDocument/2006/relationships/hyperlink" Target="http://nue.okstate.edu/Long_Term_Experiments/E301.htm" TargetMode="External"/><Relationship Id="rId9" Type="http://schemas.openxmlformats.org/officeDocument/2006/relationships/hyperlink" Target="http://nue.okstate.edu/Long_Term_Experiments/E439.htm" TargetMode="External"/><Relationship Id="rId14" Type="http://schemas.openxmlformats.org/officeDocument/2006/relationships/hyperlink" Target="http://nue.okstate.edu/Long_Term_Experiments/E505.ht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ue.okstate.edu/Index_Publications/CN_502_222.pdf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ue.okstate.edu/Long_Term_Experiments.ht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33" y="3478822"/>
            <a:ext cx="4991615" cy="3129072"/>
          </a:xfrm>
          <a:prstGeom prst="rect">
            <a:avLst/>
          </a:prstGeom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0" y="327292"/>
            <a:ext cx="1658156" cy="2223097"/>
          </a:xfrm>
          <a:prstGeom prst="rect">
            <a:avLst/>
          </a:prstGeom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365" y="2662343"/>
            <a:ext cx="4481106" cy="253161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AC </a:t>
            </a:r>
            <a:r>
              <a:rPr lang="en-US" sz="2000" dirty="0" err="1" smtClean="0"/>
              <a:t>Magruder</a:t>
            </a:r>
            <a:r>
              <a:rPr lang="en-US" sz="2000" dirty="0" smtClean="0"/>
              <a:t>, 1892</a:t>
            </a:r>
          </a:p>
          <a:p>
            <a:r>
              <a:rPr lang="en-US" sz="2000" dirty="0" smtClean="0"/>
              <a:t>Horace J. Harper, 1926-1951 (25)</a:t>
            </a:r>
          </a:p>
          <a:p>
            <a:r>
              <a:rPr lang="en-US" sz="2000" dirty="0" smtClean="0"/>
              <a:t>Billy Tucker, 1957-1976 (19)</a:t>
            </a:r>
          </a:p>
          <a:p>
            <a:r>
              <a:rPr lang="en-US" sz="2000" dirty="0" smtClean="0"/>
              <a:t>Robert L. Westerman, 1977-1991 (14)</a:t>
            </a:r>
          </a:p>
          <a:p>
            <a:r>
              <a:rPr lang="en-US" sz="2000" dirty="0" smtClean="0"/>
              <a:t>William R. Raun, 1992-present </a:t>
            </a:r>
            <a:r>
              <a:rPr lang="en-US" sz="2000" dirty="0" smtClean="0"/>
              <a:t>(</a:t>
            </a:r>
            <a:r>
              <a:rPr lang="en-US" sz="2000" dirty="0" smtClean="0"/>
              <a:t>28)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11" y="309656"/>
            <a:ext cx="1544788" cy="226266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65474"/>
            <a:ext cx="3892946" cy="2742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56" y="305366"/>
            <a:ext cx="1743075" cy="226695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78" y="309656"/>
            <a:ext cx="1606955" cy="226266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245054" y="3272971"/>
            <a:ext cx="184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Continuity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5476723"/>
            <a:ext cx="2879763" cy="1214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0425" y="314325"/>
            <a:ext cx="16573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3179" y="13097"/>
            <a:ext cx="4914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400" b="1" dirty="0">
                <a:latin typeface="Arial" charset="0"/>
              </a:rPr>
              <a:t>W</a:t>
            </a:r>
            <a:r>
              <a:rPr lang="en-US" sz="1400" b="1" cap="small" dirty="0">
                <a:latin typeface="Arial" charset="0"/>
              </a:rPr>
              <a:t>heat Fertility Experiment No.</a:t>
            </a:r>
            <a:r>
              <a:rPr lang="en-US" sz="1400" b="1" dirty="0">
                <a:latin typeface="Arial" charset="0"/>
              </a:rPr>
              <a:t>502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Arial" charset="0"/>
              </a:rPr>
              <a:t>North Central Experiment Station</a:t>
            </a:r>
            <a:br>
              <a:rPr lang="en-US" sz="1000" b="1" dirty="0">
                <a:latin typeface="Arial" charset="0"/>
              </a:rPr>
            </a:br>
            <a:r>
              <a:rPr lang="en-US" sz="1000" b="1" dirty="0">
                <a:latin typeface="Arial" charset="0"/>
              </a:rPr>
              <a:t>Established 1970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58630" y="1193007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/>
              <a:t>Plot size: 16’ x 60’</a:t>
            </a:r>
          </a:p>
          <a:p>
            <a:pPr eaLnBrk="1" hangingPunct="1"/>
            <a:r>
              <a:rPr lang="en-US" altLang="en-US" sz="900"/>
              <a:t>Alley: 20’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/>
              <a:t>Total Trial Area:        224’ x 300’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/>
          </p:nvPr>
        </p:nvGraphicFramePr>
        <p:xfrm>
          <a:off x="2101731" y="628650"/>
          <a:ext cx="2686050" cy="3072868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89" marB="34289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920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133" name="Group 1063"/>
          <p:cNvGrpSpPr>
            <a:grpSpLocks/>
          </p:cNvGrpSpPr>
          <p:nvPr/>
        </p:nvGrpSpPr>
        <p:grpSpPr bwMode="auto">
          <a:xfrm>
            <a:off x="1170662" y="1085850"/>
            <a:ext cx="873919" cy="914401"/>
            <a:chOff x="1103" y="1056"/>
            <a:chExt cx="734" cy="768"/>
          </a:xfrm>
        </p:grpSpPr>
        <p:pic>
          <p:nvPicPr>
            <p:cNvPr id="2413" name="Picture 1058" descr="dd01352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900" b="1"/>
                <a:t>S</a:t>
              </a:r>
            </a:p>
          </p:txBody>
        </p:sp>
        <p:sp>
          <p:nvSpPr>
            <p:cNvPr id="241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W</a:t>
              </a:r>
            </a:p>
          </p:txBody>
        </p:sp>
        <p:sp>
          <p:nvSpPr>
            <p:cNvPr id="241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N</a:t>
              </a:r>
            </a:p>
          </p:txBody>
        </p:sp>
        <p:sp>
          <p:nvSpPr>
            <p:cNvPr id="241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E</a:t>
              </a:r>
            </a:p>
          </p:txBody>
        </p:sp>
      </p:grpSp>
      <p:sp>
        <p:nvSpPr>
          <p:cNvPr id="2134" name="Text Box 116"/>
          <p:cNvSpPr txBox="1">
            <a:spLocks noChangeArrowheads="1"/>
          </p:cNvSpPr>
          <p:nvPr/>
        </p:nvSpPr>
        <p:spPr bwMode="auto">
          <a:xfrm>
            <a:off x="158630" y="685800"/>
            <a:ext cx="12001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srgbClr val="000000"/>
                </a:solidFill>
                <a:latin typeface="Times New Roman" panose="02020603050405020304" pitchFamily="18" charset="0"/>
              </a:rPr>
              <a:t>Location: </a:t>
            </a:r>
            <a:r>
              <a:rPr lang="en-US" altLang="en-US" sz="1050" b="1">
                <a:solidFill>
                  <a:srgbClr val="000000"/>
                </a:solidFill>
                <a:latin typeface="Times New Roman" panose="02020603050405020304" pitchFamily="18" charset="0"/>
              </a:rPr>
              <a:t>Lahoma</a:t>
            </a:r>
          </a:p>
        </p:txBody>
      </p:sp>
      <p:graphicFrame>
        <p:nvGraphicFramePr>
          <p:cNvPr id="621" name="Table 620"/>
          <p:cNvGraphicFramePr>
            <a:graphicFrameLocks noGrp="1"/>
          </p:cNvGraphicFramePr>
          <p:nvPr>
            <p:extLst/>
          </p:nvPr>
        </p:nvGraphicFramePr>
        <p:xfrm>
          <a:off x="-69970" y="371475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4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240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2" name="Table 621"/>
          <p:cNvGraphicFramePr>
            <a:graphicFrameLocks noGrp="1"/>
          </p:cNvGraphicFramePr>
          <p:nvPr>
            <p:extLst/>
          </p:nvPr>
        </p:nvGraphicFramePr>
        <p:xfrm>
          <a:off x="-69970" y="445770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3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160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3" name="Table 622"/>
          <p:cNvGraphicFramePr>
            <a:graphicFrameLocks noGrp="1"/>
          </p:cNvGraphicFramePr>
          <p:nvPr>
            <p:extLst/>
          </p:nvPr>
        </p:nvGraphicFramePr>
        <p:xfrm>
          <a:off x="-69970" y="525780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2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80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4" name="Table 623"/>
          <p:cNvGraphicFramePr>
            <a:graphicFrameLocks noGrp="1"/>
          </p:cNvGraphicFramePr>
          <p:nvPr>
            <p:extLst/>
          </p:nvPr>
        </p:nvGraphicFramePr>
        <p:xfrm>
          <a:off x="-69970" y="6000750"/>
          <a:ext cx="4914896" cy="817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1</a:t>
                      </a:r>
                      <a:endParaRPr lang="en-US" sz="800" dirty="0"/>
                    </a:p>
                  </a:txBody>
                  <a:tcPr marL="68580" marR="68580" marT="34293" marB="3429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/>
                    </a:p>
                  </a:txBody>
                  <a:tcPr marL="68580" marR="0" marT="34293" marB="34293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5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6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7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8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9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10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0</a:t>
                      </a:r>
                      <a:endParaRPr lang="en-US" sz="600" dirty="0"/>
                    </a:p>
                  </a:txBody>
                  <a:tcPr marL="68580" marR="0" marT="34293" marB="3429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48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64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80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96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112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128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144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176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192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208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224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11" name="Text Box 932"/>
          <p:cNvSpPr txBox="1">
            <a:spLocks noChangeArrowheads="1"/>
          </p:cNvSpPr>
          <p:nvPr/>
        </p:nvSpPr>
        <p:spPr bwMode="auto">
          <a:xfrm>
            <a:off x="158630" y="320040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u="sng"/>
              <a:t>1</a:t>
            </a:r>
            <a:r>
              <a:rPr lang="en-US" altLang="en-US" sz="600"/>
              <a:t>, </a:t>
            </a:r>
            <a:r>
              <a:rPr lang="en-US" altLang="en-US" sz="600" u="sng"/>
              <a:t>2</a:t>
            </a:r>
            <a:r>
              <a:rPr lang="en-US" altLang="en-US" sz="600"/>
              <a:t> – Harvest Sequence Number</a:t>
            </a:r>
            <a:endParaRPr lang="en-US" altLang="en-US" sz="600" u="sng"/>
          </a:p>
          <a:p>
            <a:pPr eaLnBrk="1" hangingPunct="1"/>
            <a:r>
              <a:rPr lang="en-US" altLang="en-US" sz="1200" b="1"/>
              <a:t>1, 2 – Treatment Number</a:t>
            </a:r>
          </a:p>
          <a:p>
            <a:pPr eaLnBrk="1" hangingPunct="1"/>
            <a:r>
              <a:rPr lang="en-US" altLang="en-US" sz="600" i="1"/>
              <a:t>1 , 2 – Soil Sample Sequence Number</a:t>
            </a:r>
          </a:p>
        </p:txBody>
      </p:sp>
      <p:sp>
        <p:nvSpPr>
          <p:cNvPr id="2412" name="Text Box 932"/>
          <p:cNvSpPr txBox="1">
            <a:spLocks noChangeArrowheads="1"/>
          </p:cNvSpPr>
          <p:nvPr/>
        </p:nvSpPr>
        <p:spPr bwMode="auto">
          <a:xfrm>
            <a:off x="158630" y="2228850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altLang="en-US" sz="6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6" y="3200400"/>
            <a:ext cx="6432555" cy="36183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7011" y="628650"/>
            <a:ext cx="359744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Grant silt loam (fine-silty, mixed, </a:t>
            </a:r>
            <a:r>
              <a:rPr lang="en-US" sz="1400" dirty="0" err="1" smtClean="0"/>
              <a:t>superactive</a:t>
            </a:r>
            <a:r>
              <a:rPr lang="en-US" sz="1400" dirty="0" smtClean="0"/>
              <a:t>, thermic, </a:t>
            </a:r>
            <a:r>
              <a:rPr lang="en-US" sz="1400" dirty="0" err="1" smtClean="0"/>
              <a:t>Udic</a:t>
            </a:r>
            <a:r>
              <a:rPr lang="en-US" sz="1400" dirty="0" smtClean="0"/>
              <a:t> </a:t>
            </a:r>
            <a:r>
              <a:rPr lang="en-US" sz="1400" dirty="0" err="1" smtClean="0"/>
              <a:t>Argiustoll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78" y="1316832"/>
            <a:ext cx="1476375" cy="14763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005" y="6056402"/>
            <a:ext cx="919722" cy="621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295400"/>
            <a:ext cx="1036410" cy="1487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1295400"/>
            <a:ext cx="1058202" cy="1552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9446" y="3020494"/>
            <a:ext cx="225571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195"/>
            <a:ext cx="9144000" cy="5718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9072" y="231648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Refereed Journal Publications coming from Experiment 502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4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ue.okstate.edu/Long_Term_Experiments/Magruder_Plots_Yield_Summary_files/Magruder_Dec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6" y="1616436"/>
            <a:ext cx="8911673" cy="50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12506" y="1679612"/>
            <a:ext cx="3449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6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Magruder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426" y="167424"/>
            <a:ext cx="5804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Magruder</a:t>
            </a:r>
            <a:r>
              <a:rPr lang="en-US" b="1" dirty="0" smtClean="0"/>
              <a:t> Plots</a:t>
            </a:r>
            <a:br>
              <a:rPr lang="en-US" b="1" dirty="0" smtClean="0"/>
            </a:br>
            <a:r>
              <a:rPr lang="en-US" b="1" dirty="0" smtClean="0"/>
              <a:t>National Register of Historic Places</a:t>
            </a:r>
            <a:br>
              <a:rPr lang="en-US" b="1" dirty="0" smtClean="0"/>
            </a:br>
            <a:r>
              <a:rPr lang="en-US" b="1" dirty="0" smtClean="0"/>
              <a:t>August, 1979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811" y="2990850"/>
            <a:ext cx="3286564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864" y="427838"/>
            <a:ext cx="926672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29779"/>
          </a:xfrm>
        </p:spPr>
      </p:pic>
    </p:spTree>
    <p:extLst>
      <p:ext uri="{BB962C8B-B14F-4D97-AF65-F5344CB8AC3E}">
        <p14:creationId xmlns:p14="http://schemas.microsoft.com/office/powerpoint/2010/main" val="2215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nue.okstate.edu/Long_Term_Experiments/Magruder_Plots_Yield_Summary_files/100_1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5" y="365126"/>
            <a:ext cx="9148865" cy="60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2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0"/>
            <a:ext cx="7772400" cy="1143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 of Yield potential and Nitrogen response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1450"/>
            <a:ext cx="4724400" cy="284120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657600"/>
            <a:ext cx="4773017" cy="28638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1718608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Iowa</a:t>
            </a:r>
            <a:br>
              <a:rPr lang="en-US" sz="2000" dirty="0"/>
            </a:br>
            <a:r>
              <a:rPr lang="en-US" sz="2000" dirty="0"/>
              <a:t>Nebraska</a:t>
            </a:r>
            <a:br>
              <a:rPr lang="en-US" sz="2000" dirty="0"/>
            </a:br>
            <a:r>
              <a:rPr lang="en-US" sz="2000" dirty="0"/>
              <a:t>Wisconsin</a:t>
            </a:r>
            <a:br>
              <a:rPr lang="en-US" sz="2000" dirty="0"/>
            </a:br>
            <a:r>
              <a:rPr lang="en-US" sz="2000" dirty="0"/>
              <a:t>Oklahoma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4321" y="4409652"/>
            <a:ext cx="38228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err="1"/>
              <a:t>Arnall</a:t>
            </a:r>
            <a:r>
              <a:rPr lang="en-US" sz="1400" dirty="0"/>
              <a:t>, D.B., A.P. </a:t>
            </a:r>
            <a:r>
              <a:rPr lang="en-US" sz="1400" dirty="0" err="1"/>
              <a:t>Mallarino</a:t>
            </a:r>
            <a:r>
              <a:rPr lang="en-US" sz="1400" dirty="0"/>
              <a:t>, M.D. </a:t>
            </a:r>
            <a:r>
              <a:rPr lang="en-US" sz="1400" dirty="0" err="1"/>
              <a:t>Ruark</a:t>
            </a:r>
            <a:r>
              <a:rPr lang="en-US" sz="1400" dirty="0"/>
              <a:t>, G.E. Varvel, J.B. </a:t>
            </a:r>
            <a:r>
              <a:rPr lang="en-US" sz="1400" dirty="0" err="1"/>
              <a:t>Solie</a:t>
            </a:r>
            <a:r>
              <a:rPr lang="en-US" sz="1400" dirty="0"/>
              <a:t>, M.L. Stone, J. L. Mullock, R.K. Taylor, and W.R. </a:t>
            </a:r>
            <a:r>
              <a:rPr lang="en-US" sz="1400" dirty="0" err="1"/>
              <a:t>Raun</a:t>
            </a:r>
            <a:r>
              <a:rPr lang="en-US" sz="1400" dirty="0"/>
              <a:t>*. 2013. Relationship between grain crop yield potential and nitrogen response.  </a:t>
            </a:r>
            <a:r>
              <a:rPr lang="en-US" sz="1400" dirty="0" err="1"/>
              <a:t>Agron</a:t>
            </a:r>
            <a:r>
              <a:rPr lang="en-US" sz="1400" dirty="0"/>
              <a:t>. J. 105:1335–1344</a:t>
            </a:r>
            <a:r>
              <a:rPr lang="en-US" sz="1400" dirty="0" smtClean="0"/>
              <a:t>.</a:t>
            </a:r>
          </a:p>
          <a:p>
            <a:pPr lvl="0"/>
            <a:endParaRPr lang="en-US" sz="1400" dirty="0"/>
          </a:p>
          <a:p>
            <a:r>
              <a:rPr lang="en-US" sz="1400" dirty="0" err="1"/>
              <a:t>Raun</a:t>
            </a:r>
            <a:r>
              <a:rPr lang="en-US" sz="1400" dirty="0"/>
              <a:t>, </a:t>
            </a:r>
            <a:r>
              <a:rPr lang="en-US" sz="1400" dirty="0" smtClean="0"/>
              <a:t>W.R</a:t>
            </a:r>
            <a:r>
              <a:rPr lang="en-US" sz="1400" dirty="0"/>
              <a:t>., John B. </a:t>
            </a:r>
            <a:r>
              <a:rPr lang="en-US" sz="1400" dirty="0" err="1"/>
              <a:t>Solie</a:t>
            </a:r>
            <a:r>
              <a:rPr lang="en-US" sz="1400" dirty="0"/>
              <a:t>, and Marvin L. Stone. 2011. Independence of yield potential and crop nitrogen response.  Precision Agric. 12:508-518</a:t>
            </a:r>
            <a:r>
              <a:rPr lang="en-US" sz="1400" dirty="0" smtClean="0"/>
              <a:t>.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861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692554"/>
              </p:ext>
            </p:extLst>
          </p:nvPr>
        </p:nvGraphicFramePr>
        <p:xfrm>
          <a:off x="399245" y="360608"/>
          <a:ext cx="8293994" cy="546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5812" y="5911403"/>
            <a:ext cx="6845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Girma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Kefyalew, Starr L. Holtz, Daryl B. Arnall, Brenda S. Tubana, and William R. Raun.  2007. The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Magruder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Plots: untangling the puzzle. 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Agron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J. 99:1191-1198.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49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1562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Question:  should sites be combined over years?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28649" y="1458416"/>
          <a:ext cx="7693417" cy="4284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9615" y="5581203"/>
            <a:ext cx="7282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83 site years of data, combining any two or three consecutive year-periods was not advisable. Individual years should be analyzed and reported on </a:t>
            </a:r>
            <a:r>
              <a:rPr lang="en-US" dirty="0" smtClean="0"/>
              <a:t>independently</a:t>
            </a:r>
            <a:r>
              <a:rPr lang="en-US" dirty="0"/>
              <a:t> </a:t>
            </a:r>
            <a:r>
              <a:rPr lang="en-US" dirty="0" smtClean="0"/>
              <a:t>due to the unpredictable influence of the environment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72598390"/>
              </p:ext>
            </p:extLst>
          </p:nvPr>
        </p:nvGraphicFramePr>
        <p:xfrm>
          <a:off x="434438" y="614967"/>
          <a:ext cx="7885314" cy="579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243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76" y="87724"/>
            <a:ext cx="7886700" cy="908869"/>
          </a:xfrm>
        </p:spPr>
        <p:txBody>
          <a:bodyPr/>
          <a:lstStyle/>
          <a:p>
            <a:r>
              <a:rPr lang="en-US" dirty="0" smtClean="0"/>
              <a:t>Replication data over time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68166" y="1327935"/>
          <a:ext cx="7227870" cy="473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31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886402"/>
              </p:ext>
            </p:extLst>
          </p:nvPr>
        </p:nvGraphicFramePr>
        <p:xfrm>
          <a:off x="399245" y="857462"/>
          <a:ext cx="8556749" cy="5758739"/>
        </p:xfrm>
        <a:graphic>
          <a:graphicData uri="http://schemas.openxmlformats.org/drawingml/2006/table">
            <a:tbl>
              <a:tblPr/>
              <a:tblGrid>
                <a:gridCol w="1005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23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9964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OSU Ongoing Long Term Experiments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49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Experiment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Focus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Crop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Year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Est.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2"/>
                        </a:rPr>
                        <a:t>222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Stillwater 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3"/>
                        </a:rPr>
                        <a:t>(DATA)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1968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4"/>
                        </a:rPr>
                        <a:t>301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Efaw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Municipal wastes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1993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302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Efaw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Animal wastes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2000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5"/>
                        </a:rPr>
                        <a:t>406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 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6"/>
                        </a:rPr>
                        <a:t>DATA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 irrigated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7"/>
                        </a:rPr>
                        <a:t>407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 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8"/>
                        </a:rPr>
                        <a:t>DATA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 dryland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9"/>
                        </a:rPr>
                        <a:t>439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cotton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840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0"/>
                        </a:rPr>
                        <a:t>501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sorghum (1970-2004) canola (2005-present)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1970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80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11"/>
                        </a:rPr>
                        <a:t>502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 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2"/>
                        </a:rPr>
                        <a:t>(DATA)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 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3"/>
                        </a:rPr>
                        <a:t>Pictures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503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P Source Method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504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P Source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14"/>
                        </a:rPr>
                        <a:t>505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 Source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701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LCB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Zero-Till Topdress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2001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83652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Arial" panose="020B0604020202020204" pitchFamily="34" charset="0"/>
                          <a:hlinkClick r:id="rId15"/>
                        </a:rPr>
                        <a:t>Magruder Plots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6"/>
                        </a:rPr>
                        <a:t>Stillwater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 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7"/>
                        </a:rPr>
                        <a:t>DATA)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NPK-lime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</a:rPr>
                        <a:t>1892</a:t>
                      </a:r>
                      <a:endParaRPr lang="en-US" sz="1400" dirty="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67436" y="283335"/>
            <a:ext cx="682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http://nue.okstate.edu/Long_Term_Experiments.htm</a:t>
            </a:r>
          </a:p>
        </p:txBody>
      </p:sp>
    </p:spTree>
    <p:extLst>
      <p:ext uri="{BB962C8B-B14F-4D97-AF65-F5344CB8AC3E}">
        <p14:creationId xmlns:p14="http://schemas.microsoft.com/office/powerpoint/2010/main" val="455176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7" y="965915"/>
            <a:ext cx="7963303" cy="51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97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0" y="1045029"/>
            <a:ext cx="7816000" cy="4702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3772" y="290286"/>
            <a:ext cx="293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NP versus 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6884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921" y="730393"/>
            <a:ext cx="5483705" cy="48736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NH4 and NO3 accumulation</a:t>
            </a:r>
            <a:endParaRPr lang="en-US" sz="2800" dirty="0"/>
          </a:p>
          <a:p>
            <a:r>
              <a:rPr lang="en-US" sz="2800" dirty="0">
                <a:hlinkClick r:id="rId2"/>
              </a:rPr>
              <a:t>Increase in soil organic C with Applied N </a:t>
            </a:r>
            <a:endParaRPr lang="en-US" sz="2800" dirty="0" smtClean="0"/>
          </a:p>
          <a:p>
            <a:r>
              <a:rPr lang="en-US" sz="2800" dirty="0" smtClean="0"/>
              <a:t>Plant N loss as NH</a:t>
            </a:r>
            <a:r>
              <a:rPr lang="en-US" sz="2800" baseline="-25000" dirty="0" smtClean="0"/>
              <a:t>3 </a:t>
            </a:r>
            <a:r>
              <a:rPr lang="en-US" dirty="0" smtClean="0">
                <a:solidFill>
                  <a:srgbClr val="FF0000"/>
                </a:solidFill>
              </a:rPr>
              <a:t>(42 kg N/ha)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NUE, </a:t>
            </a:r>
            <a:r>
              <a:rPr lang="en-US" dirty="0" smtClean="0">
                <a:solidFill>
                  <a:srgbClr val="FF0000"/>
                </a:solidFill>
              </a:rPr>
              <a:t>(32.8%)</a:t>
            </a:r>
          </a:p>
          <a:p>
            <a:r>
              <a:rPr lang="en-US" sz="2800" dirty="0" smtClean="0"/>
              <a:t>Grain versus forage production </a:t>
            </a:r>
            <a:br>
              <a:rPr lang="en-US" sz="2800" dirty="0" smtClean="0"/>
            </a:br>
            <a:r>
              <a:rPr lang="en-US" dirty="0" smtClean="0">
                <a:solidFill>
                  <a:srgbClr val="FF0000"/>
                </a:solidFill>
              </a:rPr>
              <a:t>(30 vs. 82%)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Predicting yields and yield goals, NDVI, </a:t>
            </a:r>
            <a:r>
              <a:rPr lang="en-US" sz="2800" dirty="0" err="1" smtClean="0"/>
              <a:t>Greenseeker</a:t>
            </a:r>
            <a:endParaRPr lang="en-US" sz="2800" dirty="0" smtClean="0"/>
          </a:p>
          <a:p>
            <a:r>
              <a:rPr lang="en-US" sz="2800" dirty="0" smtClean="0"/>
              <a:t>Stability </a:t>
            </a:r>
            <a:r>
              <a:rPr lang="en-US" sz="2800" dirty="0"/>
              <a:t>Analysis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4743" y="719847"/>
            <a:ext cx="2949178" cy="482491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Raun, W. R., H. J. </a:t>
            </a:r>
            <a:r>
              <a:rPr lang="en-US" dirty="0" err="1"/>
              <a:t>Barreto</a:t>
            </a:r>
            <a:r>
              <a:rPr lang="en-US" dirty="0"/>
              <a:t>, and R. L. Westerman. 1993. Use of stability analysis for long-term soil fertility experiments. </a:t>
            </a:r>
            <a:r>
              <a:rPr lang="en-US" dirty="0" err="1"/>
              <a:t>Agron</a:t>
            </a:r>
            <a:r>
              <a:rPr lang="en-US" dirty="0"/>
              <a:t>. J. 85:159-167. </a:t>
            </a:r>
          </a:p>
          <a:p>
            <a:pPr lvl="0"/>
            <a:r>
              <a:rPr lang="en-US" u="sng" dirty="0" err="1" smtClean="0"/>
              <a:t>Guertal</a:t>
            </a:r>
            <a:r>
              <a:rPr lang="en-US" u="sng" dirty="0"/>
              <a:t>, E.A., W.R. Raun, R.L. Westerman and R.K. Boman. 1994. Applications of stability analysis for single-site, long-term experiments.  </a:t>
            </a:r>
            <a:r>
              <a:rPr lang="en-US" u="sng" dirty="0" err="1"/>
              <a:t>Agron</a:t>
            </a:r>
            <a:r>
              <a:rPr lang="en-US" u="sng" dirty="0"/>
              <a:t>. J. 86:1016-1019.</a:t>
            </a:r>
          </a:p>
          <a:p>
            <a:pPr lvl="0"/>
            <a:r>
              <a:rPr lang="en-US" u="sng" dirty="0"/>
              <a:t>Raun, W.R.</a:t>
            </a:r>
            <a:r>
              <a:rPr lang="en-US" dirty="0"/>
              <a:t>, and G.V. Johnson. 1995. Soil-plant buffering of inorganic nitrogen in continuous winter wheat.  </a:t>
            </a:r>
            <a:r>
              <a:rPr lang="en-US" dirty="0" err="1"/>
              <a:t>Agron</a:t>
            </a:r>
            <a:r>
              <a:rPr lang="en-US" dirty="0"/>
              <a:t>. J. 87:827-834.</a:t>
            </a:r>
          </a:p>
          <a:p>
            <a:pPr lvl="0"/>
            <a:r>
              <a:rPr lang="en-US" dirty="0"/>
              <a:t>Stone, M.L., J.B. Solie, W.R. Raun, R.W. Whitney, S.L. Taylor and J.D. Ringer. 1996. Use of spectral radiance for correcting in-season fertilizer nitrogen deficiencies in winter wheat. Trans. ASAE 39(5):1623-1631.</a:t>
            </a:r>
          </a:p>
          <a:p>
            <a:pPr lvl="0"/>
            <a:r>
              <a:rPr lang="en-US" dirty="0"/>
              <a:t>Raun, W.R., G.V. Johnson, S.B. Phillips and R.L. Westerman. 1998. Effect of long-term nitrogen fertilization on soil organic C and total N in continuous wheat under conventional tillage in Oklahoma. Soil &amp; Tillage Res. 47:323-330.</a:t>
            </a:r>
          </a:p>
          <a:p>
            <a:r>
              <a:rPr lang="en-US" dirty="0" smtClean="0"/>
              <a:t>Raun</a:t>
            </a:r>
            <a:r>
              <a:rPr lang="en-US" dirty="0"/>
              <a:t>, W.R., G.V. Johnson, H. Sembiring, E.V. </a:t>
            </a:r>
            <a:r>
              <a:rPr lang="en-US" dirty="0" err="1"/>
              <a:t>Lukina</a:t>
            </a:r>
            <a:r>
              <a:rPr lang="en-US" dirty="0"/>
              <a:t>, J.M. </a:t>
            </a:r>
            <a:r>
              <a:rPr lang="en-US" dirty="0" err="1"/>
              <a:t>LaRuffa</a:t>
            </a:r>
            <a:r>
              <a:rPr lang="en-US" dirty="0"/>
              <a:t>, W.E. Thomason, S.B. Phillips, J.B. Solie, M.L. Stone and R.W. Whitney. 1998. Indirect measures of plant nutrients. </a:t>
            </a:r>
            <a:r>
              <a:rPr lang="en-US" dirty="0" err="1"/>
              <a:t>Commun</a:t>
            </a:r>
            <a:r>
              <a:rPr lang="en-US" dirty="0"/>
              <a:t>. In Soil Sci. Plant Anal. 29:1571-1581</a:t>
            </a:r>
            <a:r>
              <a:rPr lang="en-US" dirty="0" smtClean="0"/>
              <a:t>.</a:t>
            </a:r>
          </a:p>
          <a:p>
            <a:pPr lvl="0"/>
            <a:r>
              <a:rPr lang="en-US" dirty="0"/>
              <a:t>Raun, W.R., G.V. Johnson, and R.L. Westerman. 1999. Fertilizer nitrogen recovery in long-term continuous winter wheat. Soil Sci. Soc. Am. J. 63:645-650. </a:t>
            </a:r>
          </a:p>
          <a:p>
            <a:pPr lvl="0"/>
            <a:r>
              <a:rPr lang="en-US" dirty="0"/>
              <a:t>Lees, H.L., W.R. Raun and G.V. Johnson. 2000. Increased plant N loss with increasing nitrogen applied in winter wheat observed with </a:t>
            </a:r>
            <a:r>
              <a:rPr lang="en-US" baseline="30000" dirty="0"/>
              <a:t>15</a:t>
            </a:r>
            <a:r>
              <a:rPr lang="en-US" dirty="0"/>
              <a:t>N.  J. Plant </a:t>
            </a:r>
            <a:r>
              <a:rPr lang="en-US" dirty="0" err="1"/>
              <a:t>Nutr</a:t>
            </a:r>
            <a:r>
              <a:rPr lang="en-US" dirty="0"/>
              <a:t>. 23:219-230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(up to 42 Kg N/ha)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Thomason, W.E., W.R. Raun and G.V. Johnson. 2000. Winter wheat fertilizer nitrogen use efficiency in grain and forage production systems. J. Plant </a:t>
            </a:r>
            <a:r>
              <a:rPr lang="en-US" dirty="0" err="1"/>
              <a:t>Nutr</a:t>
            </a:r>
            <a:r>
              <a:rPr lang="en-US" dirty="0"/>
              <a:t>. 23:1505-1516</a:t>
            </a:r>
            <a:r>
              <a:rPr lang="en-US" dirty="0" smtClean="0"/>
              <a:t>.  </a:t>
            </a:r>
            <a:r>
              <a:rPr lang="en-US" dirty="0" smtClean="0">
                <a:solidFill>
                  <a:srgbClr val="FF0000"/>
                </a:solidFill>
              </a:rPr>
              <a:t>(82 versus 30)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48" y="855208"/>
            <a:ext cx="6664553" cy="5730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6771" y="188686"/>
            <a:ext cx="596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NUE Grain only versus Forage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41120" y="1700613"/>
            <a:ext cx="129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80%, 2001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46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3" y="953078"/>
            <a:ext cx="6002110" cy="5645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914" y="3443060"/>
            <a:ext cx="1494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222: 1969</a:t>
            </a:r>
          </a:p>
          <a:p>
            <a:r>
              <a:rPr lang="en-US" dirty="0" smtClean="0"/>
              <a:t>406: 1965</a:t>
            </a:r>
            <a:br>
              <a:rPr lang="en-US" dirty="0" smtClean="0"/>
            </a:br>
            <a:r>
              <a:rPr lang="en-US" dirty="0" smtClean="0"/>
              <a:t>502: 1970</a:t>
            </a:r>
          </a:p>
          <a:p>
            <a:r>
              <a:rPr lang="en-US" dirty="0" smtClean="0"/>
              <a:t>505: 1970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5258" y="3073728"/>
            <a:ext cx="80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1998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58233" y="306747"/>
            <a:ext cx="656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Long term N applied versus soil organic Carbon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0778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98" y="1429474"/>
            <a:ext cx="7382306" cy="443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772" y="304800"/>
            <a:ext cx="56443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Stability Analysis</a:t>
            </a:r>
          </a:p>
          <a:p>
            <a:pPr algn="ctr"/>
            <a:r>
              <a:rPr lang="en-US" dirty="0" smtClean="0"/>
              <a:t>benefit of K in stress 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55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3" y="0"/>
            <a:ext cx="8460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9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399"/>
            <a:ext cx="9144000" cy="4674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20" y="257112"/>
            <a:ext cx="15240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3" y="250080"/>
            <a:ext cx="4204306" cy="2869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904" y="90518"/>
            <a:ext cx="54138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Experiment 502, </a:t>
            </a:r>
            <a:br>
              <a:rPr lang="en-US" sz="2600" dirty="0" smtClean="0"/>
            </a:br>
            <a:r>
              <a:rPr lang="en-US" sz="2600" dirty="0" err="1" smtClean="0"/>
              <a:t>Lahoma</a:t>
            </a:r>
            <a:r>
              <a:rPr lang="en-US" sz="2600" dirty="0" smtClean="0"/>
              <a:t>, OK</a:t>
            </a:r>
            <a:br>
              <a:rPr lang="en-US" sz="2600" dirty="0" smtClean="0"/>
            </a:br>
            <a:r>
              <a:rPr lang="en-US" sz="2600" dirty="0" smtClean="0"/>
              <a:t>1970-2015</a:t>
            </a:r>
            <a:br>
              <a:rPr lang="en-US" sz="2600" dirty="0" smtClean="0"/>
            </a:br>
            <a:r>
              <a:rPr lang="en-US" sz="2600" dirty="0" smtClean="0"/>
              <a:t>83 cm (33 in) rainfall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smtClean="0"/>
              <a:t>36°23′17″N  98°5′20″W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69960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619421"/>
            <a:ext cx="2949178" cy="827874"/>
          </a:xfrm>
        </p:spPr>
        <p:txBody>
          <a:bodyPr>
            <a:normAutofit fontScale="90000"/>
          </a:bodyPr>
          <a:lstStyle/>
          <a:p>
            <a:r>
              <a:rPr lang="en-US" dirty="0"/>
              <a:t>AG-FS-3873 1989 Setting Realistic Crop Yield Goals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George </a:t>
            </a:r>
            <a:r>
              <a:rPr lang="en-US" dirty="0" err="1"/>
              <a:t>Rehm</a:t>
            </a:r>
            <a:r>
              <a:rPr lang="en-US" dirty="0"/>
              <a:t> and Michael </a:t>
            </a:r>
            <a:r>
              <a:rPr lang="en-US" dirty="0" smtClean="0"/>
              <a:t>Schmitt, University of Minnesota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5791" y="1150711"/>
            <a:ext cx="4629150" cy="2521403"/>
          </a:xfrm>
        </p:spPr>
        <p:txBody>
          <a:bodyPr/>
          <a:lstStyle/>
          <a:p>
            <a:r>
              <a:rPr lang="en-US" dirty="0"/>
              <a:t>With favorable soil moisture and a good long range forecast, it would be smart to aim for a 10% to 20% increase over the recent average. This method allows for maximum flexibility in the establishment of yield goals.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7229" y="177800"/>
            <a:ext cx="1822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Yield Goals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9842" y="4566084"/>
            <a:ext cx="2576314" cy="8278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Set Realistic Yield Goals</a:t>
            </a:r>
          </a:p>
          <a:p>
            <a:r>
              <a:rPr lang="en-US" dirty="0" smtClean="0"/>
              <a:t>University of Illinois,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85791" y="3799568"/>
            <a:ext cx="4629150" cy="25214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</a:t>
            </a:r>
            <a:r>
              <a:rPr lang="en-US" dirty="0"/>
              <a:t>your yield goal 5 to 10 percent above your average yield of the past five years. That way, if it's a good year, the crop will have enough nutrients to become a bumper crop. If it's an off year, the amount of excess nitrogen in the soil will be kept to a minimum.</a:t>
            </a:r>
          </a:p>
        </p:txBody>
      </p:sp>
      <p:pic>
        <p:nvPicPr>
          <p:cNvPr id="2050" name="Picture 2" descr="University of Illinoi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81" y="3889807"/>
            <a:ext cx="476250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14" y="638054"/>
            <a:ext cx="858383" cy="8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7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14" y="1454149"/>
            <a:ext cx="7416800" cy="4670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70" y="798285"/>
            <a:ext cx="8601244" cy="489857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Yield Goals</a:t>
            </a:r>
            <a:br>
              <a:rPr lang="en-US" sz="2800" b="1" dirty="0" smtClean="0"/>
            </a:br>
            <a:r>
              <a:rPr lang="en-US" sz="2800" b="1" dirty="0" smtClean="0"/>
              <a:t>Average of the last 3 or 5 years + 20% versus observed yield 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370944" y="2801257"/>
            <a:ext cx="1262743" cy="1175657"/>
          </a:xfrm>
          <a:prstGeom prst="rect">
            <a:avLst/>
          </a:prstGeom>
          <a:solidFill>
            <a:srgbClr val="40F0A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33687" y="3077029"/>
            <a:ext cx="3294742" cy="1117600"/>
          </a:xfrm>
          <a:prstGeom prst="straightConnector1">
            <a:avLst/>
          </a:prstGeom>
          <a:ln w="38100">
            <a:solidFill>
              <a:srgbClr val="40F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552373" y="2902858"/>
            <a:ext cx="1262743" cy="1879600"/>
          </a:xfrm>
          <a:prstGeom prst="rect">
            <a:avLst/>
          </a:prstGeom>
          <a:solidFill>
            <a:srgbClr val="5B9BD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4402" y="4223658"/>
            <a:ext cx="1273627" cy="671285"/>
          </a:xfrm>
          <a:prstGeom prst="straightConnector1">
            <a:avLst/>
          </a:prstGeom>
          <a:ln w="381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95172" y="4894943"/>
            <a:ext cx="275772" cy="1240971"/>
          </a:xfrm>
          <a:prstGeom prst="rect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10543" y="3976914"/>
            <a:ext cx="283027" cy="2148115"/>
          </a:xfrm>
          <a:prstGeom prst="rect">
            <a:avLst/>
          </a:prstGeom>
          <a:solidFill>
            <a:srgbClr val="40F0A0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4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9144000" cy="68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2325" y="4638675"/>
            <a:ext cx="3109229" cy="2353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8872"/>
            <a:ext cx="586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http://nue.okstate.edu/Long_Term_Experiments.htm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12918"/>
              </p:ext>
            </p:extLst>
          </p:nvPr>
        </p:nvGraphicFramePr>
        <p:xfrm>
          <a:off x="406934" y="753289"/>
          <a:ext cx="8040380" cy="5589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455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608293"/>
              </p:ext>
            </p:extLst>
          </p:nvPr>
        </p:nvGraphicFramePr>
        <p:xfrm>
          <a:off x="450477" y="583519"/>
          <a:ext cx="8141980" cy="543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9665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947516" cy="48736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Variability </a:t>
            </a:r>
            <a:r>
              <a:rPr lang="en-US" sz="2800" dirty="0"/>
              <a:t>in optimum N rates</a:t>
            </a:r>
          </a:p>
          <a:p>
            <a:r>
              <a:rPr lang="en-US" sz="2800" dirty="0"/>
              <a:t>Variability in N demand</a:t>
            </a:r>
          </a:p>
          <a:p>
            <a:r>
              <a:rPr lang="en-US" sz="2800" dirty="0"/>
              <a:t>NOx emissions</a:t>
            </a:r>
          </a:p>
          <a:p>
            <a:r>
              <a:rPr lang="en-US" sz="2800" dirty="0" smtClean="0"/>
              <a:t>Response Index</a:t>
            </a:r>
          </a:p>
          <a:p>
            <a:r>
              <a:rPr lang="en-US" sz="2800" dirty="0" smtClean="0"/>
              <a:t>Cyanobacteria, LT check plots</a:t>
            </a:r>
          </a:p>
          <a:p>
            <a:r>
              <a:rPr lang="en-US" sz="2800" dirty="0" smtClean="0"/>
              <a:t>Prediction of grain protein%</a:t>
            </a:r>
          </a:p>
          <a:p>
            <a:r>
              <a:rPr lang="en-US" sz="2800" dirty="0" smtClean="0"/>
              <a:t>Independence </a:t>
            </a:r>
            <a:r>
              <a:rPr lang="en-US" sz="2800" dirty="0"/>
              <a:t>of YP0 and RI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632298"/>
            <a:ext cx="2949178" cy="5236690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8504" y="220494"/>
            <a:ext cx="3206099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000" dirty="0" smtClean="0"/>
              <a:t>Raun</a:t>
            </a:r>
            <a:r>
              <a:rPr lang="en-US" sz="1000" dirty="0"/>
              <a:t>, W.R., G.V. Johnson, M.L. Stone, J.B. Solie, E.V. </a:t>
            </a:r>
            <a:r>
              <a:rPr lang="en-US" sz="1000" dirty="0" err="1"/>
              <a:t>Lukina</a:t>
            </a:r>
            <a:r>
              <a:rPr lang="en-US" sz="1000" dirty="0"/>
              <a:t>, W.E. Thomason and J.S. </a:t>
            </a:r>
            <a:r>
              <a:rPr lang="en-US" sz="1000" dirty="0" err="1"/>
              <a:t>Schepers</a:t>
            </a:r>
            <a:r>
              <a:rPr lang="en-US" sz="1000" dirty="0"/>
              <a:t>. 2001. In-season prediction of potential grain yield in winter wheat using canopy reflectance. </a:t>
            </a:r>
            <a:r>
              <a:rPr lang="en-US" sz="1000" dirty="0" err="1"/>
              <a:t>Agron</a:t>
            </a:r>
            <a:r>
              <a:rPr lang="en-US" sz="1000" dirty="0"/>
              <a:t>. J. 93:131-138</a:t>
            </a:r>
            <a:r>
              <a:rPr lang="en-US" sz="1000" dirty="0" smtClean="0"/>
              <a:t>.</a:t>
            </a:r>
          </a:p>
          <a:p>
            <a:r>
              <a:rPr lang="en-US" sz="1000" dirty="0" err="1"/>
              <a:t>Lukina</a:t>
            </a:r>
            <a:r>
              <a:rPr lang="en-US" sz="1000" dirty="0"/>
              <a:t>, E.V., K.W. Freeman, K.J. Wynn, W.E. Thomason, R.W. Mullen, A.R. Klatt, G.V. Johnson, R.L. Elliott, M.L. Stone, J.B. Solie, and W.R. Raun. 2001. Nitrogen fertilization optimization algorithm based on in-season estimates of yield and plant nitrogen uptake. J. Plant </a:t>
            </a:r>
            <a:r>
              <a:rPr lang="en-US" sz="1000" dirty="0" err="1"/>
              <a:t>Nutr</a:t>
            </a:r>
            <a:r>
              <a:rPr lang="en-US" sz="1000" dirty="0"/>
              <a:t>. 24:885-898.</a:t>
            </a:r>
          </a:p>
          <a:p>
            <a:r>
              <a:rPr lang="en-US" sz="1000" dirty="0"/>
              <a:t>Raun, W.R., J.B. Solie, G.V. Johnson, M.L. Stone, R.W. Mullen, K.W. Freeman, W.E. Thomason, and E.V. </a:t>
            </a:r>
            <a:r>
              <a:rPr lang="en-US" sz="1000" dirty="0" err="1"/>
              <a:t>Lukina</a:t>
            </a:r>
            <a:r>
              <a:rPr lang="en-US" sz="1000" dirty="0"/>
              <a:t>. 2002. Improving nitrogen use efficiency in cereal grain production with optical sensing and variable rate application. </a:t>
            </a:r>
            <a:r>
              <a:rPr lang="en-US" sz="1000" dirty="0" err="1"/>
              <a:t>Agron</a:t>
            </a:r>
            <a:r>
              <a:rPr lang="en-US" sz="1000" dirty="0"/>
              <a:t>. J. 94:815-820.</a:t>
            </a:r>
          </a:p>
          <a:p>
            <a:r>
              <a:rPr lang="en-US" sz="1000" dirty="0"/>
              <a:t>Mullen, R.W., Kyle W. Freeman, William R. Raun, G.V. Johnson, M.L. Stone, and J.B. Solie. 2003.  Identifying an in-season response index and the potential to increase wheat yield with nitrogen.  </a:t>
            </a:r>
            <a:r>
              <a:rPr lang="en-US" sz="1000" dirty="0" err="1"/>
              <a:t>Agron</a:t>
            </a:r>
            <a:r>
              <a:rPr lang="en-US" sz="1000" dirty="0"/>
              <a:t>. J. 95:347-351.</a:t>
            </a:r>
          </a:p>
          <a:p>
            <a:r>
              <a:rPr lang="en-US" sz="1000" dirty="0"/>
              <a:t>Davis, R.L., J.J. Patton, R.K. Teal, Y. Tang, M.T. Humphreys, J. </a:t>
            </a:r>
            <a:r>
              <a:rPr lang="en-US" sz="1000" dirty="0" err="1"/>
              <a:t>Mosali</a:t>
            </a:r>
            <a:r>
              <a:rPr lang="en-US" sz="1000" dirty="0"/>
              <a:t>, K. </a:t>
            </a:r>
            <a:r>
              <a:rPr lang="en-US" sz="1000" dirty="0" err="1"/>
              <a:t>Girma</a:t>
            </a:r>
            <a:r>
              <a:rPr lang="en-US" sz="1000" dirty="0"/>
              <a:t>, J.W. </a:t>
            </a:r>
            <a:r>
              <a:rPr lang="en-US" sz="1000" dirty="0" err="1"/>
              <a:t>Lawles</a:t>
            </a:r>
            <a:r>
              <a:rPr lang="en-US" sz="1000" dirty="0"/>
              <a:t>, S.M. </a:t>
            </a:r>
            <a:r>
              <a:rPr lang="en-US" sz="1000" dirty="0" err="1"/>
              <a:t>Moges</a:t>
            </a:r>
            <a:r>
              <a:rPr lang="en-US" sz="1000" dirty="0"/>
              <a:t>, A. </a:t>
            </a:r>
            <a:r>
              <a:rPr lang="en-US" sz="1000" dirty="0" err="1"/>
              <a:t>Malapati</a:t>
            </a:r>
            <a:r>
              <a:rPr lang="en-US" sz="1000" dirty="0"/>
              <a:t>, </a:t>
            </a:r>
            <a:r>
              <a:rPr lang="en-US" sz="1000" dirty="0" err="1"/>
              <a:t>J.Si</a:t>
            </a:r>
            <a:r>
              <a:rPr lang="en-US" sz="1000" dirty="0"/>
              <a:t>, H. Zhang, S. Deng, G.V. Johnson, R.W. Mullen, and W.R. Raun. 2003. Nitrogen balance in the </a:t>
            </a:r>
            <a:r>
              <a:rPr lang="en-US" sz="1000" dirty="0" err="1"/>
              <a:t>Magruder</a:t>
            </a:r>
            <a:r>
              <a:rPr lang="en-US" sz="1000" dirty="0"/>
              <a:t> Plots following 109 years in continuous winter wheat.  J. Plant </a:t>
            </a:r>
            <a:r>
              <a:rPr lang="en-US" sz="1000" dirty="0" err="1"/>
              <a:t>Nutr</a:t>
            </a:r>
            <a:r>
              <a:rPr lang="en-US" sz="1000" dirty="0"/>
              <a:t>. 26(8):1561-1580.</a:t>
            </a:r>
          </a:p>
          <a:p>
            <a:r>
              <a:rPr lang="en-US" sz="1000" dirty="0" err="1"/>
              <a:t>Moges</a:t>
            </a:r>
            <a:r>
              <a:rPr lang="en-US" sz="1000" dirty="0"/>
              <a:t>, S.M., W.R. Raun, R.W. Mullen, K.W. Freeman, G.V. Johnson, and J.B. Solie. 2004. Evaluation of green, red and near infrared bands for predicting winter wheat biomass, nitrogen uptake, and final grain yield. J. Plant </a:t>
            </a:r>
            <a:r>
              <a:rPr lang="en-US" sz="1000" dirty="0" err="1"/>
              <a:t>Nutr</a:t>
            </a:r>
            <a:r>
              <a:rPr lang="en-US" sz="1000" dirty="0"/>
              <a:t>. 27: 1431-1414.</a:t>
            </a:r>
          </a:p>
          <a:p>
            <a:r>
              <a:rPr lang="en-US" sz="1000" dirty="0"/>
              <a:t>Sun, H.Y., S.P. Deng, and W.R. Raun. 2004. Bacterial community structure and diversity in a century-old manure-treated agroecosystem.  Appl. Environ. Micro. 70:5868-5874</a:t>
            </a:r>
            <a:r>
              <a:rPr lang="en-US" sz="1000" dirty="0" smtClean="0"/>
              <a:t>.</a:t>
            </a:r>
          </a:p>
          <a:p>
            <a:pPr lvl="0"/>
            <a:r>
              <a:rPr lang="en-US" sz="1000" dirty="0"/>
              <a:t>Macnack, Natasha, Bee Chim Khim, Jeremiah Mullock, and William Raun. 2014. In season prediction of nitrogen use efficiency and grain protein in winter wheat, </a:t>
            </a:r>
            <a:r>
              <a:rPr lang="en-US" sz="1000" dirty="0" err="1"/>
              <a:t>Triticum</a:t>
            </a:r>
            <a:r>
              <a:rPr lang="en-US" sz="1000" dirty="0"/>
              <a:t> </a:t>
            </a:r>
            <a:r>
              <a:rPr lang="en-US" sz="1000" dirty="0" err="1"/>
              <a:t>aestivum</a:t>
            </a:r>
            <a:r>
              <a:rPr lang="en-US" sz="1000" dirty="0"/>
              <a:t> L..  </a:t>
            </a:r>
            <a:r>
              <a:rPr lang="en-US" sz="1000" dirty="0" err="1"/>
              <a:t>Commun</a:t>
            </a:r>
            <a:r>
              <a:rPr lang="en-US" sz="1000" dirty="0"/>
              <a:t>. Soil Sci. Plant Anal. 00:1-15. DOI:10.1080/00103624.2014.904337.</a:t>
            </a:r>
          </a:p>
          <a:p>
            <a:endParaRPr lang="en-US" sz="1000" dirty="0"/>
          </a:p>
          <a:p>
            <a:pPr lvl="0"/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50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Yield prediction, NDVI</a:t>
            </a:r>
          </a:p>
          <a:p>
            <a:r>
              <a:rPr lang="en-US" sz="3200" dirty="0" smtClean="0"/>
              <a:t>Nitrogen balance, </a:t>
            </a:r>
          </a:p>
          <a:p>
            <a:r>
              <a:rPr lang="en-US" sz="3200" dirty="0" smtClean="0"/>
              <a:t>Within plot CV’s and NDVI to predict yield</a:t>
            </a:r>
          </a:p>
          <a:p>
            <a:r>
              <a:rPr lang="en-US" sz="3200" dirty="0"/>
              <a:t>MSE’s over years (combining sites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Generalized algorithm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632298"/>
            <a:ext cx="2949178" cy="5236690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15072" y="259405"/>
            <a:ext cx="3472319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lvl="0"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/>
            </a:lvl1pPr>
            <a:lvl2pPr marL="3429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/>
            </a:lvl2pPr>
            <a:lvl3pPr marL="6858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/>
            </a:lvl3pPr>
            <a:lvl4pPr marL="10287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4pPr>
            <a:lvl5pPr marL="13716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5pPr>
            <a:lvl6pPr marL="17145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6pPr>
            <a:lvl7pPr marL="20574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7pPr>
            <a:lvl8pPr marL="24003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8pPr>
            <a:lvl9pPr marL="27432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9pPr>
          </a:lstStyle>
          <a:p>
            <a:r>
              <a:rPr lang="en-US" sz="1000" dirty="0"/>
              <a:t>Raun, W.R., J.B. Solie, M.L. Stone, K.L. Martin, K.W. Freeman, R.W. Mullen, H. Zhang J.S. </a:t>
            </a:r>
            <a:r>
              <a:rPr lang="en-US" sz="1000" dirty="0" err="1"/>
              <a:t>Schepers</a:t>
            </a:r>
            <a:r>
              <a:rPr lang="en-US" sz="1000" dirty="0"/>
              <a:t>, and G.V. Johnson.  2005.  Optical sensor based algorithm for crop nitrogen fertilization.  </a:t>
            </a:r>
            <a:r>
              <a:rPr lang="en-US" sz="1000" dirty="0" err="1"/>
              <a:t>Commun</a:t>
            </a:r>
            <a:r>
              <a:rPr lang="en-US" sz="1000" dirty="0"/>
              <a:t>. Soil Sci. Plant Anal. 36:2759-2781.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K.L. Martin, R.H. Anderson, D.B. Arnall, K.D. </a:t>
            </a:r>
            <a:r>
              <a:rPr lang="en-US" sz="1000" dirty="0" err="1"/>
              <a:t>Brixey</a:t>
            </a:r>
            <a:r>
              <a:rPr lang="en-US" sz="1000" dirty="0"/>
              <a:t>, M.A. Casillas, B. Chung, B.C. </a:t>
            </a:r>
            <a:r>
              <a:rPr lang="en-US" sz="1000" dirty="0" err="1"/>
              <a:t>Dobey</a:t>
            </a:r>
            <a:r>
              <a:rPr lang="en-US" sz="1000" dirty="0"/>
              <a:t>, S.K. </a:t>
            </a:r>
            <a:r>
              <a:rPr lang="en-US" sz="1000" dirty="0" err="1"/>
              <a:t>Kamenidou</a:t>
            </a:r>
            <a:r>
              <a:rPr lang="en-US" sz="1000" dirty="0"/>
              <a:t>, S.K. </a:t>
            </a:r>
            <a:r>
              <a:rPr lang="en-US" sz="1000" dirty="0" err="1"/>
              <a:t>Kariuki</a:t>
            </a:r>
            <a:r>
              <a:rPr lang="en-US" sz="1000" dirty="0"/>
              <a:t>, E.E. </a:t>
            </a:r>
            <a:r>
              <a:rPr lang="en-US" sz="1000" dirty="0" err="1"/>
              <a:t>Katsalirou</a:t>
            </a:r>
            <a:r>
              <a:rPr lang="en-US" sz="1000" dirty="0"/>
              <a:t>, J.C. Morris, J.Q. Moss, C.T. </a:t>
            </a:r>
            <a:r>
              <a:rPr lang="en-US" sz="1000" dirty="0" err="1"/>
              <a:t>Rohla</a:t>
            </a:r>
            <a:r>
              <a:rPr lang="en-US" sz="1000" dirty="0"/>
              <a:t>, B.J. Sudbury, B.S. Tubana, and W.R. Raun. 2006. Mid-Season Prediction of Wheat Grain Yield Potential Using Plant, Soil, and Sensor Measurements. J. Plant </a:t>
            </a:r>
            <a:r>
              <a:rPr lang="en-US" sz="1000" dirty="0" err="1"/>
              <a:t>Nutr</a:t>
            </a:r>
            <a:r>
              <a:rPr lang="en-US" sz="1000" dirty="0"/>
              <a:t>. 29:873-897.</a:t>
            </a:r>
          </a:p>
          <a:p>
            <a:r>
              <a:rPr lang="en-US" sz="1000" dirty="0"/>
              <a:t>Arnall, D.B., W.R. Raun, J.B. Solie, M.L. Stone, G.V. Johnson, K. Desta, K.W. Freeman, R.K. Teal, and K.L. Martin. 2006. Relationship between coefficient of variation measured by spectral reflectance and plant density at early growth stages in winter wheat. J. Plant. </a:t>
            </a:r>
            <a:r>
              <a:rPr lang="en-US" sz="1000" dirty="0" err="1"/>
              <a:t>Nutr</a:t>
            </a:r>
            <a:r>
              <a:rPr lang="en-US" sz="1000" dirty="0"/>
              <a:t>. 29:1983-1997.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R.K. Teal, K.W. Freeman, R.K. Boman, and W.R. Raun. 2007. Cotton lint yield and quality as affected by cultivar and long-term applications of N, P, and K fertilizers.  J. Cotton Sci. 11:12-19.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Starr L. Holtz, Daryl B. Arnall, Brenda S. Tubana, and William R. Raun.  2007. The </a:t>
            </a:r>
            <a:r>
              <a:rPr lang="en-US" sz="1000" dirty="0" err="1"/>
              <a:t>Magruder</a:t>
            </a:r>
            <a:r>
              <a:rPr lang="en-US" sz="1000" dirty="0"/>
              <a:t> Plots: untangling the puzzle.  </a:t>
            </a:r>
            <a:r>
              <a:rPr lang="en-US" sz="1000" dirty="0" err="1"/>
              <a:t>Agron</a:t>
            </a:r>
            <a:r>
              <a:rPr lang="en-US" sz="1000" dirty="0"/>
              <a:t> J. 99:1191-1198.</a:t>
            </a:r>
          </a:p>
          <a:p>
            <a:r>
              <a:rPr lang="en-US" sz="1000" dirty="0"/>
              <a:t>Arnall, Daryl B., Brenda S. </a:t>
            </a:r>
            <a:r>
              <a:rPr lang="en-US" sz="1000" dirty="0" err="1"/>
              <a:t>Tubaña</a:t>
            </a:r>
            <a:r>
              <a:rPr lang="en-US" sz="1000" dirty="0"/>
              <a:t>, Starr L. Holtz, Kefyalew </a:t>
            </a:r>
            <a:r>
              <a:rPr lang="en-US" sz="1000" dirty="0" err="1"/>
              <a:t>Girma</a:t>
            </a:r>
            <a:r>
              <a:rPr lang="en-US" sz="1000" dirty="0"/>
              <a:t> and William R. Raun. 2009. Relationship between nitrogen use efficiency and response index in winter wheat. J. Plant </a:t>
            </a:r>
            <a:r>
              <a:rPr lang="en-US" sz="1000" dirty="0" err="1"/>
              <a:t>Nutr</a:t>
            </a:r>
            <a:r>
              <a:rPr lang="en-US" sz="1000" dirty="0"/>
              <a:t>. 32:502-515.</a:t>
            </a:r>
          </a:p>
          <a:p>
            <a:r>
              <a:rPr lang="en-US" sz="1000" dirty="0"/>
              <a:t>Raun, William R., John B. Solie, and Marvin L. Stone. 2011. Independence of yield potential and crop nitrogen response.  Precision Agric. 12:508-518.</a:t>
            </a:r>
          </a:p>
          <a:p>
            <a:r>
              <a:rPr lang="en-US" sz="1000" dirty="0"/>
              <a:t>Solie, J.B., A.D. Monroe, W.R. Raun, and M.L. Stone. 2012. Generalized algorithm for variable nitrogen rate application in cereal grains.  </a:t>
            </a:r>
            <a:r>
              <a:rPr lang="en-US" sz="1000" dirty="0" err="1"/>
              <a:t>Agron</a:t>
            </a:r>
            <a:r>
              <a:rPr lang="en-US" sz="1000" dirty="0"/>
              <a:t>. J. 104:378-387.</a:t>
            </a:r>
          </a:p>
          <a:p>
            <a:r>
              <a:rPr lang="en-US" sz="1000" dirty="0"/>
              <a:t>Arnall, D.B., A.P. </a:t>
            </a:r>
            <a:r>
              <a:rPr lang="en-US" sz="1000" dirty="0" err="1"/>
              <a:t>Mallarino</a:t>
            </a:r>
            <a:r>
              <a:rPr lang="en-US" sz="1000" dirty="0"/>
              <a:t>, M.D. Ruark, G.E. Varvel, J.B. Solie, M.L. Stone, J. L. Mullock, R.K. Taylor, and W.R. Raun*. 2013. Relationship between grain crop yield potential and nitrogen response.  </a:t>
            </a:r>
            <a:r>
              <a:rPr lang="en-US" sz="1000" dirty="0" err="1"/>
              <a:t>Agron</a:t>
            </a:r>
            <a:r>
              <a:rPr lang="en-US" sz="1000" dirty="0"/>
              <a:t>. J. 105:1335–1344.  doi:10.2134/agronj2013.0034</a:t>
            </a:r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41029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767212" cy="48736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National, International, multi crop Sensor Based N Algorithms (32)</a:t>
            </a:r>
          </a:p>
          <a:p>
            <a:r>
              <a:rPr lang="en-US" sz="3200" dirty="0" smtClean="0"/>
              <a:t>Long-term Manure application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9106" y="632298"/>
            <a:ext cx="3498285" cy="5236690"/>
          </a:xfrm>
        </p:spPr>
        <p:txBody>
          <a:bodyPr>
            <a:normAutofit/>
          </a:bodyPr>
          <a:lstStyle/>
          <a:p>
            <a:pPr lvl="0"/>
            <a:endParaRPr lang="en-US" sz="1000" dirty="0"/>
          </a:p>
          <a:p>
            <a:endParaRPr lang="en-US" sz="10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59378" y="805893"/>
            <a:ext cx="3353865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Raun, W.R., J.B. Solie, M.L. Stone, K.L. Martin, K.W. Freeman, R.W. Mullen, H. Zhang J.S. </a:t>
            </a:r>
            <a:r>
              <a:rPr lang="en-US" sz="1400" dirty="0" err="1"/>
              <a:t>Schepers</a:t>
            </a:r>
            <a:r>
              <a:rPr lang="en-US" sz="1400" dirty="0"/>
              <a:t>, and G.V. Johnson.  2005.  Optical sensor based algorithm for crop nitrogen fertilization.  </a:t>
            </a:r>
            <a:r>
              <a:rPr lang="en-US" sz="1400" dirty="0" err="1"/>
              <a:t>Commun</a:t>
            </a:r>
            <a:r>
              <a:rPr lang="en-US" sz="1400" dirty="0"/>
              <a:t>. Soil Sci. Plant Anal. 36:2759-2781</a:t>
            </a:r>
            <a:r>
              <a:rPr lang="en-US" sz="1400" dirty="0" smtClean="0"/>
              <a:t>.</a:t>
            </a:r>
            <a:endParaRPr lang="en-US" sz="1400" dirty="0"/>
          </a:p>
          <a:p>
            <a:pPr lvl="0"/>
            <a:r>
              <a:rPr lang="en-US" sz="1400" dirty="0"/>
              <a:t>Raun, William, Melissa Golden, Bruno Figueiredo, </a:t>
            </a:r>
            <a:r>
              <a:rPr lang="en-US" sz="1400" dirty="0" err="1"/>
              <a:t>Jagmandeep</a:t>
            </a:r>
            <a:r>
              <a:rPr lang="en-US" sz="1400" dirty="0"/>
              <a:t> Dhillon, Mariana Ramos Del Corso, Nicole Remondet, </a:t>
            </a:r>
            <a:r>
              <a:rPr lang="en-US" sz="1400" dirty="0" err="1"/>
              <a:t>Mame</a:t>
            </a:r>
            <a:r>
              <a:rPr lang="en-US" sz="1400" dirty="0"/>
              <a:t> </a:t>
            </a:r>
            <a:r>
              <a:rPr lang="en-US" sz="1400" dirty="0" err="1"/>
              <a:t>Diatite</a:t>
            </a:r>
            <a:r>
              <a:rPr lang="en-US" sz="1400" dirty="0"/>
              <a:t>-Koumba, Shawntel Ervin, Daniel </a:t>
            </a:r>
            <a:r>
              <a:rPr lang="en-US" sz="1400" dirty="0" err="1"/>
              <a:t>Alidekki</a:t>
            </a:r>
            <a:r>
              <a:rPr lang="en-US" sz="1400" dirty="0"/>
              <a:t>, Ethan Driver, Bill Jones, James Lasquites, Samuel Zoca, Patrick Watkins, and Jeremiah Mullock. 2015. Relationship between mean square errors and wheat grain yields in long-term experiments. J. Plant </a:t>
            </a:r>
            <a:r>
              <a:rPr lang="en-US" sz="1400" dirty="0" err="1"/>
              <a:t>Nutr</a:t>
            </a:r>
            <a:r>
              <a:rPr lang="en-US" sz="1400" dirty="0"/>
              <a:t>. </a:t>
            </a:r>
          </a:p>
          <a:p>
            <a:pPr lvl="0"/>
            <a:r>
              <a:rPr lang="en-US" sz="1400" dirty="0"/>
              <a:t>Bushong, J.T., J.L. Mullock, E.C. Miller, W.R. Raun, and D.B. Arnall.  2015. Evaluation of mid-season sensor based nitrogen fertilizer recommendations for winter wheat using different estimates of yield potential.  J. Prec. Agric. </a:t>
            </a:r>
          </a:p>
          <a:p>
            <a:pPr lvl="0"/>
            <a:r>
              <a:rPr lang="en-US" sz="1400" dirty="0"/>
              <a:t>Macnack, N., and W.R. Raun. 2015. Effect of long-term beef manure application on soil test phosphorus, organic carbon and winter wheat yield.  J. Plant </a:t>
            </a:r>
            <a:r>
              <a:rPr lang="en-US" sz="1400" dirty="0" err="1"/>
              <a:t>Nutr</a:t>
            </a:r>
            <a:r>
              <a:rPr lang="en-US" sz="1400" dirty="0"/>
              <a:t>. </a:t>
            </a:r>
          </a:p>
          <a:p>
            <a:endParaRPr lang="en-US" sz="1400" dirty="0"/>
          </a:p>
          <a:p>
            <a:endParaRPr lang="en-US" sz="1400" dirty="0"/>
          </a:p>
          <a:p>
            <a:pPr lvl="0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1702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551958"/>
              </p:ext>
            </p:extLst>
          </p:nvPr>
        </p:nvGraphicFramePr>
        <p:xfrm>
          <a:off x="-1" y="-23"/>
          <a:ext cx="9144000" cy="7028426"/>
        </p:xfrm>
        <a:graphic>
          <a:graphicData uri="http://schemas.openxmlformats.org/drawingml/2006/table">
            <a:tbl>
              <a:tblPr/>
              <a:tblGrid>
                <a:gridCol w="2103962">
                  <a:extLst>
                    <a:ext uri="{9D8B030D-6E8A-4147-A177-3AD203B41FA5}">
                      <a16:colId xmlns:a16="http://schemas.microsoft.com/office/drawing/2014/main" val="1550316713"/>
                    </a:ext>
                  </a:extLst>
                </a:gridCol>
                <a:gridCol w="678328">
                  <a:extLst>
                    <a:ext uri="{9D8B030D-6E8A-4147-A177-3AD203B41FA5}">
                      <a16:colId xmlns:a16="http://schemas.microsoft.com/office/drawing/2014/main" val="1804654672"/>
                    </a:ext>
                  </a:extLst>
                </a:gridCol>
                <a:gridCol w="475212">
                  <a:extLst>
                    <a:ext uri="{9D8B030D-6E8A-4147-A177-3AD203B41FA5}">
                      <a16:colId xmlns:a16="http://schemas.microsoft.com/office/drawing/2014/main" val="1296101802"/>
                    </a:ext>
                  </a:extLst>
                </a:gridCol>
                <a:gridCol w="950424">
                  <a:extLst>
                    <a:ext uri="{9D8B030D-6E8A-4147-A177-3AD203B41FA5}">
                      <a16:colId xmlns:a16="http://schemas.microsoft.com/office/drawing/2014/main" val="3887260379"/>
                    </a:ext>
                  </a:extLst>
                </a:gridCol>
                <a:gridCol w="1778211">
                  <a:extLst>
                    <a:ext uri="{9D8B030D-6E8A-4147-A177-3AD203B41FA5}">
                      <a16:colId xmlns:a16="http://schemas.microsoft.com/office/drawing/2014/main" val="3327759650"/>
                    </a:ext>
                  </a:extLst>
                </a:gridCol>
                <a:gridCol w="1456295">
                  <a:extLst>
                    <a:ext uri="{9D8B030D-6E8A-4147-A177-3AD203B41FA5}">
                      <a16:colId xmlns:a16="http://schemas.microsoft.com/office/drawing/2014/main" val="3295815833"/>
                    </a:ext>
                  </a:extLst>
                </a:gridCol>
                <a:gridCol w="402399">
                  <a:extLst>
                    <a:ext uri="{9D8B030D-6E8A-4147-A177-3AD203B41FA5}">
                      <a16:colId xmlns:a16="http://schemas.microsoft.com/office/drawing/2014/main" val="417161932"/>
                    </a:ext>
                  </a:extLst>
                </a:gridCol>
                <a:gridCol w="448386">
                  <a:extLst>
                    <a:ext uri="{9D8B030D-6E8A-4147-A177-3AD203B41FA5}">
                      <a16:colId xmlns:a16="http://schemas.microsoft.com/office/drawing/2014/main" val="1228193789"/>
                    </a:ext>
                  </a:extLst>
                </a:gridCol>
                <a:gridCol w="471380">
                  <a:extLst>
                    <a:ext uri="{9D8B030D-6E8A-4147-A177-3AD203B41FA5}">
                      <a16:colId xmlns:a16="http://schemas.microsoft.com/office/drawing/2014/main" val="2183631645"/>
                    </a:ext>
                  </a:extLst>
                </a:gridCol>
                <a:gridCol w="379403">
                  <a:extLst>
                    <a:ext uri="{9D8B030D-6E8A-4147-A177-3AD203B41FA5}">
                      <a16:colId xmlns:a16="http://schemas.microsoft.com/office/drawing/2014/main" val="336560240"/>
                    </a:ext>
                  </a:extLst>
                </a:gridCol>
              </a:tblGrid>
              <a:tr h="40031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Years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Time period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(0-N) Yield Range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High N Yield Range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n-NO" sz="1400" b="1" i="0" u="sng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Opt. N </a:t>
                      </a:r>
                      <a:r>
                        <a:rPr lang="nn-NO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rate kg ha</a:t>
                      </a:r>
                      <a:r>
                        <a:rPr lang="nn-NO" sz="1400" b="1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nn-NO" sz="14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2" marR="6702" marT="670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339395"/>
                  </a:ext>
                </a:extLst>
              </a:tr>
              <a:tr h="246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Mg ha</a:t>
                      </a:r>
                      <a:r>
                        <a:rPr lang="en-US" sz="14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Mg ha</a:t>
                      </a:r>
                      <a:r>
                        <a:rPr lang="en-US" sz="1400" b="1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Avg.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14562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Bundy et al. (2011)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1958-1983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1.6-7.6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4.3-8.8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51647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Bundy et al. (2011)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1984-1997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2.7-5.6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5.7-9.96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22041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Mallarino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and Torres (2006)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1979-2003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0.8-5.9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5.1-12.4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9530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Mallarino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and Torres (2006)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1985-2010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1.4-6.2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5.3-12.8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83096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Varvel et al. (2007)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1995-2005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6.6-10.9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10.4-13.3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87086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Jokela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al.(1989) Carroll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1982-1984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5.5-7.3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7.1-9.1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92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Jokela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al.(1989) Webster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1982-1984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1.7-5.6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1.8-8.7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96786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Fenster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(1976) Waseca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1970-1975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3.2-7.4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7.1-10.6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215001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Fenster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(1976) Martin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1970-1976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3.8-8.2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4.0-9.6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880831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Fenster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(1976) Martin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1971-1976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6.2-11.3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6.2-12.0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38939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 Kaisi et al.(2003)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1998-2000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5.6-10.2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8.3-10.8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40377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Ismail et al.(1994) NT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1998-2000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2.1-7.4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5.2-10.9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68121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Ismail et al.(1994) CT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1.9-9.5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3.5-10.4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14224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Rice et al.(1986) NT 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1970-1985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3.1-4.9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5.7-9.2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1918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Rice</a:t>
                      </a:r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al.(1986) CT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1970-1985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1.9-6.1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5.0-8.8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47909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Stecker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al.(1993)Columbia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1988-1990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3.3-5.6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6.0-10.1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068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Stecker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al.(1993)Novelty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1988-1990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4.5-7.2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6.7-9.9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127299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Stecker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al.(1993) Corning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1989-1990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5.0-6.0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8.2-8.5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457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Peterson et al.(1989)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1983-1986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2.1-6.4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3.9-10.0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46246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Eck (1982)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1977-1978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2.7-4.4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5.6-5.9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412568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Shapiro et al.(2006) RS 51cm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1996-1998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6.2-8.9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9.4-11.1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861875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Shapiro et al.(2006) RS76cm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1996-1998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5.0-8.9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7.1-11.0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093784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Meisinger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(1985) MT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MD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1974-1977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1.8-2.6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5.8-8.2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966507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Meisinger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(1985) PT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MD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1974-1977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2.7-4.2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5.1-8.1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17403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Gehl et al.(2005) Rossville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KS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2001-2002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6.4-7.9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11.3-12.6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551571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Gehl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al.(2005) Scandia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KS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2001-2002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2.7-7.4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3.8-11.5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880879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Olson et al. (1986)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1969-1983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2.6-9.4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7.3-11.4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073819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50654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stdev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502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4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22154"/>
              </p:ext>
            </p:extLst>
          </p:nvPr>
        </p:nvGraphicFramePr>
        <p:xfrm>
          <a:off x="428625" y="476252"/>
          <a:ext cx="8343900" cy="6268859"/>
        </p:xfrm>
        <a:graphic>
          <a:graphicData uri="http://schemas.openxmlformats.org/drawingml/2006/table">
            <a:tbl>
              <a:tblPr/>
              <a:tblGrid>
                <a:gridCol w="2161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7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34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07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43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2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Source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High N Yield Range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Check plot Yield Range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Optimum N rate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19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 ha</a:t>
                      </a:r>
                      <a:r>
                        <a:rPr lang="en-US" sz="1100" b="0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 ha</a:t>
                      </a:r>
                      <a:r>
                        <a:rPr lang="en-US" sz="1100" b="0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Max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Avg.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Bundy et al. (2011)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1958-1983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4.3-8.8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1.57-7.59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Bundy et al. (2011)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1984-2007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5.7-14.1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1.67-5.58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Mallarino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and Torres (2006)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1979-2010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5.1-12.5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0.75-5.91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Mallarino and Torres (2006)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1985-2010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5.3-12.8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1.4-6.3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Varvel et al. (2007)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1995-2005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10.4-13.6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3.5-10.9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Jokela et al.(1989) Carroll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1982-1984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7.1-9.1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5-7.3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Jokela et al.(1989) Webster</a:t>
                      </a:r>
                    </a:p>
                  </a:txBody>
                  <a:tcPr marL="6058" marR="6058" marT="6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1982-1984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1.8-8.7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1.7-5.6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Waseca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7.12-10.65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2.71-7.43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Martin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4-9.6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3.8-8.2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Martin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1971-1976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6.2-12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6.2-11.3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 Kaisi et al.(2003)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1998-2000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5-14.1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3.53-12.57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Ismail et al.(1994) NT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1998-2000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5.2-10.9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2.1-7.4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Ismail et al.(1994) CT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3.5-10.4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1.9-9.5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Rice et al.(1986) NT 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1970-1985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5.7-9.2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3.1-4.9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Rice et al.(1986) CT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1970-1985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5-8.8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1.9-6.1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1988-1990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6.04-10.13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3.32-5.59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1988-1990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6.7-9.9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4.54-7.2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1989-1990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8.2-8.5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4.95-5.98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Peterson et al.(1989)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1983-1986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3.9-10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2.1-6.4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Woodruff et al.(1983)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SC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13-20.2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1.04-15.6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Eck (1982)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TX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1977-1979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3.41-13.21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1.79-5.03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Shapiro et al.(2006) RS 51cm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1996-1998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9.4-11.14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6.24-8.93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Shapiro et al.(2006) RS76cm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1996-1998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7.12-11.04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5.02-8.88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Meisinger et al. (1985) MT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5.8-8.2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1.8-2.6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Meisinger et al. (1985) MT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5.1-8.1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2.7-4.2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Ellinwood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9-11.9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2.7-7.2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Rossville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11.3-12.6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6.4-7.9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scandia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3.8-11.5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2.7-7.4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et al.(2005) Manhattan 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10.5-10.7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2.8-6.4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stdev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09827" y="57150"/>
            <a:ext cx="538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Do Nitrogen Rates Change Every Year?</a:t>
            </a:r>
          </a:p>
        </p:txBody>
      </p:sp>
    </p:spTree>
    <p:extLst>
      <p:ext uri="{BB962C8B-B14F-4D97-AF65-F5344CB8AC3E}">
        <p14:creationId xmlns:p14="http://schemas.microsoft.com/office/powerpoint/2010/main" val="32290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277368"/>
              </p:ext>
            </p:extLst>
          </p:nvPr>
        </p:nvGraphicFramePr>
        <p:xfrm>
          <a:off x="637504" y="924059"/>
          <a:ext cx="7862552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7063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709615"/>
            <a:ext cx="8115300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CH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Thought/Theory</a:t>
            </a:r>
            <a:endParaRPr lang="de-CH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 potential and N responsiveness are independent.  0-N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check plot yielded the same as the high N rate plot after years of continuous maize production. 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fertilizer N changes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year as does the optimum N rate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Static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recommendations do not account for the variability in soil available N and maize N uptake as influenced by environment (temperature/rainfall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 in long-term research continues to be needed  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679451" y="1724478"/>
          <a:ext cx="7810499" cy="453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885845" y="3756955"/>
            <a:ext cx="6094054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1248" y="388257"/>
            <a:ext cx="791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u="sng" dirty="0"/>
              <a:t>Again, the results provide no clear indication of a change in N rates over time” </a:t>
            </a:r>
            <a:r>
              <a:rPr lang="en-US" dirty="0"/>
              <a:t>(Page 11, Concepts and Rationale for Regional Nitrogen Rate Guidelines for Corn, ISU Extension, 2006)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00791" y="2910625"/>
            <a:ext cx="12879" cy="2292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7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05"/>
            <a:ext cx="9144000" cy="299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5819" y="2266950"/>
            <a:ext cx="3603831" cy="5240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defTabSz="457200" eaLnBrk="1" latinLnBrk="0" hangingPunct="1">
              <a:buNone/>
              <a:defRPr sz="2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Dr. Kyle Freeman,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Office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Chérifien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Phosphates (OCP)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433" y="40149"/>
            <a:ext cx="21932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8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nue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16142" y="-91231"/>
            <a:ext cx="2569934" cy="1446550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8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beds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5013"/>
            <a:ext cx="9144000" cy="46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487" y="198149"/>
            <a:ext cx="7904177" cy="5457831"/>
          </a:xfrm>
        </p:spPr>
        <p:txBody>
          <a:bodyPr>
            <a:noAutofit/>
          </a:bodyPr>
          <a:lstStyle/>
          <a:p>
            <a:r>
              <a:rPr lang="en-US" dirty="0"/>
              <a:t>Fertilizer recommendations that ignore yield entirely are limited to explaining less than 50% of the variation in the economic optimum N rate for maize (</a:t>
            </a:r>
            <a:r>
              <a:rPr lang="en-US" dirty="0" err="1">
                <a:solidFill>
                  <a:srgbClr val="FF0000"/>
                </a:solidFill>
              </a:rPr>
              <a:t>Lory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Scharf</a:t>
            </a:r>
            <a:r>
              <a:rPr lang="en-US" dirty="0">
                <a:solidFill>
                  <a:srgbClr val="FF0000"/>
                </a:solidFill>
              </a:rPr>
              <a:t>, 2003, </a:t>
            </a:r>
            <a:r>
              <a:rPr lang="en-US" dirty="0" err="1">
                <a:solidFill>
                  <a:srgbClr val="FF0000"/>
                </a:solidFill>
              </a:rPr>
              <a:t>Agron</a:t>
            </a:r>
            <a:r>
              <a:rPr lang="en-US" dirty="0">
                <a:solidFill>
                  <a:srgbClr val="FF0000"/>
                </a:solidFill>
              </a:rPr>
              <a:t>. J. 95:994-999</a:t>
            </a:r>
            <a:r>
              <a:rPr lang="en-US" dirty="0"/>
              <a:t>)</a:t>
            </a:r>
          </a:p>
          <a:p>
            <a:r>
              <a:rPr lang="en-US" dirty="0"/>
              <a:t>Research conducted over locations and years in Missouri noted that economically optimum fertilizer N rates vary widely from year to year, field to field, and from place to place within a field (</a:t>
            </a:r>
            <a:r>
              <a:rPr lang="en-US" dirty="0" err="1">
                <a:solidFill>
                  <a:srgbClr val="FF0000"/>
                </a:solidFill>
              </a:rPr>
              <a:t>Scharf</a:t>
            </a:r>
            <a:r>
              <a:rPr lang="en-US" dirty="0">
                <a:solidFill>
                  <a:srgbClr val="FF0000"/>
                </a:solidFill>
              </a:rPr>
              <a:t> et al., 2005, </a:t>
            </a:r>
            <a:r>
              <a:rPr lang="en-US" dirty="0" err="1">
                <a:solidFill>
                  <a:srgbClr val="FF0000"/>
                </a:solidFill>
              </a:rPr>
              <a:t>Agron</a:t>
            </a:r>
            <a:r>
              <a:rPr lang="en-US" dirty="0">
                <a:solidFill>
                  <a:srgbClr val="FF0000"/>
                </a:solidFill>
              </a:rPr>
              <a:t> J. 97:452-461</a:t>
            </a:r>
            <a:r>
              <a:rPr lang="en-US" dirty="0"/>
              <a:t>)</a:t>
            </a:r>
          </a:p>
          <a:p>
            <a:r>
              <a:rPr lang="en-US" dirty="0"/>
              <a:t>Because yield level and N responsiveness are independent, and both impact N demand, using both will assist in formulating more accurate fertilizer N recommendations (</a:t>
            </a:r>
            <a:r>
              <a:rPr lang="en-US" dirty="0">
                <a:solidFill>
                  <a:srgbClr val="FF0000"/>
                </a:solidFill>
              </a:rPr>
              <a:t>Arnall et al., 2013,  </a:t>
            </a:r>
            <a:r>
              <a:rPr lang="en-US" dirty="0" err="1">
                <a:solidFill>
                  <a:srgbClr val="FF0000"/>
                </a:solidFill>
              </a:rPr>
              <a:t>Agron</a:t>
            </a:r>
            <a:r>
              <a:rPr lang="en-US" dirty="0">
                <a:solidFill>
                  <a:srgbClr val="FF0000"/>
                </a:solidFill>
              </a:rPr>
              <a:t> J. 105:1335-1344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63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nue.okstate.edu/Irrigation_FieldTrials/LCB/DSCN0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" y="0"/>
            <a:ext cx="914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nue.okstate.edu/Long_Term_Experiments/DSCN0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" y="0"/>
            <a:ext cx="914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86666" y="478287"/>
            <a:ext cx="7055380" cy="96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Indicator Crops, Eric Miller</a:t>
            </a:r>
          </a:p>
        </p:txBody>
      </p:sp>
    </p:spTree>
    <p:extLst>
      <p:ext uri="{BB962C8B-B14F-4D97-AF65-F5344CB8AC3E}">
        <p14:creationId xmlns:p14="http://schemas.microsoft.com/office/powerpoint/2010/main" val="98371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Magruder</a:t>
            </a:r>
            <a:r>
              <a:rPr lang="en-US" b="1" dirty="0" smtClean="0"/>
              <a:t> Plots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691240"/>
              </p:ext>
            </p:extLst>
          </p:nvPr>
        </p:nvGraphicFramePr>
        <p:xfrm>
          <a:off x="1233712" y="1915891"/>
          <a:ext cx="6604004" cy="3926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1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8984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P</a:t>
                      </a:r>
                      <a:r>
                        <a:rPr lang="en-US" sz="2800" u="none" strike="noStrike" baseline="-25000">
                          <a:effectLst/>
                        </a:rPr>
                        <a:t>2</a:t>
                      </a:r>
                      <a:r>
                        <a:rPr lang="en-US" sz="2800" u="none" strike="noStrike">
                          <a:effectLst/>
                        </a:rPr>
                        <a:t>O</a:t>
                      </a:r>
                      <a:r>
                        <a:rPr lang="en-US" sz="2800" u="none" strike="noStrike" baseline="-25000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K</a:t>
                      </a:r>
                      <a:r>
                        <a:rPr lang="en-US" sz="2800" u="none" strike="noStrike" baseline="-25000">
                          <a:effectLst/>
                        </a:rPr>
                        <a:t>2</a:t>
                      </a:r>
                      <a:r>
                        <a:rPr lang="en-US" sz="2800" u="none" strike="noStrike">
                          <a:effectLst/>
                        </a:rPr>
                        <a:t>O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lb</a:t>
                      </a:r>
                      <a:r>
                        <a:rPr lang="en-US" sz="2000" u="none" strike="noStrike" dirty="0">
                          <a:effectLst/>
                        </a:rPr>
                        <a:t>/ac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Manure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240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lbs</a:t>
                      </a:r>
                      <a:r>
                        <a:rPr lang="en-US" sz="2000" u="none" strike="noStrike" dirty="0" smtClean="0">
                          <a:effectLst/>
                        </a:rPr>
                        <a:t> N/ac, every 4</a:t>
                      </a:r>
                      <a:r>
                        <a:rPr lang="en-US" sz="20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US" sz="2000" u="none" strike="noStrike" dirty="0" smtClean="0">
                          <a:effectLst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</a:rPr>
                        <a:t>year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Check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NPK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NPKL *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9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*, pH &lt;5.5, 3T/ac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496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4" y="1219200"/>
            <a:ext cx="8403630" cy="44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731" cy="5181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7131" y="-107676"/>
            <a:ext cx="2406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8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218" y="215364"/>
            <a:ext cx="139610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21" y="1905074"/>
            <a:ext cx="5441391" cy="3270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12" y="198046"/>
            <a:ext cx="2261812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63182" y="4446740"/>
            <a:ext cx="2187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6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RCRS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526" y="800359"/>
            <a:ext cx="2257627" cy="1708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5" y="-9144"/>
            <a:ext cx="5830377" cy="3362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897" y="2499929"/>
            <a:ext cx="191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49 years Later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2531"/>
            <a:ext cx="5830376" cy="354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3052804"/>
            <a:ext cx="9120406" cy="368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106" y="3043660"/>
            <a:ext cx="999409" cy="1073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9476" y="-236537"/>
            <a:ext cx="2406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8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475" y="1376199"/>
            <a:ext cx="2406869" cy="1521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0" y="130935"/>
            <a:ext cx="4904456" cy="28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39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ue.okstate.edu/Long_Term_Experiments/DSC06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134" y="116271"/>
            <a:ext cx="4767715" cy="6324520"/>
          </a:xfrm>
          <a:prstGeom prst="rect">
            <a:avLst/>
          </a:prstGeom>
          <a:solidFill>
            <a:schemeClr val="accent6">
              <a:lumMod val="60000"/>
              <a:lumOff val="40000"/>
              <a:alpha val="36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471" y="4713558"/>
            <a:ext cx="310922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3672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17845</TotalTime>
  <Words>3883</Words>
  <Application>Microsoft Office PowerPoint</Application>
  <PresentationFormat>On-screen Show (4:3)</PresentationFormat>
  <Paragraphs>1123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 Rounded MT Bold</vt:lpstr>
      <vt:lpstr>Calibri</vt:lpstr>
      <vt:lpstr>Calibri Light</vt:lpstr>
      <vt:lpstr>Century Gothic</vt:lpstr>
      <vt:lpstr>Times New Roman</vt:lpstr>
      <vt:lpstr>Verdana</vt:lpstr>
      <vt:lpstr>Wingdings 3</vt:lpstr>
      <vt:lpstr>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Independence of Yield potential and Nitrogen response</vt:lpstr>
      <vt:lpstr>PowerPoint Presentation</vt:lpstr>
      <vt:lpstr>Question:  should sites be combined over years?</vt:lpstr>
      <vt:lpstr>PowerPoint Presentation</vt:lpstr>
      <vt:lpstr>Replication data over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AG-FS-3873 1989 Setting Realistic Crop Yield Goals  George Rehm and Michael Schmitt, University of Minnesota </vt:lpstr>
      <vt:lpstr>Yield Goals Average of the last 3 or 5 years + 20% versus observed yield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Magruder Plots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Term Experiments Oklahoma state University</dc:title>
  <dc:creator>bill raun</dc:creator>
  <cp:lastModifiedBy>Raun, Bill</cp:lastModifiedBy>
  <cp:revision>114</cp:revision>
  <dcterms:created xsi:type="dcterms:W3CDTF">2016-01-19T18:24:55Z</dcterms:created>
  <dcterms:modified xsi:type="dcterms:W3CDTF">2020-06-04T20:33:09Z</dcterms:modified>
</cp:coreProperties>
</file>