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2592" y="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FDA5A924-C9DA-4F35-BB7D-7164A92CDF81}" type="datetimeFigureOut">
              <a:rPr lang="en-US"/>
              <a:pPr>
                <a:defRPr/>
              </a:pPr>
              <a:t>1/9/2019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7C87937A-4721-4C50-B7B1-A0E3464E7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31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76EAA15-3023-4B1E-95C6-4E751C20F4C9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0CAD7-5016-4DF7-B24A-D295B8A09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99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41E49-D81C-4C94-B732-9BA8CE825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517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03541-37D4-4C81-A2FE-8E1A5B6B21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6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C7DB1-AFC3-4442-AF0D-512ABA336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02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6FE04-F0CE-440E-B5B3-748C29991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21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E3511-0078-4714-A6D1-2D62B9002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9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D2195-98C2-43ED-850F-A4273ADB7F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83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75B66-5CA5-494F-AFF6-1802DA7889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18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E1FAC-E85F-4C12-81BA-E7AC802764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1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0832F-3861-4C09-85CF-0FEE071C7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00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FE293-9EA7-473A-8D59-0A9F7B76E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69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C1F926A-5844-4E34-82FB-0D3373CB0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52400" y="76200"/>
            <a:ext cx="6553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en-US" sz="2000" b="1" dirty="0">
                <a:latin typeface="Calibri" pitchFamily="34" charset="0"/>
              </a:rPr>
              <a:t>W</a:t>
            </a:r>
            <a:r>
              <a:rPr lang="en-US" sz="2000" b="1" cap="small" dirty="0">
                <a:latin typeface="Calibri" pitchFamily="34" charset="0"/>
              </a:rPr>
              <a:t>heat Fertility Experiment No.</a:t>
            </a:r>
            <a:r>
              <a:rPr lang="en-US" sz="2000" b="1" dirty="0">
                <a:latin typeface="Calibri" pitchFamily="34" charset="0"/>
              </a:rPr>
              <a:t>222</a:t>
            </a:r>
          </a:p>
          <a:p>
            <a:pPr algn="ctr">
              <a:spcBef>
                <a:spcPts val="0"/>
              </a:spcBef>
              <a:defRPr/>
            </a:pPr>
            <a:r>
              <a:rPr lang="en-US" sz="1200" b="1" dirty="0">
                <a:latin typeface="Calibri" pitchFamily="34" charset="0"/>
              </a:rPr>
              <a:t>Agronomy Research Station</a:t>
            </a:r>
            <a:br>
              <a:rPr lang="en-US" sz="1200" b="1" dirty="0">
                <a:latin typeface="Calibri" pitchFamily="34" charset="0"/>
              </a:rPr>
            </a:br>
            <a:r>
              <a:rPr lang="en-US" sz="1200" b="1" dirty="0">
                <a:latin typeface="Calibri" pitchFamily="34" charset="0"/>
              </a:rPr>
              <a:t>Established 1969</a:t>
            </a:r>
          </a:p>
        </p:txBody>
      </p:sp>
      <p:sp>
        <p:nvSpPr>
          <p:cNvPr id="2051" name="Text Box 10"/>
          <p:cNvSpPr txBox="1">
            <a:spLocks noChangeArrowheads="1"/>
          </p:cNvSpPr>
          <p:nvPr/>
        </p:nvSpPr>
        <p:spPr bwMode="auto">
          <a:xfrm>
            <a:off x="457200" y="1590675"/>
            <a:ext cx="152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/>
              <a:t>Plot size: 20’ x 60’</a:t>
            </a:r>
          </a:p>
          <a:p>
            <a:pPr eaLnBrk="1" hangingPunct="1"/>
            <a:r>
              <a:rPr lang="en-US" sz="1200"/>
              <a:t>Alley: 17’</a:t>
            </a:r>
          </a:p>
          <a:p>
            <a:pPr eaLnBrk="1" hangingPunct="1">
              <a:spcBef>
                <a:spcPct val="50000"/>
              </a:spcBef>
            </a:pPr>
            <a:r>
              <a:rPr lang="en-US" sz="1200"/>
              <a:t>Total Trial Area:        137’ x 520’ </a:t>
            </a:r>
          </a:p>
        </p:txBody>
      </p:sp>
      <p:graphicFrame>
        <p:nvGraphicFramePr>
          <p:cNvPr id="3104" name="Group 1056"/>
          <p:cNvGraphicFramePr>
            <a:graphicFrameLocks noGrp="1"/>
          </p:cNvGraphicFramePr>
          <p:nvPr/>
        </p:nvGraphicFramePr>
        <p:xfrm>
          <a:off x="3048000" y="838200"/>
          <a:ext cx="3581399" cy="3932235"/>
        </p:xfrm>
        <a:graphic>
          <a:graphicData uri="http://schemas.openxmlformats.org/drawingml/2006/table">
            <a:tbl>
              <a:tblPr/>
              <a:tblGrid>
                <a:gridCol w="565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5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53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96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TRT</a:t>
                      </a:r>
                    </a:p>
                  </a:txBody>
                  <a:tcPr marT="45724" marB="45724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Pre-plant N rate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(lb N / ac)</a:t>
                      </a:r>
                      <a:endParaRPr kumimoji="0" lang="en-US" sz="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Pre-plant P rate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(lb P</a:t>
                      </a:r>
                      <a:r>
                        <a:rPr kumimoji="0" lang="en-US" sz="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/ ac)</a:t>
                      </a:r>
                      <a:endParaRPr kumimoji="0" lang="en-US" sz="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b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Pre-plant K rate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(lb K</a:t>
                      </a:r>
                      <a:r>
                        <a:rPr kumimoji="0" lang="en-US" sz="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/ ac)</a:t>
                      </a:r>
                      <a:endParaRPr kumimoji="0" lang="en-US" sz="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b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1.*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2.*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3.*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4.*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^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10.*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^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^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(</a:t>
                      </a: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Sul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-Po-</a:t>
                      </a: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798641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 applied as 46-0-0 (Urea)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 applied as 0-46-0 (Triple Super Phosphate)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 applied as 0-0-60 (Potash)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 - YP plot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^ - Split 120 lb N rates to 60 lb N (fall) and 60 lb N (spring)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pSp>
        <p:nvGrpSpPr>
          <p:cNvPr id="2128" name="Group 1063"/>
          <p:cNvGrpSpPr>
            <a:grpSpLocks/>
          </p:cNvGrpSpPr>
          <p:nvPr/>
        </p:nvGrpSpPr>
        <p:grpSpPr bwMode="auto">
          <a:xfrm>
            <a:off x="1806575" y="1447800"/>
            <a:ext cx="1165225" cy="1185863"/>
            <a:chOff x="1103" y="1056"/>
            <a:chExt cx="734" cy="747"/>
          </a:xfrm>
        </p:grpSpPr>
        <p:pic>
          <p:nvPicPr>
            <p:cNvPr id="2133" name="Picture 1058" descr="dd01352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1249" y="1234"/>
              <a:ext cx="445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34" name="Text Box 1059"/>
            <p:cNvSpPr txBox="1">
              <a:spLocks noChangeArrowheads="1"/>
            </p:cNvSpPr>
            <p:nvPr/>
          </p:nvSpPr>
          <p:spPr bwMode="auto">
            <a:xfrm>
              <a:off x="1103" y="1342"/>
              <a:ext cx="20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US" sz="1200" b="1"/>
                <a:t>N</a:t>
              </a:r>
            </a:p>
          </p:txBody>
        </p:sp>
        <p:sp>
          <p:nvSpPr>
            <p:cNvPr id="2135" name="Text Box 1060"/>
            <p:cNvSpPr txBox="1">
              <a:spLocks noChangeArrowheads="1"/>
            </p:cNvSpPr>
            <p:nvPr/>
          </p:nvSpPr>
          <p:spPr bwMode="auto">
            <a:xfrm>
              <a:off x="1357" y="1056"/>
              <a:ext cx="24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/>
                <a:t>E</a:t>
              </a:r>
            </a:p>
          </p:txBody>
        </p:sp>
        <p:sp>
          <p:nvSpPr>
            <p:cNvPr id="2136" name="Text Box 1061"/>
            <p:cNvSpPr txBox="1">
              <a:spLocks noChangeArrowheads="1"/>
            </p:cNvSpPr>
            <p:nvPr/>
          </p:nvSpPr>
          <p:spPr bwMode="auto">
            <a:xfrm>
              <a:off x="1631" y="1342"/>
              <a:ext cx="20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/>
                <a:t>S</a:t>
              </a:r>
            </a:p>
          </p:txBody>
        </p:sp>
        <p:sp>
          <p:nvSpPr>
            <p:cNvPr id="2137" name="Text Box 1062"/>
            <p:cNvSpPr txBox="1">
              <a:spLocks noChangeArrowheads="1"/>
            </p:cNvSpPr>
            <p:nvPr/>
          </p:nvSpPr>
          <p:spPr bwMode="auto">
            <a:xfrm>
              <a:off x="1341" y="1630"/>
              <a:ext cx="25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/>
                <a:t>W</a:t>
              </a:r>
            </a:p>
          </p:txBody>
        </p:sp>
      </p:grpSp>
      <p:sp>
        <p:nvSpPr>
          <p:cNvPr id="2129" name="Text Box 116"/>
          <p:cNvSpPr txBox="1">
            <a:spLocks noChangeArrowheads="1"/>
          </p:cNvSpPr>
          <p:nvPr/>
        </p:nvSpPr>
        <p:spPr bwMode="auto">
          <a:xfrm>
            <a:off x="457199" y="914400"/>
            <a:ext cx="25145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latin typeface="Times New Roman" pitchFamily="18" charset="0"/>
              </a:rPr>
              <a:t>Location: 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</a:rPr>
              <a:t>Stillwater</a:t>
            </a:r>
          </a:p>
          <a:p>
            <a:r>
              <a:rPr lang="en-US" sz="1400" dirty="0">
                <a:solidFill>
                  <a:srgbClr val="000000"/>
                </a:solidFill>
                <a:latin typeface="Times New Roman" pitchFamily="18" charset="0"/>
              </a:rPr>
              <a:t> 36° 7'19.52"N, 97° 5'28.53"W</a:t>
            </a:r>
          </a:p>
        </p:txBody>
      </p:sp>
      <p:sp>
        <p:nvSpPr>
          <p:cNvPr id="2130" name="Text Box 932"/>
          <p:cNvSpPr txBox="1">
            <a:spLocks noChangeArrowheads="1"/>
          </p:cNvSpPr>
          <p:nvPr/>
        </p:nvSpPr>
        <p:spPr bwMode="auto">
          <a:xfrm>
            <a:off x="457200" y="4267200"/>
            <a:ext cx="25908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800" u="sng"/>
              <a:t>1</a:t>
            </a:r>
            <a:r>
              <a:rPr lang="en-US" sz="800"/>
              <a:t>, </a:t>
            </a:r>
            <a:r>
              <a:rPr lang="en-US" sz="800" u="sng"/>
              <a:t>2</a:t>
            </a:r>
            <a:r>
              <a:rPr lang="en-US" sz="800"/>
              <a:t> – Harvest Sequence Number</a:t>
            </a:r>
            <a:endParaRPr lang="en-US" sz="800" u="sng"/>
          </a:p>
          <a:p>
            <a:pPr eaLnBrk="1" hangingPunct="1"/>
            <a:r>
              <a:rPr lang="en-US" sz="1400" b="1"/>
              <a:t>1, 2 – Treatment Number</a:t>
            </a:r>
          </a:p>
          <a:p>
            <a:pPr eaLnBrk="1" hangingPunct="1"/>
            <a:r>
              <a:rPr lang="en-US" sz="800" i="1"/>
              <a:t>1 , 2 – Soil Sample Sequence Number</a:t>
            </a:r>
          </a:p>
        </p:txBody>
      </p:sp>
      <p:sp>
        <p:nvSpPr>
          <p:cNvPr id="2131" name="Text Box 932"/>
          <p:cNvSpPr txBox="1">
            <a:spLocks noChangeArrowheads="1"/>
          </p:cNvSpPr>
          <p:nvPr/>
        </p:nvSpPr>
        <p:spPr bwMode="auto">
          <a:xfrm>
            <a:off x="457200" y="2971800"/>
            <a:ext cx="2590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8650" indent="-6286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800"/>
              <a:t>OBJECTIVE: To study fertilizer nitrogen, phosphorus, and potassium in winter wheat.  In recent years, this study has also been used to develop yield potential models and yield predictions through sensor based technologies.</a:t>
            </a:r>
            <a:endParaRPr lang="en-US" sz="800" i="1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228600" y="5029200"/>
          <a:ext cx="6477003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39889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137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45720" marT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13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13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</a:t>
                      </a:r>
                      <a:endParaRPr lang="en-US" sz="1400" b="1" dirty="0"/>
                    </a:p>
                  </a:txBody>
                  <a:tcPr marL="0" marR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12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10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</a:t>
                      </a:r>
                      <a:endParaRPr lang="en-US" sz="1400" b="1" dirty="0"/>
                    </a:p>
                  </a:txBody>
                  <a:tcPr marL="0" marR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12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10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77</a:t>
                      </a:r>
                      <a:endParaRPr lang="en-US" sz="800" dirty="0"/>
                    </a:p>
                  </a:txBody>
                  <a:tcPr marL="0" marR="457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Rep 2</a:t>
                      </a:r>
                      <a:endParaRPr lang="en-US" sz="800" dirty="0"/>
                    </a:p>
                  </a:txBody>
                  <a:tcPr marL="0" marR="0" vert="vert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Rep 1</a:t>
                      </a:r>
                      <a:endParaRPr lang="en-US" sz="800" dirty="0"/>
                    </a:p>
                  </a:txBody>
                  <a:tcPr marL="0" marR="0" vert="vert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Rep</a:t>
                      </a:r>
                      <a:r>
                        <a:rPr lang="en-US" sz="1200" baseline="0" dirty="0" smtClean="0"/>
                        <a:t> 2</a:t>
                      </a:r>
                      <a:endParaRPr lang="en-US" sz="1200" dirty="0"/>
                    </a:p>
                  </a:txBody>
                  <a:tcPr marL="0" marR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Rep 1</a:t>
                      </a:r>
                      <a:endParaRPr lang="en-US" sz="1200" dirty="0"/>
                    </a:p>
                  </a:txBody>
                  <a:tcPr marL="0" marR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45720" marT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51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13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13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</a:t>
                      </a:r>
                      <a:endParaRPr lang="en-US" sz="1400" b="1" dirty="0"/>
                    </a:p>
                  </a:txBody>
                  <a:tcPr marL="0" marR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10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12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</a:t>
                      </a:r>
                      <a:endParaRPr lang="en-US" sz="1400" b="1" dirty="0"/>
                    </a:p>
                  </a:txBody>
                  <a:tcPr marL="0" marR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12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10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0</a:t>
                      </a:r>
                      <a:endParaRPr lang="en-US" sz="800" dirty="0"/>
                    </a:p>
                  </a:txBody>
                  <a:tcPr marL="0" marR="457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51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Rep 4</a:t>
                      </a:r>
                      <a:endParaRPr lang="en-US" sz="800" dirty="0"/>
                    </a:p>
                  </a:txBody>
                  <a:tcPr marL="0" marR="0" vert="vert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Rep 3</a:t>
                      </a:r>
                      <a:endParaRPr lang="en-US" sz="800" dirty="0"/>
                    </a:p>
                  </a:txBody>
                  <a:tcPr marL="0" marR="0" vert="vert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140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160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180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220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240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260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300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320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340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360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380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400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420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440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460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480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520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Rep 4</a:t>
                      </a:r>
                      <a:endParaRPr lang="en-US" sz="1200" dirty="0"/>
                    </a:p>
                  </a:txBody>
                  <a:tcPr marL="0" marR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Rep 3</a:t>
                      </a:r>
                      <a:endParaRPr lang="en-US" sz="1200" dirty="0"/>
                    </a:p>
                  </a:txBody>
                  <a:tcPr marL="0" marR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450</Words>
  <Application>Microsoft Office PowerPoint</Application>
  <PresentationFormat>On-screen Show (4:3)</PresentationFormat>
  <Paragraphs>272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Oklahoma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Soil Fertility</dc:creator>
  <cp:lastModifiedBy>Soil Fertility</cp:lastModifiedBy>
  <cp:revision>30</cp:revision>
  <dcterms:created xsi:type="dcterms:W3CDTF">2002-08-20T19:20:22Z</dcterms:created>
  <dcterms:modified xsi:type="dcterms:W3CDTF">2019-01-09T21:11:37Z</dcterms:modified>
</cp:coreProperties>
</file>