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4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CB22B0-20E6-4CD0-8DBB-2A711C6C6A1A}" type="datetimeFigureOut">
              <a:rPr lang="en-US" smtClean="0"/>
              <a:pPr/>
              <a:t>9/19/2008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F40CC-AF13-4FB5-B4BD-C0F793F7E3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9/19/2008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9/19/2008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9/19/2008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9/19/2008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9CD0D7-D9D0-48E2-8CB0-590FE1E0D9C6}" type="datetimeFigureOut">
              <a:rPr lang="en-US" smtClean="0"/>
              <a:pPr/>
              <a:t>9/19/2008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9CD0D7-D9D0-48E2-8CB0-590FE1E0D9C6}" type="datetimeFigureOut">
              <a:rPr lang="en-US" smtClean="0"/>
              <a:pPr/>
              <a:t>9/19/2008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9CD0D7-D9D0-48E2-8CB0-590FE1E0D9C6}" type="datetimeFigureOut">
              <a:rPr lang="en-US" smtClean="0"/>
              <a:pPr/>
              <a:t>9/19/2008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9CD0D7-D9D0-48E2-8CB0-590FE1E0D9C6}" type="datetimeFigureOut">
              <a:rPr lang="en-US" smtClean="0"/>
              <a:pPr/>
              <a:t>9/19/2008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CD0D7-D9D0-48E2-8CB0-590FE1E0D9C6}" type="datetimeFigureOut">
              <a:rPr lang="en-US" smtClean="0"/>
              <a:pPr/>
              <a:t>9/19/2008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9CD0D7-D9D0-48E2-8CB0-590FE1E0D9C6}" type="datetimeFigureOut">
              <a:rPr lang="en-US" smtClean="0"/>
              <a:pPr/>
              <a:t>9/19/2008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360D7-0F11-408F-A571-61E194D4B37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D9CD0D7-D9D0-48E2-8CB0-590FE1E0D9C6}" type="datetimeFigureOut">
              <a:rPr lang="en-US" smtClean="0"/>
              <a:pPr/>
              <a:t>9/19/2008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07360D7-0F11-408F-A571-61E194D4B37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D9CD0D7-D9D0-48E2-8CB0-590FE1E0D9C6}" type="datetimeFigureOut">
              <a:rPr lang="en-US" smtClean="0"/>
              <a:pPr/>
              <a:t>9/19/2008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07360D7-0F11-408F-A571-61E194D4B3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8077200" cy="1673352"/>
          </a:xfrm>
        </p:spPr>
        <p:txBody>
          <a:bodyPr/>
          <a:lstStyle/>
          <a:p>
            <a:r>
              <a:rPr lang="en-US" dirty="0" smtClean="0"/>
              <a:t>Soil Fertility Research and Advisory Board</a:t>
            </a:r>
            <a:endParaRPr lang="en-US" dirty="0"/>
          </a:p>
        </p:txBody>
      </p:sp>
      <p:sp>
        <p:nvSpPr>
          <p:cNvPr id="3" name="Subtitle 2"/>
          <p:cNvSpPr>
            <a:spLocks noGrp="1"/>
          </p:cNvSpPr>
          <p:nvPr>
            <p:ph type="subTitle" idx="1"/>
          </p:nvPr>
        </p:nvSpPr>
        <p:spPr>
          <a:xfrm>
            <a:off x="685800" y="609600"/>
            <a:ext cx="8077200" cy="1499616"/>
          </a:xfrm>
        </p:spPr>
        <p:txBody>
          <a:bodyPr/>
          <a:lstStyle/>
          <a:p>
            <a:r>
              <a:rPr lang="en-US" dirty="0" smtClean="0">
                <a:latin typeface="Arial Black" pitchFamily="34" charset="0"/>
              </a:rPr>
              <a:t>SB314</a:t>
            </a:r>
            <a:endParaRPr lang="en-US"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GreenSeeker</a:t>
            </a:r>
            <a:r>
              <a:rPr lang="en-US" dirty="0" smtClean="0"/>
              <a:t> Adoption</a:t>
            </a:r>
            <a:endParaRPr lang="en-US" dirty="0"/>
          </a:p>
        </p:txBody>
      </p:sp>
      <p:sp>
        <p:nvSpPr>
          <p:cNvPr id="3" name="Content Placeholder 2"/>
          <p:cNvSpPr>
            <a:spLocks noGrp="1"/>
          </p:cNvSpPr>
          <p:nvPr>
            <p:ph idx="1"/>
          </p:nvPr>
        </p:nvSpPr>
        <p:spPr>
          <a:xfrm>
            <a:off x="381000" y="1676400"/>
            <a:ext cx="8229600" cy="4625609"/>
          </a:xfrm>
        </p:spPr>
        <p:txBody>
          <a:bodyPr>
            <a:normAutofit fontScale="70000" lnSpcReduction="20000"/>
          </a:bodyPr>
          <a:lstStyle/>
          <a:p>
            <a:pPr marL="115888" lvl="1" indent="3175">
              <a:buNone/>
              <a:tabLst>
                <a:tab pos="1712913" algn="l"/>
                <a:tab pos="4281488" algn="l"/>
                <a:tab pos="6284913" algn="l"/>
              </a:tabLst>
            </a:pPr>
            <a:r>
              <a:rPr lang="en-US" dirty="0" smtClean="0"/>
              <a:t>Average of $15.00 increase in revenue using OSU-SBNRC</a:t>
            </a:r>
          </a:p>
          <a:p>
            <a:pPr marL="115888" lvl="1" indent="3175">
              <a:buNone/>
              <a:tabLst>
                <a:tab pos="1712913" algn="l"/>
                <a:tab pos="4281488" algn="l"/>
                <a:tab pos="6284913" algn="l"/>
              </a:tabLst>
            </a:pPr>
            <a:endParaRPr lang="en-US" dirty="0" smtClean="0"/>
          </a:p>
          <a:p>
            <a:pPr marL="115888" lvl="1" indent="3175">
              <a:buNone/>
              <a:tabLst>
                <a:tab pos="1712913" algn="l"/>
                <a:tab pos="4281488" algn="l"/>
                <a:tab pos="6284913" algn="l"/>
              </a:tabLst>
            </a:pPr>
            <a:r>
              <a:rPr lang="en-US" u="sng" dirty="0" smtClean="0"/>
              <a:t>Year	N Rich Strips	Area, acres	Est. Value, $</a:t>
            </a:r>
          </a:p>
          <a:p>
            <a:pPr marL="115888" indent="3175">
              <a:tabLst>
                <a:tab pos="1712913" algn="l"/>
                <a:tab pos="4281488" algn="l"/>
                <a:tab pos="6284913" algn="l"/>
              </a:tabLst>
            </a:pPr>
            <a:r>
              <a:rPr lang="en-US" dirty="0" smtClean="0"/>
              <a:t>2005	&gt; 1000	100,000	1,500,000</a:t>
            </a:r>
          </a:p>
          <a:p>
            <a:pPr marL="115888" indent="3175">
              <a:tabLst>
                <a:tab pos="1712913" algn="l"/>
                <a:tab pos="4281488" algn="l"/>
                <a:tab pos="6284913" algn="l"/>
              </a:tabLst>
            </a:pPr>
            <a:r>
              <a:rPr lang="en-US" dirty="0" smtClean="0"/>
              <a:t>2006	&gt; 2500	250,000	3,750,000</a:t>
            </a:r>
          </a:p>
          <a:p>
            <a:pPr marL="115888" indent="3175">
              <a:tabLst>
                <a:tab pos="1712913" algn="l"/>
                <a:tab pos="4281488" algn="l"/>
                <a:tab pos="6284913" algn="l"/>
              </a:tabLst>
            </a:pPr>
            <a:r>
              <a:rPr lang="en-US" dirty="0" smtClean="0"/>
              <a:t>2007	&gt; 3500	350,000	5,250,000</a:t>
            </a:r>
          </a:p>
          <a:p>
            <a:pPr marL="115888" indent="3175">
              <a:tabLst>
                <a:tab pos="1712913" algn="l"/>
                <a:tab pos="4281488" algn="l"/>
                <a:tab pos="6284913" algn="l"/>
              </a:tabLst>
            </a:pPr>
            <a:endParaRPr lang="en-US" dirty="0" smtClean="0"/>
          </a:p>
          <a:p>
            <a:pPr marL="115888" indent="3175">
              <a:buNone/>
              <a:tabLst>
                <a:tab pos="1712913" algn="l"/>
                <a:tab pos="4281488" algn="l"/>
                <a:tab pos="6284913" algn="l"/>
              </a:tabLst>
            </a:pPr>
            <a:r>
              <a:rPr lang="en-US" dirty="0" smtClean="0"/>
              <a:t>If we could achieve 20% of adoption of the OSU-SBNRC practice for wheat farmers in Oklahoma this would equal</a:t>
            </a:r>
          </a:p>
          <a:p>
            <a:pPr marL="115888" indent="3175">
              <a:buNone/>
              <a:tabLst>
                <a:tab pos="1712913" algn="l"/>
                <a:tab pos="4281488" algn="l"/>
                <a:tab pos="6284913" algn="l"/>
              </a:tabLst>
            </a:pPr>
            <a:r>
              <a:rPr lang="en-US" dirty="0" smtClean="0"/>
              <a:t/>
            </a:r>
            <a:br>
              <a:rPr lang="en-US" dirty="0" smtClean="0"/>
            </a:br>
            <a:r>
              <a:rPr lang="en-US" dirty="0" smtClean="0"/>
              <a:t>approximately 1,000,000 acres = $15,000,000</a:t>
            </a:r>
            <a:br>
              <a:rPr lang="en-US" dirty="0" smtClean="0"/>
            </a:br>
            <a:r>
              <a:rPr lang="en-US" dirty="0" smtClean="0"/>
              <a:t/>
            </a:r>
            <a:br>
              <a:rPr lang="en-US" dirty="0" smtClean="0"/>
            </a:br>
            <a:r>
              <a:rPr lang="en-US" dirty="0" smtClean="0"/>
              <a:t>** in 2008, we had sites where the N rate recommendation could  have been greater since some producers encountered average yields in excess of 70 </a:t>
            </a:r>
            <a:r>
              <a:rPr lang="en-US" dirty="0" err="1" smtClean="0"/>
              <a:t>bu</a:t>
            </a:r>
            <a:r>
              <a:rPr lang="en-US" dirty="0" smtClean="0"/>
              <a:t>/ac</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534400" cy="4953000"/>
          </a:xfrm>
        </p:spPr>
        <p:txBody>
          <a:bodyPr>
            <a:noAutofit/>
          </a:bodyPr>
          <a:lstStyle/>
          <a:p>
            <a:r>
              <a:rPr lang="en-US" sz="900" b="1" u="sng" dirty="0" smtClean="0"/>
              <a:t>SB 314 Update Submitted to The Soil Fertility Research and Education Advisory Board</a:t>
            </a:r>
            <a:endParaRPr lang="en-US" sz="900" dirty="0" smtClean="0"/>
          </a:p>
          <a:p>
            <a:r>
              <a:rPr lang="en-US" sz="900" b="1" dirty="0" smtClean="0"/>
              <a:t> </a:t>
            </a:r>
            <a:endParaRPr lang="en-US" sz="900" dirty="0" smtClean="0"/>
          </a:p>
          <a:p>
            <a:r>
              <a:rPr lang="en-US" sz="900" dirty="0" smtClean="0"/>
              <a:t>Bill Raun, John Solie, Marvin Stone, Randy Taylor, Hailin Zhang, David Porter, Robert L. Westerman</a:t>
            </a:r>
          </a:p>
          <a:p>
            <a:r>
              <a:rPr lang="en-US" sz="900" dirty="0" smtClean="0"/>
              <a:t> </a:t>
            </a:r>
          </a:p>
          <a:p>
            <a:r>
              <a:rPr lang="en-US" sz="900" dirty="0" smtClean="0"/>
              <a:t>1.	SB 314, amending the Oklahoma Fertilizer Law, signed by Governor </a:t>
            </a:r>
            <a:r>
              <a:rPr lang="en-US" sz="900" dirty="0" err="1" smtClean="0"/>
              <a:t>Bellmon</a:t>
            </a:r>
            <a:r>
              <a:rPr lang="en-US" sz="900" dirty="0" smtClean="0"/>
              <a:t> 1 May 1989, became effective 1 November 1989, raising the inspection fee to sixty-five cents ($0.65) per ton of fertilizer </a:t>
            </a:r>
            <a:r>
              <a:rPr lang="en-US" sz="900" u="sng" dirty="0" smtClean="0"/>
              <a:t>"of which thirty cents ($0.30) per ton shall be forwarded directly to a special Soil Fertility Research Account in the Agronomy Department of the Division of Agriculture at Oklahoma State University for the sole purpose of conducting soil fertility research involving efficient fertilizer use for agronomic crops and forages and groundwater protection from plant food nutrients.  The Agronomy Department of the Division of Agriculture shall present an annual report to the Agriculture Committee of the Legislature on the use of the special Soil Fertility Research Account Fund."</a:t>
            </a:r>
            <a:endParaRPr lang="en-US" sz="900" dirty="0" smtClean="0"/>
          </a:p>
          <a:p>
            <a:r>
              <a:rPr lang="en-US" sz="900" dirty="0" smtClean="0"/>
              <a:t> </a:t>
            </a:r>
          </a:p>
          <a:p>
            <a:r>
              <a:rPr lang="en-US" sz="900" dirty="0" smtClean="0"/>
              <a:t>2.	Inspection fees on sales of fertilizer are assessed on a quarterly basis.  Fees for sales for each quarter are collected by the State Department of Agriculture and the portion of the fee designated for research is forwarded to the Special Soil Fertility Account in the Department of Plant and Soil Sciences at Oklahoma State University.  Normally, there is approximately a two to three month lag period after each quarter before receipt of funds at OSU because of the billing and accounting processes involved.</a:t>
            </a:r>
          </a:p>
          <a:p>
            <a:r>
              <a:rPr lang="en-US" sz="900" dirty="0" smtClean="0"/>
              <a:t> </a:t>
            </a:r>
          </a:p>
          <a:p>
            <a:r>
              <a:rPr lang="en-US" sz="900" dirty="0" smtClean="0"/>
              <a:t>3.	</a:t>
            </a:r>
            <a:r>
              <a:rPr lang="en-US" sz="900" b="1" u="sng" dirty="0" smtClean="0"/>
              <a:t>Fertilizer Advisory Board</a:t>
            </a:r>
            <a:r>
              <a:rPr lang="en-US" sz="900" u="sng" dirty="0" smtClean="0"/>
              <a:t>.</a:t>
            </a:r>
            <a:r>
              <a:rPr lang="en-US" sz="900" dirty="0" smtClean="0"/>
              <a:t>  The fertilizer Advisory Board will meet in the spring and fall of each year.  The primary purpose of the Fertilizer Advisory Board is to ensure that fertilizer dealers and fertilizer manufacturers, farmers that use fertilizers, and other clientele that SB-314 serves have a mechanism for input to suggest priority research areas that (a) benefit agriculture producers in the state of Oklahoma; (b) promote efficient use of fertilizers in agronomic crop and forage production while protecting the environment and groundwater supplies; and (c) fulfill the spirit and intent of SB-314.  The state was divided into four major quadrants using I-35 and I-40 as boundary lines.  One active OARA (Oklahoma Agribusiness Retailers Association) member that is a fertilizer dealer who has knowledge and understanding of the Certified Crop Advisory (CCA) program endorsed by the American Society of Agronomy will be appointed to represent each quadrant.  In the event there is not an active member in OARA to represent a quadrant, the Chair of OARA shall appoint a member from OARA's active membership that meets the above criteria.  Although the appointment and makeup of the Fertilizer Advisory Board was not mentioned in SB-314 at the time of passage of the bill, OPFES directors agreed that a Fertilizer Advisory Board should be formed and limited to nine voting </a:t>
            </a:r>
            <a:r>
              <a:rPr lang="en-US" sz="900" dirty="0" err="1" smtClean="0"/>
              <a:t>mebers</a:t>
            </a:r>
            <a:r>
              <a:rPr lang="en-US" sz="900" dirty="0" smtClean="0"/>
              <a:t>.  Those nine members were as follows; (Note, OARA has been substituted for OPFES throughout)</a:t>
            </a:r>
          </a:p>
          <a:p>
            <a:r>
              <a:rPr lang="en-US" sz="900" dirty="0" smtClean="0"/>
              <a:t>  </a:t>
            </a:r>
          </a:p>
          <a:p>
            <a:r>
              <a:rPr lang="en-US" sz="900" dirty="0" smtClean="0"/>
              <a:t>Oklahoma Agribusiness Retailers Association</a:t>
            </a:r>
          </a:p>
          <a:p>
            <a:r>
              <a:rPr lang="en-US" sz="900" dirty="0" smtClean="0"/>
              <a:t> </a:t>
            </a:r>
          </a:p>
          <a:p>
            <a:r>
              <a:rPr lang="en-US" sz="900" dirty="0" smtClean="0"/>
              <a:t>	a)	OARA Chairman.</a:t>
            </a:r>
          </a:p>
          <a:p>
            <a:r>
              <a:rPr lang="en-US" sz="900" dirty="0" smtClean="0"/>
              <a:t>	b)	OARA Member from Northeast Quadrant-IV.</a:t>
            </a:r>
          </a:p>
          <a:p>
            <a:r>
              <a:rPr lang="en-US" sz="900" dirty="0" smtClean="0"/>
              <a:t>	c)	OARA Member from Southeast Quadrant-III.</a:t>
            </a:r>
          </a:p>
          <a:p>
            <a:r>
              <a:rPr lang="en-US" sz="900" dirty="0" smtClean="0"/>
              <a:t>	d)	OARA Member from Southwest Quadrant-II.</a:t>
            </a:r>
          </a:p>
          <a:p>
            <a:r>
              <a:rPr lang="en-US" sz="900" dirty="0" smtClean="0"/>
              <a:t>	e)	OARA Member from Northwest Quadrant-I.</a:t>
            </a:r>
          </a:p>
          <a:p>
            <a:r>
              <a:rPr lang="en-US" sz="900" dirty="0" smtClean="0"/>
              <a:t>	f)	OARA Member that is a Manufacturer or a Manufacturer's Representative.</a:t>
            </a:r>
          </a:p>
          <a:p>
            <a:r>
              <a:rPr lang="en-US" sz="900" dirty="0" smtClean="0"/>
              <a:t>	g)	A Representative of Farm Bureau.</a:t>
            </a:r>
          </a:p>
          <a:p>
            <a:r>
              <a:rPr lang="en-US" sz="900" dirty="0" smtClean="0"/>
              <a:t>	h)	A Representative of Farmer's Union.</a:t>
            </a:r>
          </a:p>
          <a:p>
            <a:r>
              <a:rPr lang="en-US" sz="900" dirty="0" smtClean="0"/>
              <a:t>	</a:t>
            </a:r>
            <a:r>
              <a:rPr lang="en-US" sz="900" dirty="0" err="1" smtClean="0"/>
              <a:t>i</a:t>
            </a:r>
            <a:r>
              <a:rPr lang="en-US" sz="900" dirty="0" smtClean="0"/>
              <a:t>)	A representative from the Oklahoma Department of Agriculture.</a:t>
            </a:r>
          </a:p>
          <a:p>
            <a:r>
              <a:rPr lang="en-US" sz="9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dirty="0" smtClean="0"/>
              <a:t>4.	</a:t>
            </a:r>
            <a:r>
              <a:rPr lang="en-US" b="1" u="sng" dirty="0" smtClean="0"/>
              <a:t>Ex-Officio Members</a:t>
            </a:r>
            <a:r>
              <a:rPr lang="en-US" b="1" dirty="0" smtClean="0"/>
              <a:t> </a:t>
            </a:r>
            <a:r>
              <a:rPr lang="en-US" dirty="0" smtClean="0"/>
              <a:t>shall include but not limited to the following:</a:t>
            </a:r>
          </a:p>
          <a:p>
            <a:r>
              <a:rPr lang="en-US" dirty="0" smtClean="0"/>
              <a:t>	a)  A representative from Oklahoma State University.</a:t>
            </a:r>
          </a:p>
          <a:p>
            <a:r>
              <a:rPr lang="en-US" dirty="0" smtClean="0"/>
              <a:t>	b)  A representative of the Oklahoma Conservation Commission.</a:t>
            </a:r>
          </a:p>
          <a:p>
            <a:r>
              <a:rPr lang="en-US" dirty="0" smtClean="0"/>
              <a:t>	c)  A representative from the Oklahoma Department of Environmental Quality</a:t>
            </a:r>
          </a:p>
          <a:p>
            <a:r>
              <a:rPr lang="en-US" dirty="0" smtClean="0"/>
              <a:t>	d)  President, Oklahoma Agribusiness Retailers Association</a:t>
            </a:r>
          </a:p>
          <a:p>
            <a:r>
              <a:rPr lang="en-US" dirty="0" smtClean="0"/>
              <a:t> </a:t>
            </a:r>
          </a:p>
          <a:p>
            <a:r>
              <a:rPr lang="en-US" dirty="0" smtClean="0"/>
              <a:t>5.	All OARA positions will be appointed by the OARA chair.  All members of the Fertilizer Advisory Board representing the four quadrants of the state shall be active members of OARA and have knowledge and understanding of the Certified Crop Advisory program in Oklahoma sponsored by the American Society of Agronomy.</a:t>
            </a:r>
          </a:p>
          <a:p>
            <a:r>
              <a:rPr lang="en-US" dirty="0" smtClean="0"/>
              <a:t> </a:t>
            </a:r>
          </a:p>
          <a:p>
            <a:r>
              <a:rPr lang="en-US" dirty="0" smtClean="0"/>
              <a:t>6.	The four quadrant seats will expire alternately, with the first seat expiring December 31, (four year cycle), beginning with Quadrant I, followed by Quadrants II, III, and IV.  The term for each member is four years.  Individuals representing quadrants may be appointed for successive terms.</a:t>
            </a:r>
          </a:p>
          <a:p>
            <a:r>
              <a:rPr lang="en-US" dirty="0" smtClean="0"/>
              <a:t> </a:t>
            </a:r>
          </a:p>
          <a:p>
            <a:r>
              <a:rPr lang="en-US" dirty="0" smtClean="0"/>
              <a:t>7.	The fertilizer manufacturer representative term will be four years.  The individual appointed may be appointed for successive terms.</a:t>
            </a:r>
          </a:p>
          <a:p>
            <a:r>
              <a:rPr lang="en-US" dirty="0" smtClean="0"/>
              <a:t> </a:t>
            </a:r>
          </a:p>
          <a:p>
            <a:r>
              <a:rPr lang="en-US" dirty="0" smtClean="0"/>
              <a:t>8.	Representatives from Farm Bureau, Farmer's Union and Oklahoma State Department of Agriculture have standing appointments as members on the Fertilizer Advisory Board.</a:t>
            </a:r>
          </a:p>
          <a:p>
            <a:r>
              <a:rPr lang="en-US" dirty="0" smtClean="0"/>
              <a:t> </a:t>
            </a:r>
          </a:p>
          <a:p>
            <a:r>
              <a:rPr lang="en-US" dirty="0" smtClean="0"/>
              <a:t>9.	The Chairman of the Fertilizer Advisory Board will be elected annually during the fall meeting by the other eight voting members of the board.  The term of appointment will be for one year.  The Chairman may serve successive terms with the approval of the board.</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SB314, 1989</a:t>
            </a:r>
            <a:endParaRPr lang="en-US" dirty="0">
              <a:latin typeface="Arial Black" pitchFamily="34" charset="0"/>
            </a:endParaRPr>
          </a:p>
        </p:txBody>
      </p:sp>
      <p:pic>
        <p:nvPicPr>
          <p:cNvPr id="1027" name="Picture 3" descr="C:\CHECKOFF\senate_bill314.jpg"/>
          <p:cNvPicPr>
            <a:picLocks noChangeAspect="1" noChangeArrowheads="1"/>
          </p:cNvPicPr>
          <p:nvPr/>
        </p:nvPicPr>
        <p:blipFill>
          <a:blip r:embed="rId3" cstate="print"/>
          <a:srcRect/>
          <a:stretch>
            <a:fillRect/>
          </a:stretch>
        </p:blipFill>
        <p:spPr bwMode="auto">
          <a:xfrm>
            <a:off x="838200" y="1219200"/>
            <a:ext cx="7503127" cy="5324476"/>
          </a:xfrm>
          <a:prstGeom prst="rect">
            <a:avLst/>
          </a:prstGeom>
          <a:noFill/>
          <a:ln w="57150">
            <a:solidFill>
              <a:schemeClr val="accent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Black" pitchFamily="34" charset="0"/>
              </a:rPr>
              <a:t>Tons of Fertilizer Sold,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a:srcRect/>
          <a:stretch>
            <a:fillRect/>
          </a:stretch>
        </p:blipFill>
        <p:spPr bwMode="auto">
          <a:xfrm>
            <a:off x="457199" y="1600200"/>
            <a:ext cx="8209761" cy="4876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Corn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3"/>
          <a:srcRect/>
          <a:stretch>
            <a:fillRect/>
          </a:stretch>
        </p:blipFill>
        <p:spPr bwMode="auto">
          <a:xfrm>
            <a:off x="1981200" y="1828800"/>
            <a:ext cx="5038725" cy="44862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Soybean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3"/>
          <a:srcRect/>
          <a:stretch>
            <a:fillRect/>
          </a:stretch>
        </p:blipFill>
        <p:spPr bwMode="auto">
          <a:xfrm>
            <a:off x="2057400" y="1981200"/>
            <a:ext cx="5048250" cy="44958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Wheat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3"/>
          <a:srcRect/>
          <a:stretch>
            <a:fillRect/>
          </a:stretch>
        </p:blipFill>
        <p:spPr bwMode="auto">
          <a:xfrm>
            <a:off x="2057400" y="1905000"/>
            <a:ext cx="5048250" cy="4495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Black" pitchFamily="34" charset="0"/>
              </a:rPr>
              <a:t>Fertilizer Prices, 1990-2008</a:t>
            </a:r>
            <a:endParaRPr lang="en-US" dirty="0">
              <a:latin typeface="Arial Black" pitchFamily="34" charset="0"/>
            </a:endParaRPr>
          </a:p>
        </p:txBody>
      </p:sp>
      <p:pic>
        <p:nvPicPr>
          <p:cNvPr id="1026" name="Picture 2"/>
          <p:cNvPicPr>
            <a:picLocks noChangeAspect="1" noChangeArrowheads="1"/>
          </p:cNvPicPr>
          <p:nvPr/>
        </p:nvPicPr>
        <p:blipFill>
          <a:blip r:embed="rId3"/>
          <a:srcRect/>
          <a:stretch>
            <a:fillRect/>
          </a:stretch>
        </p:blipFill>
        <p:spPr bwMode="auto">
          <a:xfrm>
            <a:off x="990600" y="1752600"/>
            <a:ext cx="7430142" cy="458152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509</TotalTime>
  <Words>69</Words>
  <Application>Microsoft Office PowerPoint</Application>
  <PresentationFormat>On-screen Show (4:3)</PresentationFormat>
  <Paragraphs>65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Soil Fertility Research and Advisory Board</vt:lpstr>
      <vt:lpstr>Slide 2</vt:lpstr>
      <vt:lpstr>Slide 3</vt:lpstr>
      <vt:lpstr>SB314, 1989</vt:lpstr>
      <vt:lpstr>Tons of Fertilizer Sold, 1990-2007</vt:lpstr>
      <vt:lpstr>Corn Price, 1990-2007</vt:lpstr>
      <vt:lpstr>Soybean Price, 1990-2007</vt:lpstr>
      <vt:lpstr>Wheat Price, 1990-2007</vt:lpstr>
      <vt:lpstr>Fertilizer Prices, 1990-2008</vt:lpstr>
      <vt:lpstr>GreenSeeker Adoption</vt:lpstr>
    </vt:vector>
  </TitlesOfParts>
  <Company>Oklahoma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Fertility Research and Advisory Board</dc:title>
  <dc:creator>William Raun</dc:creator>
  <cp:lastModifiedBy>William Raun</cp:lastModifiedBy>
  <cp:revision>34</cp:revision>
  <dcterms:created xsi:type="dcterms:W3CDTF">2008-09-18T14:46:59Z</dcterms:created>
  <dcterms:modified xsi:type="dcterms:W3CDTF">2008-09-19T19:47:58Z</dcterms:modified>
</cp:coreProperties>
</file>