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65" r:id="rId11"/>
    <p:sldId id="269" r:id="rId12"/>
    <p:sldId id="266" r:id="rId13"/>
    <p:sldId id="274" r:id="rId14"/>
    <p:sldId id="275" r:id="rId15"/>
    <p:sldId id="267" r:id="rId16"/>
    <p:sldId id="277" r:id="rId17"/>
    <p:sldId id="272" r:id="rId18"/>
    <p:sldId id="271" r:id="rId19"/>
    <p:sldId id="273" r:id="rId20"/>
    <p:sldId id="276" r:id="rId21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04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hart%20in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379116516169482"/>
          <c:y val="6.8375817429600944E-2"/>
          <c:w val="0.7826814558233155"/>
          <c:h val="0.68634347613327995"/>
        </c:manualLayout>
      </c:layout>
      <c:scatterChart>
        <c:scatterStyle val="smoothMarker"/>
        <c:ser>
          <c:idx val="0"/>
          <c:order val="0"/>
          <c:tx>
            <c:strRef>
              <c:f>'[Chart in Microsoft Office PowerPoint]Marshall'!$BB$11</c:f>
              <c:strCache>
                <c:ptCount val="1"/>
                <c:pt idx="0">
                  <c:v>OSU Alg Topdress Rate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none"/>
          </c:marker>
          <c:xVal>
            <c:numRef>
              <c:f>'[Chart in Microsoft Office PowerPoint]Marshall'!$AW$12:$AW$34</c:f>
              <c:numCache>
                <c:formatCode>General</c:formatCode>
                <c:ptCount val="23"/>
                <c:pt idx="0">
                  <c:v>0.2</c:v>
                </c:pt>
                <c:pt idx="1">
                  <c:v>0.2</c:v>
                </c:pt>
                <c:pt idx="2">
                  <c:v>0.26</c:v>
                </c:pt>
                <c:pt idx="3">
                  <c:v>0.28000000000000008</c:v>
                </c:pt>
                <c:pt idx="4">
                  <c:v>0.30000000000000004</c:v>
                </c:pt>
                <c:pt idx="5">
                  <c:v>0.32000000000000006</c:v>
                </c:pt>
                <c:pt idx="6">
                  <c:v>0.34</c:v>
                </c:pt>
                <c:pt idx="7">
                  <c:v>0.36000000000000004</c:v>
                </c:pt>
                <c:pt idx="8">
                  <c:v>0.38000000000000006</c:v>
                </c:pt>
                <c:pt idx="9">
                  <c:v>0.4</c:v>
                </c:pt>
                <c:pt idx="10">
                  <c:v>0.42000000000000004</c:v>
                </c:pt>
                <c:pt idx="11">
                  <c:v>0.44</c:v>
                </c:pt>
                <c:pt idx="12">
                  <c:v>0.46</c:v>
                </c:pt>
                <c:pt idx="13">
                  <c:v>0.48000000000000004</c:v>
                </c:pt>
                <c:pt idx="14">
                  <c:v>0.5</c:v>
                </c:pt>
                <c:pt idx="15">
                  <c:v>0.52</c:v>
                </c:pt>
                <c:pt idx="16">
                  <c:v>0.54</c:v>
                </c:pt>
                <c:pt idx="17">
                  <c:v>0.56000000000000005</c:v>
                </c:pt>
                <c:pt idx="18">
                  <c:v>0.58000000000000007</c:v>
                </c:pt>
                <c:pt idx="19">
                  <c:v>0.60000000000000009</c:v>
                </c:pt>
                <c:pt idx="20">
                  <c:v>0.62000000000000011</c:v>
                </c:pt>
                <c:pt idx="21">
                  <c:v>0.64000000000000012</c:v>
                </c:pt>
                <c:pt idx="22">
                  <c:v>0.66000000000000014</c:v>
                </c:pt>
              </c:numCache>
            </c:numRef>
          </c:xVal>
          <c:yVal>
            <c:numRef>
              <c:f>'[Chart in Microsoft Office PowerPoint]Marshall'!$BB$12:$BB$34</c:f>
              <c:numCache>
                <c:formatCode>General</c:formatCode>
                <c:ptCount val="23"/>
                <c:pt idx="0">
                  <c:v>0</c:v>
                </c:pt>
                <c:pt idx="1">
                  <c:v>31.404859797488108</c:v>
                </c:pt>
                <c:pt idx="2">
                  <c:v>36.260459185903223</c:v>
                </c:pt>
                <c:pt idx="3">
                  <c:v>38.04043253261429</c:v>
                </c:pt>
                <c:pt idx="4">
                  <c:v>39.907782189116617</c:v>
                </c:pt>
                <c:pt idx="5">
                  <c:v>41.866797331721173</c:v>
                </c:pt>
                <c:pt idx="6">
                  <c:v>43.921977686182572</c:v>
                </c:pt>
                <c:pt idx="7">
                  <c:v>46.078043863266089</c:v>
                </c:pt>
                <c:pt idx="8">
                  <c:v>48.339948201672343</c:v>
                </c:pt>
                <c:pt idx="9">
                  <c:v>50.712886143225532</c:v>
                </c:pt>
                <c:pt idx="10">
                  <c:v>53.202308166453179</c:v>
                </c:pt>
                <c:pt idx="11">
                  <c:v>55.81393230596796</c:v>
                </c:pt>
                <c:pt idx="12">
                  <c:v>56.244234051882025</c:v>
                </c:pt>
                <c:pt idx="13">
                  <c:v>51.641899491457892</c:v>
                </c:pt>
                <c:pt idx="14">
                  <c:v>46.813643003012864</c:v>
                </c:pt>
                <c:pt idx="15">
                  <c:v>41.748374406793481</c:v>
                </c:pt>
                <c:pt idx="16">
                  <c:v>36.434459122208146</c:v>
                </c:pt>
                <c:pt idx="17">
                  <c:v>30.859691443979688</c:v>
                </c:pt>
                <c:pt idx="18">
                  <c:v>25.011266506462881</c:v>
                </c:pt>
                <c:pt idx="19">
                  <c:v>18.875750871730883</c:v>
                </c:pt>
                <c:pt idx="20">
                  <c:v>12.439051673874095</c:v>
                </c:pt>
                <c:pt idx="21">
                  <c:v>5.6863842486365872</c:v>
                </c:pt>
                <c:pt idx="22">
                  <c:v>0</c:v>
                </c:pt>
              </c:numCache>
            </c:numRef>
          </c:yVal>
        </c:ser>
        <c:ser>
          <c:idx val="1"/>
          <c:order val="1"/>
          <c:tx>
            <c:strRef>
              <c:f>'[Chart in Microsoft Office PowerPoint]Marshall'!$BG$4</c:f>
              <c:strCache>
                <c:ptCount val="1"/>
                <c:pt idx="0">
                  <c:v>New TD Rate</c:v>
                </c:pt>
              </c:strCache>
            </c:strRef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none"/>
          </c:marker>
          <c:xVal>
            <c:numRef>
              <c:f>'[Chart in Microsoft Office PowerPoint]Marshall'!$BD$5:$BD$33</c:f>
              <c:numCache>
                <c:formatCode>General</c:formatCode>
                <c:ptCount val="29"/>
                <c:pt idx="0">
                  <c:v>0</c:v>
                </c:pt>
                <c:pt idx="1">
                  <c:v>2.5000000000000001E-2</c:v>
                </c:pt>
                <c:pt idx="2">
                  <c:v>0.05</c:v>
                </c:pt>
                <c:pt idx="3">
                  <c:v>7.5000000000000011E-2</c:v>
                </c:pt>
                <c:pt idx="4">
                  <c:v>0.1</c:v>
                </c:pt>
                <c:pt idx="5">
                  <c:v>0.125</c:v>
                </c:pt>
                <c:pt idx="6">
                  <c:v>0.15000000000000002</c:v>
                </c:pt>
                <c:pt idx="7">
                  <c:v>0.17500000000000002</c:v>
                </c:pt>
                <c:pt idx="8">
                  <c:v>0.2</c:v>
                </c:pt>
                <c:pt idx="9">
                  <c:v>0.22500000000000001</c:v>
                </c:pt>
                <c:pt idx="10">
                  <c:v>0.25</c:v>
                </c:pt>
                <c:pt idx="11">
                  <c:v>0.27500000000000002</c:v>
                </c:pt>
                <c:pt idx="12">
                  <c:v>0.30000000000000004</c:v>
                </c:pt>
                <c:pt idx="13">
                  <c:v>0.32500000000000007</c:v>
                </c:pt>
                <c:pt idx="14">
                  <c:v>0.35000000000000003</c:v>
                </c:pt>
                <c:pt idx="15">
                  <c:v>0.37500000000000006</c:v>
                </c:pt>
                <c:pt idx="16">
                  <c:v>0.4</c:v>
                </c:pt>
                <c:pt idx="17">
                  <c:v>0.4250000000000001</c:v>
                </c:pt>
                <c:pt idx="18">
                  <c:v>0.45</c:v>
                </c:pt>
                <c:pt idx="19">
                  <c:v>0.47500000000000003</c:v>
                </c:pt>
                <c:pt idx="20">
                  <c:v>0.5</c:v>
                </c:pt>
                <c:pt idx="21">
                  <c:v>0.52500000000000002</c:v>
                </c:pt>
                <c:pt idx="22">
                  <c:v>0.55000000000000004</c:v>
                </c:pt>
                <c:pt idx="23">
                  <c:v>0.57500000000000007</c:v>
                </c:pt>
                <c:pt idx="24">
                  <c:v>0.60000000000000009</c:v>
                </c:pt>
                <c:pt idx="25">
                  <c:v>0.62500000000000011</c:v>
                </c:pt>
                <c:pt idx="26">
                  <c:v>0.65000000000000013</c:v>
                </c:pt>
                <c:pt idx="27">
                  <c:v>0.67500000000000016</c:v>
                </c:pt>
                <c:pt idx="28">
                  <c:v>0.70000000000000007</c:v>
                </c:pt>
              </c:numCache>
            </c:numRef>
          </c:xVal>
          <c:yVal>
            <c:numRef>
              <c:f>'[Chart in Microsoft Office PowerPoint]Marshall'!$BG$4:$BG$33</c:f>
              <c:numCache>
                <c:formatCode>General</c:formatCode>
                <c:ptCount val="30"/>
                <c:pt idx="0">
                  <c:v>0</c:v>
                </c:pt>
                <c:pt idx="1">
                  <c:v>0</c:v>
                </c:pt>
                <c:pt idx="2">
                  <c:v>0.51806790385656043</c:v>
                </c:pt>
                <c:pt idx="3">
                  <c:v>2.4122701001391946</c:v>
                </c:pt>
                <c:pt idx="4">
                  <c:v>5.8457045602200939</c:v>
                </c:pt>
                <c:pt idx="5">
                  <c:v>10.698034990217913</c:v>
                </c:pt>
                <c:pt idx="6">
                  <c:v>16.615184681610796</c:v>
                </c:pt>
                <c:pt idx="7">
                  <c:v>23.084876019932434</c:v>
                </c:pt>
                <c:pt idx="8">
                  <c:v>29.54658983614021</c:v>
                </c:pt>
                <c:pt idx="9">
                  <c:v>35.499209350317422</c:v>
                </c:pt>
                <c:pt idx="10">
                  <c:v>40.572849889528015</c:v>
                </c:pt>
                <c:pt idx="11">
                  <c:v>44.55413101786958</c:v>
                </c:pt>
                <c:pt idx="12">
                  <c:v>47.37386333684578</c:v>
                </c:pt>
                <c:pt idx="13">
                  <c:v>49.073928053045336</c:v>
                </c:pt>
                <c:pt idx="14">
                  <c:v>49.768507221613852</c:v>
                </c:pt>
                <c:pt idx="15">
                  <c:v>49.609345573226427</c:v>
                </c:pt>
                <c:pt idx="16">
                  <c:v>48.759336740363715</c:v>
                </c:pt>
                <c:pt idx="17">
                  <c:v>47.375020422688102</c:v>
                </c:pt>
                <c:pt idx="18">
                  <c:v>45.596647306457584</c:v>
                </c:pt>
                <c:pt idx="19">
                  <c:v>43.543819814057507</c:v>
                </c:pt>
                <c:pt idx="20">
                  <c:v>41.314791614082289</c:v>
                </c:pt>
                <c:pt idx="21">
                  <c:v>38.987891662566156</c:v>
                </c:pt>
                <c:pt idx="22">
                  <c:v>36.623982696041281</c:v>
                </c:pt>
                <c:pt idx="23">
                  <c:v>33.68046775579149</c:v>
                </c:pt>
                <c:pt idx="24">
                  <c:v>26.499751723029643</c:v>
                </c:pt>
                <c:pt idx="25">
                  <c:v>18.875750871730883</c:v>
                </c:pt>
                <c:pt idx="26">
                  <c:v>10.781100043678665</c:v>
                </c:pt>
                <c:pt idx="27">
                  <c:v>2.186744756201922</c:v>
                </c:pt>
                <c:pt idx="28">
                  <c:v>0</c:v>
                </c:pt>
                <c:pt idx="29">
                  <c:v>0</c:v>
                </c:pt>
              </c:numCache>
            </c:numRef>
          </c:yVal>
        </c:ser>
        <c:axId val="94040832"/>
        <c:axId val="94044544"/>
      </c:scatterChart>
      <c:valAx>
        <c:axId val="9404083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 baseline="0"/>
                </a:pPr>
                <a:r>
                  <a:rPr lang="en-US" sz="1600" baseline="0"/>
                  <a:t>FpNDVI</a:t>
                </a:r>
              </a:p>
            </c:rich>
          </c:tx>
          <c:layout>
            <c:manualLayout>
              <c:xMode val="edge"/>
              <c:yMode val="edge"/>
              <c:x val="0.47549123934151299"/>
              <c:y val="0.87062252424386122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inorTickMark val="in"/>
        <c:tickLblPos val="nextTo"/>
        <c:spPr>
          <a:ln w="381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4044544"/>
        <c:crosses val="autoZero"/>
        <c:crossBetween val="midCat"/>
        <c:minorUnit val="0.05"/>
      </c:valAx>
      <c:valAx>
        <c:axId val="94044544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aseline="0"/>
                </a:pPr>
                <a:r>
                  <a:rPr lang="en-US" sz="1600" baseline="0"/>
                  <a:t>N Appl. Rate, kg/ha</a:t>
                </a:r>
              </a:p>
            </c:rich>
          </c:tx>
          <c:layout>
            <c:manualLayout>
              <c:xMode val="edge"/>
              <c:yMode val="edge"/>
              <c:x val="3.1045819750820467E-2"/>
              <c:y val="0.22911119059048987"/>
            </c:manualLayout>
          </c:layout>
          <c:spPr>
            <a:noFill/>
            <a:ln w="25400">
              <a:noFill/>
            </a:ln>
          </c:spPr>
        </c:title>
        <c:numFmt formatCode="General" sourceLinked="1"/>
        <c:minorTickMark val="in"/>
        <c:tickLblPos val="nextTo"/>
        <c:spPr>
          <a:ln w="381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94040832"/>
        <c:crosses val="autoZero"/>
        <c:crossBetween val="midCat"/>
        <c:minorUnit val="5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114368129726357"/>
          <c:y val="8.7502557942968975E-2"/>
          <c:w val="0.21568674774254198"/>
          <c:h val="0.19946150710230881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emf"/><Relationship Id="rId4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7DB6EF-1B68-400C-BD2E-238103ECBF45}" type="datetimeFigureOut">
              <a:rPr lang="en-US"/>
              <a:pPr>
                <a:defRPr/>
              </a:pPr>
              <a:t>7/31/2008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3FF2229-92B0-4FC2-B2D4-307EAB841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43261-E097-4A13-B630-3CD18055199B}" type="datetimeFigureOut">
              <a:rPr lang="en-US"/>
              <a:pPr>
                <a:defRPr/>
              </a:pPr>
              <a:t>7/31/2008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B6D51-8496-47EE-BEFD-F0364415A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24E81-CFA3-42B4-8761-71913AA845EE}" type="datetimeFigureOut">
              <a:rPr lang="en-US"/>
              <a:pPr>
                <a:defRPr/>
              </a:pPr>
              <a:t>7/31/2008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3C84B-2919-49E8-A25B-45BC77C23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766EC-91B5-4DFC-A0FB-27AD7DC6B5A9}" type="datetimeFigureOut">
              <a:rPr lang="en-US"/>
              <a:pPr>
                <a:defRPr/>
              </a:pPr>
              <a:t>7/31/2008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6895-55CD-4788-9B11-2E3CEC6907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40386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9A1CD-EDF1-40A6-9239-802E60E2B5C1}" type="datetimeFigureOut">
              <a:rPr lang="en-US"/>
              <a:pPr>
                <a:defRPr/>
              </a:pPr>
              <a:t>7/31/2008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C3BD4-F6F5-4089-ABAC-76078473C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3434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0FCE8-D388-4065-AC7F-49DF3CD12C50}" type="datetimeFigureOut">
              <a:rPr lang="en-US"/>
              <a:pPr>
                <a:defRPr/>
              </a:pPr>
              <a:t>7/31/2008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94E13-0086-45B7-98BD-71408A6DE1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218C5-E682-49D1-BF5C-F1C0CB7916C1}" type="datetimeFigureOut">
              <a:rPr lang="en-US"/>
              <a:pPr>
                <a:defRPr/>
              </a:pPr>
              <a:t>7/31/2008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2AB2F-8DA6-439E-854A-9B7EA42BD7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198C2-DD5E-426D-BFD8-21B94855C3B3}" type="datetimeFigureOut">
              <a:rPr lang="en-US"/>
              <a:pPr>
                <a:defRPr/>
              </a:pPr>
              <a:t>7/31/2008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0B149-E8A0-4B6C-95C8-6BA48DDBE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47E8A-D1AB-43D5-B120-7CA5E22E97F1}" type="datetimeFigureOut">
              <a:rPr lang="en-US"/>
              <a:pPr>
                <a:defRPr/>
              </a:pPr>
              <a:t>7/31/2008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09C90-1189-481E-B4E3-34E454FC8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0781F-C085-4246-BA91-DF9E956F755C}" type="datetimeFigureOut">
              <a:rPr lang="en-US"/>
              <a:pPr>
                <a:defRPr/>
              </a:pPr>
              <a:t>7/31/2008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3309-BA5D-45A8-B7D1-9686648FC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5D29F-8ED5-4DD2-84F3-6B63723759B3}" type="datetimeFigureOut">
              <a:rPr lang="en-US"/>
              <a:pPr>
                <a:defRPr/>
              </a:pPr>
              <a:t>7/31/2008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78E55-16C0-4573-B680-595865BD3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7679F-B1E8-41AE-B7FD-D9AE11BAE794}" type="datetimeFigureOut">
              <a:rPr lang="en-US"/>
              <a:pPr>
                <a:defRPr/>
              </a:pPr>
              <a:t>7/31/2008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857AE-9031-4A53-8A5E-E07ABB718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A5563-CDE0-459E-ACEC-2DD9BD8984CC}" type="datetimeFigureOut">
              <a:rPr lang="en-US"/>
              <a:pPr>
                <a:defRPr/>
              </a:pPr>
              <a:t>7/31/2008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EA81D-B4D3-43B6-A1EF-7B151A47D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5B569-53BF-4417-B8D4-80DE8FFC84E1}" type="datetimeFigureOut">
              <a:rPr lang="en-US"/>
              <a:pPr>
                <a:defRPr/>
              </a:pPr>
              <a:t>7/31/2008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5A121-21CB-43C0-B5B6-1B69AE029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FF66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59C6F1-C28D-4B01-A834-A9A59E633372}" type="datetimeFigureOut">
              <a:rPr lang="en-US"/>
              <a:pPr>
                <a:defRPr/>
              </a:pPr>
              <a:t>7/31/2008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81F575-7D44-4EC9-BC87-CD8ECE35C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2295" name="Group 14"/>
          <p:cNvGrpSpPr>
            <a:grpSpLocks/>
          </p:cNvGrpSpPr>
          <p:nvPr userDrawn="1"/>
        </p:nvGrpSpPr>
        <p:grpSpPr bwMode="auto">
          <a:xfrm>
            <a:off x="304800" y="6096000"/>
            <a:ext cx="8534400" cy="565150"/>
            <a:chOff x="192" y="3792"/>
            <a:chExt cx="5376" cy="356"/>
          </a:xfrm>
        </p:grpSpPr>
        <p:cxnSp>
          <p:nvCxnSpPr>
            <p:cNvPr id="9" name="Straight Connector 8"/>
            <p:cNvCxnSpPr/>
            <p:nvPr userDrawn="1"/>
          </p:nvCxnSpPr>
          <p:spPr>
            <a:xfrm>
              <a:off x="192" y="3792"/>
              <a:ext cx="5376" cy="0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>
              <a:off x="192" y="4080"/>
              <a:ext cx="5328" cy="0"/>
            </a:xfrm>
            <a:prstGeom prst="line">
              <a:avLst/>
            </a:pr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298" name="Picture 10" descr="OSU logo.JPG"/>
            <p:cNvPicPr>
              <a:picLocks noChangeAspect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4800" y="3840"/>
              <a:ext cx="474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9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1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Chart3.xls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Chart4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Microsoft_Office_Excel_Chart6.xls"/><Relationship Id="rId4" Type="http://schemas.openxmlformats.org/officeDocument/2006/relationships/oleObject" Target="../embeddings/Microsoft_Office_Excel_Chart5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Theory of Predicting Crop Response to Non-Limiting Nitrogen</a:t>
            </a:r>
          </a:p>
        </p:txBody>
      </p:sp>
      <p:grpSp>
        <p:nvGrpSpPr>
          <p:cNvPr id="13315" name="Group 4"/>
          <p:cNvGrpSpPr>
            <a:grpSpLocks/>
          </p:cNvGrpSpPr>
          <p:nvPr/>
        </p:nvGrpSpPr>
        <p:grpSpPr bwMode="auto">
          <a:xfrm>
            <a:off x="1676400" y="1752600"/>
            <a:ext cx="6330950" cy="3962400"/>
            <a:chOff x="89" y="954"/>
            <a:chExt cx="4708" cy="2888"/>
          </a:xfrm>
        </p:grpSpPr>
        <p:grpSp>
          <p:nvGrpSpPr>
            <p:cNvPr id="13316" name="Group 5"/>
            <p:cNvGrpSpPr>
              <a:grpSpLocks/>
            </p:cNvGrpSpPr>
            <p:nvPr/>
          </p:nvGrpSpPr>
          <p:grpSpPr bwMode="auto">
            <a:xfrm>
              <a:off x="89" y="954"/>
              <a:ext cx="2109" cy="2162"/>
              <a:chOff x="-117" y="257"/>
              <a:chExt cx="1824" cy="1727"/>
            </a:xfrm>
          </p:grpSpPr>
          <p:pic>
            <p:nvPicPr>
              <p:cNvPr id="13318" name="Picture 6" descr="matt_ellen_roberts"/>
              <p:cNvPicPr>
                <a:picLocks noChangeAspect="1" noChangeArrowheads="1"/>
              </p:cNvPicPr>
              <p:nvPr/>
            </p:nvPicPr>
            <p:blipFill>
              <a:blip r:embed="rId2"/>
              <a:srcRect l="17749" t="9178" r="15060" b="7544"/>
              <a:stretch>
                <a:fillRect/>
              </a:stretch>
            </p:blipFill>
            <p:spPr bwMode="auto">
              <a:xfrm>
                <a:off x="-117" y="257"/>
                <a:ext cx="1824" cy="17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319" name="Rectangle 7"/>
              <p:cNvSpPr>
                <a:spLocks noChangeArrowheads="1"/>
              </p:cNvSpPr>
              <p:nvPr/>
            </p:nvSpPr>
            <p:spPr bwMode="auto">
              <a:xfrm>
                <a:off x="157" y="277"/>
                <a:ext cx="97" cy="16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3317" name="Picture 8" descr="roberts nrich Rot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2194" b="65039"/>
            <a:stretch>
              <a:fillRect/>
            </a:stretch>
          </p:blipFill>
          <p:spPr bwMode="auto">
            <a:xfrm>
              <a:off x="823" y="3009"/>
              <a:ext cx="3974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Location and Year Effects on RI</a:t>
            </a:r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>
            <p:ph idx="1"/>
          </p:nvPr>
        </p:nvGraphicFramePr>
        <p:xfrm>
          <a:off x="1066800" y="1752600"/>
          <a:ext cx="6934200" cy="4170363"/>
        </p:xfrm>
        <a:graphic>
          <a:graphicData uri="http://schemas.openxmlformats.org/presentationml/2006/ole">
            <p:oleObj spid="_x0000_s5122" name="Chart" r:id="rId3" imgW="4663504" imgH="267462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Comparison of RI Curves Constructed from NRich Strips and Field Experiments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>
            <p:ph idx="1"/>
          </p:nvPr>
        </p:nvGraphicFramePr>
        <p:xfrm>
          <a:off x="1371600" y="1600200"/>
          <a:ext cx="6781800" cy="4352925"/>
        </p:xfrm>
        <a:graphic>
          <a:graphicData uri="http://schemas.openxmlformats.org/presentationml/2006/ole">
            <p:oleObj spid="_x0000_s6146" name="Chart" r:id="rId3" imgW="4663504" imgH="299454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RI NDVI Corn Model Calculated from Field Averages of FpNDVI and NRich NDVI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>
            <p:ph idx="4294967295"/>
          </p:nvPr>
        </p:nvGraphicFramePr>
        <p:xfrm>
          <a:off x="1295400" y="1600200"/>
          <a:ext cx="6400800" cy="4114800"/>
        </p:xfrm>
        <a:graphic>
          <a:graphicData uri="http://schemas.openxmlformats.org/presentationml/2006/ole">
            <p:oleObj spid="_x0000_s7170" name="Chart" r:id="rId3" imgW="5920692" imgH="342898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>
            <p:ph idx="4294967295"/>
          </p:nvPr>
        </p:nvGraphicFramePr>
        <p:xfrm>
          <a:off x="1371600" y="1676400"/>
          <a:ext cx="6670675" cy="4203700"/>
        </p:xfrm>
        <a:graphic>
          <a:graphicData uri="http://schemas.openxmlformats.org/presentationml/2006/ole">
            <p:oleObj spid="_x0000_s8194" name="Chart" r:id="rId3" imgW="6697900" imgH="4221358" progId="Excel.Chart.8">
              <p:embed/>
            </p:oleObj>
          </a:graphicData>
        </a:graphic>
      </p:graphicFrame>
      <p:sp>
        <p:nvSpPr>
          <p:cNvPr id="819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Yield Potential Model for All Crops</a:t>
            </a:r>
            <a:br>
              <a:rPr lang="en-US" sz="3600" smtClean="0"/>
            </a:br>
            <a:r>
              <a:rPr lang="en-US" sz="3600" smtClean="0"/>
              <a:t> </a:t>
            </a:r>
            <a:r>
              <a:rPr lang="en-US" sz="2400" smtClean="0"/>
              <a:t>Wheat Data Shown in Graph</a:t>
            </a:r>
          </a:p>
        </p:txBody>
      </p:sp>
      <p:graphicFrame>
        <p:nvGraphicFramePr>
          <p:cNvPr id="8195" name="Object 4"/>
          <p:cNvGraphicFramePr>
            <a:graphicFrameLocks noChangeAspect="1"/>
          </p:cNvGraphicFramePr>
          <p:nvPr>
            <p:ph idx="1"/>
          </p:nvPr>
        </p:nvGraphicFramePr>
        <p:xfrm>
          <a:off x="2514600" y="2209800"/>
          <a:ext cx="2590800" cy="696913"/>
        </p:xfrm>
        <a:graphic>
          <a:graphicData uri="http://schemas.openxmlformats.org/presentationml/2006/ole">
            <p:oleObj spid="_x0000_s8195" name="Equation" r:id="rId4" imgW="8506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1293813" y="1789113"/>
          <a:ext cx="6672262" cy="4144962"/>
        </p:xfrm>
        <a:graphic>
          <a:graphicData uri="http://schemas.openxmlformats.org/presentationml/2006/ole">
            <p:oleObj spid="_x0000_s9218" name="Chart" r:id="rId3" imgW="4701492" imgH="2857616" progId="Excel.Chart.8">
              <p:embed/>
            </p:oleObj>
          </a:graphicData>
        </a:graphic>
      </p:graphicFrame>
      <p:sp>
        <p:nvSpPr>
          <p:cNvPr id="92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Response Index Theory for Fertilizer N Response</a:t>
            </a:r>
          </a:p>
        </p:txBody>
      </p:sp>
      <p:graphicFrame>
        <p:nvGraphicFramePr>
          <p:cNvPr id="9219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2971800" y="1905000"/>
          <a:ext cx="1130300" cy="393700"/>
        </p:xfrm>
        <a:graphic>
          <a:graphicData uri="http://schemas.openxmlformats.org/presentationml/2006/ole">
            <p:oleObj spid="_x0000_s9219" name="Equation" r:id="rId4" imgW="1130040" imgH="393480" progId="Equation.3">
              <p:embed/>
            </p:oleObj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6248400" y="2057400"/>
          <a:ext cx="800100" cy="190500"/>
        </p:xfrm>
        <a:graphic>
          <a:graphicData uri="http://schemas.openxmlformats.org/presentationml/2006/ole">
            <p:oleObj spid="_x0000_s9220" name="Equation" r:id="rId5" imgW="799920" imgH="190440" progId="Equation.3">
              <p:embed/>
            </p:oleObj>
          </a:graphicData>
        </a:graphic>
      </p:graphicFrame>
      <p:graphicFrame>
        <p:nvGraphicFramePr>
          <p:cNvPr id="9221" name="Object 14"/>
          <p:cNvGraphicFramePr>
            <a:graphicFrameLocks noChangeAspect="1"/>
          </p:cNvGraphicFramePr>
          <p:nvPr>
            <p:ph sz="quarter" idx="3"/>
          </p:nvPr>
        </p:nvGraphicFramePr>
        <p:xfrm>
          <a:off x="2438400" y="3035300"/>
          <a:ext cx="1676400" cy="457200"/>
        </p:xfrm>
        <a:graphic>
          <a:graphicData uri="http://schemas.openxmlformats.org/presentationml/2006/ole">
            <p:oleObj spid="_x0000_s9221" name="Equation" r:id="rId6" imgW="15364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Comparing RI NDVI Model to OSU Model</a:t>
            </a:r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>
            <p:ph idx="1"/>
          </p:nvPr>
        </p:nvGraphicFramePr>
        <p:xfrm>
          <a:off x="1066800" y="1600200"/>
          <a:ext cx="7162800" cy="4191000"/>
        </p:xfrm>
        <a:graphic>
          <a:graphicData uri="http://schemas.openxmlformats.org/presentationml/2006/ole">
            <p:oleObj spid="_x0000_s10242" name="Chart" r:id="rId3" imgW="6111144" imgH="3169983" progId="Excel.Chart.8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09800" y="2590800"/>
            <a:ext cx="533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?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OSU </a:t>
            </a:r>
            <a:r>
              <a:rPr lang="en-US" dirty="0" err="1" smtClean="0"/>
              <a:t>Topdress</a:t>
            </a:r>
            <a:r>
              <a:rPr lang="en-US" dirty="0" smtClean="0"/>
              <a:t> Rate to RI NDVI Model </a:t>
            </a:r>
            <a:r>
              <a:rPr lang="en-US" dirty="0" err="1" smtClean="0"/>
              <a:t>Topdress</a:t>
            </a:r>
            <a:r>
              <a:rPr lang="en-US" dirty="0" smtClean="0"/>
              <a:t> Rate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762000" y="1447800"/>
          <a:ext cx="76962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09800" y="3429000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/>
              <a:t>?</a:t>
            </a:r>
            <a:endParaRPr lang="en-US" sz="7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15"/>
          <p:cNvSpPr>
            <a:spLocks noChangeAspect="1" noChangeArrowheads="1" noTextEdit="1"/>
          </p:cNvSpPr>
          <p:nvPr/>
        </p:nvSpPr>
        <p:spPr bwMode="auto">
          <a:xfrm>
            <a:off x="1828800" y="2209800"/>
            <a:ext cx="49530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381000" y="5105400"/>
            <a:ext cx="1676400" cy="822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Measure of undetermined small scale variability and sampling error.</a:t>
            </a:r>
          </a:p>
        </p:txBody>
      </p:sp>
      <p:pic>
        <p:nvPicPr>
          <p:cNvPr id="18436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133600"/>
            <a:ext cx="4894263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Semivariogram</a:t>
            </a:r>
          </a:p>
        </p:txBody>
      </p:sp>
      <p:sp>
        <p:nvSpPr>
          <p:cNvPr id="18438" name="Line 3"/>
          <p:cNvSpPr>
            <a:spLocks noChangeShapeType="1"/>
          </p:cNvSpPr>
          <p:nvPr/>
        </p:nvSpPr>
        <p:spPr bwMode="auto">
          <a:xfrm flipH="1" flipV="1">
            <a:off x="4724400" y="4953000"/>
            <a:ext cx="2590800" cy="533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7315200" y="5181600"/>
            <a:ext cx="1447800" cy="639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Distance “range” where data is spatially related.</a:t>
            </a:r>
          </a:p>
        </p:txBody>
      </p:sp>
      <p:sp>
        <p:nvSpPr>
          <p:cNvPr id="18440" name="Line 5"/>
          <p:cNvSpPr>
            <a:spLocks noChangeShapeType="1"/>
          </p:cNvSpPr>
          <p:nvPr/>
        </p:nvSpPr>
        <p:spPr bwMode="auto">
          <a:xfrm flipH="1">
            <a:off x="6705600" y="2819400"/>
            <a:ext cx="533400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Text Box 6"/>
          <p:cNvSpPr txBox="1">
            <a:spLocks noChangeArrowheads="1"/>
          </p:cNvSpPr>
          <p:nvPr/>
        </p:nvSpPr>
        <p:spPr bwMode="auto">
          <a:xfrm>
            <a:off x="7239000" y="2514600"/>
            <a:ext cx="1295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Overall sample variance.</a:t>
            </a:r>
          </a:p>
        </p:txBody>
      </p:sp>
      <p:sp>
        <p:nvSpPr>
          <p:cNvPr id="18442" name="Line 7"/>
          <p:cNvSpPr>
            <a:spLocks noChangeShapeType="1"/>
          </p:cNvSpPr>
          <p:nvPr/>
        </p:nvSpPr>
        <p:spPr bwMode="auto">
          <a:xfrm flipV="1">
            <a:off x="1524000" y="4953000"/>
            <a:ext cx="9906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443" name="Freeform 9"/>
          <p:cNvSpPr>
            <a:spLocks/>
          </p:cNvSpPr>
          <p:nvPr/>
        </p:nvSpPr>
        <p:spPr bwMode="auto">
          <a:xfrm>
            <a:off x="3254375" y="2570163"/>
            <a:ext cx="996950" cy="1133475"/>
          </a:xfrm>
          <a:custGeom>
            <a:avLst/>
            <a:gdLst>
              <a:gd name="T0" fmla="*/ 366712 w 628"/>
              <a:gd name="T1" fmla="*/ 219075 h 714"/>
              <a:gd name="T2" fmla="*/ 255587 w 628"/>
              <a:gd name="T3" fmla="*/ 341312 h 714"/>
              <a:gd name="T4" fmla="*/ 212725 w 628"/>
              <a:gd name="T5" fmla="*/ 406400 h 714"/>
              <a:gd name="T6" fmla="*/ 112713 w 628"/>
              <a:gd name="T7" fmla="*/ 550863 h 714"/>
              <a:gd name="T8" fmla="*/ 68262 w 628"/>
              <a:gd name="T9" fmla="*/ 649287 h 714"/>
              <a:gd name="T10" fmla="*/ 36512 w 628"/>
              <a:gd name="T11" fmla="*/ 803275 h 714"/>
              <a:gd name="T12" fmla="*/ 157162 w 628"/>
              <a:gd name="T13" fmla="*/ 1133475 h 714"/>
              <a:gd name="T14" fmla="*/ 400050 w 628"/>
              <a:gd name="T15" fmla="*/ 1101725 h 714"/>
              <a:gd name="T16" fmla="*/ 465138 w 628"/>
              <a:gd name="T17" fmla="*/ 1046163 h 714"/>
              <a:gd name="T18" fmla="*/ 576262 w 628"/>
              <a:gd name="T19" fmla="*/ 979488 h 714"/>
              <a:gd name="T20" fmla="*/ 785812 w 628"/>
              <a:gd name="T21" fmla="*/ 803275 h 714"/>
              <a:gd name="T22" fmla="*/ 917575 w 628"/>
              <a:gd name="T23" fmla="*/ 604837 h 714"/>
              <a:gd name="T24" fmla="*/ 950913 w 628"/>
              <a:gd name="T25" fmla="*/ 528638 h 714"/>
              <a:gd name="T26" fmla="*/ 982663 w 628"/>
              <a:gd name="T27" fmla="*/ 307975 h 714"/>
              <a:gd name="T28" fmla="*/ 839788 w 628"/>
              <a:gd name="T29" fmla="*/ 0 h 714"/>
              <a:gd name="T30" fmla="*/ 542925 w 628"/>
              <a:gd name="T31" fmla="*/ 42862 h 714"/>
              <a:gd name="T32" fmla="*/ 476250 w 628"/>
              <a:gd name="T33" fmla="*/ 65088 h 714"/>
              <a:gd name="T34" fmla="*/ 411163 w 628"/>
              <a:gd name="T35" fmla="*/ 109538 h 714"/>
              <a:gd name="T36" fmla="*/ 366712 w 628"/>
              <a:gd name="T37" fmla="*/ 209550 h 714"/>
              <a:gd name="T38" fmla="*/ 333375 w 628"/>
              <a:gd name="T39" fmla="*/ 230188 h 714"/>
              <a:gd name="T40" fmla="*/ 366712 w 628"/>
              <a:gd name="T41" fmla="*/ 219075 h 71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628"/>
              <a:gd name="T64" fmla="*/ 0 h 714"/>
              <a:gd name="T65" fmla="*/ 628 w 628"/>
              <a:gd name="T66" fmla="*/ 714 h 71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628" h="714">
                <a:moveTo>
                  <a:pt x="231" y="138"/>
                </a:moveTo>
                <a:cubicBezTo>
                  <a:pt x="205" y="177"/>
                  <a:pt x="193" y="183"/>
                  <a:pt x="161" y="215"/>
                </a:cubicBezTo>
                <a:cubicBezTo>
                  <a:pt x="148" y="259"/>
                  <a:pt x="165" y="213"/>
                  <a:pt x="134" y="256"/>
                </a:cubicBezTo>
                <a:cubicBezTo>
                  <a:pt x="112" y="287"/>
                  <a:pt x="98" y="320"/>
                  <a:pt x="71" y="347"/>
                </a:cubicBezTo>
                <a:cubicBezTo>
                  <a:pt x="64" y="369"/>
                  <a:pt x="48" y="386"/>
                  <a:pt x="43" y="409"/>
                </a:cubicBezTo>
                <a:cubicBezTo>
                  <a:pt x="21" y="515"/>
                  <a:pt x="40" y="454"/>
                  <a:pt x="23" y="506"/>
                </a:cubicBezTo>
                <a:cubicBezTo>
                  <a:pt x="27" y="591"/>
                  <a:pt x="0" y="693"/>
                  <a:pt x="99" y="714"/>
                </a:cubicBezTo>
                <a:cubicBezTo>
                  <a:pt x="150" y="707"/>
                  <a:pt x="202" y="704"/>
                  <a:pt x="252" y="694"/>
                </a:cubicBezTo>
                <a:cubicBezTo>
                  <a:pt x="269" y="691"/>
                  <a:pt x="281" y="668"/>
                  <a:pt x="293" y="659"/>
                </a:cubicBezTo>
                <a:cubicBezTo>
                  <a:pt x="314" y="644"/>
                  <a:pt x="339" y="625"/>
                  <a:pt x="363" y="617"/>
                </a:cubicBezTo>
                <a:cubicBezTo>
                  <a:pt x="397" y="573"/>
                  <a:pt x="454" y="547"/>
                  <a:pt x="495" y="506"/>
                </a:cubicBezTo>
                <a:cubicBezTo>
                  <a:pt x="517" y="461"/>
                  <a:pt x="548" y="421"/>
                  <a:pt x="578" y="381"/>
                </a:cubicBezTo>
                <a:cubicBezTo>
                  <a:pt x="584" y="365"/>
                  <a:pt x="594" y="350"/>
                  <a:pt x="599" y="333"/>
                </a:cubicBezTo>
                <a:cubicBezTo>
                  <a:pt x="611" y="288"/>
                  <a:pt x="609" y="240"/>
                  <a:pt x="619" y="194"/>
                </a:cubicBezTo>
                <a:cubicBezTo>
                  <a:pt x="614" y="101"/>
                  <a:pt x="628" y="20"/>
                  <a:pt x="529" y="0"/>
                </a:cubicBezTo>
                <a:cubicBezTo>
                  <a:pt x="454" y="5"/>
                  <a:pt x="410" y="17"/>
                  <a:pt x="342" y="27"/>
                </a:cubicBezTo>
                <a:cubicBezTo>
                  <a:pt x="328" y="32"/>
                  <a:pt x="314" y="36"/>
                  <a:pt x="300" y="41"/>
                </a:cubicBezTo>
                <a:cubicBezTo>
                  <a:pt x="284" y="46"/>
                  <a:pt x="259" y="69"/>
                  <a:pt x="259" y="69"/>
                </a:cubicBezTo>
                <a:cubicBezTo>
                  <a:pt x="255" y="82"/>
                  <a:pt x="239" y="122"/>
                  <a:pt x="231" y="132"/>
                </a:cubicBezTo>
                <a:cubicBezTo>
                  <a:pt x="226" y="138"/>
                  <a:pt x="210" y="137"/>
                  <a:pt x="210" y="145"/>
                </a:cubicBezTo>
                <a:cubicBezTo>
                  <a:pt x="210" y="152"/>
                  <a:pt x="224" y="140"/>
                  <a:pt x="231" y="138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Line 10"/>
          <p:cNvSpPr>
            <a:spLocks noChangeShapeType="1"/>
          </p:cNvSpPr>
          <p:nvPr/>
        </p:nvSpPr>
        <p:spPr bwMode="auto">
          <a:xfrm>
            <a:off x="1600200" y="2362200"/>
            <a:ext cx="914400" cy="1066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445" name="Text Box 11"/>
          <p:cNvSpPr txBox="1">
            <a:spLocks noChangeArrowheads="1"/>
          </p:cNvSpPr>
          <p:nvPr/>
        </p:nvSpPr>
        <p:spPr bwMode="auto">
          <a:xfrm>
            <a:off x="838200" y="1752600"/>
            <a:ext cx="914400" cy="6397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rgbClr val="FF0000"/>
                </a:solidFill>
              </a:rPr>
              <a:t>Indication of spatial strength.</a:t>
            </a:r>
          </a:p>
        </p:txBody>
      </p:sp>
      <p:sp>
        <p:nvSpPr>
          <p:cNvPr id="18446" name="Line 12"/>
          <p:cNvSpPr>
            <a:spLocks noChangeShapeType="1"/>
          </p:cNvSpPr>
          <p:nvPr/>
        </p:nvSpPr>
        <p:spPr bwMode="auto">
          <a:xfrm flipH="1">
            <a:off x="3810000" y="1981200"/>
            <a:ext cx="1143000" cy="1066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Text Box 13"/>
          <p:cNvSpPr txBox="1">
            <a:spLocks noChangeArrowheads="1"/>
          </p:cNvSpPr>
          <p:nvPr/>
        </p:nvSpPr>
        <p:spPr bwMode="auto">
          <a:xfrm>
            <a:off x="4800600" y="1600200"/>
            <a:ext cx="243840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rgbClr val="FF0000"/>
                </a:solidFill>
              </a:rPr>
              <a:t>Region where samples remain correlated (i.e. integral scale</a:t>
            </a:r>
            <a:r>
              <a:rPr lang="en-US" sz="1200" b="1" dirty="0" smtClean="0">
                <a:solidFill>
                  <a:srgbClr val="FF0000"/>
                </a:solidFill>
              </a:rPr>
              <a:t>) or region of high relatedness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8448" name="Line 18"/>
          <p:cNvSpPr>
            <a:spLocks noChangeShapeType="1"/>
          </p:cNvSpPr>
          <p:nvPr/>
        </p:nvSpPr>
        <p:spPr bwMode="auto">
          <a:xfrm>
            <a:off x="3810000" y="2743200"/>
            <a:ext cx="0" cy="2362200"/>
          </a:xfrm>
          <a:prstGeom prst="line">
            <a:avLst/>
          </a:prstGeom>
          <a:noFill/>
          <a:ln w="28575">
            <a:solidFill>
              <a:schemeClr val="tx1"/>
            </a:solidFill>
            <a:prstDash val="lgDashDot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9" name="AutoShape 21"/>
          <p:cNvSpPr>
            <a:spLocks/>
          </p:cNvSpPr>
          <p:nvPr/>
        </p:nvSpPr>
        <p:spPr bwMode="auto">
          <a:xfrm rot="5400000">
            <a:off x="3352800" y="2209800"/>
            <a:ext cx="228600" cy="685800"/>
          </a:xfrm>
          <a:prstGeom prst="leftBrace">
            <a:avLst>
              <a:gd name="adj1" fmla="val 2500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Text Box 22"/>
          <p:cNvSpPr txBox="1">
            <a:spLocks noChangeArrowheads="1"/>
          </p:cNvSpPr>
          <p:nvPr/>
        </p:nvSpPr>
        <p:spPr bwMode="auto">
          <a:xfrm>
            <a:off x="3276600" y="2057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Integral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31838"/>
          </a:xfrm>
        </p:spPr>
        <p:txBody>
          <a:bodyPr/>
          <a:lstStyle/>
          <a:p>
            <a:r>
              <a:rPr lang="en-US" sz="3200" dirty="0" smtClean="0"/>
              <a:t>Results Intermediate Scale Sensing or Sampling</a:t>
            </a:r>
            <a:endParaRPr lang="en-US" sz="3200" dirty="0" smtClean="0"/>
          </a:p>
        </p:txBody>
      </p:sp>
      <p:graphicFrame>
        <p:nvGraphicFramePr>
          <p:cNvPr id="66563" name="Group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077200" cy="5000626"/>
        </p:xfrm>
        <a:graphic>
          <a:graphicData uri="http://schemas.openxmlformats.org/drawingml/2006/table">
            <a:tbl>
              <a:tblPr/>
              <a:tblGrid>
                <a:gridCol w="1371600"/>
                <a:gridCol w="914400"/>
                <a:gridCol w="685800"/>
                <a:gridCol w="914400"/>
                <a:gridCol w="533400"/>
                <a:gridCol w="685800"/>
                <a:gridCol w="533400"/>
                <a:gridCol w="762000"/>
                <a:gridCol w="838200"/>
                <a:gridCol w="838200"/>
              </a:tblGrid>
              <a:tr h="4683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Data Type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Date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Nugget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Nugget:Sill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Range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(m)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Lag Size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(m)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Lag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No.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Integral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Scale (m)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Model Error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(RMSS)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Model Error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(SME)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Yield (bu/acre)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2005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4.636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0.06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3.5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1.02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0.00381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Yield (bu/acre)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2006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24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3.5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5.6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0.77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0.00243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Yield (bu/acre)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2007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3.4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1.08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0.00543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NDVI</a:t>
                      </a:r>
                      <a:r>
                        <a:rPr kumimoji="0" lang="en-US" sz="9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GreenSeeker™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18-Dec-04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CC33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1.91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0.00028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NDVI</a:t>
                      </a:r>
                      <a:r>
                        <a:rPr kumimoji="0" lang="en-US" sz="9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GreenSeeker™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17-Mar-06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0.001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0.62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43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5.4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0.97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-0.00540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NDVI</a:t>
                      </a:r>
                      <a:r>
                        <a:rPr kumimoji="0" lang="en-US" sz="9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GreenSeeker™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6-Apr-06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0.005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0.58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72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8.1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6.2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0.92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-0.00381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NDVI</a:t>
                      </a:r>
                      <a:r>
                        <a:rPr kumimoji="0" lang="en-US" sz="9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GreenSeeker™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4-Mar-07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0.003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0.26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1.2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3.0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0.95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-0.00021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NDVI</a:t>
                      </a:r>
                      <a:r>
                        <a:rPr kumimoji="0" lang="en-US" sz="9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GreenSeeker™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1-Mar-08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0.006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0.58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0.87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-0.00121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NDVI</a:t>
                      </a:r>
                      <a:r>
                        <a:rPr kumimoji="0" lang="en-US" sz="9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GreenSeeker™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16-Mar-08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0.010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0.57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4.0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0.91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-0.00250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Soil Test NO</a:t>
                      </a:r>
                      <a:r>
                        <a:rPr kumimoji="0" lang="en-US" sz="9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-N</a:t>
                      </a:r>
                      <a:r>
                        <a:rPr kumimoji="0" lang="en-US" sz="9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0-15cm 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15-Aug-06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1.200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0.85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181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26.0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5.9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1.00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0.00069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36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Soil Test NO</a:t>
                      </a:r>
                      <a:r>
                        <a:rPr kumimoji="0" lang="en-US" sz="9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-N</a:t>
                      </a:r>
                      <a:r>
                        <a:rPr kumimoji="0" lang="en-US" sz="9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15-30cm 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15-Aug-06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0.191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0.82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174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22.0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6.3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1.00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-0.00975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Soil Test P 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15-Aug-06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0.041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0.48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168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19.0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10.5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1.01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-0.01894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43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Soil Test K 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15-Aug-06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0.011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CC66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0.46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CC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19.0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10.1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1.01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0.00416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Soil Test pH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15-Aug-06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0.147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0.36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168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19.0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9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11.7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0.98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0.01491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56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Soil Test TSS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15-Aug-06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0.068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0.84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158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20.0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5.7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1.00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0.00475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Soil Test OM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15-Aug-06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0.012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0.36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158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20.0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11.3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0.92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0.00010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Soil EC</a:t>
                      </a:r>
                      <a:r>
                        <a:rPr kumimoji="0" lang="en-US" sz="9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Veris 0-30cm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2005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0.002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0.04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35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5.0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6.5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0.79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-0.00004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Soil EC</a:t>
                      </a:r>
                      <a:r>
                        <a:rPr kumimoji="0" lang="en-US" sz="900" b="1" i="0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Veris 0-91cm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2005</a:t>
                      </a:r>
                      <a:endParaRPr kumimoji="0" lang="en-US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42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6.0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7.3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0.80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-0.00005</a:t>
                      </a:r>
                      <a:endParaRPr kumimoji="0" lang="en-US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dirty="0" smtClean="0"/>
              <a:t>Recommendations for Measuring RI NDVI</a:t>
            </a:r>
          </a:p>
        </p:txBody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Pair your farmer practice  treatment and your </a:t>
            </a:r>
            <a:r>
              <a:rPr lang="en-US" sz="2400" dirty="0" err="1" smtClean="0"/>
              <a:t>NRich</a:t>
            </a:r>
            <a:r>
              <a:rPr lang="en-US" sz="2400" dirty="0" smtClean="0"/>
              <a:t> treatments in your experiment design or (in the case of statistical purists) insert an extra farmer practice treatment which is paired with your </a:t>
            </a:r>
            <a:r>
              <a:rPr lang="en-US" sz="2400" dirty="0" err="1" smtClean="0"/>
              <a:t>NRich</a:t>
            </a:r>
            <a:r>
              <a:rPr lang="en-US" sz="2400" dirty="0" smtClean="0"/>
              <a:t> treatments.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To maximize spatial relatedness, your </a:t>
            </a:r>
            <a:r>
              <a:rPr lang="en-US" sz="2400" dirty="0" smtClean="0"/>
              <a:t>sensor measurements </a:t>
            </a:r>
            <a:r>
              <a:rPr lang="en-US" sz="2400" dirty="0" smtClean="0"/>
              <a:t>from the two treatments should be spaced no more than three to four meters apart.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At greater </a:t>
            </a:r>
            <a:r>
              <a:rPr lang="en-US" sz="2400" dirty="0" smtClean="0"/>
              <a:t>distances, </a:t>
            </a:r>
            <a:r>
              <a:rPr lang="en-US" sz="2400" dirty="0" smtClean="0"/>
              <a:t>relatedness declines and variability (error) in the value of RI increases</a:t>
            </a:r>
            <a:r>
              <a:rPr lang="en-US" sz="2400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Remember that beyond the range measurements can be highly related by chance.  Between the integral scale and the range, the odds of the measurements being highly related declines rapidly.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What do N Rich Strips Say About </a:t>
            </a:r>
            <a:br>
              <a:rPr lang="en-US" sz="3600" smtClean="0"/>
            </a:br>
            <a:r>
              <a:rPr lang="en-US" sz="3600" smtClean="0"/>
              <a:t>N Rate Algorithms? </a:t>
            </a:r>
            <a:r>
              <a:rPr lang="en-US" sz="2800" smtClean="0"/>
              <a:t>+ Quite a Bit of Geostatistics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1676400" y="1752600"/>
            <a:ext cx="6330950" cy="3962400"/>
            <a:chOff x="89" y="954"/>
            <a:chExt cx="4708" cy="2888"/>
          </a:xfrm>
        </p:grpSpPr>
        <p:grpSp>
          <p:nvGrpSpPr>
            <p:cNvPr id="14340" name="Group 4"/>
            <p:cNvGrpSpPr>
              <a:grpSpLocks/>
            </p:cNvGrpSpPr>
            <p:nvPr/>
          </p:nvGrpSpPr>
          <p:grpSpPr bwMode="auto">
            <a:xfrm>
              <a:off x="89" y="954"/>
              <a:ext cx="2109" cy="2162"/>
              <a:chOff x="-117" y="257"/>
              <a:chExt cx="1824" cy="1727"/>
            </a:xfrm>
          </p:grpSpPr>
          <p:pic>
            <p:nvPicPr>
              <p:cNvPr id="14342" name="Picture 5" descr="matt_ellen_roberts"/>
              <p:cNvPicPr>
                <a:picLocks noChangeAspect="1" noChangeArrowheads="1"/>
              </p:cNvPicPr>
              <p:nvPr/>
            </p:nvPicPr>
            <p:blipFill>
              <a:blip r:embed="rId2"/>
              <a:srcRect l="17749" t="9178" r="15060" b="7544"/>
              <a:stretch>
                <a:fillRect/>
              </a:stretch>
            </p:blipFill>
            <p:spPr bwMode="auto">
              <a:xfrm>
                <a:off x="-117" y="257"/>
                <a:ext cx="1824" cy="17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43" name="Rectangle 6"/>
              <p:cNvSpPr>
                <a:spLocks noChangeArrowheads="1"/>
              </p:cNvSpPr>
              <p:nvPr/>
            </p:nvSpPr>
            <p:spPr bwMode="auto">
              <a:xfrm>
                <a:off x="157" y="277"/>
                <a:ext cx="97" cy="16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4341" name="Picture 7" descr="roberts nrich Rot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2194" b="65039"/>
            <a:stretch>
              <a:fillRect/>
            </a:stretch>
          </p:blipFill>
          <p:spPr bwMode="auto">
            <a:xfrm>
              <a:off x="823" y="3009"/>
              <a:ext cx="3974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/>
              <a:t>Paired </a:t>
            </a:r>
            <a:r>
              <a:rPr lang="en-US" sz="2600" dirty="0" err="1" smtClean="0"/>
              <a:t>comparisions</a:t>
            </a:r>
            <a:r>
              <a:rPr lang="en-US" sz="2600" dirty="0" smtClean="0"/>
              <a:t> between field N rate and non-limiting N rate along an </a:t>
            </a:r>
            <a:r>
              <a:rPr lang="en-US" sz="2600" dirty="0" err="1" smtClean="0"/>
              <a:t>NRich</a:t>
            </a:r>
            <a:r>
              <a:rPr lang="en-US" sz="2600" dirty="0" smtClean="0"/>
              <a:t> strip define the relationship between the existing and optimum N application rate.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All algorithms purporting to determine N application rate must account for the </a:t>
            </a:r>
            <a:r>
              <a:rPr lang="en-US" sz="2600" dirty="0" smtClean="0"/>
              <a:t>relationships between </a:t>
            </a:r>
            <a:r>
              <a:rPr lang="en-US" sz="2600" dirty="0" err="1" smtClean="0"/>
              <a:t>FpNDVI</a:t>
            </a:r>
            <a:r>
              <a:rPr lang="en-US" sz="2600" dirty="0" smtClean="0"/>
              <a:t> and </a:t>
            </a:r>
            <a:r>
              <a:rPr lang="en-US" sz="2600" dirty="0" err="1" smtClean="0"/>
              <a:t>NRich</a:t>
            </a:r>
            <a:r>
              <a:rPr lang="en-US" sz="2600" dirty="0" smtClean="0"/>
              <a:t> NDVI </a:t>
            </a:r>
            <a:r>
              <a:rPr lang="en-US" sz="2600" dirty="0" smtClean="0"/>
              <a:t>defined by the </a:t>
            </a:r>
            <a:r>
              <a:rPr lang="en-US" sz="2600" dirty="0" err="1" smtClean="0"/>
              <a:t>NRich</a:t>
            </a:r>
            <a:r>
              <a:rPr lang="en-US" sz="2600" dirty="0" smtClean="0"/>
              <a:t> </a:t>
            </a:r>
            <a:r>
              <a:rPr lang="en-US" sz="2600" dirty="0" smtClean="0"/>
              <a:t>strip.</a:t>
            </a: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These relationships vary from year to year and location to location.</a:t>
            </a:r>
          </a:p>
          <a:p>
            <a:pPr>
              <a:lnSpc>
                <a:spcPct val="90000"/>
              </a:lnSpc>
            </a:pPr>
            <a:r>
              <a:rPr lang="en-US" sz="2600" i="1" dirty="0" smtClean="0">
                <a:solidFill>
                  <a:srgbClr val="FF6600"/>
                </a:solidFill>
              </a:rPr>
              <a:t>The Power/</a:t>
            </a:r>
            <a:r>
              <a:rPr lang="en-US" sz="2600" i="1" dirty="0" err="1" smtClean="0">
                <a:solidFill>
                  <a:srgbClr val="FF6600"/>
                </a:solidFill>
              </a:rPr>
              <a:t>Cosh</a:t>
            </a:r>
            <a:r>
              <a:rPr lang="en-US" sz="2600" i="1" dirty="0" smtClean="0">
                <a:solidFill>
                  <a:srgbClr val="FF6600"/>
                </a:solidFill>
              </a:rPr>
              <a:t> model </a:t>
            </a:r>
            <a:r>
              <a:rPr lang="en-US" sz="2600" i="1" dirty="0" smtClean="0">
                <a:solidFill>
                  <a:srgbClr val="FF6600"/>
                </a:solidFill>
              </a:rPr>
              <a:t>appears to accurately predict </a:t>
            </a:r>
            <a:r>
              <a:rPr lang="en-US" sz="2600" i="1" dirty="0" smtClean="0">
                <a:solidFill>
                  <a:srgbClr val="FF6600"/>
                </a:solidFill>
              </a:rPr>
              <a:t>the NDVI Response Index as a function of </a:t>
            </a:r>
            <a:r>
              <a:rPr lang="en-US" sz="2600" i="1" dirty="0" err="1" smtClean="0">
                <a:solidFill>
                  <a:srgbClr val="FF6600"/>
                </a:solidFill>
              </a:rPr>
              <a:t>FpNDVI</a:t>
            </a:r>
            <a:r>
              <a:rPr lang="en-US" sz="2600" i="1" smtClean="0">
                <a:solidFill>
                  <a:srgbClr val="FF6600"/>
                </a:solidFill>
              </a:rPr>
              <a:t>.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en-US" sz="3600" smtClean="0"/>
              <a:t>What do N Rich Strips Say About </a:t>
            </a:r>
            <a:br>
              <a:rPr lang="en-US" sz="3600" smtClean="0"/>
            </a:br>
            <a:r>
              <a:rPr lang="en-US" sz="3600" smtClean="0"/>
              <a:t>N Rate Algorithms? – Part II, </a:t>
            </a:r>
            <a:br>
              <a:rPr lang="en-US" sz="3600" smtClean="0"/>
            </a:br>
            <a:r>
              <a:rPr lang="en-US" sz="2400" smtClean="0"/>
              <a:t>with a little geostatistics</a:t>
            </a: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2057400" y="1981200"/>
            <a:ext cx="5949950" cy="3733800"/>
            <a:chOff x="89" y="954"/>
            <a:chExt cx="4708" cy="2888"/>
          </a:xfrm>
        </p:grpSpPr>
        <p:grpSp>
          <p:nvGrpSpPr>
            <p:cNvPr id="15364" name="Group 4"/>
            <p:cNvGrpSpPr>
              <a:grpSpLocks/>
            </p:cNvGrpSpPr>
            <p:nvPr/>
          </p:nvGrpSpPr>
          <p:grpSpPr bwMode="auto">
            <a:xfrm>
              <a:off x="89" y="954"/>
              <a:ext cx="2109" cy="2162"/>
              <a:chOff x="-117" y="257"/>
              <a:chExt cx="1824" cy="1727"/>
            </a:xfrm>
          </p:grpSpPr>
          <p:pic>
            <p:nvPicPr>
              <p:cNvPr id="15366" name="Picture 5" descr="matt_ellen_roberts"/>
              <p:cNvPicPr>
                <a:picLocks noChangeAspect="1" noChangeArrowheads="1"/>
              </p:cNvPicPr>
              <p:nvPr/>
            </p:nvPicPr>
            <p:blipFill>
              <a:blip r:embed="rId2"/>
              <a:srcRect l="17749" t="9178" r="15060" b="7544"/>
              <a:stretch>
                <a:fillRect/>
              </a:stretch>
            </p:blipFill>
            <p:spPr bwMode="auto">
              <a:xfrm>
                <a:off x="-117" y="257"/>
                <a:ext cx="1824" cy="17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67" name="Rectangle 6"/>
              <p:cNvSpPr>
                <a:spLocks noChangeArrowheads="1"/>
              </p:cNvSpPr>
              <p:nvPr/>
            </p:nvSpPr>
            <p:spPr bwMode="auto">
              <a:xfrm>
                <a:off x="157" y="277"/>
                <a:ext cx="97" cy="1660"/>
              </a:xfrm>
              <a:prstGeom prst="rect">
                <a:avLst/>
              </a:prstGeom>
              <a:noFill/>
              <a:ln w="12700">
                <a:solidFill>
                  <a:srgbClr val="FF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5365" name="Picture 7" descr="roberts nrich Rot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2194" b="65039"/>
            <a:stretch>
              <a:fillRect/>
            </a:stretch>
          </p:blipFill>
          <p:spPr bwMode="auto">
            <a:xfrm>
              <a:off x="823" y="3009"/>
              <a:ext cx="3974" cy="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stri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04900" y="333375"/>
            <a:ext cx="7104063" cy="5641975"/>
          </a:xfrm>
          <a:prstGeom prst="rect">
            <a:avLst/>
          </a:prstGeom>
          <a:noFill/>
          <a:ln w="571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1981200" y="838200"/>
            <a:ext cx="441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latin typeface="Arial Unicode MS" pitchFamily="34" charset="-128"/>
              </a:rPr>
              <a:t>Nitrogen Rich Strip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1295400" y="4191000"/>
            <a:ext cx="6629400" cy="168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ct val="50000"/>
              </a:spcAft>
            </a:pPr>
            <a:r>
              <a:rPr lang="en-US" b="1" dirty="0"/>
              <a:t>Apply one Non-Limiting Nitrogen strip across the field </a:t>
            </a:r>
            <a:r>
              <a:rPr lang="en-US" b="1" dirty="0" smtClean="0"/>
              <a:t>between </a:t>
            </a:r>
            <a:r>
              <a:rPr lang="en-US" b="1" dirty="0" err="1" smtClean="0"/>
              <a:t>preplant</a:t>
            </a:r>
            <a:r>
              <a:rPr lang="en-US" b="1" dirty="0" smtClean="0"/>
              <a:t> </a:t>
            </a:r>
            <a:r>
              <a:rPr lang="en-US" b="1" dirty="0"/>
              <a:t>fertilization </a:t>
            </a:r>
            <a:r>
              <a:rPr lang="en-US" b="1" dirty="0" smtClean="0"/>
              <a:t>and shortly </a:t>
            </a:r>
            <a:r>
              <a:rPr lang="en-US" b="1" dirty="0"/>
              <a:t>after emergence.  Use this as a reference strip to determine N rate.</a:t>
            </a:r>
          </a:p>
          <a:p>
            <a:pPr algn="ctr">
              <a:lnSpc>
                <a:spcPct val="105000"/>
              </a:lnSpc>
              <a:spcAft>
                <a:spcPct val="50000"/>
              </a:spcAft>
            </a:pPr>
            <a:r>
              <a:rPr lang="en-US" b="1" dirty="0"/>
              <a:t>Concept first proposed in 1994</a:t>
            </a:r>
            <a:br>
              <a:rPr lang="en-US" b="1" dirty="0"/>
            </a:br>
            <a:r>
              <a:rPr lang="en-US" b="1" dirty="0"/>
              <a:t>by Dr. James </a:t>
            </a:r>
            <a:r>
              <a:rPr lang="en-US" b="1" dirty="0" err="1"/>
              <a:t>Schepers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en-US" sz="3200" smtClean="0"/>
              <a:t>NRich (N Reference) Strip Enables Paired Comparison of Field Practice N Fertility and Non-Limiting N Fertility</a:t>
            </a:r>
          </a:p>
        </p:txBody>
      </p:sp>
      <p:sp>
        <p:nvSpPr>
          <p:cNvPr id="1028" name="Text Box 6"/>
          <p:cNvSpPr txBox="1">
            <a:spLocks noChangeArrowheads="1"/>
          </p:cNvSpPr>
          <p:nvPr/>
        </p:nvSpPr>
        <p:spPr bwMode="auto">
          <a:xfrm>
            <a:off x="995363" y="1828800"/>
            <a:ext cx="73294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/>
              <a:t>Paired sampling of N Rich and Field Rate NDVI from either IKONIS or GreenSeeker imagery</a:t>
            </a:r>
          </a:p>
        </p:txBody>
      </p:sp>
      <p:pic>
        <p:nvPicPr>
          <p:cNvPr id="1029" name="Picture 7" descr="marshall n rich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2107" r="66165" b="42714"/>
          <a:stretch>
            <a:fillRect/>
          </a:stretch>
        </p:blipFill>
        <p:spPr bwMode="auto">
          <a:xfrm>
            <a:off x="823913" y="3470275"/>
            <a:ext cx="68453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0" name="Group 8"/>
          <p:cNvGrpSpPr>
            <a:grpSpLocks/>
          </p:cNvGrpSpPr>
          <p:nvPr/>
        </p:nvGrpSpPr>
        <p:grpSpPr bwMode="auto">
          <a:xfrm>
            <a:off x="2343150" y="4114800"/>
            <a:ext cx="3152775" cy="385763"/>
            <a:chOff x="1448" y="2236"/>
            <a:chExt cx="1986" cy="243"/>
          </a:xfrm>
        </p:grpSpPr>
        <p:sp>
          <p:nvSpPr>
            <p:cNvPr id="1045" name="Rectangle 9"/>
            <p:cNvSpPr>
              <a:spLocks noChangeArrowheads="1"/>
            </p:cNvSpPr>
            <p:nvPr/>
          </p:nvSpPr>
          <p:spPr bwMode="auto">
            <a:xfrm>
              <a:off x="1448" y="2237"/>
              <a:ext cx="1986" cy="235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Line 10"/>
            <p:cNvSpPr>
              <a:spLocks noChangeShapeType="1"/>
            </p:cNvSpPr>
            <p:nvPr/>
          </p:nvSpPr>
          <p:spPr bwMode="auto">
            <a:xfrm>
              <a:off x="1706" y="2238"/>
              <a:ext cx="0" cy="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Line 11"/>
            <p:cNvSpPr>
              <a:spLocks noChangeShapeType="1"/>
            </p:cNvSpPr>
            <p:nvPr/>
          </p:nvSpPr>
          <p:spPr bwMode="auto">
            <a:xfrm flipH="1">
              <a:off x="1967" y="2238"/>
              <a:ext cx="0" cy="2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12"/>
            <p:cNvSpPr>
              <a:spLocks noChangeShapeType="1"/>
            </p:cNvSpPr>
            <p:nvPr/>
          </p:nvSpPr>
          <p:spPr bwMode="auto">
            <a:xfrm>
              <a:off x="2223" y="2238"/>
              <a:ext cx="0" cy="2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13"/>
            <p:cNvSpPr>
              <a:spLocks noChangeShapeType="1"/>
            </p:cNvSpPr>
            <p:nvPr/>
          </p:nvSpPr>
          <p:spPr bwMode="auto">
            <a:xfrm>
              <a:off x="2452" y="2247"/>
              <a:ext cx="0" cy="2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Line 14"/>
            <p:cNvSpPr>
              <a:spLocks noChangeShapeType="1"/>
            </p:cNvSpPr>
            <p:nvPr/>
          </p:nvSpPr>
          <p:spPr bwMode="auto">
            <a:xfrm>
              <a:off x="2702" y="2245"/>
              <a:ext cx="0" cy="2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Line 15"/>
            <p:cNvSpPr>
              <a:spLocks noChangeShapeType="1"/>
            </p:cNvSpPr>
            <p:nvPr/>
          </p:nvSpPr>
          <p:spPr bwMode="auto">
            <a:xfrm>
              <a:off x="2938" y="2236"/>
              <a:ext cx="0" cy="2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Line 16"/>
            <p:cNvSpPr>
              <a:spLocks noChangeShapeType="1"/>
            </p:cNvSpPr>
            <p:nvPr/>
          </p:nvSpPr>
          <p:spPr bwMode="auto">
            <a:xfrm>
              <a:off x="3188" y="2241"/>
              <a:ext cx="0" cy="2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1" name="Group 17"/>
          <p:cNvGrpSpPr>
            <a:grpSpLocks/>
          </p:cNvGrpSpPr>
          <p:nvPr/>
        </p:nvGrpSpPr>
        <p:grpSpPr bwMode="auto">
          <a:xfrm>
            <a:off x="2351088" y="4911725"/>
            <a:ext cx="3152775" cy="385763"/>
            <a:chOff x="1448" y="2236"/>
            <a:chExt cx="1986" cy="243"/>
          </a:xfrm>
        </p:grpSpPr>
        <p:sp>
          <p:nvSpPr>
            <p:cNvPr id="1037" name="Rectangle 18"/>
            <p:cNvSpPr>
              <a:spLocks noChangeArrowheads="1"/>
            </p:cNvSpPr>
            <p:nvPr/>
          </p:nvSpPr>
          <p:spPr bwMode="auto">
            <a:xfrm>
              <a:off x="1448" y="2237"/>
              <a:ext cx="1986" cy="235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Line 19"/>
            <p:cNvSpPr>
              <a:spLocks noChangeShapeType="1"/>
            </p:cNvSpPr>
            <p:nvPr/>
          </p:nvSpPr>
          <p:spPr bwMode="auto">
            <a:xfrm>
              <a:off x="1706" y="2238"/>
              <a:ext cx="0" cy="2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Line 20"/>
            <p:cNvSpPr>
              <a:spLocks noChangeShapeType="1"/>
            </p:cNvSpPr>
            <p:nvPr/>
          </p:nvSpPr>
          <p:spPr bwMode="auto">
            <a:xfrm flipH="1">
              <a:off x="1967" y="2238"/>
              <a:ext cx="0" cy="2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Line 21"/>
            <p:cNvSpPr>
              <a:spLocks noChangeShapeType="1"/>
            </p:cNvSpPr>
            <p:nvPr/>
          </p:nvSpPr>
          <p:spPr bwMode="auto">
            <a:xfrm>
              <a:off x="2223" y="2238"/>
              <a:ext cx="0" cy="2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Line 22"/>
            <p:cNvSpPr>
              <a:spLocks noChangeShapeType="1"/>
            </p:cNvSpPr>
            <p:nvPr/>
          </p:nvSpPr>
          <p:spPr bwMode="auto">
            <a:xfrm>
              <a:off x="2452" y="2247"/>
              <a:ext cx="0" cy="2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Line 23"/>
            <p:cNvSpPr>
              <a:spLocks noChangeShapeType="1"/>
            </p:cNvSpPr>
            <p:nvPr/>
          </p:nvSpPr>
          <p:spPr bwMode="auto">
            <a:xfrm>
              <a:off x="2702" y="2245"/>
              <a:ext cx="0" cy="2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Line 24"/>
            <p:cNvSpPr>
              <a:spLocks noChangeShapeType="1"/>
            </p:cNvSpPr>
            <p:nvPr/>
          </p:nvSpPr>
          <p:spPr bwMode="auto">
            <a:xfrm>
              <a:off x="2938" y="2236"/>
              <a:ext cx="0" cy="2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5"/>
            <p:cNvSpPr>
              <a:spLocks noChangeShapeType="1"/>
            </p:cNvSpPr>
            <p:nvPr/>
          </p:nvSpPr>
          <p:spPr bwMode="auto">
            <a:xfrm>
              <a:off x="3188" y="2241"/>
              <a:ext cx="0" cy="2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2" name="Text Box 27"/>
          <p:cNvSpPr txBox="1">
            <a:spLocks noChangeArrowheads="1"/>
          </p:cNvSpPr>
          <p:nvPr/>
        </p:nvSpPr>
        <p:spPr bwMode="auto">
          <a:xfrm>
            <a:off x="304800" y="2786063"/>
            <a:ext cx="3016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Measure Nrich NDVI and calculate expected yield</a:t>
            </a:r>
          </a:p>
        </p:txBody>
      </p:sp>
      <p:sp>
        <p:nvSpPr>
          <p:cNvPr id="1033" name="Text Box 28"/>
          <p:cNvSpPr txBox="1">
            <a:spLocks noChangeArrowheads="1"/>
          </p:cNvSpPr>
          <p:nvPr/>
        </p:nvSpPr>
        <p:spPr bwMode="auto">
          <a:xfrm>
            <a:off x="1658938" y="5470525"/>
            <a:ext cx="4821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latin typeface="Times New Roman" pitchFamily="18" charset="0"/>
              </a:rPr>
              <a:t>Measure Field Rate NDVI</a:t>
            </a:r>
          </a:p>
        </p:txBody>
      </p:sp>
      <p:sp>
        <p:nvSpPr>
          <p:cNvPr id="1034" name="Line 29"/>
          <p:cNvSpPr>
            <a:spLocks noChangeShapeType="1"/>
          </p:cNvSpPr>
          <p:nvPr/>
        </p:nvSpPr>
        <p:spPr bwMode="auto">
          <a:xfrm>
            <a:off x="1955800" y="3451225"/>
            <a:ext cx="593725" cy="842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5" name="Line 30"/>
          <p:cNvSpPr>
            <a:spLocks noChangeShapeType="1"/>
          </p:cNvSpPr>
          <p:nvPr/>
        </p:nvSpPr>
        <p:spPr bwMode="auto">
          <a:xfrm flipH="1" flipV="1">
            <a:off x="2620963" y="5137150"/>
            <a:ext cx="392112" cy="450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6" name="Rectangle 3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31"/>
          <p:cNvGraphicFramePr>
            <a:graphicFrameLocks noChangeAspect="1"/>
          </p:cNvGraphicFramePr>
          <p:nvPr/>
        </p:nvGraphicFramePr>
        <p:xfrm>
          <a:off x="4800600" y="2895600"/>
          <a:ext cx="1981200" cy="762000"/>
        </p:xfrm>
        <a:graphic>
          <a:graphicData uri="http://schemas.openxmlformats.org/presentationml/2006/ole">
            <p:oleObj spid="_x0000_s1026" name="Equation" r:id="rId4" imgW="1091726" imgH="418918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Should We Interpret RINDVI</a:t>
            </a: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2007, we examined RI</a:t>
            </a:r>
            <a:r>
              <a:rPr lang="en-US" baseline="-25000" dirty="0" smtClean="0"/>
              <a:t>NDVI</a:t>
            </a:r>
            <a:r>
              <a:rPr lang="en-US" dirty="0" smtClean="0"/>
              <a:t> indirectly by transforming the data to potential yield</a:t>
            </a:r>
          </a:p>
          <a:p>
            <a:r>
              <a:rPr lang="en-US" dirty="0" smtClean="0"/>
              <a:t>This year, I will examine R</a:t>
            </a:r>
            <a:r>
              <a:rPr lang="en-US" baseline="-25000" dirty="0" smtClean="0"/>
              <a:t>INDVI</a:t>
            </a:r>
            <a:r>
              <a:rPr lang="en-US" dirty="0" smtClean="0"/>
              <a:t> directly and compare measured RI to RI predicted by the OSU algorithm</a:t>
            </a:r>
          </a:p>
          <a:p>
            <a:r>
              <a:rPr lang="en-US" dirty="0" smtClean="0"/>
              <a:t>The goal of this is </a:t>
            </a:r>
            <a:r>
              <a:rPr lang="en-US" dirty="0" smtClean="0"/>
              <a:t>to:</a:t>
            </a:r>
          </a:p>
          <a:p>
            <a:pPr lvl="1"/>
            <a:r>
              <a:rPr lang="en-US" dirty="0" smtClean="0"/>
              <a:t>Better understand the relationship between </a:t>
            </a:r>
            <a:r>
              <a:rPr lang="en-US" dirty="0" err="1" smtClean="0"/>
              <a:t>FpNDVI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RI</a:t>
            </a:r>
            <a:r>
              <a:rPr lang="en-US" baseline="-25000" dirty="0" smtClean="0"/>
              <a:t>NDVI</a:t>
            </a:r>
            <a:endParaRPr lang="en-US" baseline="-25000" dirty="0" smtClean="0"/>
          </a:p>
          <a:p>
            <a:pPr lvl="1"/>
            <a:r>
              <a:rPr lang="en-US" dirty="0" smtClean="0"/>
              <a:t> </a:t>
            </a:r>
            <a:r>
              <a:rPr lang="en-US" dirty="0" smtClean="0"/>
              <a:t>provide a method for evaluating algorithms based on measured paired comparisons of vegetative growth through part of the season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Model of R</a:t>
            </a:r>
            <a:r>
              <a:rPr lang="en-US" sz="3600" baseline="-25000" smtClean="0"/>
              <a:t>INDV</a:t>
            </a:r>
            <a:r>
              <a:rPr lang="en-US" sz="3600" smtClean="0"/>
              <a:t> for three crops and </a:t>
            </a:r>
            <a:br>
              <a:rPr lang="en-US" sz="3600" smtClean="0"/>
            </a:br>
            <a:r>
              <a:rPr lang="en-US" sz="3600" smtClean="0"/>
              <a:t>6,216 data points</a:t>
            </a: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>
            <p:ph idx="1"/>
          </p:nvPr>
        </p:nvGraphicFramePr>
        <p:xfrm>
          <a:off x="885825" y="1676400"/>
          <a:ext cx="7334250" cy="4114800"/>
        </p:xfrm>
        <a:graphic>
          <a:graphicData uri="http://schemas.openxmlformats.org/presentationml/2006/ole">
            <p:oleObj spid="_x0000_s2050" name="Chart" r:id="rId3" imgW="7284656" imgH="364998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 Model for Wheat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457200" y="1516063"/>
          <a:ext cx="4425950" cy="2520950"/>
        </p:xfrm>
        <a:graphic>
          <a:graphicData uri="http://schemas.openxmlformats.org/presentationml/2006/ole">
            <p:oleObj spid="_x0000_s3074" name="Chart" r:id="rId3" imgW="6195076" imgH="3528160" progId="Excel.Chart.8">
              <p:embed/>
            </p:oleObj>
          </a:graphicData>
        </a:graphic>
      </p:graphicFrame>
      <p:graphicFrame>
        <p:nvGraphicFramePr>
          <p:cNvPr id="3075" name="Object 8"/>
          <p:cNvGraphicFramePr>
            <a:graphicFrameLocks noChangeAspect="1"/>
          </p:cNvGraphicFramePr>
          <p:nvPr>
            <p:ph sz="half" idx="2"/>
          </p:nvPr>
        </p:nvGraphicFramePr>
        <p:xfrm>
          <a:off x="4572000" y="3525838"/>
          <a:ext cx="4267200" cy="2447925"/>
        </p:xfrm>
        <a:graphic>
          <a:graphicData uri="http://schemas.openxmlformats.org/presentationml/2006/ole">
            <p:oleObj spid="_x0000_s3075" name="Chart" r:id="rId4" imgW="4663504" imgH="2674626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Wheat RI Model from Experimental Data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457200" y="3657600"/>
          <a:ext cx="4038600" cy="2286000"/>
        </p:xfrm>
        <a:graphic>
          <a:graphicData uri="http://schemas.openxmlformats.org/presentationml/2006/ole">
            <p:oleObj spid="_x0000_s4098" name="Chart" r:id="rId3" imgW="6187376" imgH="3337619" progId="Excel.Chart.8">
              <p:embed/>
            </p:oleObj>
          </a:graphicData>
        </a:graphic>
      </p:graphicFrame>
      <p:graphicFrame>
        <p:nvGraphicFramePr>
          <p:cNvPr id="4099" name="Object 8"/>
          <p:cNvGraphicFramePr>
            <a:graphicFrameLocks noChangeAspect="1"/>
          </p:cNvGraphicFramePr>
          <p:nvPr>
            <p:ph sz="quarter" idx="2"/>
          </p:nvPr>
        </p:nvGraphicFramePr>
        <p:xfrm>
          <a:off x="4648200" y="2590800"/>
          <a:ext cx="4037013" cy="2189163"/>
        </p:xfrm>
        <a:graphic>
          <a:graphicData uri="http://schemas.openxmlformats.org/presentationml/2006/ole">
            <p:oleObj spid="_x0000_s4099" name="Chart" r:id="rId4" imgW="6796976" imgH="3428988" progId="Excel.Chart.8">
              <p:embed/>
            </p:oleObj>
          </a:graphicData>
        </a:graphic>
      </p:graphicFrame>
      <p:graphicFrame>
        <p:nvGraphicFramePr>
          <p:cNvPr id="4100" name="Object 11"/>
          <p:cNvGraphicFramePr>
            <a:graphicFrameLocks noChangeAspect="1"/>
          </p:cNvGraphicFramePr>
          <p:nvPr>
            <p:ph sz="quarter" idx="3"/>
          </p:nvPr>
        </p:nvGraphicFramePr>
        <p:xfrm>
          <a:off x="457200" y="1524000"/>
          <a:ext cx="4038600" cy="2133600"/>
        </p:xfrm>
        <a:graphic>
          <a:graphicData uri="http://schemas.openxmlformats.org/presentationml/2006/ole">
            <p:oleObj spid="_x0000_s4100" name="Chart" r:id="rId5" imgW="6187376" imgH="290317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744</Words>
  <Application>Microsoft Office PowerPoint</Application>
  <PresentationFormat>On-screen Show (4:3)</PresentationFormat>
  <Paragraphs>244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Arial Unicode MS</vt:lpstr>
      <vt:lpstr>Times New Roman</vt:lpstr>
      <vt:lpstr>Office Theme</vt:lpstr>
      <vt:lpstr>Microsoft Equation 3.0</vt:lpstr>
      <vt:lpstr>Microsoft Office Excel Chart</vt:lpstr>
      <vt:lpstr>Theory of Predicting Crop Response to Non-Limiting Nitrogen</vt:lpstr>
      <vt:lpstr>What do N Rich Strips Say About  N Rate Algorithms? + Quite a Bit of Geostatistics</vt:lpstr>
      <vt:lpstr>What do N Rich Strips Say About  N Rate Algorithms? – Part II,  with a little geostatistics</vt:lpstr>
      <vt:lpstr>Slide 4</vt:lpstr>
      <vt:lpstr>NRich (N Reference) Strip Enables Paired Comparison of Field Practice N Fertility and Non-Limiting N Fertility</vt:lpstr>
      <vt:lpstr>How Should We Interpret RINDVI</vt:lpstr>
      <vt:lpstr>Model of RINDV for three crops and  6,216 data points</vt:lpstr>
      <vt:lpstr>RI Model for Wheat</vt:lpstr>
      <vt:lpstr>Wheat RI Model from Experimental Data</vt:lpstr>
      <vt:lpstr>Location and Year Effects on RI</vt:lpstr>
      <vt:lpstr>Comparison of RI Curves Constructed from NRich Strips and Field Experiments</vt:lpstr>
      <vt:lpstr>RI NDVI Corn Model Calculated from Field Averages of FpNDVI and NRich NDVI</vt:lpstr>
      <vt:lpstr>Yield Potential Model for All Crops  Wheat Data Shown in Graph</vt:lpstr>
      <vt:lpstr>Response Index Theory for Fertilizer N Response</vt:lpstr>
      <vt:lpstr>Comparing RI NDVI Model to OSU Model</vt:lpstr>
      <vt:lpstr>Comparison of OSU Topdress Rate to RI NDVI Model Topdress Rate</vt:lpstr>
      <vt:lpstr>Semivariogram</vt:lpstr>
      <vt:lpstr>Results Intermediate Scale Sensing or Sampling</vt:lpstr>
      <vt:lpstr>Recommendations for Measuring RI NDVI</vt:lpstr>
      <vt:lpstr>Conclusions</vt:lpstr>
    </vt:vector>
  </TitlesOfParts>
  <Company>Oklahoma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Sensors</dc:title>
  <dc:creator>Stephen W. S. McKeever</dc:creator>
  <cp:lastModifiedBy>John B. s</cp:lastModifiedBy>
  <cp:revision>30</cp:revision>
  <dcterms:created xsi:type="dcterms:W3CDTF">2008-05-09T13:53:51Z</dcterms:created>
  <dcterms:modified xsi:type="dcterms:W3CDTF">2008-07-31T05:52:21Z</dcterms:modified>
</cp:coreProperties>
</file>