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60" r:id="rId3"/>
    <p:sldId id="261" r:id="rId4"/>
    <p:sldId id="262" r:id="rId5"/>
    <p:sldId id="294" r:id="rId6"/>
    <p:sldId id="259" r:id="rId7"/>
    <p:sldId id="277" r:id="rId8"/>
    <p:sldId id="278" r:id="rId9"/>
    <p:sldId id="292" r:id="rId10"/>
    <p:sldId id="293" r:id="rId11"/>
    <p:sldId id="296" r:id="rId12"/>
    <p:sldId id="299" r:id="rId13"/>
    <p:sldId id="283" r:id="rId14"/>
    <p:sldId id="284" r:id="rId15"/>
    <p:sldId id="287" r:id="rId16"/>
    <p:sldId id="288" r:id="rId17"/>
    <p:sldId id="331" r:id="rId18"/>
    <p:sldId id="334" r:id="rId19"/>
    <p:sldId id="335" r:id="rId20"/>
    <p:sldId id="336" r:id="rId21"/>
    <p:sldId id="302" r:id="rId22"/>
    <p:sldId id="304" r:id="rId23"/>
    <p:sldId id="306" r:id="rId24"/>
    <p:sldId id="315" r:id="rId25"/>
    <p:sldId id="318" r:id="rId26"/>
    <p:sldId id="327" r:id="rId27"/>
    <p:sldId id="323" r:id="rId28"/>
    <p:sldId id="322" r:id="rId29"/>
    <p:sldId id="309" r:id="rId30"/>
    <p:sldId id="312" r:id="rId31"/>
    <p:sldId id="270" r:id="rId32"/>
    <p:sldId id="321" r:id="rId33"/>
    <p:sldId id="273" r:id="rId34"/>
    <p:sldId id="325" r:id="rId35"/>
    <p:sldId id="313" r:id="rId36"/>
    <p:sldId id="324" r:id="rId37"/>
    <p:sldId id="264" r:id="rId38"/>
    <p:sldId id="328"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3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B530EF72-754F-4051-A963-85BB47AA881C}" type="datetimeFigureOut">
              <a:rPr lang="en-US"/>
              <a:pPr>
                <a:defRPr/>
              </a:pPr>
              <a:t>8/4/2009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4BE1DE0F-FDFC-4064-BD55-60F877D23B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CAD2F8-85BD-477F-9BAB-4CD98403BD83}" type="slidenum">
              <a:rPr lang="en-US"/>
              <a:pPr fontAlgn="base">
                <a:spcBef>
                  <a:spcPct val="0"/>
                </a:spcBef>
                <a:spcAft>
                  <a:spcPct val="0"/>
                </a:spcAft>
              </a:pPr>
              <a:t>8</a:t>
            </a:fld>
            <a:endParaRPr lang="en-US"/>
          </a:p>
        </p:txBody>
      </p:sp>
      <p:sp>
        <p:nvSpPr>
          <p:cNvPr id="50178" name="Rectangle 2"/>
          <p:cNvSpPr>
            <a:spLocks noGrp="1" noRo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DAP is days from planting to sensing when average temperature is greater than 63 degrees F which is the min. temperature for seed germination.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shows you how the recommendations would differ based on their RI at the 120 bushel yield level, this difference is primarily due to the sensors differences in wavelength, wavelength intensity, and wavelength width.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D4CCFF-E4B7-4D0F-B20D-2EFE88077C75}" type="slidenum">
              <a:rPr lang="en-US"/>
              <a:pPr fontAlgn="base">
                <a:spcBef>
                  <a:spcPct val="0"/>
                </a:spcBef>
                <a:spcAft>
                  <a:spcPct val="0"/>
                </a:spcAft>
              </a:pPr>
              <a:t>22</a:t>
            </a:fld>
            <a:endParaRPr lang="en-US"/>
          </a:p>
        </p:txBody>
      </p:sp>
      <p:sp>
        <p:nvSpPr>
          <p:cNvPr id="59394" name="Rectangle 2"/>
          <p:cNvSpPr>
            <a:spLocks noGrp="1" noRo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INSEY is NDVI/DAP where the average temp is greater than 40 degrees F.  This is the min. temperature for wheat growth.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609D32-91BE-4F6B-BC63-C80BC3C26AB4}" type="slidenum">
              <a:rPr lang="en-US"/>
              <a:pPr fontAlgn="base">
                <a:spcBef>
                  <a:spcPct val="0"/>
                </a:spcBef>
                <a:spcAft>
                  <a:spcPct val="0"/>
                </a:spcAft>
              </a:pPr>
              <a:t>23</a:t>
            </a:fld>
            <a:endParaRPr lang="en-US"/>
          </a:p>
        </p:txBody>
      </p:sp>
      <p:sp>
        <p:nvSpPr>
          <p:cNvPr id="61442" name="Rectangle 2"/>
          <p:cNvSpPr>
            <a:spLocks noGrp="1" noRo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Johnson 2009 was abnormally dry after N application, which resulted in lower NUE, and in Partridge heavy weed pressure induced a higher N response than what was expected.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E2FBCB-150F-457C-96FA-352F29D4BA4B}" type="slidenum">
              <a:rPr lang="en-US"/>
              <a:pPr fontAlgn="base">
                <a:spcBef>
                  <a:spcPct val="0"/>
                </a:spcBef>
                <a:spcAft>
                  <a:spcPct val="0"/>
                </a:spcAft>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23B26E-764C-4E8B-91FB-4058AAB6EAC3}" type="slidenum">
              <a:rPr lang="en-US"/>
              <a:pPr fontAlgn="base">
                <a:spcBef>
                  <a:spcPct val="0"/>
                </a:spcBef>
                <a:spcAft>
                  <a:spcPct val="0"/>
                </a:spcAft>
              </a:pPr>
              <a:t>35</a:t>
            </a:fld>
            <a:endParaRPr lang="en-US"/>
          </a:p>
        </p:txBody>
      </p:sp>
      <p:sp>
        <p:nvSpPr>
          <p:cNvPr id="7680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7" tIns="46585" rIns="93167" bIns="46585" anchor="b"/>
          <a:lstStyle/>
          <a:p>
            <a:pPr algn="r"/>
            <a:fld id="{06F5C933-3B73-4DA1-B17F-D3DA5D6EE339}" type="slidenum">
              <a:rPr lang="en-US" sz="1200">
                <a:latin typeface="Calibri" pitchFamily="34" charset="0"/>
              </a:rPr>
              <a:pPr algn="r"/>
              <a:t>35</a:t>
            </a:fld>
            <a:endParaRPr lang="en-US" sz="1200">
              <a:latin typeface="Calibri"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graph is what we use to correct RI at GS-3 to a RI of grain yield so we can calculate a delta yield approach.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9022AA-3184-4818-981F-D890DC0F8E17}" type="slidenum">
              <a:rPr lang="en-US"/>
              <a:pPr fontAlgn="base">
                <a:spcBef>
                  <a:spcPct val="0"/>
                </a:spcBef>
                <a:spcAft>
                  <a:spcPct val="0"/>
                </a:spcAft>
              </a:pPr>
              <a:t>9</a:t>
            </a:fld>
            <a:endParaRPr lang="en-US"/>
          </a:p>
        </p:txBody>
      </p:sp>
      <p:sp>
        <p:nvSpPr>
          <p:cNvPr id="2765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FB68E960-30FE-47EB-9329-5234404842A9}" type="slidenum">
              <a:rPr lang="en-US" sz="1200">
                <a:latin typeface="Calibri" pitchFamily="34" charset="0"/>
              </a:rPr>
              <a:pPr algn="r"/>
              <a:t>9</a:t>
            </a:fld>
            <a:endParaRPr lang="en-US" sz="1200">
              <a:latin typeface="Calibri"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just using the pre-plant data only from the main experiments from 2006-2008.  There are 10 site years represented 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E175E-1879-4D14-BB95-4E27CED94FBB}" type="slidenum">
              <a:rPr lang="en-US"/>
              <a:pPr fontAlgn="base">
                <a:spcBef>
                  <a:spcPct val="0"/>
                </a:spcBef>
                <a:spcAft>
                  <a:spcPct val="0"/>
                </a:spcAft>
              </a:pPr>
              <a:t>10</a:t>
            </a:fld>
            <a:endParaRPr lang="en-US"/>
          </a:p>
        </p:txBody>
      </p:sp>
      <p:sp>
        <p:nvSpPr>
          <p:cNvPr id="3072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E235A2AD-EE52-42E5-BE75-ED5AF659FA8F}" type="slidenum">
              <a:rPr lang="en-US" sz="1200">
                <a:latin typeface="Calibri" pitchFamily="34" charset="0"/>
              </a:rPr>
              <a:pPr algn="r"/>
              <a:t>10</a:t>
            </a:fld>
            <a:endParaRPr lang="en-US" sz="1200">
              <a:latin typeface="Calibri"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we got to a Gdd’s approach we can do a better job than just a straight NDVI.  Due to the approach of being a little bit more difficult for farmer’s to calculate, and sorghum’s growing nature, we plan on sticking with just a NDVI/DAP or INSEY approach.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9CD04B-2106-474C-8991-3223D2008B65}" type="slidenum">
              <a:rPr lang="en-US"/>
              <a:pPr fontAlgn="base">
                <a:spcBef>
                  <a:spcPct val="0"/>
                </a:spcBef>
                <a:spcAft>
                  <a:spcPct val="0"/>
                </a:spcAft>
              </a:pPr>
              <a:t>11</a:t>
            </a:fld>
            <a:endParaRPr lang="en-US"/>
          </a:p>
        </p:txBody>
      </p:sp>
      <p:sp>
        <p:nvSpPr>
          <p:cNvPr id="3379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67" tIns="46585" rIns="93167" bIns="46585" anchor="b"/>
          <a:lstStyle/>
          <a:p>
            <a:pPr algn="r"/>
            <a:fld id="{4B2B72EA-ED90-496C-87A8-35432286E1B1}" type="slidenum">
              <a:rPr lang="en-US" sz="1200">
                <a:latin typeface="Calibri" pitchFamily="34" charset="0"/>
              </a:rPr>
              <a:pPr algn="r"/>
              <a:t>11</a:t>
            </a:fld>
            <a:endParaRPr lang="en-US" sz="1200">
              <a:latin typeface="Calibri"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graph is what we use to correct RI at GS-3 to a RI of grain yield so we can calculate a delta yield approach.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D7DEDA-0272-434A-8ED8-76B11A1687B8}" type="slidenum">
              <a:rPr lang="en-US"/>
              <a:pPr fontAlgn="base">
                <a:spcBef>
                  <a:spcPct val="0"/>
                </a:spcBef>
                <a:spcAft>
                  <a:spcPct val="0"/>
                </a:spcAft>
              </a:pPr>
              <a:t>13</a:t>
            </a:fld>
            <a:endParaRPr lang="en-US"/>
          </a:p>
        </p:txBody>
      </p:sp>
      <p:sp>
        <p:nvSpPr>
          <p:cNvPr id="37890" name="Rectangle 2"/>
          <p:cNvSpPr>
            <a:spLocks noGrp="1" noRo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you solve for lbs N/bu at 100 bushel yield level you will get .95 lbs N/bushel increase.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BF5B74-F72A-4232-85B9-C3CA1EDB169C}" type="slidenum">
              <a:rPr lang="en-US"/>
              <a:pPr fontAlgn="base">
                <a:spcBef>
                  <a:spcPct val="0"/>
                </a:spcBef>
                <a:spcAft>
                  <a:spcPct val="0"/>
                </a:spcAft>
              </a:pPr>
              <a:t>15</a:t>
            </a:fld>
            <a:endParaRPr lang="en-US"/>
          </a:p>
        </p:txBody>
      </p:sp>
      <p:sp>
        <p:nvSpPr>
          <p:cNvPr id="41986" name="Rectangle 2"/>
          <p:cNvSpPr>
            <a:spLocks noGrp="1" noRo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best soil based system had a mean difference of 26 lbs/ac.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370EBC-A8AB-408A-84F1-D907BBBFDEF7}" type="slidenum">
              <a:rPr lang="en-US"/>
              <a:pPr fontAlgn="base">
                <a:spcBef>
                  <a:spcPct val="0"/>
                </a:spcBef>
                <a:spcAft>
                  <a:spcPct val="0"/>
                </a:spcAft>
              </a:pPr>
              <a:t>16</a:t>
            </a:fld>
            <a:endParaRPr lang="en-US"/>
          </a:p>
        </p:txBody>
      </p:sp>
      <p:sp>
        <p:nvSpPr>
          <p:cNvPr id="45058" name="Rectangle 2"/>
          <p:cNvSpPr>
            <a:spLocks noGrp="1" noRo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new summary table when using the table listed in the previous slide and using efficiency factors of .4 for below 60, .5 if it was between 60-100, .55 if it was between 100-120, and .60 for 120-140, and .65 for above.  One important thing to remember is if we get within 10 pounds one way or the other is we are really only trading dollars once you get that close due to the nature of the N responsiveness curve.  In years where the price of grain is low compared to the price of fertilizer, we want to be 10 pounds on the negative side, and vice versa.  A yield goal of 120 was used at Manhattan, and 80 at all other sites.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noTextEdit="1"/>
          </p:cNvSpPr>
          <p:nvPr>
            <p:ph type="sldImg"/>
          </p:nvPr>
        </p:nvSpPr>
        <p:spPr bwMode="auto">
          <a:noFill/>
          <a:ln>
            <a:solidFill>
              <a:srgbClr val="000000"/>
            </a:solidFill>
            <a:miter lim="800000"/>
            <a:headEnd/>
            <a:tailEnd/>
          </a:ln>
        </p:spPr>
      </p:sp>
      <p:sp>
        <p:nvSpPr>
          <p:cNvPr id="481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shows how well the two sensors correlate when it comes to NDVI, notice that this relationship isn’t one to one though.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noTextEdit="1"/>
          </p:cNvSpPr>
          <p:nvPr>
            <p:ph type="sldImg"/>
          </p:nvPr>
        </p:nvSpPr>
        <p:spPr bwMode="auto">
          <a:noFill/>
          <a:ln>
            <a:solidFill>
              <a:srgbClr val="000000"/>
            </a:solidFill>
            <a:miter lim="800000"/>
            <a:headEnd/>
            <a:tailEnd/>
          </a:ln>
        </p:spPr>
      </p:sp>
      <p:sp>
        <p:nvSpPr>
          <p:cNvPr id="512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shows how the two RI’s relate to each other, once again this relationship isn’t one to one, therefore the two sensors would need two different sensor recommendations.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7242BDBA-6501-495A-925B-5C76F718A99F}" type="datetimeFigureOut">
              <a:rPr lang="en-US"/>
              <a:pPr>
                <a:defRPr/>
              </a:pPr>
              <a:t>8/4/2009</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8A7D21EF-51AA-4AA5-BEFA-C9148E7130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2E9E009-DD4B-41EC-9A47-E34994B471DC}" type="datetimeFigureOut">
              <a:rPr lang="en-US"/>
              <a:pPr>
                <a:defRPr/>
              </a:pPr>
              <a:t>8/4/2009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AE1A2B7-4BD9-40B1-BD9D-18C1144C2CF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E363CDF-234C-4366-B9A7-7936311A9DA6}" type="datetimeFigureOut">
              <a:rPr lang="en-US"/>
              <a:pPr>
                <a:defRPr/>
              </a:pPr>
              <a:t>8/4/2009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58A0732-71B1-4FA0-8F93-12FA44C95F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FD91A33-4F67-4F26-B7A1-2F185B05B01D}" type="datetimeFigureOut">
              <a:rPr lang="en-US"/>
              <a:pPr>
                <a:defRPr/>
              </a:pPr>
              <a:t>8/4/2009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5D01729-C461-41CB-B7C5-68A0894790B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66807B0-BD5B-45CE-A408-5065E6A0410C}" type="datetimeFigureOut">
              <a:rPr lang="en-US"/>
              <a:pPr>
                <a:defRPr/>
              </a:pPr>
              <a:t>8/4/2009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6FB4C449-9E2D-4E2F-B507-62D483898C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7BDB5D5-E345-415D-9543-CEC6D3C57F76}" type="datetimeFigureOut">
              <a:rPr lang="en-US"/>
              <a:pPr>
                <a:defRPr/>
              </a:pPr>
              <a:t>8/4/2009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0F0CE98-21C6-494A-8A23-32090ED226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15F2CDB-EF19-4A70-B80B-95821B8ABC5E}" type="datetimeFigureOut">
              <a:rPr lang="en-US"/>
              <a:pPr>
                <a:defRPr/>
              </a:pPr>
              <a:t>8/4/2009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D7155B2-74E0-4B6D-8195-537D0F137F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03C00AB-7559-4445-B0D0-24536211D769}" type="datetimeFigureOut">
              <a:rPr lang="en-US"/>
              <a:pPr>
                <a:defRPr/>
              </a:pPr>
              <a:t>8/4/2009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15BCC44-9F8B-41D4-8667-E8253D682A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F3E3A66-7C5C-4D71-B0B5-9BA643DDDBE3}" type="datetimeFigureOut">
              <a:rPr lang="en-US"/>
              <a:pPr>
                <a:defRPr/>
              </a:pPr>
              <a:t>8/4/2009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FB5FD0A-FF80-483F-9C4E-AEE727762E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D734EBA-8ADC-4581-BB3A-16895F166CB9}" type="datetimeFigureOut">
              <a:rPr lang="en-US"/>
              <a:pPr>
                <a:defRPr/>
              </a:pPr>
              <a:t>8/4/2009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DD21321-68B5-4F03-922B-7E4E3AD644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DBE767B4-5793-4ECF-A203-A436362D3DD2}" type="datetimeFigureOut">
              <a:rPr lang="en-US"/>
              <a:pPr>
                <a:defRPr/>
              </a:pPr>
              <a:t>8/4/2009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A662E24-676D-40AD-A43E-1486F7444C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91EF2607-3AB4-4594-A7B4-C2FBCC9F14DE}" type="datetimeFigureOut">
              <a:rPr lang="en-US"/>
              <a:pPr>
                <a:defRPr/>
              </a:pPr>
              <a:t>8/4/2009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F7D0C299-55E6-4530-BD74-362FD08DAC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1" r:id="rId2"/>
    <p:sldLayoutId id="2147483709" r:id="rId3"/>
    <p:sldLayoutId id="2147483702" r:id="rId4"/>
    <p:sldLayoutId id="2147483703" r:id="rId5"/>
    <p:sldLayoutId id="2147483704" r:id="rId6"/>
    <p:sldLayoutId id="2147483705" r:id="rId7"/>
    <p:sldLayoutId id="2147483710" r:id="rId8"/>
    <p:sldLayoutId id="2147483711" r:id="rId9"/>
    <p:sldLayoutId id="2147483706" r:id="rId10"/>
    <p:sldLayoutId id="2147483707"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B3B3C4"/>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04DA3"/>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04DA3"/>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p:txBody>
          <a:bodyPr/>
          <a:lstStyle/>
          <a:p>
            <a:r>
              <a:rPr lang="en-US" smtClean="0"/>
              <a:t>Drew Tucker and Dave Mengel</a:t>
            </a:r>
          </a:p>
          <a:p>
            <a:r>
              <a:rPr lang="en-US" smtClean="0"/>
              <a:t>KSU Agronomy</a:t>
            </a:r>
          </a:p>
        </p:txBody>
      </p:sp>
      <p:sp>
        <p:nvSpPr>
          <p:cNvPr id="14338" name="Title 1"/>
          <p:cNvSpPr>
            <a:spLocks noGrp="1"/>
          </p:cNvSpPr>
          <p:nvPr>
            <p:ph type="ctrTitle"/>
          </p:nvPr>
        </p:nvSpPr>
        <p:spPr>
          <a:xfrm>
            <a:off x="457200" y="1506538"/>
            <a:ext cx="8229600" cy="1470025"/>
          </a:xfrm>
        </p:spPr>
        <p:txBody>
          <a:bodyPr/>
          <a:lstStyle/>
          <a:p>
            <a:r>
              <a:rPr smtClean="0"/>
              <a:t>An update on Kansas sensor based N </a:t>
            </a:r>
            <a:br>
              <a:rPr smtClean="0"/>
            </a:br>
            <a:r>
              <a:rPr smtClean="0"/>
              <a:t>recommendations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11"/>
          <p:cNvSpPr txBox="1">
            <a:spLocks noChangeArrowheads="1"/>
          </p:cNvSpPr>
          <p:nvPr/>
        </p:nvSpPr>
        <p:spPr bwMode="auto">
          <a:xfrm>
            <a:off x="0" y="152400"/>
            <a:ext cx="9144000" cy="1143000"/>
          </a:xfrm>
          <a:prstGeom prst="rect">
            <a:avLst/>
          </a:prstGeom>
          <a:noFill/>
          <a:ln w="9525">
            <a:noFill/>
            <a:miter lim="800000"/>
            <a:headEnd/>
            <a:tailEnd/>
          </a:ln>
        </p:spPr>
        <p:txBody>
          <a:bodyPr/>
          <a:lstStyle/>
          <a:p>
            <a:pPr algn="ctr" fontAlgn="auto">
              <a:spcBef>
                <a:spcPts val="0"/>
              </a:spcBef>
              <a:spcAft>
                <a:spcPts val="0"/>
              </a:spcAft>
              <a:defRPr/>
            </a:pPr>
            <a:r>
              <a:rPr lang="en-US" sz="3200" dirty="0">
                <a:latin typeface="+mj-lt"/>
              </a:rPr>
              <a:t>Grain Sorghum Yields vs. NDVI/GDU’s 2006-2008</a:t>
            </a:r>
          </a:p>
        </p:txBody>
      </p:sp>
      <p:graphicFrame>
        <p:nvGraphicFramePr>
          <p:cNvPr id="13314" name="Object 3"/>
          <p:cNvGraphicFramePr>
            <a:graphicFrameLocks noChangeAspect="1"/>
          </p:cNvGraphicFramePr>
          <p:nvPr/>
        </p:nvGraphicFramePr>
        <p:xfrm>
          <a:off x="609600" y="769938"/>
          <a:ext cx="7924800" cy="5483225"/>
        </p:xfrm>
        <a:graphic>
          <a:graphicData uri="http://schemas.openxmlformats.org/presentationml/2006/ole">
            <p:oleObj spid="_x0000_s13314" name="Worksheet" r:id="rId4" imgW="7277100" imgH="5029200"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1"/>
          <p:cNvSpPr txBox="1">
            <a:spLocks noChangeArrowheads="1"/>
          </p:cNvSpPr>
          <p:nvPr/>
        </p:nvSpPr>
        <p:spPr>
          <a:xfrm>
            <a:off x="0" y="0"/>
            <a:ext cx="9144000" cy="1417638"/>
          </a:xfrm>
          <a:prstGeom prst="rect">
            <a:avLst/>
          </a:prstGeom>
        </p:spPr>
        <p:txBody>
          <a:bodyPr/>
          <a:lstStyle/>
          <a:p>
            <a:pPr algn="ctr" fontAlgn="auto">
              <a:spcBef>
                <a:spcPts val="0"/>
              </a:spcBef>
              <a:spcAft>
                <a:spcPts val="0"/>
              </a:spcAft>
              <a:defRPr/>
            </a:pPr>
            <a:r>
              <a:rPr lang="en-US" sz="3200" dirty="0">
                <a:latin typeface="+mj-lt"/>
              </a:rPr>
              <a:t>RI </a:t>
            </a:r>
            <a:r>
              <a:rPr lang="en-US" sz="3200" dirty="0">
                <a:latin typeface="+mj-lt"/>
              </a:rPr>
              <a:t>at GS-3 vs. </a:t>
            </a:r>
            <a:r>
              <a:rPr lang="en-US" sz="3200" dirty="0">
                <a:latin typeface="+mj-lt"/>
              </a:rPr>
              <a:t>RI </a:t>
            </a:r>
            <a:r>
              <a:rPr lang="en-US" sz="3200" dirty="0">
                <a:latin typeface="+mj-lt"/>
              </a:rPr>
              <a:t>Grain Yield at Harvest </a:t>
            </a:r>
            <a:r>
              <a:rPr lang="en-US" sz="3200" dirty="0">
                <a:latin typeface="+mj-lt"/>
              </a:rPr>
              <a:t>used to calculate yield response to added N (delta </a:t>
            </a:r>
            <a:r>
              <a:rPr lang="en-US" sz="3200" dirty="0" err="1">
                <a:latin typeface="+mj-lt"/>
              </a:rPr>
              <a:t>yld</a:t>
            </a:r>
            <a:r>
              <a:rPr lang="en-US" sz="3200" dirty="0">
                <a:latin typeface="+mj-lt"/>
              </a:rPr>
              <a:t>)</a:t>
            </a:r>
            <a:endParaRPr lang="en-US" sz="3200" dirty="0">
              <a:latin typeface="+mj-lt"/>
            </a:endParaRPr>
          </a:p>
        </p:txBody>
      </p:sp>
      <p:graphicFrame>
        <p:nvGraphicFramePr>
          <p:cNvPr id="16386" name="Object 4"/>
          <p:cNvGraphicFramePr>
            <a:graphicFrameLocks noChangeAspect="1"/>
          </p:cNvGraphicFramePr>
          <p:nvPr/>
        </p:nvGraphicFramePr>
        <p:xfrm>
          <a:off x="168275" y="1293813"/>
          <a:ext cx="8678863" cy="4779962"/>
        </p:xfrm>
        <a:graphic>
          <a:graphicData uri="http://schemas.openxmlformats.org/presentationml/2006/ole">
            <p:oleObj spid="_x0000_s16386" name="Worksheet" r:id="rId4" imgW="9477375" imgH="5219700" progId="Excel.Shee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ctr"/>
            <a:r>
              <a:rPr lang="en-US" smtClean="0"/>
              <a:t>Measuring biomass and uptake</a:t>
            </a:r>
          </a:p>
        </p:txBody>
      </p:sp>
      <p:pic>
        <p:nvPicPr>
          <p:cNvPr id="34818" name="Content Placeholder 3" descr="Soil Fertility Pic's 194.jpg"/>
          <p:cNvPicPr>
            <a:picLocks noGrp="1" noChangeAspect="1"/>
          </p:cNvPicPr>
          <p:nvPr>
            <p:ph sz="quarter" idx="1"/>
          </p:nvPr>
        </p:nvPicPr>
        <p:blipFill>
          <a:blip r:embed="rId2"/>
          <a:srcRect/>
          <a:stretch>
            <a:fillRect/>
          </a:stretch>
        </p:blipFill>
        <p:spPr>
          <a:xfrm>
            <a:off x="1752600" y="1447800"/>
            <a:ext cx="6096000" cy="4572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04800" y="304800"/>
            <a:ext cx="8382000" cy="808038"/>
          </a:xfrm>
        </p:spPr>
        <p:txBody>
          <a:bodyPr/>
          <a:lstStyle/>
          <a:p>
            <a:r>
              <a:rPr lang="en-US" sz="3600" smtClean="0"/>
              <a:t>Sorghum N Uptake (grain+stover) vs. Yield</a:t>
            </a:r>
          </a:p>
        </p:txBody>
      </p:sp>
      <p:graphicFrame>
        <p:nvGraphicFramePr>
          <p:cNvPr id="9218" name="Object 3"/>
          <p:cNvGraphicFramePr>
            <a:graphicFrameLocks noChangeAspect="1"/>
          </p:cNvGraphicFramePr>
          <p:nvPr>
            <p:ph idx="1"/>
          </p:nvPr>
        </p:nvGraphicFramePr>
        <p:xfrm>
          <a:off x="457200" y="1219200"/>
          <a:ext cx="8077200" cy="5345113"/>
        </p:xfrm>
        <a:graphic>
          <a:graphicData uri="http://schemas.openxmlformats.org/presentationml/2006/ole">
            <p:oleObj spid="_x0000_s9218" name="Chart" r:id="rId4" imgW="5886450" imgH="3895725" progId="Excel.Sheet.8">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Example calculation</a:t>
            </a:r>
          </a:p>
        </p:txBody>
      </p:sp>
      <p:sp>
        <p:nvSpPr>
          <p:cNvPr id="3" name="Content Placeholder 2"/>
          <p:cNvSpPr>
            <a:spLocks noGrp="1"/>
          </p:cNvSpPr>
          <p:nvPr>
            <p:ph sz="quarter" idx="1"/>
          </p:nvPr>
        </p:nvSpPr>
        <p:spPr/>
        <p:txBody>
          <a:bodyPr>
            <a:normAutofit/>
          </a:bodyPr>
          <a:lstStyle/>
          <a:p>
            <a:pPr marL="274320" indent="-274320" fontAlgn="auto">
              <a:spcBef>
                <a:spcPts val="580"/>
              </a:spcBef>
              <a:spcAft>
                <a:spcPts val="0"/>
              </a:spcAft>
              <a:buFont typeface="Wingdings 2"/>
              <a:buChar char=""/>
              <a:defRPr/>
            </a:pPr>
            <a:r>
              <a:rPr lang="en-US" dirty="0" smtClean="0"/>
              <a:t>Reference strip NDVI = 0.60 @ 35 DAP, INSEY = 0.0171</a:t>
            </a:r>
          </a:p>
          <a:p>
            <a:pPr marL="274320" indent="-274320" fontAlgn="auto">
              <a:spcBef>
                <a:spcPts val="580"/>
              </a:spcBef>
              <a:spcAft>
                <a:spcPts val="0"/>
              </a:spcAft>
              <a:buFont typeface="Wingdings 2"/>
              <a:buChar char=""/>
              <a:defRPr/>
            </a:pPr>
            <a:r>
              <a:rPr lang="en-US" dirty="0" smtClean="0"/>
              <a:t>Farmer Practice NDVI = 0.57, INSEY = 0.0163</a:t>
            </a:r>
          </a:p>
          <a:p>
            <a:pPr marL="548640" lvl="1" fontAlgn="auto">
              <a:spcBef>
                <a:spcPts val="370"/>
              </a:spcBef>
              <a:spcAft>
                <a:spcPts val="0"/>
              </a:spcAft>
              <a:buFont typeface="Wingdings 2"/>
              <a:buChar char=""/>
              <a:defRPr/>
            </a:pPr>
            <a:r>
              <a:rPr lang="en-US" dirty="0" smtClean="0"/>
              <a:t>RI vegetation = 1.05, RI grain = 1.26</a:t>
            </a:r>
          </a:p>
          <a:p>
            <a:pPr marL="548640" lvl="1" fontAlgn="auto">
              <a:spcBef>
                <a:spcPts val="370"/>
              </a:spcBef>
              <a:spcAft>
                <a:spcPts val="0"/>
              </a:spcAft>
              <a:buFont typeface="Wingdings 2"/>
              <a:buChar char=""/>
              <a:defRPr/>
            </a:pPr>
            <a:r>
              <a:rPr lang="en-US" dirty="0" smtClean="0"/>
              <a:t>Yield potential of fertilized reference strip, 100 </a:t>
            </a:r>
            <a:r>
              <a:rPr lang="en-US" dirty="0" err="1" smtClean="0"/>
              <a:t>bu</a:t>
            </a:r>
            <a:r>
              <a:rPr lang="en-US" dirty="0" smtClean="0"/>
              <a:t>/ac</a:t>
            </a:r>
          </a:p>
          <a:p>
            <a:pPr marL="822960" lvl="2" fontAlgn="auto">
              <a:spcBef>
                <a:spcPts val="370"/>
              </a:spcBef>
              <a:spcAft>
                <a:spcPts val="0"/>
              </a:spcAft>
              <a:buClr>
                <a:schemeClr val="accent1">
                  <a:tint val="60000"/>
                </a:schemeClr>
              </a:buClr>
              <a:buFont typeface="Wingdings 2"/>
              <a:buChar char=""/>
              <a:defRPr/>
            </a:pPr>
            <a:r>
              <a:rPr lang="en-US" dirty="0" smtClean="0"/>
              <a:t>For farmer practice without additional fertilizer, 80 </a:t>
            </a:r>
            <a:r>
              <a:rPr lang="en-US" dirty="0" err="1" smtClean="0"/>
              <a:t>bu</a:t>
            </a:r>
            <a:r>
              <a:rPr lang="en-US" dirty="0" smtClean="0"/>
              <a:t>/ac</a:t>
            </a:r>
          </a:p>
          <a:p>
            <a:pPr marL="822960" lvl="2" fontAlgn="auto">
              <a:spcBef>
                <a:spcPts val="370"/>
              </a:spcBef>
              <a:spcAft>
                <a:spcPts val="0"/>
              </a:spcAft>
              <a:buClr>
                <a:schemeClr val="accent1">
                  <a:tint val="60000"/>
                </a:schemeClr>
              </a:buClr>
              <a:buFont typeface="Wingdings 2"/>
              <a:buChar char=""/>
              <a:defRPr/>
            </a:pPr>
            <a:r>
              <a:rPr lang="en-US" dirty="0" smtClean="0"/>
              <a:t>Calculated from reference yield potential and RI grain</a:t>
            </a:r>
          </a:p>
          <a:p>
            <a:pPr marL="548640" lvl="2" indent="-274320" fontAlgn="auto">
              <a:spcBef>
                <a:spcPts val="580"/>
              </a:spcBef>
              <a:spcAft>
                <a:spcPts val="0"/>
              </a:spcAft>
              <a:buClr>
                <a:schemeClr val="accent1"/>
              </a:buClr>
              <a:buFont typeface="Wingdings 2"/>
              <a:buChar char=""/>
              <a:defRPr/>
            </a:pPr>
            <a:r>
              <a:rPr lang="en-US" sz="2400" dirty="0" smtClean="0"/>
              <a:t>N uptake needed to gain additional 20bu yield to realize potential</a:t>
            </a:r>
          </a:p>
          <a:p>
            <a:pPr marL="822960" lvl="3" indent="-274320" fontAlgn="auto">
              <a:spcBef>
                <a:spcPts val="580"/>
              </a:spcBef>
              <a:spcAft>
                <a:spcPts val="0"/>
              </a:spcAft>
              <a:buClr>
                <a:schemeClr val="accent1"/>
              </a:buClr>
              <a:buFont typeface="Wingdings 2"/>
              <a:buChar char=""/>
              <a:defRPr/>
            </a:pPr>
            <a:r>
              <a:rPr lang="en-US" sz="2400" dirty="0" smtClean="0"/>
              <a:t>20 bushels x 0.95 lbs N/</a:t>
            </a:r>
            <a:r>
              <a:rPr lang="en-US" sz="2400" dirty="0" err="1" smtClean="0"/>
              <a:t>bu</a:t>
            </a:r>
            <a:r>
              <a:rPr lang="en-US" sz="2400" dirty="0" smtClean="0"/>
              <a:t> = 19 lbs N uptake per acre</a:t>
            </a:r>
          </a:p>
          <a:p>
            <a:pPr marL="822960" lvl="3" indent="-274320" fontAlgn="auto">
              <a:spcBef>
                <a:spcPts val="580"/>
              </a:spcBef>
              <a:spcAft>
                <a:spcPts val="0"/>
              </a:spcAft>
              <a:buClr>
                <a:schemeClr val="accent1"/>
              </a:buClr>
              <a:buFont typeface="Wingdings 2"/>
              <a:buChar char=""/>
              <a:defRPr/>
            </a:pPr>
            <a:r>
              <a:rPr lang="en-US" sz="2400" dirty="0" smtClean="0"/>
              <a:t>Adjusted for NUE or recovery 19/0.5 = 38 lbs N </a:t>
            </a:r>
            <a:r>
              <a:rPr lang="en-US" sz="2400" dirty="0" err="1" smtClean="0"/>
              <a:t>fert</a:t>
            </a:r>
            <a:r>
              <a:rPr lang="en-US" sz="2400" dirty="0" smtClean="0"/>
              <a:t>/ac</a:t>
            </a:r>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smtClean="0"/>
          </a:p>
          <a:p>
            <a:pPr marL="274320" indent="-274320" fontAlgn="auto">
              <a:spcBef>
                <a:spcPts val="580"/>
              </a:spcBef>
              <a:spcAft>
                <a:spcPts val="0"/>
              </a:spcAft>
              <a:buFont typeface="Wingdings 2"/>
              <a:buChar cha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fontAlgn="auto">
              <a:spcAft>
                <a:spcPts val="0"/>
              </a:spcAft>
              <a:defRPr/>
            </a:pPr>
            <a:r>
              <a:rPr lang="en-US"/>
              <a:t>Grain Sorghum Nitrogen Sensor Calculator Performance 2006-2008</a:t>
            </a:r>
          </a:p>
        </p:txBody>
      </p:sp>
      <p:graphicFrame>
        <p:nvGraphicFramePr>
          <p:cNvPr id="10242" name="Object 5"/>
          <p:cNvGraphicFramePr>
            <a:graphicFrameLocks noChangeAspect="1"/>
          </p:cNvGraphicFramePr>
          <p:nvPr>
            <p:ph idx="1"/>
          </p:nvPr>
        </p:nvGraphicFramePr>
        <p:xfrm>
          <a:off x="304800" y="1600200"/>
          <a:ext cx="8534400" cy="4530725"/>
        </p:xfrm>
        <a:graphic>
          <a:graphicData uri="http://schemas.openxmlformats.org/presentationml/2006/ole">
            <p:oleObj spid="_x0000_s10242" name="Worksheet" r:id="rId4" imgW="4324384" imgH="2295457" progId="Excel.Sheet.8">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0" y="1497013"/>
            <a:ext cx="9144000" cy="0"/>
          </a:xfrm>
          <a:prstGeom prst="rect">
            <a:avLst/>
          </a:prstGeom>
          <a:noFill/>
          <a:ln w="9525">
            <a:noFill/>
            <a:miter lim="800000"/>
            <a:headEnd/>
            <a:tailEnd/>
          </a:ln>
        </p:spPr>
        <p:txBody>
          <a:bodyPr wrap="none" anchor="ctr">
            <a:spAutoFit/>
          </a:bodyPr>
          <a:lstStyle/>
          <a:p>
            <a:pPr eaLnBrk="0" hangingPunct="0"/>
            <a:endParaRPr lang="en-US">
              <a:latin typeface="Perpetua" pitchFamily="18" charset="0"/>
            </a:endParaRPr>
          </a:p>
        </p:txBody>
      </p:sp>
      <p:sp>
        <p:nvSpPr>
          <p:cNvPr id="11268" name="Rectangle 322"/>
          <p:cNvSpPr>
            <a:spLocks noChangeArrowheads="1"/>
          </p:cNvSpPr>
          <p:nvPr/>
        </p:nvSpPr>
        <p:spPr bwMode="auto">
          <a:xfrm>
            <a:off x="0" y="5359400"/>
            <a:ext cx="9144000" cy="0"/>
          </a:xfrm>
          <a:prstGeom prst="rect">
            <a:avLst/>
          </a:prstGeom>
          <a:noFill/>
          <a:ln w="9525">
            <a:noFill/>
            <a:miter lim="800000"/>
            <a:headEnd/>
            <a:tailEnd/>
          </a:ln>
        </p:spPr>
        <p:txBody>
          <a:bodyPr wrap="none" anchor="ctr">
            <a:spAutoFit/>
          </a:bodyPr>
          <a:lstStyle/>
          <a:p>
            <a:pPr eaLnBrk="0" hangingPunct="0"/>
            <a:endParaRPr lang="en-US">
              <a:latin typeface="Perpetua" pitchFamily="18" charset="0"/>
            </a:endParaRPr>
          </a:p>
        </p:txBody>
      </p:sp>
      <p:sp>
        <p:nvSpPr>
          <p:cNvPr id="11269" name="Rectangle 1128"/>
          <p:cNvSpPr>
            <a:spLocks noGrp="1" noChangeArrowheads="1"/>
          </p:cNvSpPr>
          <p:nvPr>
            <p:ph type="title" idx="4294967295"/>
          </p:nvPr>
        </p:nvSpPr>
        <p:spPr>
          <a:xfrm>
            <a:off x="0" y="0"/>
            <a:ext cx="9144000" cy="1219200"/>
          </a:xfrm>
        </p:spPr>
        <p:txBody>
          <a:bodyPr/>
          <a:lstStyle/>
          <a:p>
            <a:r>
              <a:rPr lang="en-US" sz="3200" smtClean="0"/>
              <a:t>Comparison of Sensor Based N Rec’s to Soil Test Based Rec’s, 2006-2008</a:t>
            </a:r>
          </a:p>
        </p:txBody>
      </p:sp>
      <p:graphicFrame>
        <p:nvGraphicFramePr>
          <p:cNvPr id="11266" name="Object 5"/>
          <p:cNvGraphicFramePr>
            <a:graphicFrameLocks noChangeAspect="1"/>
          </p:cNvGraphicFramePr>
          <p:nvPr/>
        </p:nvGraphicFramePr>
        <p:xfrm>
          <a:off x="201613" y="1752600"/>
          <a:ext cx="8829675" cy="3722688"/>
        </p:xfrm>
        <a:graphic>
          <a:graphicData uri="http://schemas.openxmlformats.org/presentationml/2006/ole">
            <p:oleObj spid="_x0000_s11266" name="Worksheet" r:id="rId4" imgW="5619902" imgH="2104949" progId="Excel.Shee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0" y="6350"/>
          <a:ext cx="8991600" cy="6851650"/>
        </p:xfrm>
        <a:graphic>
          <a:graphicData uri="http://schemas.openxmlformats.org/presentationml/2006/ole">
            <p:oleObj spid="_x0000_s23554" name="Chart" r:id="rId4" imgW="9220200" imgH="7677302"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0" y="6350"/>
          <a:ext cx="8991600" cy="6851650"/>
        </p:xfrm>
        <a:graphic>
          <a:graphicData uri="http://schemas.openxmlformats.org/presentationml/2006/ole">
            <p:oleObj spid="_x0000_s24578" name="Chart" r:id="rId4" imgW="9220200" imgH="7677302" progId="Excel.Shee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0" y="0"/>
          <a:ext cx="9144000" cy="6858000"/>
        </p:xfrm>
        <a:graphic>
          <a:graphicData uri="http://schemas.openxmlformats.org/presentationml/2006/ole">
            <p:oleObj spid="_x0000_s25602" name="Chart" r:id="rId4" imgW="9267825" imgH="5524602"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smtClean="0"/>
              <a:t>Background: </a:t>
            </a:r>
          </a:p>
        </p:txBody>
      </p:sp>
      <p:sp>
        <p:nvSpPr>
          <p:cNvPr id="3" name="Content Placeholder 2"/>
          <p:cNvSpPr>
            <a:spLocks noGrp="1"/>
          </p:cNvSpPr>
          <p:nvPr>
            <p:ph sz="quarter" idx="1"/>
          </p:nvPr>
        </p:nvSpPr>
        <p:spPr>
          <a:xfrm>
            <a:off x="914400" y="1447800"/>
            <a:ext cx="7772400" cy="4800600"/>
          </a:xfrm>
        </p:spPr>
        <p:txBody>
          <a:bodyPr>
            <a:normAutofit/>
          </a:bodyPr>
          <a:lstStyle/>
          <a:p>
            <a:pPr>
              <a:lnSpc>
                <a:spcPct val="80000"/>
              </a:lnSpc>
            </a:pPr>
            <a:r>
              <a:rPr lang="en-US" sz="2900" smtClean="0"/>
              <a:t>Our program was started in 2005 with a visit to OSU.</a:t>
            </a:r>
          </a:p>
          <a:p>
            <a:pPr lvl="1">
              <a:lnSpc>
                <a:spcPct val="80000"/>
              </a:lnSpc>
            </a:pPr>
            <a:r>
              <a:rPr lang="en-US" sz="2500" smtClean="0"/>
              <a:t>Visited Bill Raun and John Soley that summer</a:t>
            </a:r>
          </a:p>
          <a:p>
            <a:pPr lvl="1">
              <a:lnSpc>
                <a:spcPct val="80000"/>
              </a:lnSpc>
            </a:pPr>
            <a:r>
              <a:rPr lang="en-US" sz="2500" smtClean="0"/>
              <a:t>Bill gave us a GreenSeeker red handheld unit to use</a:t>
            </a:r>
          </a:p>
          <a:p>
            <a:pPr lvl="1">
              <a:lnSpc>
                <a:spcPct val="80000"/>
              </a:lnSpc>
            </a:pPr>
            <a:r>
              <a:rPr lang="en-US" sz="2500" smtClean="0"/>
              <a:t>Hired Drew Tucker as a GRA to work on the project</a:t>
            </a:r>
          </a:p>
          <a:p>
            <a:pPr>
              <a:lnSpc>
                <a:spcPct val="80000"/>
              </a:lnSpc>
            </a:pPr>
            <a:r>
              <a:rPr lang="en-US" sz="2900" smtClean="0"/>
              <a:t>We began taking measurements with the GreenSeeker red sensor on an existing sorghum experiment that summer with the intent of seeing how it worked, and if it did, develop K-State N rec’s for wheat, and sorghum. </a:t>
            </a:r>
          </a:p>
          <a:p>
            <a:pPr>
              <a:lnSpc>
                <a:spcPct val="80000"/>
              </a:lnSpc>
              <a:buFont typeface="Wingdings 2" pitchFamily="18" charset="2"/>
              <a:buNone/>
            </a:pPr>
            <a:endParaRPr lang="en-US" sz="29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Wheat plots at Belleville May 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1" name="Rectangle 209"/>
          <p:cNvSpPr>
            <a:spLocks noGrp="1" noChangeArrowheads="1"/>
          </p:cNvSpPr>
          <p:nvPr>
            <p:ph type="title"/>
          </p:nvPr>
        </p:nvSpPr>
        <p:spPr>
          <a:xfrm>
            <a:off x="685800" y="304800"/>
            <a:ext cx="7772400" cy="731838"/>
          </a:xfrm>
        </p:spPr>
        <p:txBody>
          <a:bodyPr>
            <a:normAutofit fontScale="90000"/>
          </a:bodyPr>
          <a:lstStyle/>
          <a:p>
            <a:pPr algn="ctr" fontAlgn="auto">
              <a:spcAft>
                <a:spcPts val="0"/>
              </a:spcAft>
              <a:defRPr/>
            </a:pPr>
            <a:r>
              <a:rPr lang="en-US" dirty="0"/>
              <a:t>Winter Wheat </a:t>
            </a:r>
            <a:r>
              <a:rPr lang="en-US" dirty="0" smtClean="0"/>
              <a:t>N Rate </a:t>
            </a:r>
            <a:r>
              <a:rPr lang="en-US" dirty="0"/>
              <a:t>Calculator </a:t>
            </a:r>
          </a:p>
        </p:txBody>
      </p:sp>
      <p:graphicFrame>
        <p:nvGraphicFramePr>
          <p:cNvPr id="17410" name="Object 215"/>
          <p:cNvGraphicFramePr>
            <a:graphicFrameLocks noChangeAspect="1"/>
          </p:cNvGraphicFramePr>
          <p:nvPr>
            <p:ph sz="half" idx="2"/>
          </p:nvPr>
        </p:nvGraphicFramePr>
        <p:xfrm>
          <a:off x="950913" y="1371600"/>
          <a:ext cx="7088187" cy="5346700"/>
        </p:xfrm>
        <a:graphic>
          <a:graphicData uri="http://schemas.openxmlformats.org/presentationml/2006/ole">
            <p:oleObj spid="_x0000_s17410" name="Worksheet" r:id="rId3" imgW="4556836" imgH="3436696" progId="Excel.Sheet.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914400" y="304800"/>
            <a:ext cx="7772400" cy="731838"/>
          </a:xfrm>
        </p:spPr>
        <p:txBody>
          <a:bodyPr/>
          <a:lstStyle/>
          <a:p>
            <a:r>
              <a:rPr lang="en-US" sz="3200" smtClean="0"/>
              <a:t>Winter Wheat Yield Prediction 2006-2008</a:t>
            </a:r>
          </a:p>
        </p:txBody>
      </p:sp>
      <p:graphicFrame>
        <p:nvGraphicFramePr>
          <p:cNvPr id="18434" name="Object 3"/>
          <p:cNvGraphicFramePr>
            <a:graphicFrameLocks noChangeAspect="1"/>
          </p:cNvGraphicFramePr>
          <p:nvPr>
            <p:ph idx="1"/>
          </p:nvPr>
        </p:nvGraphicFramePr>
        <p:xfrm>
          <a:off x="381000" y="1143000"/>
          <a:ext cx="8534400" cy="5434013"/>
        </p:xfrm>
        <a:graphic>
          <a:graphicData uri="http://schemas.openxmlformats.org/presentationml/2006/ole">
            <p:oleObj spid="_x0000_s18434" name="Chart" r:id="rId4" imgW="5924550" imgH="3771900" progId="Excel.Sheet.8">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fontAlgn="auto">
              <a:spcAft>
                <a:spcPts val="0"/>
              </a:spcAft>
              <a:defRPr/>
            </a:pPr>
            <a:r>
              <a:rPr lang="en-US"/>
              <a:t>Winter Wheat Nitrogen Sensor Calculator Performance 2006-2009</a:t>
            </a:r>
          </a:p>
        </p:txBody>
      </p:sp>
      <p:graphicFrame>
        <p:nvGraphicFramePr>
          <p:cNvPr id="20482" name="Object 3"/>
          <p:cNvGraphicFramePr>
            <a:graphicFrameLocks noChangeAspect="1"/>
          </p:cNvGraphicFramePr>
          <p:nvPr>
            <p:ph idx="1"/>
          </p:nvPr>
        </p:nvGraphicFramePr>
        <p:xfrm>
          <a:off x="596900" y="1790700"/>
          <a:ext cx="7872413" cy="3448050"/>
        </p:xfrm>
        <a:graphic>
          <a:graphicData uri="http://schemas.openxmlformats.org/presentationml/2006/ole">
            <p:oleObj spid="_x0000_s20482" name="Worksheet" r:id="rId4" imgW="4371975" imgH="1914525" progId="Excel.Sheet.8">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Issues with sensing wheat</a:t>
            </a:r>
          </a:p>
        </p:txBody>
      </p:sp>
      <p:sp>
        <p:nvSpPr>
          <p:cNvPr id="62466" name="Content Placeholder 2"/>
          <p:cNvSpPr>
            <a:spLocks noGrp="1"/>
          </p:cNvSpPr>
          <p:nvPr>
            <p:ph sz="quarter" idx="1"/>
          </p:nvPr>
        </p:nvSpPr>
        <p:spPr/>
        <p:txBody>
          <a:bodyPr/>
          <a:lstStyle/>
          <a:p>
            <a:r>
              <a:rPr lang="en-US" smtClean="0"/>
              <a:t>Planting date and spring vegetation</a:t>
            </a:r>
          </a:p>
          <a:p>
            <a:pPr lvl="1"/>
            <a:r>
              <a:rPr lang="en-US" smtClean="0"/>
              <a:t>In western KS (and I assume OK) more 2</a:t>
            </a:r>
            <a:r>
              <a:rPr lang="en-US" baseline="30000" smtClean="0"/>
              <a:t>nd</a:t>
            </a:r>
            <a:r>
              <a:rPr lang="en-US" smtClean="0"/>
              <a:t> year and cont wheat is grown, it’s planted early, more fall-early spring growth, and the sensor can be used successfully at earlier growth stages (Feekes 3?)</a:t>
            </a:r>
          </a:p>
          <a:p>
            <a:pPr lvl="2"/>
            <a:r>
              <a:rPr lang="en-US" smtClean="0"/>
              <a:t>With the very early planting common in W Kansas can actually use the sensor before dormancy in the fall in many fields.</a:t>
            </a:r>
          </a:p>
          <a:p>
            <a:pPr lvl="1"/>
            <a:r>
              <a:rPr lang="en-US" smtClean="0"/>
              <a:t>In eastern Kansas, wheat is planted later (after soybeans), barely emerges prior to winter and you don’t get adequate levels of vegetation for sensing until much later in the spring (Feekes 4/5).</a:t>
            </a:r>
          </a:p>
          <a:p>
            <a:pPr lvl="2"/>
            <a:r>
              <a:rPr lang="en-US" smtClean="0"/>
              <a:t>Problem is multiplied with no-till wheat.</a:t>
            </a:r>
          </a:p>
          <a:p>
            <a:pPr lvl="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Future work on sorghum and wheat</a:t>
            </a:r>
          </a:p>
        </p:txBody>
      </p:sp>
      <p:sp>
        <p:nvSpPr>
          <p:cNvPr id="64514" name="Content Placeholder 2"/>
          <p:cNvSpPr>
            <a:spLocks noGrp="1"/>
          </p:cNvSpPr>
          <p:nvPr>
            <p:ph sz="quarter" idx="1"/>
          </p:nvPr>
        </p:nvSpPr>
        <p:spPr/>
        <p:txBody>
          <a:bodyPr/>
          <a:lstStyle/>
          <a:p>
            <a:r>
              <a:rPr lang="en-US" smtClean="0"/>
              <a:t>Testing on farmers fields to confirm the rate calculators work in the real world.</a:t>
            </a:r>
          </a:p>
          <a:p>
            <a:pPr lvl="1"/>
            <a:r>
              <a:rPr lang="en-US" smtClean="0"/>
              <a:t>Started in 2009, but will be the primary focus of our wheat and sorghum work in 2010.</a:t>
            </a:r>
          </a:p>
          <a:p>
            <a:pPr lvl="1"/>
            <a:r>
              <a:rPr lang="en-US" smtClean="0"/>
              <a:t>Algorithms seem to work well when little or no N is applied at or near planting. </a:t>
            </a:r>
          </a:p>
          <a:p>
            <a:pPr marL="1143000" lvl="2"/>
            <a:r>
              <a:rPr lang="en-US" smtClean="0"/>
              <a:t> But what about fields where 50% of the expected need was applied preplant?  </a:t>
            </a:r>
          </a:p>
          <a:p>
            <a:pPr marL="1143000" lvl="2"/>
            <a:r>
              <a:rPr lang="en-US" smtClean="0"/>
              <a:t>Or a rescue situation where large amounts of preplant N was lost very early?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endParaRPr lang="en-US" smtClean="0"/>
          </a:p>
        </p:txBody>
      </p:sp>
      <p:sp>
        <p:nvSpPr>
          <p:cNvPr id="65538" name="Rectangle 3"/>
          <p:cNvSpPr>
            <a:spLocks noGrp="1" noChangeArrowheads="1"/>
          </p:cNvSpPr>
          <p:nvPr>
            <p:ph type="body" idx="1"/>
          </p:nvPr>
        </p:nvSpPr>
        <p:spPr/>
        <p:txBody>
          <a:bodyPr/>
          <a:lstStyle/>
          <a:p>
            <a:endParaRPr lang="en-US" smtClean="0"/>
          </a:p>
        </p:txBody>
      </p:sp>
      <p:pic>
        <p:nvPicPr>
          <p:cNvPr id="65539" name="Picture 4" descr="2006 research pictures 12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z="5400" smtClean="0"/>
              <a:t>Corn work</a:t>
            </a:r>
          </a:p>
        </p:txBody>
      </p:sp>
      <p:sp>
        <p:nvSpPr>
          <p:cNvPr id="66562" name="Content Placeholder 2"/>
          <p:cNvSpPr>
            <a:spLocks noGrp="1"/>
          </p:cNvSpPr>
          <p:nvPr>
            <p:ph sz="quarter" idx="1"/>
          </p:nvPr>
        </p:nvSpPr>
        <p:spPr/>
        <p:txBody>
          <a:bodyPr/>
          <a:lstStyle/>
          <a:p>
            <a:r>
              <a:rPr lang="en-US" sz="3200" smtClean="0"/>
              <a:t>In 2007 we initiated a corn study focused on using the GS and CC at the V-8/9 growth stage. This study was initiated at Rossville (NE) and Tribune (WC) under sprinkler irrigation.</a:t>
            </a:r>
          </a:p>
          <a:p>
            <a:r>
              <a:rPr lang="en-US" sz="3200" smtClean="0"/>
              <a:t> In 2008 added a flood irrigated site at Colby (NW),  and a high yielding dryland site at Manhattan.</a:t>
            </a:r>
          </a:p>
          <a:p>
            <a:pPr>
              <a:buFont typeface="Wingdings 2" pitchFamily="18" charset="2"/>
              <a:buNone/>
            </a:pPr>
            <a:endParaRPr lang="en-US" sz="3200" smtClean="0"/>
          </a:p>
          <a:p>
            <a:endParaRPr lang="en-US" sz="3200" smtClean="0"/>
          </a:p>
          <a:p>
            <a:endParaRPr lang="en-US" sz="3200" smtClean="0"/>
          </a:p>
          <a:p>
            <a:endParaRPr lang="en-US" sz="32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38200"/>
          <a:ext cx="8305800" cy="5619750"/>
        </p:xfrm>
        <a:graphic>
          <a:graphicData uri="http://schemas.openxmlformats.org/drawingml/2006/table">
            <a:tbl>
              <a:tblPr/>
              <a:tblGrid>
                <a:gridCol w="1352107"/>
                <a:gridCol w="1158949"/>
                <a:gridCol w="1158949"/>
                <a:gridCol w="1158949"/>
                <a:gridCol w="1158949"/>
                <a:gridCol w="1158949"/>
                <a:gridCol w="1158949"/>
              </a:tblGrid>
              <a:tr h="401411">
                <a:tc>
                  <a:txBody>
                    <a:bodyPr/>
                    <a:lstStyle/>
                    <a:p>
                      <a:pPr algn="ctr" fontAlgn="b"/>
                      <a:r>
                        <a:rPr lang="en-US" sz="1800" b="0" i="0" u="none" strike="noStrike" dirty="0">
                          <a:latin typeface="Arial"/>
                        </a:rPr>
                        <a:t>Treatment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0" i="0" u="none" strike="noStrike" dirty="0">
                          <a:latin typeface="Arial"/>
                        </a:rPr>
                        <a:t>Total N Applied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0" i="0" u="none" strike="noStrike">
                          <a:latin typeface="Arial"/>
                        </a:rPr>
                        <a:t>Grain Yield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0" i="0" u="none" strike="noStrike">
                          <a:latin typeface="Arial"/>
                        </a:rPr>
                        <a:t>Total N Uptake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01411">
                <a:tc>
                  <a:txBody>
                    <a:bodyPr/>
                    <a:lstStyle/>
                    <a:p>
                      <a:pPr algn="l" fontAlgn="b"/>
                      <a:r>
                        <a:rPr lang="en-US" sz="1800" b="0" i="0" u="none" strike="noStrike" dirty="0">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Starter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120 S+ pre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Arial"/>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120 split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160 split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latin typeface="Arial"/>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200 split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120 + 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120 + CC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120 + Spad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GS + Spad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411">
                <a:tc>
                  <a:txBody>
                    <a:bodyPr/>
                    <a:lstStyle/>
                    <a:p>
                      <a:pPr algn="l" fontAlgn="b"/>
                      <a:r>
                        <a:rPr lang="en-US" sz="1800" b="0" i="0" u="none" strike="noStrike">
                          <a:latin typeface="Arial"/>
                        </a:rPr>
                        <a:t>CC + Spad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latin typeface="Arial"/>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7704" name="TextBox 2"/>
          <p:cNvSpPr txBox="1">
            <a:spLocks noChangeArrowheads="1"/>
          </p:cNvSpPr>
          <p:nvPr/>
        </p:nvSpPr>
        <p:spPr bwMode="auto">
          <a:xfrm>
            <a:off x="381000" y="152400"/>
            <a:ext cx="8451850" cy="646113"/>
          </a:xfrm>
          <a:prstGeom prst="rect">
            <a:avLst/>
          </a:prstGeom>
          <a:noFill/>
          <a:ln w="9525">
            <a:noFill/>
            <a:miter lim="800000"/>
            <a:headEnd/>
            <a:tailEnd/>
          </a:ln>
        </p:spPr>
        <p:txBody>
          <a:bodyPr>
            <a:spAutoFit/>
          </a:bodyPr>
          <a:lstStyle/>
          <a:p>
            <a:r>
              <a:rPr lang="en-US" sz="3600">
                <a:latin typeface="Perpetua" pitchFamily="18" charset="0"/>
              </a:rPr>
              <a:t>Results from corn work at Rossville, KS 2007&amp;8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z="3200" smtClean="0"/>
              <a:t>Corn Yield Prediction 2006-2008</a:t>
            </a:r>
          </a:p>
        </p:txBody>
      </p:sp>
      <p:graphicFrame>
        <p:nvGraphicFramePr>
          <p:cNvPr id="21506" name="Object 3"/>
          <p:cNvGraphicFramePr>
            <a:graphicFrameLocks noChangeAspect="1"/>
          </p:cNvGraphicFramePr>
          <p:nvPr>
            <p:ph idx="1"/>
          </p:nvPr>
        </p:nvGraphicFramePr>
        <p:xfrm>
          <a:off x="231775" y="1458913"/>
          <a:ext cx="8745538" cy="5203825"/>
        </p:xfrm>
        <a:graphic>
          <a:graphicData uri="http://schemas.openxmlformats.org/presentationml/2006/ole">
            <p:oleObj spid="_x0000_s21506" name="Chart" r:id="rId3" imgW="5314950" imgH="3162300" progId="Excel.Sheet.8">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5400" smtClean="0"/>
              <a:t>Background: </a:t>
            </a:r>
          </a:p>
        </p:txBody>
      </p:sp>
      <p:sp>
        <p:nvSpPr>
          <p:cNvPr id="3" name="Content Placeholder 2"/>
          <p:cNvSpPr>
            <a:spLocks noGrp="1"/>
          </p:cNvSpPr>
          <p:nvPr>
            <p:ph sz="quarter" idx="1"/>
          </p:nvPr>
        </p:nvSpPr>
        <p:spPr/>
        <p:txBody>
          <a:bodyPr>
            <a:normAutofit/>
          </a:bodyPr>
          <a:lstStyle/>
          <a:p>
            <a:r>
              <a:rPr lang="en-US" sz="3000" smtClean="0"/>
              <a:t>We put out our first field trials in 2006:</a:t>
            </a:r>
          </a:p>
          <a:p>
            <a:pPr lvl="1"/>
            <a:r>
              <a:rPr lang="en-US" sz="2600" smtClean="0"/>
              <a:t>Focus was on sorghum and wheat as those crops were where we felt we could make the greatest impact.</a:t>
            </a:r>
          </a:p>
          <a:p>
            <a:r>
              <a:rPr lang="en-US" sz="3000" smtClean="0"/>
              <a:t>Purchased a Crop Circle amber sensor in 2006. </a:t>
            </a:r>
          </a:p>
          <a:p>
            <a:pPr lvl="1"/>
            <a:r>
              <a:rPr lang="en-US" sz="2600" smtClean="0"/>
              <a:t>Setting between OSU and UNL-ARS, we wanted to understand the differences between the two sensors and the different approaches the two groups were taking</a:t>
            </a:r>
          </a:p>
          <a:p>
            <a:pPr lvl="1"/>
            <a:r>
              <a:rPr lang="en-US" sz="2600" smtClean="0"/>
              <a:t>We wanted to determine if we needed different algorithms for different sensors.</a:t>
            </a:r>
          </a:p>
          <a:p>
            <a:pPr>
              <a:buFont typeface="Wingdings 2" pitchFamily="18" charset="2"/>
              <a:buNone/>
            </a:pPr>
            <a:endParaRPr lang="en-US" sz="30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fontAlgn="auto">
              <a:spcAft>
                <a:spcPts val="0"/>
              </a:spcAft>
              <a:defRPr/>
            </a:pPr>
            <a:r>
              <a:rPr lang="en-US" dirty="0"/>
              <a:t>Corn </a:t>
            </a:r>
            <a:r>
              <a:rPr lang="en-US" dirty="0" smtClean="0"/>
              <a:t>Sensor Based N Rate Calculator</a:t>
            </a:r>
            <a:endParaRPr lang="en-US" dirty="0"/>
          </a:p>
        </p:txBody>
      </p:sp>
      <p:sp>
        <p:nvSpPr>
          <p:cNvPr id="70658" name="Rectangle 3"/>
          <p:cNvSpPr>
            <a:spLocks noGrp="1" noChangeArrowheads="1"/>
          </p:cNvSpPr>
          <p:nvPr>
            <p:ph type="body" idx="1"/>
          </p:nvPr>
        </p:nvSpPr>
        <p:spPr/>
        <p:txBody>
          <a:bodyPr/>
          <a:lstStyle/>
          <a:p>
            <a:r>
              <a:rPr lang="en-US" smtClean="0"/>
              <a:t>Will be finished after this years field work is finished.</a:t>
            </a:r>
          </a:p>
          <a:p>
            <a:r>
              <a:rPr lang="en-US" smtClean="0"/>
              <a:t>Will be similar to other calculators.</a:t>
            </a:r>
          </a:p>
          <a:p>
            <a:r>
              <a:rPr lang="en-US" smtClean="0"/>
              <a:t>Hopefully the performance will be as good as the other two.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Additional work on corn</a:t>
            </a:r>
          </a:p>
        </p:txBody>
      </p:sp>
      <p:sp>
        <p:nvSpPr>
          <p:cNvPr id="71682" name="Content Placeholder 2"/>
          <p:cNvSpPr>
            <a:spLocks noGrp="1"/>
          </p:cNvSpPr>
          <p:nvPr>
            <p:ph sz="quarter" idx="1"/>
          </p:nvPr>
        </p:nvSpPr>
        <p:spPr/>
        <p:txBody>
          <a:bodyPr/>
          <a:lstStyle/>
          <a:p>
            <a:r>
              <a:rPr lang="en-US" smtClean="0"/>
              <a:t>Late season rescue N applications to corn at V-12 to 16 using high clearance sprayers.</a:t>
            </a:r>
          </a:p>
          <a:p>
            <a:pPr lvl="1"/>
            <a:r>
              <a:rPr lang="en-US" smtClean="0"/>
              <a:t>Work started in 2009, both on research farms and with cooperative farmers and dealers/custom applicators</a:t>
            </a:r>
          </a:p>
        </p:txBody>
      </p:sp>
      <p:pic>
        <p:nvPicPr>
          <p:cNvPr id="71683" name="Picture 3" descr="dry spreader.JPG"/>
          <p:cNvPicPr>
            <a:picLocks noChangeAspect="1"/>
          </p:cNvPicPr>
          <p:nvPr/>
        </p:nvPicPr>
        <p:blipFill>
          <a:blip r:embed="rId2"/>
          <a:srcRect/>
          <a:stretch>
            <a:fillRect/>
          </a:stretch>
        </p:blipFill>
        <p:spPr bwMode="auto">
          <a:xfrm>
            <a:off x="5105400" y="3276600"/>
            <a:ext cx="3613150" cy="30257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Loss of preplant N, KS 2009</a:t>
            </a:r>
          </a:p>
        </p:txBody>
      </p:sp>
      <p:pic>
        <p:nvPicPr>
          <p:cNvPr id="72706" name="Content Placeholder 3" descr="N def corn near Goessel, 2.jpg"/>
          <p:cNvPicPr>
            <a:picLocks noGrp="1" noChangeAspect="1"/>
          </p:cNvPicPr>
          <p:nvPr>
            <p:ph sz="quarter" idx="1"/>
          </p:nvPr>
        </p:nvPicPr>
        <p:blipFill>
          <a:blip r:embed="rId2"/>
          <a:srcRect/>
          <a:stretch>
            <a:fillRect/>
          </a:stretch>
        </p:blipFill>
        <p:spPr>
          <a:xfrm>
            <a:off x="1752600" y="1447800"/>
            <a:ext cx="6096000" cy="4572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err="1" smtClean="0"/>
              <a:t>Denitrification</a:t>
            </a:r>
            <a:r>
              <a:rPr lang="en-US" dirty="0" smtClean="0"/>
              <a:t> N loss in corn, KS 2009</a:t>
            </a:r>
            <a:endParaRPr lang="en-US" dirty="0"/>
          </a:p>
        </p:txBody>
      </p:sp>
      <p:pic>
        <p:nvPicPr>
          <p:cNvPr id="73730" name="Content Placeholder 3" descr="N deficient corn, KS 15 N of Goessel, 6.jpg"/>
          <p:cNvPicPr>
            <a:picLocks noGrp="1" noChangeAspect="1"/>
          </p:cNvPicPr>
          <p:nvPr>
            <p:ph sz="quarter" idx="1"/>
          </p:nvPr>
        </p:nvPicPr>
        <p:blipFill>
          <a:blip r:embed="rId2"/>
          <a:srcRect/>
          <a:stretch>
            <a:fillRect/>
          </a:stretch>
        </p:blipFill>
        <p:spPr>
          <a:xfrm>
            <a:off x="1752600" y="1447800"/>
            <a:ext cx="6096000" cy="4572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Issues with corn</a:t>
            </a:r>
          </a:p>
        </p:txBody>
      </p:sp>
      <p:sp>
        <p:nvSpPr>
          <p:cNvPr id="74754" name="Content Placeholder 2"/>
          <p:cNvSpPr>
            <a:spLocks noGrp="1"/>
          </p:cNvSpPr>
          <p:nvPr>
            <p:ph sz="quarter" idx="1"/>
          </p:nvPr>
        </p:nvSpPr>
        <p:spPr/>
        <p:txBody>
          <a:bodyPr/>
          <a:lstStyle/>
          <a:p>
            <a:r>
              <a:rPr lang="en-US" smtClean="0"/>
              <a:t>Biomass/sensor saturation</a:t>
            </a:r>
          </a:p>
          <a:p>
            <a:pPr lvl="1"/>
            <a:r>
              <a:rPr lang="en-US" smtClean="0"/>
              <a:t>Purchased a Crop Circle ACS470 to look at the “red edge”</a:t>
            </a:r>
          </a:p>
          <a:p>
            <a:pPr lvl="1"/>
            <a:r>
              <a:rPr lang="en-US" smtClean="0"/>
              <a:t>Working in the row middle to reduce biomass in the sensor footprint.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1"/>
          <p:cNvSpPr txBox="1">
            <a:spLocks noChangeArrowheads="1"/>
          </p:cNvSpPr>
          <p:nvPr/>
        </p:nvSpPr>
        <p:spPr>
          <a:xfrm>
            <a:off x="0" y="0"/>
            <a:ext cx="9144000" cy="1417638"/>
          </a:xfrm>
          <a:prstGeom prst="rect">
            <a:avLst/>
          </a:prstGeom>
        </p:spPr>
        <p:txBody>
          <a:bodyPr/>
          <a:lstStyle/>
          <a:p>
            <a:pPr algn="ctr" fontAlgn="auto">
              <a:spcBef>
                <a:spcPts val="0"/>
              </a:spcBef>
              <a:spcAft>
                <a:spcPts val="0"/>
              </a:spcAft>
              <a:defRPr/>
            </a:pPr>
            <a:endParaRPr lang="en-US" sz="3200" dirty="0">
              <a:latin typeface="+mj-lt"/>
            </a:endParaRPr>
          </a:p>
        </p:txBody>
      </p:sp>
      <p:graphicFrame>
        <p:nvGraphicFramePr>
          <p:cNvPr id="22530" name="Object 3"/>
          <p:cNvGraphicFramePr>
            <a:graphicFrameLocks noChangeAspect="1"/>
          </p:cNvGraphicFramePr>
          <p:nvPr/>
        </p:nvGraphicFramePr>
        <p:xfrm>
          <a:off x="381000" y="1143000"/>
          <a:ext cx="8229600" cy="5432425"/>
        </p:xfrm>
        <a:graphic>
          <a:graphicData uri="http://schemas.openxmlformats.org/presentationml/2006/ole">
            <p:oleObj spid="_x0000_s22530" name="Chart" r:id="rId4" imgW="5886450" imgH="3886200" progId="Excel.Sheet.8">
              <p:embed/>
            </p:oleObj>
          </a:graphicData>
        </a:graphic>
      </p:graphicFrame>
      <p:sp>
        <p:nvSpPr>
          <p:cNvPr id="5" name="TextBox 4"/>
          <p:cNvSpPr txBox="1"/>
          <p:nvPr/>
        </p:nvSpPr>
        <p:spPr>
          <a:xfrm>
            <a:off x="381000" y="152400"/>
            <a:ext cx="8229600" cy="1077913"/>
          </a:xfrm>
          <a:prstGeom prst="rect">
            <a:avLst/>
          </a:prstGeom>
          <a:noFill/>
        </p:spPr>
        <p:txBody>
          <a:bodyPr>
            <a:spAutoFit/>
          </a:bodyPr>
          <a:lstStyle/>
          <a:p>
            <a:pPr algn="ctr" fontAlgn="auto">
              <a:spcBef>
                <a:spcPts val="0"/>
              </a:spcBef>
              <a:spcAft>
                <a:spcPts val="0"/>
              </a:spcAft>
              <a:defRPr/>
            </a:pPr>
            <a:r>
              <a:rPr lang="en-US" sz="3200" dirty="0">
                <a:latin typeface="+mj-lt"/>
              </a:rPr>
              <a:t>Red Edge NDVI vs. Red NDVI from </a:t>
            </a:r>
            <a:r>
              <a:rPr lang="en-US" sz="3200" dirty="0" err="1">
                <a:latin typeface="+mj-lt"/>
              </a:rPr>
              <a:t>GreenSeeker</a:t>
            </a:r>
            <a:r>
              <a:rPr lang="en-US" sz="3200" dirty="0">
                <a:latin typeface="+mj-lt"/>
              </a:rPr>
              <a:t> and Crop Circle Sensors</a:t>
            </a:r>
            <a:endParaRPr lang="en-US" sz="3200"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t>Estimating NUE</a:t>
            </a:r>
          </a:p>
        </p:txBody>
      </p:sp>
      <p:sp>
        <p:nvSpPr>
          <p:cNvPr id="77826" name="Content Placeholder 2"/>
          <p:cNvSpPr>
            <a:spLocks noGrp="1"/>
          </p:cNvSpPr>
          <p:nvPr>
            <p:ph sz="quarter" idx="1"/>
          </p:nvPr>
        </p:nvSpPr>
        <p:spPr/>
        <p:txBody>
          <a:bodyPr/>
          <a:lstStyle/>
          <a:p>
            <a:r>
              <a:rPr lang="en-US" smtClean="0"/>
              <a:t>Can we estimate expected NUE/Recovery based on soil, climate and crop-fertilizer management?</a:t>
            </a:r>
          </a:p>
          <a:p>
            <a:r>
              <a:rPr lang="en-US" smtClean="0"/>
              <a:t>Project initiated in 2008</a:t>
            </a:r>
          </a:p>
          <a:p>
            <a:pPr lvl="1"/>
            <a:r>
              <a:rPr lang="en-US" smtClean="0"/>
              <a:t>Includes both a “data mining” and field component</a:t>
            </a:r>
          </a:p>
          <a:p>
            <a:pPr lvl="1"/>
            <a:r>
              <a:rPr lang="en-US" smtClean="0"/>
              <a:t>Intent is to provide quantitative estimates of the expected NUE from different management practices as impacted by soils and climate.</a:t>
            </a:r>
          </a:p>
          <a:p>
            <a:pPr lvl="1"/>
            <a:r>
              <a:rPr lang="en-US" smtClean="0"/>
              <a:t>Using standard practices as base and providing/developing adjustment coefficients up or down.</a:t>
            </a:r>
          </a:p>
          <a:p>
            <a:pPr lvl="1">
              <a:buFont typeface="Wingdings 2" pitchFamily="18" charset="2"/>
              <a:buNone/>
            </a:pPr>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descr="NF N Product Rep2  Trt1.jpg"/>
          <p:cNvPicPr>
            <a:picLocks noChangeAspect="1"/>
          </p:cNvPicPr>
          <p:nvPr/>
        </p:nvPicPr>
        <p:blipFill>
          <a:blip r:embed="rId2"/>
          <a:srcRect/>
          <a:stretch>
            <a:fillRect/>
          </a:stretch>
        </p:blipFill>
        <p:spPr bwMode="auto">
          <a:xfrm>
            <a:off x="381000" y="457200"/>
            <a:ext cx="3992563" cy="2994025"/>
          </a:xfrm>
          <a:prstGeom prst="rect">
            <a:avLst/>
          </a:prstGeom>
          <a:noFill/>
          <a:ln w="9525">
            <a:noFill/>
            <a:miter lim="800000"/>
            <a:headEnd/>
            <a:tailEnd/>
          </a:ln>
        </p:spPr>
      </p:pic>
      <p:pic>
        <p:nvPicPr>
          <p:cNvPr id="78850" name="Picture 2" descr="NF N Product Rep2 Trt2.jpg"/>
          <p:cNvPicPr>
            <a:picLocks noChangeAspect="1"/>
          </p:cNvPicPr>
          <p:nvPr/>
        </p:nvPicPr>
        <p:blipFill>
          <a:blip r:embed="rId3"/>
          <a:srcRect/>
          <a:stretch>
            <a:fillRect/>
          </a:stretch>
        </p:blipFill>
        <p:spPr bwMode="auto">
          <a:xfrm>
            <a:off x="4648200" y="457200"/>
            <a:ext cx="3967163" cy="2974975"/>
          </a:xfrm>
          <a:prstGeom prst="rect">
            <a:avLst/>
          </a:prstGeom>
          <a:noFill/>
          <a:ln w="9525">
            <a:noFill/>
            <a:miter lim="800000"/>
            <a:headEnd/>
            <a:tailEnd/>
          </a:ln>
        </p:spPr>
      </p:pic>
      <p:pic>
        <p:nvPicPr>
          <p:cNvPr id="78851" name="Picture 3" descr="NF N Product Rep2 Trt6.jpg"/>
          <p:cNvPicPr>
            <a:picLocks noChangeAspect="1"/>
          </p:cNvPicPr>
          <p:nvPr/>
        </p:nvPicPr>
        <p:blipFill>
          <a:blip r:embed="rId4"/>
          <a:srcRect/>
          <a:stretch>
            <a:fillRect/>
          </a:stretch>
        </p:blipFill>
        <p:spPr bwMode="auto">
          <a:xfrm>
            <a:off x="4648200" y="3657600"/>
            <a:ext cx="3962400" cy="2971800"/>
          </a:xfrm>
          <a:prstGeom prst="rect">
            <a:avLst/>
          </a:prstGeom>
          <a:noFill/>
          <a:ln w="9525">
            <a:noFill/>
            <a:miter lim="800000"/>
            <a:headEnd/>
            <a:tailEnd/>
          </a:ln>
        </p:spPr>
      </p:pic>
      <p:pic>
        <p:nvPicPr>
          <p:cNvPr id="78852" name="Picture 9" descr="NF N Product Rep2 Trt7.jpg"/>
          <p:cNvPicPr>
            <a:picLocks noChangeAspect="1"/>
          </p:cNvPicPr>
          <p:nvPr/>
        </p:nvPicPr>
        <p:blipFill>
          <a:blip r:embed="rId5"/>
          <a:srcRect/>
          <a:stretch>
            <a:fillRect/>
          </a:stretch>
        </p:blipFill>
        <p:spPr bwMode="auto">
          <a:xfrm>
            <a:off x="381000" y="3657600"/>
            <a:ext cx="3962400" cy="2971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p:cNvSpPr>
            <a:spLocks noGrp="1" noChangeArrowheads="1"/>
          </p:cNvSpPr>
          <p:nvPr>
            <p:ph type="title"/>
          </p:nvPr>
        </p:nvSpPr>
        <p:spPr/>
        <p:txBody>
          <a:bodyPr/>
          <a:lstStyle/>
          <a:p>
            <a:endParaRPr lang="en-US" smtClean="0"/>
          </a:p>
        </p:txBody>
      </p:sp>
      <p:sp>
        <p:nvSpPr>
          <p:cNvPr id="79874" name="Rectangle 7"/>
          <p:cNvSpPr>
            <a:spLocks noGrp="1" noChangeArrowheads="1"/>
          </p:cNvSpPr>
          <p:nvPr>
            <p:ph idx="1"/>
          </p:nvPr>
        </p:nvSpPr>
        <p:spPr/>
        <p:txBody>
          <a:bodyPr/>
          <a:lstStyle/>
          <a:p>
            <a:endParaRPr lang="en-US" smtClean="0"/>
          </a:p>
        </p:txBody>
      </p:sp>
      <p:pic>
        <p:nvPicPr>
          <p:cNvPr id="79875" name="Picture 4" descr="Clouds over Irrigation rig"/>
          <p:cNvPicPr>
            <a:picLocks noChangeAspect="1" noChangeArrowheads="1"/>
          </p:cNvPicPr>
          <p:nvPr/>
        </p:nvPicPr>
        <p:blipFill>
          <a:blip r:embed="rId2"/>
          <a:srcRect/>
          <a:stretch>
            <a:fillRect/>
          </a:stretch>
        </p:blipFill>
        <p:spPr bwMode="auto">
          <a:xfrm>
            <a:off x="0" y="-304800"/>
            <a:ext cx="10406063" cy="7802563"/>
          </a:xfrm>
          <a:prstGeom prst="rect">
            <a:avLst/>
          </a:prstGeom>
          <a:noFill/>
          <a:ln w="9525">
            <a:noFill/>
            <a:miter lim="800000"/>
            <a:headEnd/>
            <a:tailEnd/>
          </a:ln>
        </p:spPr>
      </p:pic>
      <p:sp>
        <p:nvSpPr>
          <p:cNvPr id="79876" name="Text Box 9"/>
          <p:cNvSpPr txBox="1">
            <a:spLocks noChangeArrowheads="1"/>
          </p:cNvSpPr>
          <p:nvPr/>
        </p:nvSpPr>
        <p:spPr bwMode="auto">
          <a:xfrm>
            <a:off x="2743200" y="2438400"/>
            <a:ext cx="4419600" cy="823913"/>
          </a:xfrm>
          <a:prstGeom prst="rect">
            <a:avLst/>
          </a:prstGeom>
          <a:noFill/>
          <a:ln w="9525">
            <a:noFill/>
            <a:miter lim="800000"/>
            <a:headEnd/>
            <a:tailEnd/>
          </a:ln>
        </p:spPr>
        <p:txBody>
          <a:bodyPr>
            <a:spAutoFit/>
          </a:bodyPr>
          <a:lstStyle/>
          <a:p>
            <a:pPr algn="ctr"/>
            <a:r>
              <a:rPr lang="en-US" sz="4800" b="1">
                <a:latin typeface="Perpetua" pitchFamily="18" charset="0"/>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5400" smtClean="0"/>
              <a:t>Where we’re at today</a:t>
            </a:r>
          </a:p>
        </p:txBody>
      </p:sp>
      <p:sp>
        <p:nvSpPr>
          <p:cNvPr id="3" name="Content Placeholder 2"/>
          <p:cNvSpPr>
            <a:spLocks noGrp="1"/>
          </p:cNvSpPr>
          <p:nvPr>
            <p:ph sz="quarter" idx="1"/>
          </p:nvPr>
        </p:nvSpPr>
        <p:spPr/>
        <p:txBody>
          <a:bodyPr>
            <a:normAutofit lnSpcReduction="10000"/>
          </a:bodyPr>
          <a:lstStyle/>
          <a:p>
            <a:pPr marL="274320" indent="-274320" fontAlgn="auto">
              <a:spcBef>
                <a:spcPts val="580"/>
              </a:spcBef>
              <a:spcAft>
                <a:spcPts val="0"/>
              </a:spcAft>
              <a:buFont typeface="Wingdings 2"/>
              <a:buChar char=""/>
              <a:defRPr/>
            </a:pPr>
            <a:r>
              <a:rPr lang="en-US" sz="3200" dirty="0" smtClean="0"/>
              <a:t>Initial downloadable algorithms (</a:t>
            </a:r>
            <a:r>
              <a:rPr lang="en-US" sz="3200" dirty="0" err="1" smtClean="0"/>
              <a:t>GreenSeeker</a:t>
            </a:r>
            <a:r>
              <a:rPr lang="en-US" sz="3200" dirty="0" smtClean="0"/>
              <a:t> based) were made available to the public for wheat and sorghum through the K-State Soil Testing Lab website in January 2009.</a:t>
            </a:r>
          </a:p>
          <a:p>
            <a:pPr marL="274320" indent="-274320" fontAlgn="auto">
              <a:spcBef>
                <a:spcPts val="580"/>
              </a:spcBef>
              <a:spcAft>
                <a:spcPts val="0"/>
              </a:spcAft>
              <a:buFont typeface="Wingdings 2"/>
              <a:buChar char=""/>
              <a:defRPr/>
            </a:pPr>
            <a:r>
              <a:rPr lang="en-US" sz="3200" dirty="0" smtClean="0"/>
              <a:t>K-State algorithm options were added to the menu of the </a:t>
            </a:r>
            <a:r>
              <a:rPr lang="en-US" sz="3200" dirty="0" err="1" smtClean="0"/>
              <a:t>GreenSeeker</a:t>
            </a:r>
            <a:r>
              <a:rPr lang="en-US" sz="3200" dirty="0" smtClean="0"/>
              <a:t> control unit for wheat and sorghum for the 2009 crop year.</a:t>
            </a:r>
          </a:p>
          <a:p>
            <a:pPr marL="274320" indent="-274320" fontAlgn="auto">
              <a:spcBef>
                <a:spcPts val="580"/>
              </a:spcBef>
              <a:spcAft>
                <a:spcPts val="0"/>
              </a:spcAft>
              <a:buFont typeface="Wingdings 2"/>
              <a:buChar char=""/>
              <a:defRPr/>
            </a:pPr>
            <a:r>
              <a:rPr lang="en-US" sz="3200" dirty="0" smtClean="0"/>
              <a:t>Corn algorithms for use at V-8/9 will be available for 2010.</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algn="ctr"/>
            <a:r>
              <a:rPr lang="en-US" smtClean="0"/>
              <a:t>General Approach</a:t>
            </a:r>
          </a:p>
        </p:txBody>
      </p:sp>
      <p:pic>
        <p:nvPicPr>
          <p:cNvPr id="58370" name="Content Placeholder 3" descr="P3090034.JPG"/>
          <p:cNvPicPr>
            <a:picLocks noGrp="1" noChangeAspect="1"/>
          </p:cNvPicPr>
          <p:nvPr>
            <p:ph sz="quarter" idx="1"/>
          </p:nvPr>
        </p:nvPicPr>
        <p:blipFill>
          <a:blip r:embed="rId2"/>
          <a:srcRect/>
          <a:stretch>
            <a:fillRect/>
          </a:stretch>
        </p:blipFill>
        <p:spPr>
          <a:xfrm>
            <a:off x="1819275" y="1497013"/>
            <a:ext cx="5962650" cy="44735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dirty="0" smtClean="0"/>
              <a:t>Our General Approach to Algorithms and Rate Calculators</a:t>
            </a:r>
            <a:endParaRPr lang="en-US" dirty="0"/>
          </a:p>
        </p:txBody>
      </p:sp>
      <p:sp>
        <p:nvSpPr>
          <p:cNvPr id="19458" name="Content Placeholder 2"/>
          <p:cNvSpPr>
            <a:spLocks noGrp="1"/>
          </p:cNvSpPr>
          <p:nvPr>
            <p:ph sz="quarter" idx="1"/>
          </p:nvPr>
        </p:nvSpPr>
        <p:spPr/>
        <p:txBody>
          <a:bodyPr/>
          <a:lstStyle/>
          <a:p>
            <a:r>
              <a:rPr lang="en-US" smtClean="0"/>
              <a:t>Our approach to developing rate calculators is based on:</a:t>
            </a:r>
          </a:p>
          <a:p>
            <a:pPr lvl="1">
              <a:buFont typeface="Wingdings 2" pitchFamily="18" charset="2"/>
              <a:buNone/>
            </a:pPr>
            <a:r>
              <a:rPr lang="en-US" sz="2200" smtClean="0"/>
              <a:t>An in-field reference strip; calculated RI; relationship of RI at sensing to RI at harvest; expected N uptake; and NUE.</a:t>
            </a:r>
          </a:p>
          <a:p>
            <a:pPr lvl="1"/>
            <a:r>
              <a:rPr lang="en-US" smtClean="0"/>
              <a:t>Yield potential is estimated from reference strip. </a:t>
            </a:r>
          </a:p>
          <a:p>
            <a:pPr lvl="1"/>
            <a:r>
              <a:rPr lang="en-US" smtClean="0"/>
              <a:t>Yield response to additional N is based on the expected RI at harvest based on RI at sensing and yield potential of reference.</a:t>
            </a:r>
          </a:p>
          <a:p>
            <a:pPr lvl="1"/>
            <a:r>
              <a:rPr lang="en-US" smtClean="0"/>
              <a:t>Additional N need to optimize  yield is estimated from N uptake data across a range of yield levels, </a:t>
            </a:r>
          </a:p>
          <a:p>
            <a:pPr lvl="1"/>
            <a:r>
              <a:rPr lang="en-US" smtClean="0"/>
              <a:t>Estimated NUE is used to covert N uptake need to fertilizer N need. Base is 50%, but can be adjusted up or down based on soils, climate or management practice.</a:t>
            </a:r>
          </a:p>
          <a:p>
            <a:pPr lvl="2"/>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fontAlgn="auto">
              <a:spcAft>
                <a:spcPts val="0"/>
              </a:spcAft>
              <a:defRPr/>
            </a:pPr>
            <a:r>
              <a:rPr lang="en-US" dirty="0" smtClean="0"/>
              <a:t>K-State Grain </a:t>
            </a:r>
            <a:r>
              <a:rPr lang="en-US" dirty="0"/>
              <a:t>Sorghum Nitrogen </a:t>
            </a:r>
            <a:r>
              <a:rPr lang="en-US" dirty="0" smtClean="0"/>
              <a:t>Rate Calculator</a:t>
            </a:r>
            <a:endParaRPr lang="en-US" dirty="0"/>
          </a:p>
        </p:txBody>
      </p:sp>
      <p:graphicFrame>
        <p:nvGraphicFramePr>
          <p:cNvPr id="3074" name="Object 3"/>
          <p:cNvGraphicFramePr>
            <a:graphicFrameLocks noChangeAspect="1"/>
          </p:cNvGraphicFramePr>
          <p:nvPr>
            <p:ph idx="1"/>
          </p:nvPr>
        </p:nvGraphicFramePr>
        <p:xfrm>
          <a:off x="1006475" y="1447800"/>
          <a:ext cx="6826250" cy="5149850"/>
        </p:xfrm>
        <a:graphic>
          <a:graphicData uri="http://schemas.openxmlformats.org/presentationml/2006/ole">
            <p:oleObj spid="_x0000_s3074" name="Worksheet" r:id="rId3" imgW="4556836" imgH="3436696" progId="Excel.Sheet.8">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algn="ctr"/>
            <a:r>
              <a:rPr lang="en-US" sz="3200" smtClean="0"/>
              <a:t>Grain sorghum yield relationship used to estimate yield potential of the field.</a:t>
            </a:r>
          </a:p>
        </p:txBody>
      </p:sp>
      <p:graphicFrame>
        <p:nvGraphicFramePr>
          <p:cNvPr id="4098" name="Object 7"/>
          <p:cNvGraphicFramePr>
            <a:graphicFrameLocks noChangeAspect="1"/>
          </p:cNvGraphicFramePr>
          <p:nvPr>
            <p:ph idx="1"/>
          </p:nvPr>
        </p:nvGraphicFramePr>
        <p:xfrm>
          <a:off x="381000" y="1524000"/>
          <a:ext cx="8229600" cy="4464050"/>
        </p:xfrm>
        <a:graphic>
          <a:graphicData uri="http://schemas.openxmlformats.org/presentationml/2006/ole">
            <p:oleObj spid="_x0000_s4098" name="Chart" r:id="rId4" imgW="4705350" imgH="2552700" progId="Excel.Sheet.8">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11"/>
          <p:cNvSpPr txBox="1">
            <a:spLocks noChangeArrowheads="1"/>
          </p:cNvSpPr>
          <p:nvPr/>
        </p:nvSpPr>
        <p:spPr bwMode="auto">
          <a:xfrm>
            <a:off x="228600" y="152400"/>
            <a:ext cx="8686800" cy="1143000"/>
          </a:xfrm>
          <a:prstGeom prst="rect">
            <a:avLst/>
          </a:prstGeom>
          <a:noFill/>
          <a:ln w="9525">
            <a:noFill/>
            <a:miter lim="800000"/>
            <a:headEnd/>
            <a:tailEnd/>
          </a:ln>
        </p:spPr>
        <p:txBody>
          <a:bodyPr/>
          <a:lstStyle/>
          <a:p>
            <a:pPr algn="ctr" fontAlgn="auto">
              <a:spcBef>
                <a:spcPts val="0"/>
              </a:spcBef>
              <a:spcAft>
                <a:spcPts val="0"/>
              </a:spcAft>
              <a:defRPr/>
            </a:pPr>
            <a:r>
              <a:rPr lang="en-US" sz="3200" dirty="0">
                <a:latin typeface="+mj-lt"/>
              </a:rPr>
              <a:t>Grain Sorghum Yields vs. NDVI 2006-2008</a:t>
            </a:r>
          </a:p>
        </p:txBody>
      </p:sp>
      <p:graphicFrame>
        <p:nvGraphicFramePr>
          <p:cNvPr id="12290" name="Object 3"/>
          <p:cNvGraphicFramePr>
            <a:graphicFrameLocks noChangeAspect="1"/>
          </p:cNvGraphicFramePr>
          <p:nvPr/>
        </p:nvGraphicFramePr>
        <p:xfrm>
          <a:off x="457200" y="914400"/>
          <a:ext cx="8102600" cy="5543550"/>
        </p:xfrm>
        <a:graphic>
          <a:graphicData uri="http://schemas.openxmlformats.org/presentationml/2006/ole">
            <p:oleObj spid="_x0000_s12290" name="Worksheet" r:id="rId4" imgW="7381875" imgH="5048250" progId="Excel.Sheet.8">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983</TotalTime>
  <Words>1501</Words>
  <Application>Microsoft Office PowerPoint</Application>
  <PresentationFormat>On-screen Show (4:3)</PresentationFormat>
  <Paragraphs>213</Paragraphs>
  <Slides>38</Slides>
  <Notes>14</Notes>
  <HiddenSlides>0</HiddenSlides>
  <MMClips>0</MMClips>
  <ScaleCrop>false</ScaleCrop>
  <HeadingPairs>
    <vt:vector size="8" baseType="variant">
      <vt:variant>
        <vt:lpstr>Fonts Used</vt:lpstr>
      </vt:variant>
      <vt:variant>
        <vt:i4>5</vt:i4>
      </vt:variant>
      <vt:variant>
        <vt:lpstr>Design Template</vt:lpstr>
      </vt:variant>
      <vt:variant>
        <vt:i4>5</vt:i4>
      </vt:variant>
      <vt:variant>
        <vt:lpstr>Embedded OLE Servers</vt:lpstr>
      </vt:variant>
      <vt:variant>
        <vt:i4>2</vt:i4>
      </vt:variant>
      <vt:variant>
        <vt:lpstr>Slide Titles</vt:lpstr>
      </vt:variant>
      <vt:variant>
        <vt:i4>38</vt:i4>
      </vt:variant>
    </vt:vector>
  </HeadingPairs>
  <TitlesOfParts>
    <vt:vector size="50" baseType="lpstr">
      <vt:lpstr>Perpetua</vt:lpstr>
      <vt:lpstr>Arial</vt:lpstr>
      <vt:lpstr>Franklin Gothic Book</vt:lpstr>
      <vt:lpstr>Wingdings 2</vt:lpstr>
      <vt:lpstr>Calibri</vt:lpstr>
      <vt:lpstr>Equity</vt:lpstr>
      <vt:lpstr>Equity</vt:lpstr>
      <vt:lpstr>Equity</vt:lpstr>
      <vt:lpstr>Equity</vt:lpstr>
      <vt:lpstr>Equity</vt:lpstr>
      <vt:lpstr>Worksheet</vt:lpstr>
      <vt:lpstr>Chart</vt:lpstr>
      <vt:lpstr>An update on Kansas sensor based N  recommendations</vt:lpstr>
      <vt:lpstr>Background: </vt:lpstr>
      <vt:lpstr>Background: </vt:lpstr>
      <vt:lpstr>Where we’re at today</vt:lpstr>
      <vt:lpstr>General Approach</vt:lpstr>
      <vt:lpstr>Our General Approach to Algorithms and Rate Calculators</vt:lpstr>
      <vt:lpstr>K-State Grain Sorghum Nitrogen Rate Calculator</vt:lpstr>
      <vt:lpstr>Grain sorghum yield relationship used to estimate yield potential of the field.</vt:lpstr>
      <vt:lpstr>Slide 9</vt:lpstr>
      <vt:lpstr>Slide 10</vt:lpstr>
      <vt:lpstr>Slide 11</vt:lpstr>
      <vt:lpstr>Measuring biomass and uptake</vt:lpstr>
      <vt:lpstr>Sorghum N Uptake (grain+stover) vs. Yield</vt:lpstr>
      <vt:lpstr>Example calculation</vt:lpstr>
      <vt:lpstr>Grain Sorghum Nitrogen Sensor Calculator Performance 2006-2008</vt:lpstr>
      <vt:lpstr>Comparison of Sensor Based N Rec’s to Soil Test Based Rec’s, 2006-2008</vt:lpstr>
      <vt:lpstr>Slide 17</vt:lpstr>
      <vt:lpstr>Slide 18</vt:lpstr>
      <vt:lpstr>Slide 19</vt:lpstr>
      <vt:lpstr>Slide 20</vt:lpstr>
      <vt:lpstr>Winter Wheat N Rate Calculator </vt:lpstr>
      <vt:lpstr>Winter Wheat Yield Prediction 2006-2008</vt:lpstr>
      <vt:lpstr>Winter Wheat Nitrogen Sensor Calculator Performance 2006-2009</vt:lpstr>
      <vt:lpstr>Issues with sensing wheat</vt:lpstr>
      <vt:lpstr>Future work on sorghum and wheat</vt:lpstr>
      <vt:lpstr>Slide 26</vt:lpstr>
      <vt:lpstr>Corn work</vt:lpstr>
      <vt:lpstr>Slide 28</vt:lpstr>
      <vt:lpstr>Corn Yield Prediction 2006-2008</vt:lpstr>
      <vt:lpstr>Corn Sensor Based N Rate Calculator</vt:lpstr>
      <vt:lpstr>Additional work on corn</vt:lpstr>
      <vt:lpstr>Loss of preplant N, KS 2009</vt:lpstr>
      <vt:lpstr>Denitrification N loss in corn, KS 2009</vt:lpstr>
      <vt:lpstr>Issues with corn</vt:lpstr>
      <vt:lpstr>Slide 35</vt:lpstr>
      <vt:lpstr>Estimating NUE</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kansas sensor based N recommendations</dc:title>
  <dc:creator>dmengel</dc:creator>
  <cp:lastModifiedBy> </cp:lastModifiedBy>
  <cp:revision>68</cp:revision>
  <dcterms:created xsi:type="dcterms:W3CDTF">2009-07-28T20:23:22Z</dcterms:created>
  <dcterms:modified xsi:type="dcterms:W3CDTF">2009-08-04T15:36:23Z</dcterms:modified>
</cp:coreProperties>
</file>