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77" r:id="rId2"/>
  </p:sldMasterIdLst>
  <p:notesMasterIdLst>
    <p:notesMasterId r:id="rId42"/>
  </p:notesMasterIdLst>
  <p:handoutMasterIdLst>
    <p:handoutMasterId r:id="rId43"/>
  </p:handoutMasterIdLst>
  <p:sldIdLst>
    <p:sldId id="256" r:id="rId3"/>
    <p:sldId id="595" r:id="rId4"/>
    <p:sldId id="620" r:id="rId5"/>
    <p:sldId id="618" r:id="rId6"/>
    <p:sldId id="619" r:id="rId7"/>
    <p:sldId id="623" r:id="rId8"/>
    <p:sldId id="625" r:id="rId9"/>
    <p:sldId id="635" r:id="rId10"/>
    <p:sldId id="638" r:id="rId11"/>
    <p:sldId id="639" r:id="rId12"/>
    <p:sldId id="634" r:id="rId13"/>
    <p:sldId id="650" r:id="rId14"/>
    <p:sldId id="606" r:id="rId15"/>
    <p:sldId id="608" r:id="rId16"/>
    <p:sldId id="613" r:id="rId17"/>
    <p:sldId id="614" r:id="rId18"/>
    <p:sldId id="616" r:id="rId19"/>
    <p:sldId id="617" r:id="rId20"/>
    <p:sldId id="630" r:id="rId21"/>
    <p:sldId id="451" r:id="rId22"/>
    <p:sldId id="622" r:id="rId23"/>
    <p:sldId id="453" r:id="rId24"/>
    <p:sldId id="601" r:id="rId25"/>
    <p:sldId id="592" r:id="rId26"/>
    <p:sldId id="560" r:id="rId27"/>
    <p:sldId id="602" r:id="rId28"/>
    <p:sldId id="469" r:id="rId29"/>
    <p:sldId id="436" r:id="rId30"/>
    <p:sldId id="532" r:id="rId31"/>
    <p:sldId id="649" r:id="rId32"/>
    <p:sldId id="590" r:id="rId33"/>
    <p:sldId id="509" r:id="rId34"/>
    <p:sldId id="633" r:id="rId35"/>
    <p:sldId id="522" r:id="rId36"/>
    <p:sldId id="605" r:id="rId37"/>
    <p:sldId id="598" r:id="rId38"/>
    <p:sldId id="597" r:id="rId39"/>
    <p:sldId id="644" r:id="rId40"/>
    <p:sldId id="636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00"/>
    <a:srgbClr val="000000"/>
    <a:srgbClr val="FF0000"/>
    <a:srgbClr val="E82C18"/>
    <a:srgbClr val="993300"/>
    <a:srgbClr val="CC3300"/>
    <a:srgbClr val="CC9900"/>
    <a:srgbClr val="FFFF00"/>
    <a:srgbClr val="66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4" autoAdjust="0"/>
    <p:restoredTop sz="89965" autoAdjust="0"/>
  </p:normalViewPr>
  <p:slideViewPr>
    <p:cSldViewPr>
      <p:cViewPr varScale="1">
        <p:scale>
          <a:sx n="66" d="100"/>
          <a:sy n="66" d="100"/>
        </p:scale>
        <p:origin x="-6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9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2E1954F-7C61-4105-8D28-B50C7D71696F}" type="datetime1">
              <a:rPr lang="en-US"/>
              <a:pPr>
                <a:defRPr/>
              </a:pPr>
              <a:t>8/3/2010</a:t>
            </a:fld>
            <a:endParaRPr lang="en-US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5DC9A2B-A31E-4E89-B2A7-09ADF3AF6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8753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44258A9-1391-40F3-BB6A-DE89662CF61D}" type="datetime1">
              <a:rPr lang="en-US"/>
              <a:pPr>
                <a:defRPr/>
              </a:pPr>
              <a:t>8/3/2010</a:t>
            </a:fld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191663-C3E0-4002-B4CE-E96B497DF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2047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DE949D-E254-449A-947C-8F7735226CB6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B17293C-5DCE-4C72-B738-3B12C479753B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B2B20CB-2A2D-4801-9355-513968780B4E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E94730-0087-43E8-8700-1E48D69AB77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B8D14D-64E4-45F4-8C4D-D67E315078F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CC5A5F-7172-491D-8614-D32F2AC6039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5399FA-290B-4B61-9818-D738860736A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D06E60-40C2-4F3D-A1F6-BB6183EF2A61}" type="slidenum">
              <a:rPr lang="en-US" sz="1200" smtClean="0"/>
              <a:pPr eaLnBrk="1" hangingPunct="1"/>
              <a:t>20</a:t>
            </a:fld>
            <a:endParaRPr lang="en-US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4ABE8A-970B-452D-9FF8-09E271AD8D38}" type="slidenum">
              <a:rPr lang="en-US" sz="1200" smtClean="0"/>
              <a:pPr eaLnBrk="1" hangingPunct="1"/>
              <a:t>21</a:t>
            </a:fld>
            <a:endParaRPr lang="en-US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38C9D4-FE99-403D-8670-580B49741113}" type="slidenum">
              <a:rPr lang="en-US" sz="1200" smtClean="0"/>
              <a:pPr eaLnBrk="1" hangingPunct="1"/>
              <a:t>22</a:t>
            </a:fld>
            <a:endParaRPr lang="en-US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HRSW: ~$5.80 / </a:t>
            </a:r>
            <a:r>
              <a:rPr lang="en-US" dirty="0" err="1" smtClean="0"/>
              <a:t>bu</a:t>
            </a:r>
            <a:r>
              <a:rPr lang="en-US" dirty="0" smtClean="0"/>
              <a:t> ($213/Mg) </a:t>
            </a:r>
          </a:p>
          <a:p>
            <a:r>
              <a:rPr lang="en-US" dirty="0" smtClean="0"/>
              <a:t>Protein Scale:</a:t>
            </a:r>
          </a:p>
          <a:p>
            <a:pPr lvl="2"/>
            <a:r>
              <a:rPr lang="en-US" dirty="0" smtClean="0"/>
              <a:t>+$0.05 each 1/5  above 14% </a:t>
            </a:r>
          </a:p>
          <a:p>
            <a:pPr lvl="2"/>
            <a:r>
              <a:rPr lang="en-US" dirty="0" smtClean="0"/>
              <a:t>+$0.50 @ 15%,</a:t>
            </a:r>
          </a:p>
          <a:p>
            <a:pPr lvl="2"/>
            <a:r>
              <a:rPr lang="en-US" dirty="0" smtClean="0"/>
              <a:t>-$0.20 each 1/5 below 14 to 10%</a:t>
            </a:r>
          </a:p>
          <a:p>
            <a:r>
              <a:rPr lang="en-US" dirty="0" smtClean="0"/>
              <a:t>HRWW</a:t>
            </a:r>
          </a:p>
          <a:p>
            <a:pPr lvl="1"/>
            <a:r>
              <a:rPr lang="en-US" dirty="0" smtClean="0"/>
              <a:t>Protein  Scales:</a:t>
            </a:r>
          </a:p>
          <a:p>
            <a:pPr lvl="1"/>
            <a:r>
              <a:rPr lang="en-US" dirty="0" smtClean="0"/>
              <a:t>$0.03 each 1/5 above 12%</a:t>
            </a:r>
          </a:p>
          <a:p>
            <a:pPr lvl="1"/>
            <a:r>
              <a:rPr lang="en-US" dirty="0" smtClean="0"/>
              <a:t>-$0.08 cents each 1/5 12% to 10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91663-C3E0-4002-B4CE-E96B497DF7A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473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CCFF53-BBDD-4DD1-9060-EF23183FB136}" type="slidenum">
              <a:rPr lang="en-US" sz="1200" smtClean="0"/>
              <a:pPr eaLnBrk="1" hangingPunct="1"/>
              <a:t>2</a:t>
            </a:fld>
            <a:endParaRPr lang="en-US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0A57B7-62E1-4578-B551-84B904F6216F}" type="slidenum">
              <a:rPr lang="en-US" sz="1200" smtClean="0"/>
              <a:pPr eaLnBrk="1" hangingPunct="1"/>
              <a:t>24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D5D3D4-5095-492E-B3E4-A4F6E7F7DA26}" type="slidenum">
              <a:rPr lang="en-US" sz="1200" smtClean="0"/>
              <a:pPr eaLnBrk="1" hangingPunct="1"/>
              <a:t>25</a:t>
            </a:fld>
            <a:endParaRPr lang="en-US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715158-B5C0-4041-9C61-F0BC5CE58CC7}" type="slidenum">
              <a:rPr lang="en-US" sz="1200" smtClean="0"/>
              <a:pPr eaLnBrk="1" hangingPunct="1"/>
              <a:t>26</a:t>
            </a:fld>
            <a:endParaRPr lang="en-US" sz="12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E9D1C4-5CBB-461F-9B88-B8776381D356}" type="slidenum">
              <a:rPr lang="en-US" sz="1200" smtClean="0"/>
              <a:pPr eaLnBrk="1" hangingPunct="1"/>
              <a:t>27</a:t>
            </a:fld>
            <a:endParaRPr lang="en-US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C780F6-4711-4B6E-94A0-71B63BE8B911}" type="slidenum">
              <a:rPr lang="en-US" sz="1200" smtClean="0"/>
              <a:pPr eaLnBrk="1" hangingPunct="1"/>
              <a:t>28</a:t>
            </a:fld>
            <a:endParaRPr lang="en-US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938192-079D-4D73-9BCD-64DF694E1DB1}" type="slidenum">
              <a:rPr lang="en-US" sz="1200" smtClean="0"/>
              <a:pPr eaLnBrk="1" hangingPunct="1"/>
              <a:t>29</a:t>
            </a:fld>
            <a:endParaRPr lang="en-US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Not double more because of N cost.</a:t>
            </a:r>
          </a:p>
          <a:p>
            <a:pPr eaLnBrk="1" hangingPunct="1"/>
            <a:r>
              <a:rPr lang="en-US" dirty="0" smtClean="0"/>
              <a:t>Low discount, $1.90 cost, split app.  $215 for $129 Mg-1; $747 for $258 Mg-1;</a:t>
            </a:r>
          </a:p>
          <a:p>
            <a:pPr eaLnBrk="1" hangingPunct="1"/>
            <a:r>
              <a:rPr lang="en-US" dirty="0" smtClean="0"/>
              <a:t>4393 kg-grain ha-1; 14.6%.</a:t>
            </a:r>
          </a:p>
          <a:p>
            <a:pPr eaLnBrk="1" hangingPunct="1"/>
            <a:r>
              <a:rPr lang="en-US" dirty="0" smtClean="0"/>
              <a:t>Cost of N $286.9.  Grain value: $0.129 @ $129 Mg-1 or $567 w/out N; $0.257 at  $258 Mg-1 or $1129 w/out N;</a:t>
            </a:r>
          </a:p>
          <a:p>
            <a:pPr eaLnBrk="1" hangingPunct="1"/>
            <a:r>
              <a:rPr lang="en-US" dirty="0" smtClean="0"/>
              <a:t>Subtract 567-287=280 ($129 Mg-1 )1129-287 = 842 ($258 Mg-1 ) OR</a:t>
            </a:r>
          </a:p>
          <a:p>
            <a:pPr eaLnBrk="1" hangingPunct="1"/>
            <a:r>
              <a:rPr lang="en-US" dirty="0" smtClean="0"/>
              <a:t>51% cost when grain is $129 Mg-1 OR</a:t>
            </a:r>
          </a:p>
          <a:p>
            <a:pPr eaLnBrk="1" hangingPunct="1"/>
            <a:r>
              <a:rPr lang="en-US" dirty="0" smtClean="0"/>
              <a:t>23% of cost when grain is $258 Mg-1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B1A022-17BB-4AE0-BE28-A81453A2FB13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1D25E0-AC89-4D06-8F60-C10CAFB954F6}" type="slidenum">
              <a:rPr lang="en-US" sz="1200" smtClean="0"/>
              <a:pPr eaLnBrk="1" hangingPunct="1"/>
              <a:t>31</a:t>
            </a:fld>
            <a:endParaRPr lang="en-US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46C17F-B1A4-4B13-9350-6C8588CE545D}" type="slidenum">
              <a:rPr lang="en-US" sz="1200" smtClean="0"/>
              <a:pPr eaLnBrk="1" hangingPunct="1"/>
              <a:t>32</a:t>
            </a:fld>
            <a:endParaRPr lang="en-US" sz="12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5C5F9B-454D-4B50-A24D-FBDB78452A86}" type="slidenum">
              <a:rPr lang="en-US" sz="1200" smtClean="0"/>
              <a:pPr eaLnBrk="1" hangingPunct="1"/>
              <a:t>34</a:t>
            </a:fld>
            <a:endParaRPr lang="en-US" sz="120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2E9F2C4-19D8-42E9-8190-AED86955B61F}" type="slidenum">
              <a:rPr lang="en-US" sz="1200" smtClean="0"/>
              <a:pPr eaLnBrk="1" hangingPunct="1"/>
              <a:t>35</a:t>
            </a:fld>
            <a:endParaRPr lang="en-US" sz="1200" smtClean="0"/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EC4436-3798-4276-890B-583D95D0B83E}" type="slidenum">
              <a:rPr lang="en-US" sz="1200" smtClean="0"/>
              <a:pPr eaLnBrk="1" hangingPunct="1"/>
              <a:t>37</a:t>
            </a:fld>
            <a:endParaRPr lang="en-US" sz="12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5399FA-290B-4B61-9818-D738860736A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4ABE8A-970B-452D-9FF8-09E271AD8D38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7333A0-D1D8-4FAA-853C-CDE3786DEC2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8F9AB2-B7E3-49C3-9AE0-B1CE87FF9FE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5399FA-290B-4B61-9818-D738860736A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A027D6-3BC7-4B06-9787-ADE5C072F3D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62E8D-EEBF-4288-91CA-7C1C6D76E811}" type="datetime1">
              <a:rPr lang="en-US"/>
              <a:pPr>
                <a:defRPr/>
              </a:pPr>
              <a:t>8/3/2010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Cheryl Reese Copyright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29C49-9822-4DDC-B5BC-CF7574F39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3180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EA335-E60A-4A22-98F7-E0A0855D6538}" type="datetime1">
              <a:rPr lang="en-US"/>
              <a:pPr>
                <a:defRPr/>
              </a:pPr>
              <a:t>8/3/2010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Cheryl Reese Copyright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082CD-5FD0-42D5-A7E5-6FA669674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363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E3858-CC54-4996-80EC-CC8A789497D8}" type="datetime1">
              <a:rPr lang="en-US"/>
              <a:pPr>
                <a:defRPr/>
              </a:pPr>
              <a:t>8/3/2010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Cheryl Reese Copyright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7A2B8-1C02-4051-8A55-334ADC2A6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4982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7207C-B874-48D0-BDB1-8A82A4F12714}" type="datetime1">
              <a:rPr lang="en-US"/>
              <a:pPr>
                <a:defRPr/>
              </a:pPr>
              <a:t>8/3/2010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Cheryl Reese Copyright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42FBD-5434-4A85-B573-008C0D983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0235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8D97B-F4DE-4D18-8BA2-9B585C660990}" type="datetime1">
              <a:rPr lang="en-US"/>
              <a:pPr>
                <a:defRPr/>
              </a:pPr>
              <a:t>8/3/2010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Cheryl Reese Copyright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ADD34-9115-4A2A-9D4B-B2341458E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1810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972C6-D743-4034-A436-5F548172ABB6}" type="datetime1">
              <a:rPr lang="en-US"/>
              <a:pPr>
                <a:defRPr/>
              </a:pPr>
              <a:t>8/3/2010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Cheryl Reese Copyright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6F317-1B3E-48FD-8006-E332AB99D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1807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219200"/>
            <a:ext cx="3581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219200"/>
            <a:ext cx="3581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35A32-EC40-4C69-A35C-30AA79CDA0F9}" type="datetime1">
              <a:rPr lang="en-US"/>
              <a:pPr>
                <a:defRPr/>
              </a:pPr>
              <a:t>8/3/2010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Cheryl Reese Copyright 2009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13727-05CC-4774-93D8-626E59EE7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1171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B187C-B0ED-42DA-8F9C-0D113DB48A73}" type="datetime1">
              <a:rPr lang="en-US"/>
              <a:pPr>
                <a:defRPr/>
              </a:pPr>
              <a:t>8/3/2010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Cheryl Reese Copyright 2009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DA3B3-FFEA-42BA-AD09-8868EFA3F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7551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12A6E-A35B-4610-AE40-8EF1A5D643EF}" type="datetime1">
              <a:rPr lang="en-US"/>
              <a:pPr>
                <a:defRPr/>
              </a:pPr>
              <a:t>8/3/2010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Cheryl Reese Copyright 2009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31FC3-A07D-4A44-8545-7F58CD71E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0053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C4D87-4E00-4FBE-AC6E-A7B2DA9A413C}" type="datetime1">
              <a:rPr lang="en-US"/>
              <a:pPr>
                <a:defRPr/>
              </a:pPr>
              <a:t>8/3/2010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Cheryl Reese Copyright 2009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1AE6A-0165-47B4-9C7E-68C6192B2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8005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28E0E-14FC-4646-BCAF-4DA1A528442A}" type="datetime1">
              <a:rPr lang="en-US"/>
              <a:pPr>
                <a:defRPr/>
              </a:pPr>
              <a:t>8/3/2010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Cheryl Reese Copyright 2009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E33E9-010B-4865-90CD-238158DC2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040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8E704-6367-4C45-953E-353D1AB5AD96}" type="datetime1">
              <a:rPr lang="en-US"/>
              <a:pPr>
                <a:defRPr/>
              </a:pPr>
              <a:t>8/3/2010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Cheryl Reese Copyright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36A71-6165-4A49-9B51-D3F46E461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6696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B8D9B-23C2-420F-AD05-8CC500F8A2D1}" type="datetime1">
              <a:rPr lang="en-US"/>
              <a:pPr>
                <a:defRPr/>
              </a:pPr>
              <a:t>8/3/2010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Cheryl Reese Copyright 2009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6A112-0596-4DA7-B248-00FC46130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5729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2C151-47B3-4C2C-A786-46A8441B108F}" type="datetime1">
              <a:rPr lang="en-US"/>
              <a:pPr>
                <a:defRPr/>
              </a:pPr>
              <a:t>8/3/2010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Cheryl Reese Copyright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6B4E4-EBA8-48AB-A0E6-0CB6E6DBB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0834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228600"/>
            <a:ext cx="18288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28600"/>
            <a:ext cx="53340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3FCE5-B83C-442A-8F58-D60B52A68FEC}" type="datetime1">
              <a:rPr lang="en-US"/>
              <a:pPr>
                <a:defRPr/>
              </a:pPr>
              <a:t>8/3/2010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Cheryl Reese Copyright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9ABC1-2244-4714-A8C6-666C9E59E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162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477AA-B336-4383-A878-A2AA7CCFC6B0}" type="datetime1">
              <a:rPr lang="en-US"/>
              <a:pPr>
                <a:defRPr/>
              </a:pPr>
              <a:t>8/3/2010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Cheryl Reese Copyright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D4DDE-DBE2-47C3-88D5-3B3282AB8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7571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D6783-804B-47DB-A0E2-3F1A26F13F6B}" type="datetime1">
              <a:rPr lang="en-US"/>
              <a:pPr>
                <a:defRPr/>
              </a:pPr>
              <a:t>8/3/2010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Cheryl Reese Copyright 2009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7AFAA-831B-4431-961C-51BBF6C48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388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542CD-A0D4-4192-840E-8132D603A43A}" type="datetime1">
              <a:rPr lang="en-US"/>
              <a:pPr>
                <a:defRPr/>
              </a:pPr>
              <a:t>8/3/2010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Cheryl Reese Copyright 2009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2EBFD-8D4B-4D10-8210-186081767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599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B6959-0011-4729-8F48-5414F2A44259}" type="datetime1">
              <a:rPr lang="en-US"/>
              <a:pPr>
                <a:defRPr/>
              </a:pPr>
              <a:t>8/3/2010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Cheryl Reese Copyright 2009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48BAC-895A-4230-B61F-E904061AE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2699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85B45-DE43-4126-95C5-41DC326ED9F7}" type="datetime1">
              <a:rPr lang="en-US"/>
              <a:pPr>
                <a:defRPr/>
              </a:pPr>
              <a:t>8/3/2010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Cheryl Reese Copyright 2009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B2A07-1E52-4ABA-BAA6-A113AA92A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316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F9515-458C-4640-9FD9-94294C698DD0}" type="datetime1">
              <a:rPr lang="en-US"/>
              <a:pPr>
                <a:defRPr/>
              </a:pPr>
              <a:t>8/3/2010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Cheryl Reese Copyright 2009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22E98-71EC-455B-B951-819683A0D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851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54B36-53F1-4BEA-8CF8-88FFA8471B8A}" type="datetime1">
              <a:rPr lang="en-US"/>
              <a:pPr>
                <a:defRPr/>
              </a:pPr>
              <a:t>8/3/2010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Cheryl Reese Copyright 2009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5BE15-1C01-4201-B15C-3D4477AC2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18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93300"/>
            </a:gs>
            <a:gs pos="100000">
              <a:srgbClr val="D2A58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2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fld id="{740D2A94-61A4-4A84-B00B-F61D30ADBE84}" type="datetime1">
              <a:rPr lang="en-US"/>
              <a:pPr>
                <a:defRPr/>
              </a:pPr>
              <a:t>8/3/2010</a:t>
            </a:fld>
            <a:endParaRPr lang="en-US"/>
          </a:p>
        </p:txBody>
      </p:sp>
      <p:sp>
        <p:nvSpPr>
          <p:cNvPr id="282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r>
              <a:rPr lang="en-US"/>
              <a:t>Cheryl Reese Copyright 2009</a:t>
            </a:r>
          </a:p>
        </p:txBody>
      </p:sp>
      <p:sp>
        <p:nvSpPr>
          <p:cNvPr id="282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85B3FEE4-1CAC-4D9D-9B01-53BF5BBD0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3300"/>
            </a:gs>
            <a:gs pos="100000">
              <a:srgbClr val="D2A58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2" name="Rectangle 12"/>
          <p:cNvSpPr>
            <a:spLocks noChangeArrowheads="1"/>
          </p:cNvSpPr>
          <p:nvPr userDrawn="1"/>
        </p:nvSpPr>
        <p:spPr bwMode="auto">
          <a:xfrm>
            <a:off x="0" y="0"/>
            <a:ext cx="1371600" cy="68580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2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701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219200"/>
            <a:ext cx="7315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146EC88-BCCB-4126-9764-A4D9AEFD07E5}" type="datetime1">
              <a:rPr lang="en-US"/>
              <a:pPr>
                <a:defRPr/>
              </a:pPr>
              <a:t>8/3/2010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317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/>
              <a:t>Cheryl Reese Copyright 2009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1"/>
            </a:lvl1pPr>
          </a:lstStyle>
          <a:p>
            <a:pPr>
              <a:defRPr/>
            </a:pPr>
            <a:fld id="{0553D04C-DAD3-4F02-9E3A-AB546BF9E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6" name="Picture 7" descr="gs05gett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895600"/>
            <a:ext cx="1016000" cy="1066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8" descr="forgey07_07_2005imag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2413"/>
            <a:ext cx="1143000" cy="114458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9" descr="HPIM160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38800"/>
            <a:ext cx="1143000" cy="9477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0" descr="wheat_touchup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91000"/>
            <a:ext cx="1143000" cy="11874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1" descr="DSC_000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1143000" cy="9604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jpeg"/><Relationship Id="rId3" Type="http://schemas.openxmlformats.org/officeDocument/2006/relationships/image" Target="../media/image42.png"/><Relationship Id="rId7" Type="http://schemas.openxmlformats.org/officeDocument/2006/relationships/hyperlink" Target="http://www3.sdstate.edu/" TargetMode="External"/><Relationship Id="rId12" Type="http://schemas.openxmlformats.org/officeDocument/2006/relationships/hyperlink" Target="http://www.google.com/imgres?imgurl=http://www.sdbor.edu/euc/images/sdsu_logo_blue.gif&amp;imgrefurl=http://www.sdbor.edu/euc/information/sdsu.htm&amp;h=300&amp;w=165&amp;sz=25&amp;tbnid=aAOUMUIHFxioLM:&amp;tbnh=240&amp;tbnw=132&amp;prev=/images?q=South+Dakota+State+University+++logos&amp;hl=en&amp;usg=__rdA2pkqmKxNthoKHyWlXQyn2Ppw=&amp;sa=X&amp;ei=vK1NTLb-BYamnAed04DYCw&amp;ved=0CBoQ9QEwAA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5" Type="http://schemas.openxmlformats.org/officeDocument/2006/relationships/hyperlink" Target="http://sdaes.sdstate.edu/" TargetMode="External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hyperlink" Target="http://agbio.sdstate.edu/" TargetMode="External"/><Relationship Id="rId14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075C3B-D4EF-4454-A39F-FBC891293419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pic>
        <p:nvPicPr>
          <p:cNvPr id="3075" name="Picture 5" descr="000098_contra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28600"/>
            <a:ext cx="9144000" cy="2667000"/>
          </a:xfrm>
          <a:solidFill>
            <a:srgbClr val="99CCFF">
              <a:alpha val="45882"/>
            </a:srgbClr>
          </a:solidFill>
        </p:spPr>
        <p:txBody>
          <a:bodyPr/>
          <a:lstStyle/>
          <a:p>
            <a:pPr eaLnBrk="1" hangingPunct="1"/>
            <a:r>
              <a:rPr lang="en-US" altLang="ko-KR" sz="3200" smtClean="0">
                <a:solidFill>
                  <a:schemeClr val="tx1"/>
                </a:solidFill>
                <a:ea typeface="Gulim" pitchFamily="34" charset="-127"/>
              </a:rPr>
              <a:t>CANOPY REFLECTANCE (HRWW AND HRSW) IN SOUTH DAKOTA</a:t>
            </a:r>
            <a:br>
              <a:rPr lang="en-US" altLang="ko-KR" sz="3200" smtClean="0">
                <a:solidFill>
                  <a:schemeClr val="tx1"/>
                </a:solidFill>
                <a:ea typeface="Gulim" pitchFamily="34" charset="-127"/>
              </a:rPr>
            </a:br>
            <a:r>
              <a:rPr lang="en-US" altLang="ko-KR" sz="3200" smtClean="0">
                <a:solidFill>
                  <a:schemeClr val="tx1"/>
                </a:solidFill>
                <a:ea typeface="Gulim" pitchFamily="34" charset="-127"/>
              </a:rPr>
              <a:t/>
            </a:r>
            <a:br>
              <a:rPr lang="en-US" altLang="ko-KR" sz="3200" smtClean="0">
                <a:solidFill>
                  <a:schemeClr val="tx1"/>
                </a:solidFill>
                <a:ea typeface="Gulim" pitchFamily="34" charset="-127"/>
              </a:rPr>
            </a:br>
            <a:r>
              <a:rPr lang="en-US" altLang="ko-KR" sz="3200" smtClean="0">
                <a:solidFill>
                  <a:schemeClr val="tx1"/>
                </a:solidFill>
                <a:ea typeface="Gulim" pitchFamily="34" charset="-127"/>
              </a:rPr>
              <a:t>ECONOMIC OPTIMUM NITROGEN RATE FOR HRSW IN SOUTH DAKOTA</a:t>
            </a:r>
            <a:endParaRPr lang="en-US" sz="3200" smtClean="0">
              <a:solidFill>
                <a:schemeClr val="tx1"/>
              </a:solidFill>
            </a:endParaRPr>
          </a:p>
        </p:txBody>
      </p:sp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0" y="3200400"/>
            <a:ext cx="9144000" cy="3657600"/>
          </a:xfrm>
          <a:prstGeom prst="rect">
            <a:avLst/>
          </a:prstGeom>
          <a:solidFill>
            <a:srgbClr val="993300">
              <a:alpha val="2196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algn="ctr"/>
            <a:r>
              <a:rPr lang="en-US" sz="2600" b="1" dirty="0" smtClean="0">
                <a:solidFill>
                  <a:schemeClr val="bg1"/>
                </a:solidFill>
              </a:rPr>
              <a:t>Nitrogen Use Efficiency Meeting</a:t>
            </a:r>
            <a:r>
              <a:rPr lang="en-US" sz="2600" b="1" dirty="0">
                <a:solidFill>
                  <a:schemeClr val="bg1"/>
                </a:solidFill>
              </a:rPr>
              <a:t/>
            </a:r>
            <a:br>
              <a:rPr lang="en-US" sz="2600" b="1" dirty="0">
                <a:solidFill>
                  <a:schemeClr val="bg1"/>
                </a:solidFill>
              </a:rPr>
            </a:br>
            <a:endParaRPr lang="en-US" sz="2600" b="1" dirty="0" smtClean="0">
              <a:solidFill>
                <a:schemeClr val="bg1"/>
              </a:solidFill>
            </a:endParaRPr>
          </a:p>
          <a:p>
            <a:pPr marL="609600" indent="-609600" algn="ctr"/>
            <a:r>
              <a:rPr lang="en-US" sz="2600" b="1" dirty="0" smtClean="0">
                <a:solidFill>
                  <a:schemeClr val="bg1"/>
                </a:solidFill>
              </a:rPr>
              <a:t>Cheryl Reese*, David Clay*, Dwayne Beck*, John </a:t>
            </a:r>
            <a:r>
              <a:rPr lang="en-US" sz="2600" b="1" dirty="0" err="1" smtClean="0">
                <a:solidFill>
                  <a:schemeClr val="bg1"/>
                </a:solidFill>
              </a:rPr>
              <a:t>Lukuch</a:t>
            </a:r>
            <a:r>
              <a:rPr lang="en-US" sz="2600" b="1" baseline="30000" dirty="0" smtClean="0">
                <a:solidFill>
                  <a:schemeClr val="bg1"/>
                </a:solidFill>
              </a:rPr>
              <a:t>‡</a:t>
            </a:r>
            <a:r>
              <a:rPr lang="en-US" sz="2600" b="1" dirty="0" smtClean="0">
                <a:solidFill>
                  <a:schemeClr val="bg1"/>
                </a:solidFill>
              </a:rPr>
              <a:t>, </a:t>
            </a:r>
            <a:r>
              <a:rPr lang="en-US" sz="2600" b="1" dirty="0" err="1" smtClean="0">
                <a:solidFill>
                  <a:schemeClr val="bg1"/>
                </a:solidFill>
              </a:rPr>
              <a:t>Tulsi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Kharel</a:t>
            </a:r>
            <a:r>
              <a:rPr lang="en-US" sz="2600" b="1" dirty="0" smtClean="0">
                <a:solidFill>
                  <a:schemeClr val="bg1"/>
                </a:solidFill>
              </a:rPr>
              <a:t>*, Sharon Clay*, Dan Long</a:t>
            </a:r>
            <a:r>
              <a:rPr lang="en-US" sz="2600" b="1" baseline="30000" dirty="0" smtClean="0">
                <a:solidFill>
                  <a:schemeClr val="bg1"/>
                </a:solidFill>
              </a:rPr>
              <a:t>†</a:t>
            </a:r>
            <a:r>
              <a:rPr lang="en-US" sz="2600" b="1" dirty="0" smtClean="0">
                <a:solidFill>
                  <a:schemeClr val="bg1"/>
                </a:solidFill>
              </a:rPr>
              <a:t>, and Gregg Carlson*</a:t>
            </a:r>
          </a:p>
          <a:p>
            <a:pPr marL="609600" indent="-609600" algn="ctr"/>
            <a:r>
              <a:rPr lang="en-US" sz="1400" b="1" dirty="0" smtClean="0">
                <a:solidFill>
                  <a:schemeClr val="bg1"/>
                </a:solidFill>
              </a:rPr>
              <a:t>*South Dakota State University, Brookings, SD</a:t>
            </a:r>
          </a:p>
          <a:p>
            <a:pPr marL="609600" indent="-609600" algn="ctr"/>
            <a:r>
              <a:rPr lang="en-US" sz="1400" b="1" baseline="30000" dirty="0" smtClean="0">
                <a:solidFill>
                  <a:schemeClr val="bg1"/>
                </a:solidFill>
              </a:rPr>
              <a:t>‡</a:t>
            </a:r>
            <a:r>
              <a:rPr lang="en-US" sz="1400" b="1" dirty="0" smtClean="0">
                <a:solidFill>
                  <a:schemeClr val="bg1"/>
                </a:solidFill>
              </a:rPr>
              <a:t> North Dakota State University, Langdon, ND</a:t>
            </a:r>
          </a:p>
          <a:p>
            <a:pPr marL="609600" indent="-609600" algn="ctr"/>
            <a:r>
              <a:rPr lang="en-US" sz="1400" b="1" baseline="30000" dirty="0" smtClean="0">
                <a:solidFill>
                  <a:schemeClr val="bg1"/>
                </a:solidFill>
              </a:rPr>
              <a:t>†</a:t>
            </a:r>
            <a:r>
              <a:rPr lang="en-US" sz="1400" b="1" dirty="0" smtClean="0">
                <a:solidFill>
                  <a:schemeClr val="bg1"/>
                </a:solidFill>
              </a:rPr>
              <a:t>USDA-ARS, Pendleton, Oregon</a:t>
            </a:r>
            <a:r>
              <a:rPr lang="en-US" sz="2600" b="1" dirty="0">
                <a:solidFill>
                  <a:schemeClr val="bg1"/>
                </a:solidFill>
              </a:rPr>
              <a:t/>
            </a:r>
            <a:br>
              <a:rPr lang="en-US" sz="2600" b="1" dirty="0">
                <a:solidFill>
                  <a:schemeClr val="bg1"/>
                </a:solidFill>
              </a:rPr>
            </a:br>
            <a:r>
              <a:rPr lang="en-US" sz="2600" b="1" dirty="0" smtClean="0">
                <a:solidFill>
                  <a:schemeClr val="bg1"/>
                </a:solidFill>
              </a:rPr>
              <a:t>August 3</a:t>
            </a:r>
            <a:r>
              <a:rPr lang="en-US" sz="2600" b="1" baseline="30000" dirty="0" smtClean="0">
                <a:solidFill>
                  <a:schemeClr val="bg1"/>
                </a:solidFill>
              </a:rPr>
              <a:t>rd</a:t>
            </a:r>
            <a:r>
              <a:rPr lang="en-US" sz="2600" b="1" dirty="0" smtClean="0">
                <a:solidFill>
                  <a:schemeClr val="bg1"/>
                </a:solidFill>
              </a:rPr>
              <a:t>, 2010</a:t>
            </a:r>
            <a:r>
              <a:rPr lang="en-US" sz="2600" b="1" dirty="0">
                <a:solidFill>
                  <a:schemeClr val="bg1"/>
                </a:solidFill>
              </a:rPr>
              <a:t/>
            </a:r>
            <a:br>
              <a:rPr lang="en-US" sz="2600" b="1" dirty="0">
                <a:solidFill>
                  <a:schemeClr val="bg1"/>
                </a:solidFill>
              </a:rPr>
            </a:br>
            <a:r>
              <a:rPr lang="en-US" sz="2600" b="1" dirty="0" smtClean="0">
                <a:solidFill>
                  <a:schemeClr val="bg1"/>
                </a:solidFill>
              </a:rPr>
              <a:t>Stillwater, Oklahoma </a:t>
            </a:r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HRWW Yield and Protein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931FC3-A07D-4A44-8545-7F58CD71E09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1371600" y="1143000"/>
            <a:ext cx="7772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258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398"/>
            <a:ext cx="3952576" cy="531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00200" y="4191000"/>
            <a:ext cx="3581400" cy="1905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00200" y="3276600"/>
            <a:ext cx="3581400" cy="91440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00200" y="2286000"/>
            <a:ext cx="3581400" cy="990600"/>
          </a:xfrm>
          <a:prstGeom prst="rect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638800" y="1447800"/>
            <a:ext cx="3200400" cy="4976780"/>
            <a:chOff x="5638800" y="1447800"/>
            <a:chExt cx="3200400" cy="4976780"/>
          </a:xfrm>
        </p:grpSpPr>
        <p:pic>
          <p:nvPicPr>
            <p:cNvPr id="152582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447800"/>
              <a:ext cx="3200400" cy="4976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6248400" y="2438400"/>
              <a:ext cx="2590800" cy="1143000"/>
              <a:chOff x="6248400" y="2438400"/>
              <a:chExt cx="2590800" cy="1143000"/>
            </a:xfrm>
          </p:grpSpPr>
          <p:sp>
            <p:nvSpPr>
              <p:cNvPr id="13" name="Down Arrow 12"/>
              <p:cNvSpPr/>
              <p:nvPr/>
            </p:nvSpPr>
            <p:spPr>
              <a:xfrm>
                <a:off x="6248400" y="2438400"/>
                <a:ext cx="381000" cy="1143000"/>
              </a:xfrm>
              <a:prstGeom prst="downArrow">
                <a:avLst/>
              </a:prstGeom>
              <a:solidFill>
                <a:srgbClr val="0066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wn Arrow 13"/>
              <p:cNvSpPr/>
              <p:nvPr/>
            </p:nvSpPr>
            <p:spPr>
              <a:xfrm>
                <a:off x="8458200" y="2438400"/>
                <a:ext cx="381000" cy="1143000"/>
              </a:xfrm>
              <a:prstGeom prst="downArrow">
                <a:avLst/>
              </a:prstGeom>
              <a:solidFill>
                <a:srgbClr val="0066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7086600" y="4572000"/>
            <a:ext cx="1752600" cy="1143000"/>
            <a:chOff x="7086600" y="4572000"/>
            <a:chExt cx="1752600" cy="1143000"/>
          </a:xfrm>
        </p:grpSpPr>
        <p:sp>
          <p:nvSpPr>
            <p:cNvPr id="16" name="Down Arrow 15"/>
            <p:cNvSpPr/>
            <p:nvPr/>
          </p:nvSpPr>
          <p:spPr>
            <a:xfrm>
              <a:off x="7086600" y="4572000"/>
              <a:ext cx="381000" cy="11430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8458200" y="4572000"/>
              <a:ext cx="381000" cy="1143000"/>
            </a:xfrm>
            <a:prstGeom prst="downArrow">
              <a:avLst/>
            </a:prstGeom>
            <a:solidFill>
              <a:srgbClr val="0066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581400" y="373380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005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016E32-ABBA-4410-BC19-F05768377EF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3200"/>
            <a:ext cx="7010400" cy="762000"/>
          </a:xfrm>
        </p:spPr>
        <p:txBody>
          <a:bodyPr/>
          <a:lstStyle/>
          <a:p>
            <a:r>
              <a:rPr lang="en-US" sz="5400" dirty="0" smtClean="0">
                <a:solidFill>
                  <a:schemeClr val="tx1"/>
                </a:solidFill>
                <a:latin typeface="Georgia" pitchFamily="18" charset="0"/>
              </a:rPr>
              <a:t>HRSW,</a:t>
            </a:r>
            <a:br>
              <a:rPr lang="en-US" sz="5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en-US" sz="5400" dirty="0" smtClean="0">
                <a:solidFill>
                  <a:schemeClr val="tx1"/>
                </a:solidFill>
                <a:latin typeface="Georgia" pitchFamily="18" charset="0"/>
              </a:rPr>
              <a:t>Dakota Lakes,</a:t>
            </a:r>
            <a:br>
              <a:rPr lang="en-US" sz="5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en-US" sz="5400" dirty="0" smtClean="0">
                <a:solidFill>
                  <a:schemeClr val="tx1"/>
                </a:solidFill>
                <a:latin typeface="Georgia" pitchFamily="18" charset="0"/>
              </a:rPr>
              <a:t>2003-2004</a:t>
            </a:r>
            <a:br>
              <a:rPr lang="en-US" sz="5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en-US" sz="5400" dirty="0" smtClean="0">
                <a:solidFill>
                  <a:schemeClr val="tx1"/>
                </a:solidFill>
                <a:latin typeface="Georgia" pitchFamily="18" charset="0"/>
              </a:rPr>
              <a:t>Canopy Reflectance, Yield, and Protein</a:t>
            </a:r>
          </a:p>
        </p:txBody>
      </p:sp>
      <p:sp>
        <p:nvSpPr>
          <p:cNvPr id="95235" name="Line 3"/>
          <p:cNvSpPr>
            <a:spLocks noChangeShapeType="1"/>
          </p:cNvSpPr>
          <p:nvPr/>
        </p:nvSpPr>
        <p:spPr bwMode="auto">
          <a:xfrm>
            <a:off x="1371600" y="32004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078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Cultural Practices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No-Till for 20+ years</a:t>
            </a:r>
          </a:p>
          <a:p>
            <a:r>
              <a:rPr lang="en-US" dirty="0" smtClean="0"/>
              <a:t>Wide variety of rotations</a:t>
            </a:r>
          </a:p>
          <a:p>
            <a:pPr lvl="1"/>
            <a:r>
              <a:rPr lang="en-US" dirty="0" smtClean="0"/>
              <a:t>Beneficial soil / </a:t>
            </a:r>
            <a:r>
              <a:rPr lang="en-US" dirty="0" err="1" smtClean="0"/>
              <a:t>mycorrhyzial</a:t>
            </a:r>
            <a:r>
              <a:rPr lang="en-US" dirty="0" smtClean="0"/>
              <a:t> interactions</a:t>
            </a:r>
          </a:p>
          <a:p>
            <a:r>
              <a:rPr lang="en-US" dirty="0" smtClean="0"/>
              <a:t>Average spring soil test NO3</a:t>
            </a:r>
          </a:p>
          <a:p>
            <a:pPr lvl="1"/>
            <a:r>
              <a:rPr lang="en-US" dirty="0" smtClean="0"/>
              <a:t>60 kg-N ha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</a:p>
          <a:p>
            <a:r>
              <a:rPr lang="en-US" dirty="0" smtClean="0"/>
              <a:t>Previous crop</a:t>
            </a:r>
          </a:p>
          <a:p>
            <a:pPr lvl="1"/>
            <a:r>
              <a:rPr lang="en-US" dirty="0" smtClean="0"/>
              <a:t>2003: Soybeans</a:t>
            </a:r>
          </a:p>
          <a:p>
            <a:pPr lvl="1"/>
            <a:r>
              <a:rPr lang="en-US" dirty="0" smtClean="0"/>
              <a:t>2004:  Pinto beans and cowpeas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931FC3-A07D-4A44-8545-7F58CD71E09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1371600" y="1066800"/>
            <a:ext cx="7772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57400" y="1752601"/>
            <a:ext cx="2663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00200" y="1600200"/>
            <a:ext cx="25595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241784-1C34-4A0D-90BC-02ED0909F1F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5562600" cy="762000"/>
          </a:xfrm>
        </p:spPr>
        <p:txBody>
          <a:bodyPr/>
          <a:lstStyle/>
          <a:p>
            <a:r>
              <a:rPr lang="en-US" smtClean="0"/>
              <a:t>Growth Stages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914400"/>
            <a:ext cx="7315200" cy="4876800"/>
          </a:xfrm>
        </p:spPr>
        <p:txBody>
          <a:bodyPr/>
          <a:lstStyle/>
          <a:p>
            <a:r>
              <a:rPr lang="en-US" dirty="0" smtClean="0"/>
              <a:t>May 15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3-4 leaf, </a:t>
            </a:r>
            <a:r>
              <a:rPr lang="en-US" dirty="0" err="1" smtClean="0"/>
              <a:t>tillering</a:t>
            </a:r>
            <a:endParaRPr lang="en-US" dirty="0" smtClean="0"/>
          </a:p>
          <a:p>
            <a:r>
              <a:rPr lang="en-US" dirty="0" smtClean="0"/>
              <a:t>June 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6 leaf, end of </a:t>
            </a:r>
            <a:r>
              <a:rPr lang="en-US" dirty="0" err="1" smtClean="0"/>
              <a:t>tillering</a:t>
            </a:r>
            <a:endParaRPr lang="en-US" dirty="0" smtClean="0"/>
          </a:p>
          <a:p>
            <a:r>
              <a:rPr lang="en-US" dirty="0" smtClean="0"/>
              <a:t>June 14</a:t>
            </a:r>
            <a:r>
              <a:rPr lang="en-US" baseline="30000" dirty="0" smtClean="0"/>
              <a:t>th</a:t>
            </a:r>
          </a:p>
          <a:p>
            <a:pPr lvl="1"/>
            <a:r>
              <a:rPr lang="en-US" dirty="0" smtClean="0"/>
              <a:t>Flag leaf, some awns</a:t>
            </a:r>
          </a:p>
          <a:p>
            <a:r>
              <a:rPr lang="en-US" dirty="0" smtClean="0"/>
              <a:t>June 26</a:t>
            </a:r>
            <a:r>
              <a:rPr lang="en-US" baseline="30000" dirty="0" smtClean="0"/>
              <a:t>th</a:t>
            </a:r>
          </a:p>
          <a:p>
            <a:pPr lvl="1"/>
            <a:r>
              <a:rPr lang="en-US" dirty="0" smtClean="0"/>
              <a:t>Flowering</a:t>
            </a:r>
          </a:p>
        </p:txBody>
      </p:sp>
      <p:pic>
        <p:nvPicPr>
          <p:cNvPr id="77828" name="Picture 7" descr="5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1438" y="1954213"/>
            <a:ext cx="2189162" cy="17494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7829" name="Line 9"/>
          <p:cNvSpPr>
            <a:spLocks noChangeShapeType="1"/>
          </p:cNvSpPr>
          <p:nvPr/>
        </p:nvSpPr>
        <p:spPr bwMode="auto">
          <a:xfrm>
            <a:off x="1371600" y="762000"/>
            <a:ext cx="7772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7830" name="Picture 10" descr="dl501_0614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810000"/>
            <a:ext cx="2362200" cy="18891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7831" name="Picture 11" descr="5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4924425"/>
            <a:ext cx="2133600" cy="1704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7832" name="Picture 8" descr="P5180154_5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0"/>
            <a:ext cx="2286000" cy="18272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7833" name="Line 12"/>
          <p:cNvSpPr>
            <a:spLocks noChangeShapeType="1"/>
          </p:cNvSpPr>
          <p:nvPr/>
        </p:nvSpPr>
        <p:spPr bwMode="auto">
          <a:xfrm flipV="1">
            <a:off x="5334000" y="1524000"/>
            <a:ext cx="76200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7834" name="Line 13"/>
          <p:cNvSpPr>
            <a:spLocks noChangeShapeType="1"/>
          </p:cNvSpPr>
          <p:nvPr/>
        </p:nvSpPr>
        <p:spPr bwMode="auto">
          <a:xfrm flipV="1">
            <a:off x="4800600" y="2438400"/>
            <a:ext cx="1447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7835" name="Line 14"/>
          <p:cNvSpPr>
            <a:spLocks noChangeShapeType="1"/>
          </p:cNvSpPr>
          <p:nvPr/>
        </p:nvSpPr>
        <p:spPr bwMode="auto">
          <a:xfrm>
            <a:off x="4648200" y="3581400"/>
            <a:ext cx="160020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7836" name="Line 15"/>
          <p:cNvSpPr>
            <a:spLocks noChangeShapeType="1"/>
          </p:cNvSpPr>
          <p:nvPr/>
        </p:nvSpPr>
        <p:spPr bwMode="auto">
          <a:xfrm flipV="1">
            <a:off x="2362200" y="5562600"/>
            <a:ext cx="1447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259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6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610600" cy="762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Saturation Issues</a:t>
            </a:r>
          </a:p>
        </p:txBody>
      </p:sp>
      <p:sp>
        <p:nvSpPr>
          <p:cNvPr id="80898" name="Line 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0899" name="Picture 10" descr="dl501_0614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143000"/>
            <a:ext cx="6934200" cy="55467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6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988E397-7140-4BFF-9B48-3BB684AFA939}" type="slidenum">
              <a:rPr lang="en-US" b="1"/>
              <a:pPr algn="r"/>
              <a:t>15</a:t>
            </a:fld>
            <a:endParaRPr lang="en-US" b="1"/>
          </a:p>
        </p:txBody>
      </p:sp>
      <p:sp>
        <p:nvSpPr>
          <p:cNvPr id="91139" name="Line 4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11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441960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2" name="TextBox 18"/>
          <p:cNvSpPr txBox="1">
            <a:spLocks noChangeArrowheads="1"/>
          </p:cNvSpPr>
          <p:nvPr/>
        </p:nvSpPr>
        <p:spPr bwMode="auto">
          <a:xfrm>
            <a:off x="1295400" y="1905000"/>
            <a:ext cx="1752600" cy="584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NDVI</a:t>
            </a:r>
            <a:r>
              <a:rPr lang="en-US" b="1" dirty="0" err="1">
                <a:solidFill>
                  <a:schemeClr val="bg1"/>
                </a:solidFill>
              </a:rPr>
              <a:t>w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43400" y="685800"/>
            <a:ext cx="4724400" cy="3070225"/>
            <a:chOff x="4419600" y="685800"/>
            <a:chExt cx="4724400" cy="3070225"/>
          </a:xfrm>
        </p:grpSpPr>
        <p:pic>
          <p:nvPicPr>
            <p:cNvPr id="91141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9600" y="685800"/>
              <a:ext cx="4724400" cy="307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143" name="TextBox 19"/>
            <p:cNvSpPr txBox="1">
              <a:spLocks noChangeArrowheads="1"/>
            </p:cNvSpPr>
            <p:nvPr/>
          </p:nvSpPr>
          <p:spPr bwMode="auto">
            <a:xfrm>
              <a:off x="6019800" y="2057400"/>
              <a:ext cx="1752600" cy="5842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</a:rPr>
                <a:t>NDVI</a:t>
              </a:r>
              <a:r>
                <a:rPr lang="en-US" b="1" dirty="0" err="1">
                  <a:solidFill>
                    <a:schemeClr val="bg1"/>
                  </a:solidFill>
                </a:rPr>
                <a:t>n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419600" y="3733800"/>
            <a:ext cx="4621213" cy="3124200"/>
            <a:chOff x="4419600" y="3733800"/>
            <a:chExt cx="4621213" cy="3124200"/>
          </a:xfrm>
        </p:grpSpPr>
        <p:pic>
          <p:nvPicPr>
            <p:cNvPr id="91144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19600" y="3733800"/>
              <a:ext cx="4621213" cy="312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145" name="TextBox 23"/>
            <p:cNvSpPr txBox="1">
              <a:spLocks noChangeArrowheads="1"/>
            </p:cNvSpPr>
            <p:nvPr/>
          </p:nvSpPr>
          <p:spPr bwMode="auto">
            <a:xfrm>
              <a:off x="5562600" y="5486400"/>
              <a:ext cx="2286000" cy="5842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chemeClr val="bg1"/>
                  </a:solidFill>
                </a:rPr>
                <a:t>CRedEdge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0" y="3733800"/>
            <a:ext cx="4419600" cy="3124200"/>
            <a:chOff x="0" y="3733800"/>
            <a:chExt cx="4419600" cy="3124200"/>
          </a:xfrm>
        </p:grpSpPr>
        <p:pic>
          <p:nvPicPr>
            <p:cNvPr id="91146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3733800"/>
              <a:ext cx="4419600" cy="312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147" name="TextBox 25"/>
            <p:cNvSpPr txBox="1">
              <a:spLocks noChangeArrowheads="1"/>
            </p:cNvSpPr>
            <p:nvPr/>
          </p:nvSpPr>
          <p:spPr bwMode="auto">
            <a:xfrm>
              <a:off x="1371600" y="5410200"/>
              <a:ext cx="1752600" cy="5842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</a:rPr>
                <a:t>GNDVI</a:t>
              </a:r>
              <a:r>
                <a:rPr lang="en-US" b="1" dirty="0" err="1">
                  <a:solidFill>
                    <a:schemeClr val="bg1"/>
                  </a:solidFill>
                </a:rPr>
                <a:t>n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8" name="Straight Connector 27"/>
          <p:cNvCxnSpPr/>
          <p:nvPr/>
        </p:nvCxnSpPr>
        <p:spPr>
          <a:xfrm rot="5400000">
            <a:off x="1295400" y="3733800"/>
            <a:ext cx="6248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0" y="3733800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itle 6"/>
          <p:cNvSpPr txBox="1">
            <a:spLocks/>
          </p:cNvSpPr>
          <p:nvPr/>
        </p:nvSpPr>
        <p:spPr bwMode="auto">
          <a:xfrm>
            <a:off x="0" y="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b="1" dirty="0" smtClean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20" name="Title 6"/>
          <p:cNvSpPr txBox="1">
            <a:spLocks/>
          </p:cNvSpPr>
          <p:nvPr/>
        </p:nvSpPr>
        <p:spPr bwMode="auto">
          <a:xfrm>
            <a:off x="76200" y="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Which would you select?</a:t>
            </a:r>
          </a:p>
        </p:txBody>
      </p:sp>
    </p:spTree>
    <p:extLst>
      <p:ext uri="{BB962C8B-B14F-4D97-AF65-F5344CB8AC3E}">
        <p14:creationId xmlns="" xmlns:p14="http://schemas.microsoft.com/office/powerpoint/2010/main" val="311450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3186" name="Picture 4" descr="ndvi_exa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4138" y="0"/>
            <a:ext cx="52498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3741738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NDVI in SD, HRSW</a:t>
            </a:r>
          </a:p>
        </p:txBody>
      </p:sp>
      <p:sp>
        <p:nvSpPr>
          <p:cNvPr id="93188" name="Content Placeholder 3"/>
          <p:cNvSpPr>
            <a:spLocks noGrp="1"/>
          </p:cNvSpPr>
          <p:nvPr>
            <p:ph idx="4294967295"/>
          </p:nvPr>
        </p:nvSpPr>
        <p:spPr>
          <a:xfrm>
            <a:off x="0" y="1295400"/>
            <a:ext cx="4038600" cy="5029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Monitor growth stage carefully,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Collect NDVI before canopy closure to avoid saturation issues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Around Memorial Day Weekend (End of May, Beginning of June)</a:t>
            </a:r>
          </a:p>
        </p:txBody>
      </p:sp>
    </p:spTree>
    <p:extLst>
      <p:ext uri="{BB962C8B-B14F-4D97-AF65-F5344CB8AC3E}">
        <p14:creationId xmlns="" xmlns:p14="http://schemas.microsoft.com/office/powerpoint/2010/main" val="243220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599"/>
            <a:ext cx="9144000" cy="400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Harvest Parameters</a:t>
            </a:r>
          </a:p>
        </p:txBody>
      </p:sp>
      <p:sp>
        <p:nvSpPr>
          <p:cNvPr id="97283" name="Line 4"/>
          <p:cNvSpPr>
            <a:spLocks noChangeShapeType="1"/>
          </p:cNvSpPr>
          <p:nvPr/>
        </p:nvSpPr>
        <p:spPr bwMode="auto">
          <a:xfrm>
            <a:off x="76200" y="12192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81400" y="2514600"/>
            <a:ext cx="5562600" cy="2859368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2514600"/>
            <a:ext cx="4260112" cy="2859368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00" y="2505740"/>
            <a:ext cx="1524000" cy="28682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792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05D720-1023-4373-8F62-959856F69BDC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HRSW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19200"/>
            <a:ext cx="7315200" cy="5257800"/>
          </a:xfrm>
        </p:spPr>
        <p:txBody>
          <a:bodyPr/>
          <a:lstStyle/>
          <a:p>
            <a:r>
              <a:rPr lang="en-US" dirty="0" smtClean="0"/>
              <a:t>NDVI values should be collected before 5-6 leaf on HRSW (~May 28</a:t>
            </a:r>
            <a:r>
              <a:rPr lang="en-US" baseline="30000" dirty="0" smtClean="0"/>
              <a:t>th</a:t>
            </a:r>
            <a:r>
              <a:rPr lang="en-US" dirty="0" smtClean="0"/>
              <a:t> or Memorial Day in South Dakota).</a:t>
            </a:r>
          </a:p>
          <a:p>
            <a:r>
              <a:rPr lang="en-US" dirty="0" smtClean="0"/>
              <a:t>If N is to be applied after 5-6 leaf, </a:t>
            </a:r>
            <a:r>
              <a:rPr lang="en-US" dirty="0" err="1" smtClean="0"/>
              <a:t>CRedEdge</a:t>
            </a:r>
            <a:r>
              <a:rPr lang="en-US" dirty="0" smtClean="0"/>
              <a:t> appeared to be a </a:t>
            </a:r>
          </a:p>
          <a:p>
            <a:r>
              <a:rPr lang="en-US" dirty="0" smtClean="0"/>
              <a:t>This study suggests when soil NO</a:t>
            </a:r>
            <a:r>
              <a:rPr lang="en-US" baseline="-25000" dirty="0" smtClean="0"/>
              <a:t>3</a:t>
            </a:r>
            <a:r>
              <a:rPr lang="en-US" dirty="0" smtClean="0"/>
              <a:t>-N is ~60 kg-N ha</a:t>
            </a:r>
            <a:r>
              <a:rPr lang="en-US" baseline="30000" dirty="0" smtClean="0"/>
              <a:t>-1</a:t>
            </a:r>
            <a:r>
              <a:rPr lang="en-US" dirty="0" smtClean="0"/>
              <a:t>,  130 kg-N ha</a:t>
            </a:r>
            <a:r>
              <a:rPr lang="en-US" baseline="30000" dirty="0" smtClean="0"/>
              <a:t>-1</a:t>
            </a:r>
            <a:r>
              <a:rPr lang="en-US" dirty="0" smtClean="0"/>
              <a:t>applied 5-6 leaf increases yield, grain protein, and reduces lodging.  </a:t>
            </a:r>
          </a:p>
        </p:txBody>
      </p:sp>
      <p:sp>
        <p:nvSpPr>
          <p:cNvPr id="99332" name="Line 4"/>
          <p:cNvSpPr>
            <a:spLocks noChangeShapeType="1"/>
          </p:cNvSpPr>
          <p:nvPr/>
        </p:nvSpPr>
        <p:spPr bwMode="auto">
          <a:xfrm>
            <a:off x="1371600" y="914400"/>
            <a:ext cx="7772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707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016E32-ABBA-4410-BC19-F05768377EF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200400"/>
            <a:ext cx="7010400" cy="762000"/>
          </a:xfrm>
        </p:spPr>
        <p:txBody>
          <a:bodyPr/>
          <a:lstStyle/>
          <a:p>
            <a:r>
              <a:rPr lang="en-US" sz="5400" dirty="0" smtClean="0">
                <a:solidFill>
                  <a:schemeClr val="tx1"/>
                </a:solidFill>
                <a:latin typeface="Georgia" pitchFamily="18" charset="0"/>
              </a:rPr>
              <a:t>How Much N Fertilizer to Apply on HRSW?</a:t>
            </a:r>
            <a:br>
              <a:rPr lang="en-US" sz="5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en-US" sz="5400" dirty="0" smtClean="0">
                <a:solidFill>
                  <a:schemeClr val="tx1"/>
                </a:solidFill>
                <a:latin typeface="Georgia" pitchFamily="18" charset="0"/>
              </a:rPr>
              <a:t>What Pays?</a:t>
            </a:r>
            <a:br>
              <a:rPr lang="en-US" sz="5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en-US" sz="5400" dirty="0" smtClean="0">
                <a:solidFill>
                  <a:schemeClr val="tx1"/>
                </a:solidFill>
                <a:latin typeface="Georgia" pitchFamily="18" charset="0"/>
              </a:rPr>
              <a:t>What Does Not Pay?</a:t>
            </a:r>
          </a:p>
        </p:txBody>
      </p:sp>
      <p:sp>
        <p:nvSpPr>
          <p:cNvPr id="95235" name="Line 3"/>
          <p:cNvSpPr>
            <a:spLocks noChangeShapeType="1"/>
          </p:cNvSpPr>
          <p:nvPr/>
        </p:nvSpPr>
        <p:spPr bwMode="auto">
          <a:xfrm>
            <a:off x="1371600" y="35814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093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6019800" cy="762000"/>
          </a:xfrm>
        </p:spPr>
        <p:txBody>
          <a:bodyPr/>
          <a:lstStyle/>
          <a:p>
            <a:r>
              <a:rPr lang="en-US" sz="4000" smtClean="0"/>
              <a:t>Objectives</a:t>
            </a:r>
          </a:p>
        </p:txBody>
      </p:sp>
      <p:sp>
        <p:nvSpPr>
          <p:cNvPr id="409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676400" y="1524000"/>
            <a:ext cx="6324600" cy="4724400"/>
          </a:xfrm>
        </p:spPr>
        <p:txBody>
          <a:bodyPr/>
          <a:lstStyle/>
          <a:p>
            <a:r>
              <a:rPr lang="en-US" dirty="0" smtClean="0"/>
              <a:t>Improve N fertilizer recommendations for South Dakota Wheat</a:t>
            </a:r>
          </a:p>
          <a:p>
            <a:r>
              <a:rPr lang="en-US" dirty="0" smtClean="0"/>
              <a:t>Evaluate canopy reflectance to predict N</a:t>
            </a:r>
          </a:p>
          <a:p>
            <a:r>
              <a:rPr lang="en-US" dirty="0" smtClean="0"/>
              <a:t>EONR and impact of protein premium / discount</a:t>
            </a:r>
          </a:p>
        </p:txBody>
      </p:sp>
      <p:sp>
        <p:nvSpPr>
          <p:cNvPr id="4100" name="Line 9"/>
          <p:cNvSpPr>
            <a:spLocks noChangeShapeType="1"/>
          </p:cNvSpPr>
          <p:nvPr/>
        </p:nvSpPr>
        <p:spPr bwMode="auto">
          <a:xfrm>
            <a:off x="1371600" y="1143000"/>
            <a:ext cx="7772400" cy="76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4A959D-A164-4607-BF57-C54A757CA413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06258D-535C-4931-8E0E-C6EEDF527930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010400" cy="762000"/>
          </a:xfrm>
        </p:spPr>
        <p:txBody>
          <a:bodyPr/>
          <a:lstStyle/>
          <a:p>
            <a:r>
              <a:rPr lang="en-US" dirty="0" smtClean="0"/>
              <a:t>What Farmers Know at Planting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N Fertilizer Cost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 SD, with HRSW, some indication of yield and quality in Kansas, Oklahoma, Texas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When they have </a:t>
            </a:r>
            <a:r>
              <a:rPr lang="en-US" u="sng" dirty="0" smtClean="0">
                <a:solidFill>
                  <a:srgbClr val="FFFF00"/>
                </a:solidFill>
              </a:rPr>
              <a:t>lost $</a:t>
            </a:r>
            <a:r>
              <a:rPr lang="en-US" u="sng" dirty="0" smtClean="0"/>
              <a:t> </a:t>
            </a:r>
            <a:r>
              <a:rPr lang="en-US" dirty="0" smtClean="0"/>
              <a:t>in the past due to discount on low protein wheat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When they have </a:t>
            </a:r>
            <a:r>
              <a:rPr lang="en-US" u="sng" dirty="0" smtClean="0">
                <a:solidFill>
                  <a:srgbClr val="006600"/>
                </a:solidFill>
              </a:rPr>
              <a:t>made $</a:t>
            </a:r>
            <a:r>
              <a:rPr lang="en-US" dirty="0" smtClean="0"/>
              <a:t> with a premium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Fertilize for protein @ 12% HRWW, @ 14% HRSW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11269" name="Line 4"/>
          <p:cNvSpPr>
            <a:spLocks noChangeShapeType="1"/>
          </p:cNvSpPr>
          <p:nvPr/>
        </p:nvSpPr>
        <p:spPr bwMode="auto">
          <a:xfrm>
            <a:off x="1371600" y="1143000"/>
            <a:ext cx="7772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Locations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EEFB4F-074A-4C59-BFFC-E6C2DBE5E7F5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0" y="685800"/>
            <a:ext cx="9067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92" name="Picture 5" descr="Ecoregions 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08038"/>
            <a:ext cx="8839200" cy="589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47800" y="0"/>
            <a:ext cx="601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solidFill>
                  <a:srgbClr val="FFFFFF"/>
                </a:solidFill>
                <a:latin typeface="Arial"/>
              </a:rPr>
              <a:t>Study Locations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3657600" y="3756819"/>
            <a:ext cx="3276600" cy="23391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76800" y="914401"/>
            <a:ext cx="2133600" cy="1981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39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001000" cy="762000"/>
          </a:xfrm>
        </p:spPr>
        <p:txBody>
          <a:bodyPr/>
          <a:lstStyle/>
          <a:p>
            <a:r>
              <a:rPr lang="en-US" sz="3200" smtClean="0"/>
              <a:t>HRSW grain market value in SD based on protein premium or discount. 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7625"/>
            <a:ext cx="9144000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DD10FF-A0D8-4341-B019-D20706461260}" type="slidenum">
              <a:rPr lang="en-US" smtClean="0"/>
              <a:pPr eaLnBrk="1" hangingPunct="1"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South Dakota, July 30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2010</a:t>
            </a:r>
            <a:br>
              <a:rPr lang="en-US" sz="2800" dirty="0" smtClean="0"/>
            </a:br>
            <a:r>
              <a:rPr lang="en-US" sz="2800" dirty="0" smtClean="0"/>
              <a:t> Commodity Prices &amp; Premium/Discount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1E9B88-2698-4A81-B807-C6DD4F7DC126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9221" name="Line 4"/>
          <p:cNvSpPr>
            <a:spLocks noChangeShapeType="1"/>
          </p:cNvSpPr>
          <p:nvPr/>
        </p:nvSpPr>
        <p:spPr bwMode="auto">
          <a:xfrm>
            <a:off x="1371600" y="1143000"/>
            <a:ext cx="7772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64" y="1295400"/>
            <a:ext cx="7927736" cy="524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D93C66-74BC-40F6-9AB5-7C79B50CD39B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010400" cy="762000"/>
          </a:xfrm>
        </p:spPr>
        <p:txBody>
          <a:bodyPr/>
          <a:lstStyle/>
          <a:p>
            <a:r>
              <a:rPr lang="en-US" smtClean="0"/>
              <a:t>Experimental Design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685800"/>
            <a:ext cx="7315200" cy="4876800"/>
          </a:xfrm>
        </p:spPr>
        <p:txBody>
          <a:bodyPr/>
          <a:lstStyle/>
          <a:p>
            <a:r>
              <a:rPr lang="en-US" sz="2800" smtClean="0"/>
              <a:t>RCB Design, Each Site, 4 Blocks. </a:t>
            </a:r>
          </a:p>
          <a:p>
            <a:r>
              <a:rPr lang="en-US" sz="2800" smtClean="0"/>
              <a:t>N Treatments:</a:t>
            </a:r>
          </a:p>
        </p:txBody>
      </p:sp>
      <p:sp>
        <p:nvSpPr>
          <p:cNvPr id="14341" name="Line 4"/>
          <p:cNvSpPr>
            <a:spLocks noChangeShapeType="1"/>
          </p:cNvSpPr>
          <p:nvPr/>
        </p:nvSpPr>
        <p:spPr bwMode="auto">
          <a:xfrm>
            <a:off x="1447800" y="685800"/>
            <a:ext cx="7696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7620000" cy="51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10"/>
          <p:cNvSpPr txBox="1">
            <a:spLocks noChangeArrowheads="1"/>
          </p:cNvSpPr>
          <p:nvPr/>
        </p:nvSpPr>
        <p:spPr bwMode="auto">
          <a:xfrm>
            <a:off x="1828800" y="1828800"/>
            <a:ext cx="3352800" cy="646331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chemeClr val="bg1"/>
                </a:solidFill>
              </a:rPr>
              <a:t>Determined  Apparent Return and EONR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762000"/>
          </a:xfrm>
        </p:spPr>
        <p:txBody>
          <a:bodyPr/>
          <a:lstStyle/>
          <a:p>
            <a:r>
              <a:rPr lang="en-US" sz="3200" smtClean="0"/>
              <a:t>Calculating Return on N Investment</a:t>
            </a:r>
            <a:br>
              <a:rPr lang="en-US" sz="3200" smtClean="0"/>
            </a:br>
            <a:r>
              <a:rPr lang="en-US" sz="3200" smtClean="0"/>
              <a:t>Apparent Return ($ ha</a:t>
            </a:r>
            <a:r>
              <a:rPr lang="en-US" sz="3200" baseline="30000" smtClean="0"/>
              <a:t>-1</a:t>
            </a:r>
            <a:r>
              <a:rPr lang="en-US" sz="3200" smtClean="0"/>
              <a:t>)</a:t>
            </a:r>
          </a:p>
        </p:txBody>
      </p:sp>
      <p:sp>
        <p:nvSpPr>
          <p:cNvPr id="1536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01000" cy="2743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Two grain selling price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$129 or $258 Mg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($3.50 or 7.00 bushel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Three N fertilizer costs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$0.62, $1.25, or $1.90 kg-N</a:t>
            </a:r>
            <a:r>
              <a:rPr lang="en-US" sz="2400" baseline="30000" dirty="0" smtClean="0"/>
              <a:t>-1 </a:t>
            </a:r>
            <a:r>
              <a:rPr lang="en-US" sz="2400" dirty="0" smtClean="0"/>
              <a:t> or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($0.28, $0.57, or $0.86 lb-N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Six Protein Premium / Discount Scenarios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 applied Pre-Emergence or In-Season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365" name="Object 4"/>
          <p:cNvGraphicFramePr>
            <a:graphicFrameLocks noChangeAspect="1"/>
          </p:cNvGraphicFramePr>
          <p:nvPr/>
        </p:nvGraphicFramePr>
        <p:xfrm>
          <a:off x="219075" y="5546725"/>
          <a:ext cx="8620125" cy="1235075"/>
        </p:xfrm>
        <a:graphic>
          <a:graphicData uri="http://schemas.openxmlformats.org/presentationml/2006/ole">
            <p:oleObj spid="_x0000_s15396" name="Equation" r:id="rId4" imgW="3721100" imgH="533400" progId="Equation.3">
              <p:embed/>
            </p:oleObj>
          </a:graphicData>
        </a:graphic>
      </p:graphicFrame>
      <p:sp>
        <p:nvSpPr>
          <p:cNvPr id="15366" name="Line 5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368" name="Object 7"/>
          <p:cNvGraphicFramePr>
            <a:graphicFrameLocks noChangeAspect="1"/>
          </p:cNvGraphicFramePr>
          <p:nvPr/>
        </p:nvGraphicFramePr>
        <p:xfrm>
          <a:off x="457200" y="4576763"/>
          <a:ext cx="7848600" cy="909637"/>
        </p:xfrm>
        <a:graphic>
          <a:graphicData uri="http://schemas.openxmlformats.org/presentationml/2006/ole">
            <p:oleObj spid="_x0000_s15397" name="Equation" r:id="rId5" imgW="3695700" imgH="431800" progId="Equation.3">
              <p:embed/>
            </p:oleObj>
          </a:graphicData>
        </a:graphic>
      </p:graphicFrame>
      <p:sp>
        <p:nvSpPr>
          <p:cNvPr id="15369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E7807D-1131-4AFC-B894-6ECF56BB3B1D}" type="slidenum">
              <a:rPr lang="en-US" smtClean="0"/>
              <a:pPr eaLnBrk="1" hangingPunct="1"/>
              <a:t>25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85255D-9F1B-4C80-A113-83F70677C412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0" y="0"/>
            <a:ext cx="4325420" cy="690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-11130"/>
            <a:ext cx="4648200" cy="694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0221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9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84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1947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010400" cy="762000"/>
          </a:xfrm>
        </p:spPr>
        <p:txBody>
          <a:bodyPr/>
          <a:lstStyle/>
          <a:p>
            <a:r>
              <a:rPr lang="en-US" smtClean="0"/>
              <a:t>EONR Using Excel Solver</a:t>
            </a:r>
            <a:r>
              <a:rPr lang="en-US" baseline="30000" smtClean="0"/>
              <a:t>TM</a:t>
            </a:r>
          </a:p>
        </p:txBody>
      </p:sp>
      <p:sp>
        <p:nvSpPr>
          <p:cNvPr id="16388" name="Line 1948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1BF56A-3468-46D0-AEA3-E9B89F4E6176}" type="slidenum">
              <a:rPr lang="en-US" smtClean="0"/>
              <a:pPr eaLnBrk="1" hangingPunct="1"/>
              <a:t>27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024D72-6C86-4DD3-89C2-240651BD815E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819400"/>
            <a:ext cx="7010400" cy="762000"/>
          </a:xfrm>
        </p:spPr>
        <p:txBody>
          <a:bodyPr/>
          <a:lstStyle/>
          <a:p>
            <a:r>
              <a:rPr lang="en-US" sz="5400" dirty="0" smtClean="0">
                <a:solidFill>
                  <a:schemeClr val="tx1"/>
                </a:solidFill>
                <a:latin typeface="Georgia" pitchFamily="18" charset="0"/>
              </a:rPr>
              <a:t>Results: </a:t>
            </a:r>
            <a:br>
              <a:rPr lang="en-US" sz="5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en-US" sz="6000" dirty="0" smtClean="0">
                <a:solidFill>
                  <a:schemeClr val="tx1"/>
                </a:solidFill>
                <a:latin typeface="Georgia" pitchFamily="18" charset="0"/>
              </a:rPr>
              <a:t>Apparent Return, and </a:t>
            </a:r>
            <a:r>
              <a:rPr lang="en-US" sz="5400" dirty="0" smtClean="0">
                <a:solidFill>
                  <a:schemeClr val="tx1"/>
                </a:solidFill>
                <a:latin typeface="Georgia" pitchFamily="18" charset="0"/>
              </a:rPr>
              <a:t>Economic Optimum N Rate</a:t>
            </a:r>
            <a:br>
              <a:rPr lang="en-US" sz="5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en-US" sz="5400" dirty="0" smtClean="0">
                <a:solidFill>
                  <a:schemeClr val="tx1"/>
                </a:solidFill>
                <a:latin typeface="Georgia" pitchFamily="18" charset="0"/>
              </a:rPr>
              <a:t>(EONR),Yield, and Protein </a:t>
            </a:r>
            <a:endParaRPr lang="en-US" sz="4800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7412" name="Line 3"/>
          <p:cNvSpPr>
            <a:spLocks noChangeShapeType="1"/>
          </p:cNvSpPr>
          <p:nvPr/>
        </p:nvSpPr>
        <p:spPr bwMode="auto">
          <a:xfrm>
            <a:off x="1371600" y="11430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-76200"/>
            <a:ext cx="8915400" cy="1219200"/>
          </a:xfrm>
        </p:spPr>
        <p:txBody>
          <a:bodyPr/>
          <a:lstStyle/>
          <a:p>
            <a:r>
              <a:rPr lang="en-US" sz="2400" smtClean="0"/>
              <a:t>Nitrogen Treatment Impact for</a:t>
            </a:r>
            <a:br>
              <a:rPr lang="en-US" sz="2400" smtClean="0"/>
            </a:br>
            <a:r>
              <a:rPr lang="en-US" sz="2400" smtClean="0"/>
              <a:t> Different Protein Premium / Discount Scenarios on</a:t>
            </a:r>
            <a:br>
              <a:rPr lang="en-US" sz="2400" smtClean="0"/>
            </a:br>
            <a:r>
              <a:rPr lang="en-US" sz="2400" smtClean="0"/>
              <a:t>Apparent Return ($ ha</a:t>
            </a:r>
            <a:r>
              <a:rPr lang="en-US" sz="2400" baseline="30000" smtClean="0"/>
              <a:t>-1</a:t>
            </a:r>
            <a:r>
              <a:rPr lang="en-US" sz="2400" smtClean="0"/>
              <a:t>)</a:t>
            </a:r>
          </a:p>
        </p:txBody>
      </p:sp>
      <p:sp>
        <p:nvSpPr>
          <p:cNvPr id="21507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Line 964"/>
          <p:cNvSpPr>
            <a:spLocks noChangeShapeType="1"/>
          </p:cNvSpPr>
          <p:nvPr/>
        </p:nvSpPr>
        <p:spPr bwMode="auto">
          <a:xfrm>
            <a:off x="3952875" y="28019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Line 965"/>
          <p:cNvSpPr>
            <a:spLocks noChangeShapeType="1"/>
          </p:cNvSpPr>
          <p:nvPr/>
        </p:nvSpPr>
        <p:spPr bwMode="auto">
          <a:xfrm>
            <a:off x="3952875" y="33829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Line 981"/>
          <p:cNvSpPr>
            <a:spLocks noChangeShapeType="1"/>
          </p:cNvSpPr>
          <p:nvPr/>
        </p:nvSpPr>
        <p:spPr bwMode="auto">
          <a:xfrm>
            <a:off x="6203950" y="28019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Line 1028"/>
          <p:cNvSpPr>
            <a:spLocks noChangeShapeType="1"/>
          </p:cNvSpPr>
          <p:nvPr/>
        </p:nvSpPr>
        <p:spPr bwMode="auto">
          <a:xfrm>
            <a:off x="7261225" y="4545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72D70F-1BC5-4B6E-87B6-A8F6D010841B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pic>
        <p:nvPicPr>
          <p:cNvPr id="10" name="Picture 2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91440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Study Location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Content Placeholder 3" descr="the-united-states-of-america-map.gi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006475"/>
            <a:ext cx="9144000" cy="5851525"/>
          </a:xfrm>
        </p:spPr>
      </p:pic>
      <p:sp>
        <p:nvSpPr>
          <p:cNvPr id="39939" name="Line 8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47800" y="76200"/>
            <a:ext cx="601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solidFill>
                  <a:srgbClr val="FFFFFF"/>
                </a:solidFill>
                <a:latin typeface="Arial"/>
              </a:rPr>
              <a:t>Study Location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206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4D18B0-9FF3-4302-BEF2-3A66C2DC4D40}" type="slidenum">
              <a:rPr lang="en-US"/>
              <a:pPr/>
              <a:t>30</a:t>
            </a:fld>
            <a:endParaRPr lang="en-US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EONR: Application Time</a:t>
            </a:r>
            <a:br>
              <a:rPr lang="en-US" sz="3200" smtClean="0"/>
            </a:br>
            <a:r>
              <a:rPr lang="en-US" sz="3200" smtClean="0"/>
              <a:t>Pre-Emergence or In-Season?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0"/>
            <a:ext cx="7315200" cy="5029200"/>
          </a:xfrm>
        </p:spPr>
        <p:txBody>
          <a:bodyPr/>
          <a:lstStyle/>
          <a:p>
            <a:r>
              <a:rPr lang="en-US" smtClean="0"/>
              <a:t>Tested 36 scenarios:</a:t>
            </a:r>
          </a:p>
          <a:p>
            <a:pPr lvl="1"/>
            <a:r>
              <a:rPr lang="en-US" smtClean="0"/>
              <a:t>Six Sites</a:t>
            </a:r>
          </a:p>
          <a:p>
            <a:pPr lvl="1"/>
            <a:r>
              <a:rPr lang="en-US" smtClean="0"/>
              <a:t>Three fertilizer prices</a:t>
            </a:r>
          </a:p>
          <a:p>
            <a:pPr lvl="1"/>
            <a:r>
              <a:rPr lang="en-US" smtClean="0"/>
              <a:t>Two grain selling prices</a:t>
            </a:r>
          </a:p>
          <a:p>
            <a:r>
              <a:rPr lang="en-US" smtClean="0"/>
              <a:t>Out of these:</a:t>
            </a:r>
          </a:p>
          <a:p>
            <a:pPr lvl="1"/>
            <a:r>
              <a:rPr lang="en-US" smtClean="0"/>
              <a:t>EONR In-S or Pre-emergence the same:  22 scenarios</a:t>
            </a:r>
          </a:p>
          <a:p>
            <a:pPr lvl="1"/>
            <a:r>
              <a:rPr lang="en-US" smtClean="0"/>
              <a:t>In-S EONR Higher: 10</a:t>
            </a:r>
          </a:p>
          <a:p>
            <a:pPr lvl="1"/>
            <a:r>
              <a:rPr lang="en-US" smtClean="0"/>
              <a:t>Pre-emergence EONR Higher: 4</a:t>
            </a:r>
          </a:p>
        </p:txBody>
      </p:sp>
      <p:sp>
        <p:nvSpPr>
          <p:cNvPr id="72709" name="Line 4"/>
          <p:cNvSpPr>
            <a:spLocks noChangeShapeType="1"/>
          </p:cNvSpPr>
          <p:nvPr/>
        </p:nvSpPr>
        <p:spPr bwMode="auto">
          <a:xfrm>
            <a:off x="1371600" y="1219200"/>
            <a:ext cx="7772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Fertilizer Cost and EONR:</a:t>
            </a:r>
            <a:br>
              <a:rPr lang="en-US" sz="3200" dirty="0" smtClean="0"/>
            </a:br>
            <a:r>
              <a:rPr lang="en-US" sz="3200" dirty="0" smtClean="0"/>
              <a:t> % N Fertilizer Reduction</a:t>
            </a:r>
            <a:endParaRPr lang="en-US" sz="3200" baseline="30000" dirty="0" smtClean="0"/>
          </a:p>
        </p:txBody>
      </p:sp>
      <p:sp>
        <p:nvSpPr>
          <p:cNvPr id="23555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56" name="Picture 5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09800"/>
            <a:ext cx="9144000" cy="2424113"/>
          </a:xfrm>
          <a:noFill/>
        </p:spPr>
      </p:pic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346691-B10B-4819-A836-6E71346FB4EB}" type="slidenum">
              <a:rPr lang="en-US" smtClean="0"/>
              <a:pPr eaLnBrk="1" hangingPunct="1"/>
              <a:t>31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EONR at Langdon and Rainfall</a:t>
            </a:r>
          </a:p>
        </p:txBody>
      </p:sp>
      <p:sp>
        <p:nvSpPr>
          <p:cNvPr id="2457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315200" cy="4876800"/>
          </a:xfrm>
        </p:spPr>
        <p:txBody>
          <a:bodyPr/>
          <a:lstStyle/>
          <a:p>
            <a:r>
              <a:rPr lang="en-US" smtClean="0"/>
              <a:t>$129 Mg</a:t>
            </a:r>
            <a:r>
              <a:rPr lang="en-US" baseline="30000" smtClean="0"/>
              <a:t>-1</a:t>
            </a:r>
            <a:r>
              <a:rPr lang="en-US" smtClean="0"/>
              <a:t> </a:t>
            </a:r>
          </a:p>
        </p:txBody>
      </p:sp>
      <p:sp>
        <p:nvSpPr>
          <p:cNvPr id="24580" name="Line 12"/>
          <p:cNvSpPr>
            <a:spLocks noChangeShapeType="1"/>
          </p:cNvSpPr>
          <p:nvPr/>
        </p:nvSpPr>
        <p:spPr bwMode="auto">
          <a:xfrm flipV="1">
            <a:off x="0" y="10668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81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81175"/>
            <a:ext cx="89154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12EE8D-6260-435B-938E-75C22A39F38C}" type="slidenum">
              <a:rPr lang="en-US" smtClean="0"/>
              <a:pPr eaLnBrk="1" hangingPunct="1"/>
              <a:t>32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ADD34-9115-4A2A-9D4B-B2341458EBB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1600200"/>
            <a:ext cx="2848857" cy="1077218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Need Rain for</a:t>
            </a:r>
          </a:p>
          <a:p>
            <a:pPr algn="ctr"/>
            <a:r>
              <a:rPr lang="en-US" sz="32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in-season N</a:t>
            </a:r>
            <a:endParaRPr lang="en-US" sz="32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93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7673E3-078D-4F20-A097-C93AC5E7CAC5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010400" cy="762000"/>
          </a:xfrm>
        </p:spPr>
        <p:txBody>
          <a:bodyPr/>
          <a:lstStyle/>
          <a:p>
            <a:r>
              <a:rPr lang="en-US" smtClean="0"/>
              <a:t>Conclusions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838200"/>
            <a:ext cx="7543800" cy="601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Indices show great promise in SD to manage in-season N for both HRWW and HRSW; need more fields.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 fertilizer price affects wheat EONR.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Development of a online EONR prediction model for wheat incorporating: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 fertilizer cost options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Value of grain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Different protein premium/discounts scenarios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Tillage / Climate Impacts on N mineralization: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Microorganism competition for N</a:t>
            </a:r>
          </a:p>
          <a:p>
            <a:pPr lvl="2">
              <a:lnSpc>
                <a:spcPct val="90000"/>
              </a:lnSpc>
            </a:pPr>
            <a:r>
              <a:rPr lang="en-US" sz="2000" dirty="0" err="1" smtClean="0"/>
              <a:t>Mycorrhizal</a:t>
            </a:r>
            <a:r>
              <a:rPr lang="en-US" sz="2000" dirty="0" smtClean="0"/>
              <a:t> colonization and contributions</a:t>
            </a:r>
          </a:p>
        </p:txBody>
      </p:sp>
      <p:sp>
        <p:nvSpPr>
          <p:cNvPr id="27653" name="Line 4"/>
          <p:cNvSpPr>
            <a:spLocks noChangeShapeType="1"/>
          </p:cNvSpPr>
          <p:nvPr/>
        </p:nvSpPr>
        <p:spPr bwMode="auto">
          <a:xfrm>
            <a:off x="1371600" y="838200"/>
            <a:ext cx="7772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3300"/>
            </a:gs>
            <a:gs pos="100000">
              <a:srgbClr val="D2A58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010400" cy="762000"/>
          </a:xfrm>
        </p:spPr>
        <p:txBody>
          <a:bodyPr/>
          <a:lstStyle/>
          <a:p>
            <a:r>
              <a:rPr lang="en-US" smtClean="0"/>
              <a:t>EONR Calculator for Wheat</a:t>
            </a:r>
          </a:p>
        </p:txBody>
      </p:sp>
      <p:sp>
        <p:nvSpPr>
          <p:cNvPr id="79875" name="Line 5"/>
          <p:cNvSpPr>
            <a:spLocks noChangeShapeType="1"/>
          </p:cNvSpPr>
          <p:nvPr/>
        </p:nvSpPr>
        <p:spPr bwMode="auto">
          <a:xfrm>
            <a:off x="0" y="955497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987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35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3525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" descr="SDWCBan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9600"/>
            <a:ext cx="68580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4"/>
          <p:cNvSpPr>
            <a:spLocks noGrp="1"/>
          </p:cNvSpPr>
          <p:nvPr>
            <p:ph type="title"/>
          </p:nvPr>
        </p:nvSpPr>
        <p:spPr>
          <a:xfrm>
            <a:off x="1524000" y="-76200"/>
            <a:ext cx="7010400" cy="609600"/>
          </a:xfrm>
        </p:spPr>
        <p:txBody>
          <a:bodyPr/>
          <a:lstStyle/>
          <a:p>
            <a:r>
              <a:rPr lang="en-US" smtClean="0"/>
              <a:t>Questions / Thank you!</a:t>
            </a:r>
          </a:p>
        </p:txBody>
      </p:sp>
      <p:sp>
        <p:nvSpPr>
          <p:cNvPr id="29700" name="Content Placeholder 10"/>
          <p:cNvSpPr>
            <a:spLocks noGrp="1"/>
          </p:cNvSpPr>
          <p:nvPr>
            <p:ph type="body" sz="half" idx="1"/>
          </p:nvPr>
        </p:nvSpPr>
        <p:spPr>
          <a:xfrm>
            <a:off x="1676400" y="4800600"/>
            <a:ext cx="3581400" cy="1524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u="sng" smtClean="0"/>
              <a:t>Scientists: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David Clay (SDSU)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Sharon Clay (SDSU)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Dwayne Beck (SDSU)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Gregg Carlson (SDSU)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Dan Long (USDA-ARS)</a:t>
            </a:r>
          </a:p>
        </p:txBody>
      </p:sp>
      <p:sp>
        <p:nvSpPr>
          <p:cNvPr id="29701" name="Rectangle 45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3581400"/>
            <a:ext cx="3962400" cy="19812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u="sng" dirty="0" smtClean="0"/>
              <a:t>Farmers and Support Staff at SDSU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Dan </a:t>
            </a:r>
            <a:r>
              <a:rPr lang="en-US" sz="2000" dirty="0" err="1" smtClean="0"/>
              <a:t>Forgey</a:t>
            </a:r>
            <a:r>
              <a:rPr lang="en-US" sz="2000" dirty="0" smtClean="0"/>
              <a:t> (Farmer)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Ralph </a:t>
            </a:r>
            <a:r>
              <a:rPr lang="en-US" sz="2000" dirty="0" err="1" smtClean="0"/>
              <a:t>Holzwarth</a:t>
            </a:r>
            <a:r>
              <a:rPr lang="en-US" sz="2000" dirty="0" smtClean="0"/>
              <a:t> (Farmer)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Ryan Patterson (Farmer)</a:t>
            </a:r>
          </a:p>
          <a:p>
            <a:pPr>
              <a:lnSpc>
                <a:spcPct val="90000"/>
              </a:lnSpc>
            </a:pPr>
            <a:r>
              <a:rPr lang="en-US" sz="2000" dirty="0" err="1" smtClean="0"/>
              <a:t>Steph</a:t>
            </a:r>
            <a:r>
              <a:rPr lang="en-US" sz="2000" dirty="0" smtClean="0"/>
              <a:t> Hansen (SDSU)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Jon </a:t>
            </a:r>
            <a:r>
              <a:rPr lang="en-US" sz="2000" dirty="0" err="1" smtClean="0"/>
              <a:t>Kleinjan</a:t>
            </a:r>
            <a:r>
              <a:rPr lang="en-US" sz="2000" dirty="0" smtClean="0"/>
              <a:t> (SDSU)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Ryan Brunner (SDSU)</a:t>
            </a:r>
          </a:p>
          <a:p>
            <a:pPr>
              <a:lnSpc>
                <a:spcPct val="90000"/>
              </a:lnSpc>
            </a:pPr>
            <a:r>
              <a:rPr lang="en-US" sz="2000" dirty="0" err="1" smtClean="0"/>
              <a:t>Tulsi</a:t>
            </a:r>
            <a:r>
              <a:rPr lang="en-US" sz="2000" dirty="0" smtClean="0"/>
              <a:t> </a:t>
            </a:r>
            <a:r>
              <a:rPr lang="en-US" sz="2000" dirty="0" err="1" smtClean="0"/>
              <a:t>Kharel</a:t>
            </a:r>
            <a:r>
              <a:rPr lang="en-US" sz="2000" dirty="0" smtClean="0"/>
              <a:t> (SDSU)</a:t>
            </a:r>
          </a:p>
        </p:txBody>
      </p:sp>
      <p:sp>
        <p:nvSpPr>
          <p:cNvPr id="2970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7C30425-E34B-48E3-A880-147B41E97F13}" type="slidenum">
              <a:rPr lang="en-US" b="1"/>
              <a:pPr algn="r" eaLnBrk="1" hangingPunct="1"/>
              <a:t>36</a:t>
            </a:fld>
            <a:endParaRPr lang="en-US" b="1"/>
          </a:p>
        </p:txBody>
      </p:sp>
      <p:sp>
        <p:nvSpPr>
          <p:cNvPr id="29703" name="Line 4"/>
          <p:cNvSpPr>
            <a:spLocks noChangeShapeType="1"/>
          </p:cNvSpPr>
          <p:nvPr/>
        </p:nvSpPr>
        <p:spPr bwMode="auto">
          <a:xfrm>
            <a:off x="1371600" y="609600"/>
            <a:ext cx="7772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04" name="Group 42"/>
          <p:cNvGrpSpPr>
            <a:grpSpLocks/>
          </p:cNvGrpSpPr>
          <p:nvPr/>
        </p:nvGrpSpPr>
        <p:grpSpPr bwMode="auto">
          <a:xfrm>
            <a:off x="1524000" y="2590800"/>
            <a:ext cx="6781800" cy="995363"/>
            <a:chOff x="1008" y="2304"/>
            <a:chExt cx="4272" cy="627"/>
          </a:xfrm>
        </p:grpSpPr>
        <p:pic>
          <p:nvPicPr>
            <p:cNvPr id="29711" name="Picture 22" descr="header_0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304"/>
              <a:ext cx="4272" cy="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2" name="Picture 16" descr="Agricultural Experiment Station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448"/>
              <a:ext cx="2448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3" name="Picture 18" descr="South Dakota State University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352"/>
              <a:ext cx="324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4" name="Picture 20" descr="College of Agriculture &amp; Biological Sciences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640"/>
              <a:ext cx="244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05" name="Group 44"/>
          <p:cNvGrpSpPr>
            <a:grpSpLocks/>
          </p:cNvGrpSpPr>
          <p:nvPr/>
        </p:nvGrpSpPr>
        <p:grpSpPr bwMode="auto">
          <a:xfrm>
            <a:off x="1524000" y="1600200"/>
            <a:ext cx="6553200" cy="914400"/>
            <a:chOff x="1056" y="1488"/>
            <a:chExt cx="4272" cy="720"/>
          </a:xfrm>
        </p:grpSpPr>
        <p:pic>
          <p:nvPicPr>
            <p:cNvPr id="29707" name="Picture 38" descr="header_0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488"/>
              <a:ext cx="4272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8" name="Picture 27" descr="South_Dakota_State_University_Jackrabbits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6" y="1488"/>
              <a:ext cx="1002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9" name="Picture 29" descr="sdsu_logo_blue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488"/>
              <a:ext cx="373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67" name="Text Box 43"/>
            <p:cNvSpPr txBox="1">
              <a:spLocks noChangeArrowheads="1"/>
            </p:cNvSpPr>
            <p:nvPr/>
          </p:nvSpPr>
          <p:spPr bwMode="auto">
            <a:xfrm>
              <a:off x="1536" y="1681"/>
              <a:ext cx="2757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man Old Style" pitchFamily="18" charset="0"/>
                </a:rPr>
                <a:t>South Dakota State University</a:t>
              </a:r>
            </a:p>
          </p:txBody>
        </p:sp>
      </p:grpSp>
      <p:pic>
        <p:nvPicPr>
          <p:cNvPr id="29706" name="Picture 51" descr="img_head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57600"/>
            <a:ext cx="36576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637FCB-0B55-4678-A816-B62CD65CC689}" type="slidenum">
              <a:rPr lang="en-US" smtClean="0"/>
              <a:pPr eaLnBrk="1" hangingPunct="1"/>
              <a:t>37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00800" y="228600"/>
            <a:ext cx="2743200" cy="2286000"/>
          </a:xfrm>
        </p:spPr>
        <p:txBody>
          <a:bodyPr/>
          <a:lstStyle/>
          <a:p>
            <a:r>
              <a:rPr lang="en-US" smtClean="0"/>
              <a:t>Yield, Lodging,  and Grain Protein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447800" y="2819400"/>
            <a:ext cx="7696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6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246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931FC3-A07D-4A44-8545-7F58CD71E09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5" name="Picture 4" descr="IMG_05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90448" y="1244648"/>
            <a:ext cx="6967751" cy="5567689"/>
            <a:chOff x="1490448" y="1244648"/>
            <a:chExt cx="6967751" cy="5567689"/>
          </a:xfrm>
        </p:grpSpPr>
        <p:pic>
          <p:nvPicPr>
            <p:cNvPr id="149506" name="Picture 2" descr="C:\Datafiles_Reese_021404\Photos\MayWheat2006Pics\P5250056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0448" y="1244648"/>
              <a:ext cx="6967751" cy="55676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597984" y="1371600"/>
              <a:ext cx="27526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05/26/2006</a:t>
              </a:r>
              <a:endParaRPr lang="en-US" sz="40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Winner Field, 2006:</a:t>
            </a:r>
            <a:br>
              <a:rPr lang="en-US" dirty="0" smtClean="0"/>
            </a:br>
            <a:r>
              <a:rPr lang="en-US" dirty="0" smtClean="0"/>
              <a:t>A Challenging Field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931FC3-A07D-4A44-8545-7F58CD71E09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1371600" y="1143000"/>
            <a:ext cx="7772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447800"/>
            <a:ext cx="6995071" cy="506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2310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016E32-ABBA-4410-BC19-F05768377EF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200400"/>
            <a:ext cx="7010400" cy="762000"/>
          </a:xfrm>
        </p:spPr>
        <p:txBody>
          <a:bodyPr/>
          <a:lstStyle/>
          <a:p>
            <a:r>
              <a:rPr lang="en-US" sz="5400" dirty="0" smtClean="0">
                <a:solidFill>
                  <a:schemeClr val="tx1"/>
                </a:solidFill>
                <a:latin typeface="Georgia" pitchFamily="18" charset="0"/>
              </a:rPr>
              <a:t>Hard Red Winter  Wheat</a:t>
            </a:r>
            <a:br>
              <a:rPr lang="en-US" sz="5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en-US" sz="5400" dirty="0" smtClean="0">
                <a:solidFill>
                  <a:schemeClr val="tx1"/>
                </a:solidFill>
                <a:latin typeface="Georgia" pitchFamily="18" charset="0"/>
              </a:rPr>
              <a:t>Canopy Reflectance</a:t>
            </a:r>
          </a:p>
        </p:txBody>
      </p:sp>
      <p:sp>
        <p:nvSpPr>
          <p:cNvPr id="95235" name="Line 3"/>
          <p:cNvSpPr>
            <a:spLocks noChangeShapeType="1"/>
          </p:cNvSpPr>
          <p:nvPr/>
        </p:nvSpPr>
        <p:spPr bwMode="auto">
          <a:xfrm>
            <a:off x="1371600" y="35814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529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Field Locations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EEFB4F-074A-4C59-BFFC-E6C2DBE5E7F5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0" y="685800"/>
            <a:ext cx="9067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92" name="Picture 5" descr="Ecoregions 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08038"/>
            <a:ext cx="8839200" cy="589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47800" y="0"/>
            <a:ext cx="662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solidFill>
                  <a:srgbClr val="FFFFFF"/>
                </a:solidFill>
                <a:latin typeface="Arial"/>
              </a:rPr>
              <a:t>HRWW  Study Locations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2133600" y="3756819"/>
            <a:ext cx="4800600" cy="23391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533900" y="5715000"/>
            <a:ext cx="1905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5259283"/>
            <a:ext cx="1600200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Winner, SD</a:t>
            </a:r>
            <a:endParaRPr lang="en-US" b="1" cap="none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86200" y="5715000"/>
            <a:ext cx="571500" cy="7620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82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915400" cy="762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Remote Sensing Equipment: 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err="1" smtClean="0">
                <a:solidFill>
                  <a:schemeClr val="bg1"/>
                </a:solidFill>
              </a:rPr>
              <a:t>CropScan</a:t>
            </a:r>
            <a:r>
              <a:rPr lang="en-US" sz="3600" b="1" dirty="0" smtClean="0">
                <a:solidFill>
                  <a:schemeClr val="bg1"/>
                </a:solidFill>
              </a:rPr>
              <a:t>, Passive 16 Band Radiometer</a:t>
            </a:r>
          </a:p>
        </p:txBody>
      </p:sp>
      <p:sp>
        <p:nvSpPr>
          <p:cNvPr id="51202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4876800"/>
            <a:ext cx="8305800" cy="167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Passive Sensor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Depend on sunlight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Trade-off: collect over wide range, ability to select wavelengths, and wavebands</a:t>
            </a:r>
          </a:p>
        </p:txBody>
      </p:sp>
      <p:sp>
        <p:nvSpPr>
          <p:cNvPr id="51203" name="Line 4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04" name="Picture 6" descr="Cropsc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917700"/>
            <a:ext cx="2895600" cy="27193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05" name="Picture 7" descr="fo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905000"/>
            <a:ext cx="2819400" cy="27368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06" name="Picture 8" descr="DSC_02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589213"/>
            <a:ext cx="2895600" cy="19383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350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0104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Indices</a:t>
            </a:r>
          </a:p>
        </p:txBody>
      </p:sp>
      <p:sp>
        <p:nvSpPr>
          <p:cNvPr id="55298" name="Line 7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299" name="Rectangle 11"/>
          <p:cNvSpPr>
            <a:spLocks noChangeArrowheads="1"/>
          </p:cNvSpPr>
          <p:nvPr/>
        </p:nvSpPr>
        <p:spPr bwMode="auto">
          <a:xfrm>
            <a:off x="0" y="11366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74050" name="Group 226"/>
          <p:cNvGraphicFramePr>
            <a:graphicFrameLocks noGrp="1"/>
          </p:cNvGraphicFramePr>
          <p:nvPr/>
        </p:nvGraphicFramePr>
        <p:xfrm>
          <a:off x="815975" y="1447800"/>
          <a:ext cx="7489825" cy="4724402"/>
        </p:xfrm>
        <a:graphic>
          <a:graphicData uri="http://schemas.openxmlformats.org/drawingml/2006/table">
            <a:tbl>
              <a:tblPr/>
              <a:tblGrid>
                <a:gridCol w="1427163"/>
                <a:gridCol w="1233487"/>
                <a:gridCol w="2093913"/>
                <a:gridCol w="1627187"/>
                <a:gridCol w="1108075"/>
              </a:tblGrid>
              <a:tr h="842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Description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Index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Cropscan Bands Used to Calculate Index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Measurement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Authors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73342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Normalized Difference Vegetation Index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NDVI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(R</a:t>
                      </a:r>
                      <a:r>
                        <a:rPr kumimoji="0" lang="en-US" sz="2000" b="1" i="0" u="sng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830 </a:t>
                      </a: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 R</a:t>
                      </a:r>
                      <a:r>
                        <a:rPr kumimoji="0" lang="en-US" sz="2000" b="1" i="0" u="sng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660</a:t>
                      </a: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(R</a:t>
                      </a:r>
                      <a:r>
                        <a:rPr kumimoji="0" lang="en-US" sz="2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830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 R</a:t>
                      </a:r>
                      <a:r>
                        <a:rPr kumimoji="0" lang="en-US" sz="2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660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Healthy vegetation reflects more NIR and less visible light.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Rouse, 1973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22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NDVI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(R</a:t>
                      </a:r>
                      <a:r>
                        <a:rPr kumimoji="0" lang="en-US" sz="2000" b="1" i="0" u="sng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760 </a:t>
                      </a: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 R</a:t>
                      </a:r>
                      <a:r>
                        <a:rPr kumimoji="0" lang="en-US" sz="2000" b="1" i="0" u="sng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660</a:t>
                      </a: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(R</a:t>
                      </a:r>
                      <a:r>
                        <a:rPr kumimoji="0" lang="en-US" sz="2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760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 R</a:t>
                      </a:r>
                      <a:r>
                        <a:rPr kumimoji="0" lang="en-US" sz="2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660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407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Green Normalized Difference Vegetation Index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GNDVI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(R</a:t>
                      </a:r>
                      <a:r>
                        <a:rPr kumimoji="0" lang="en-US" sz="2000" b="1" i="0" u="sng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830 </a:t>
                      </a: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 R</a:t>
                      </a:r>
                      <a:r>
                        <a:rPr kumimoji="0" lang="en-US" sz="2000" b="1" i="0" u="sng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560</a:t>
                      </a: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(R</a:t>
                      </a:r>
                      <a:r>
                        <a:rPr kumimoji="0" lang="en-US" sz="2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830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 R</a:t>
                      </a:r>
                      <a:r>
                        <a:rPr kumimoji="0" lang="en-US" sz="2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560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More sensitive to chlorophyll-a than NDVI.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Gitelson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et al.,  1996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22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GNDVI</a:t>
                      </a:r>
                      <a:r>
                        <a:rPr kumimoji="0" lang="pt-B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(R</a:t>
                      </a:r>
                      <a:r>
                        <a:rPr kumimoji="0" lang="pt-BR" sz="2000" b="1" i="0" u="sng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870 </a:t>
                      </a:r>
                      <a:r>
                        <a:rPr kumimoji="0" lang="pt-BR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 R</a:t>
                      </a:r>
                      <a:r>
                        <a:rPr kumimoji="0" lang="pt-BR" sz="2000" b="1" i="0" u="sng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568</a:t>
                      </a:r>
                      <a:r>
                        <a:rPr kumimoji="0" lang="pt-BR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(R</a:t>
                      </a:r>
                      <a:r>
                        <a:rPr kumimoji="0" lang="pt-BR" sz="2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870 </a:t>
                      </a: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 R</a:t>
                      </a:r>
                      <a:r>
                        <a:rPr kumimoji="0" lang="pt-BR" sz="2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568</a:t>
                      </a: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CRedEdge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CRedEdge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[R</a:t>
                      </a:r>
                      <a:r>
                        <a:rPr kumimoji="0" lang="en-US" sz="2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810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/ R</a:t>
                      </a:r>
                      <a:r>
                        <a:rPr kumimoji="0" lang="en-US" sz="2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710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]-1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Canopy chlorophyll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Gitelson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et al.,  2005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4676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281" y="228600"/>
            <a:ext cx="7010400" cy="762000"/>
          </a:xfrm>
        </p:spPr>
        <p:txBody>
          <a:bodyPr/>
          <a:lstStyle/>
          <a:p>
            <a:r>
              <a:rPr lang="en-US" sz="3200" dirty="0" smtClean="0"/>
              <a:t>Dakota Lakes, HRWW 2006:</a:t>
            </a:r>
            <a:br>
              <a:rPr lang="en-US" sz="3200" dirty="0" smtClean="0"/>
            </a:br>
            <a:r>
              <a:rPr lang="en-US" sz="3200" dirty="0" smtClean="0"/>
              <a:t>Good year for line source irrigation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931FC3-A07D-4A44-8545-7F58CD71E09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1371600" y="1143000"/>
            <a:ext cx="7772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8482" name="Picture 2" descr="C:\Datafiles_Reese_021404\Datafiles\Dakota Lakes\2006\Photos_2006\P51101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31" y="1106184"/>
            <a:ext cx="2693069" cy="2151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484" name="Picture 4" descr="C:\Datafiles_Reese_021404\Datafiles\Dakota Lakes\2006\Photos_2006\P42600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770" y="1183240"/>
            <a:ext cx="2429036" cy="19409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485" name="Picture 5" descr="C:\Datafiles_Reese_021404\Photos\MayWheat2006Pics\P52500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76600"/>
            <a:ext cx="4481986" cy="3581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00200" y="1524000"/>
            <a:ext cx="3429000" cy="4876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 smtClean="0"/>
              <a:t>04/26/06:</a:t>
            </a:r>
          </a:p>
          <a:p>
            <a:pPr lvl="1"/>
            <a:r>
              <a:rPr lang="en-US" dirty="0" smtClean="0"/>
              <a:t>3-4 leaf, </a:t>
            </a:r>
            <a:r>
              <a:rPr lang="en-US" dirty="0" err="1" smtClean="0"/>
              <a:t>tillering</a:t>
            </a:r>
            <a:endParaRPr lang="en-US" dirty="0" smtClean="0"/>
          </a:p>
          <a:p>
            <a:r>
              <a:rPr lang="en-US" dirty="0" smtClean="0"/>
              <a:t>05/11/06:</a:t>
            </a:r>
          </a:p>
          <a:p>
            <a:pPr lvl="1"/>
            <a:r>
              <a:rPr lang="en-US" dirty="0" smtClean="0"/>
              <a:t>Jointing</a:t>
            </a:r>
          </a:p>
          <a:p>
            <a:r>
              <a:rPr lang="en-US" dirty="0" smtClean="0"/>
              <a:t>05/26</a:t>
            </a:r>
            <a:endParaRPr lang="en-US" baseline="30000" dirty="0" smtClean="0"/>
          </a:p>
          <a:p>
            <a:pPr lvl="1"/>
            <a:r>
              <a:rPr lang="en-US" dirty="0" smtClean="0"/>
              <a:t>Boot, </a:t>
            </a:r>
          </a:p>
          <a:p>
            <a:pPr lvl="1"/>
            <a:r>
              <a:rPr lang="en-US" dirty="0" smtClean="0"/>
              <a:t>Some awns visible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80091" y="2438400"/>
            <a:ext cx="1778051" cy="584775"/>
          </a:xfrm>
          <a:prstGeom prst="rect">
            <a:avLst/>
          </a:prstGeom>
          <a:solidFill>
            <a:srgbClr val="00B0F0">
              <a:alpha val="59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04/26/06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62800" y="1335640"/>
            <a:ext cx="1755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05/11/06</a:t>
            </a:r>
            <a:endParaRPr lang="en-US" sz="32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19400" y="6400800"/>
            <a:ext cx="13716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953000" y="3505200"/>
            <a:ext cx="3965217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1913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Dakota Lakes, Canopy Reflectance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931FC3-A07D-4A44-8545-7F58CD71E09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1371600" y="1143000"/>
            <a:ext cx="7772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756018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3653" y="1524000"/>
            <a:ext cx="760034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1641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10496</TotalTime>
  <Words>1009</Words>
  <Application>Microsoft Office PowerPoint</Application>
  <PresentationFormat>On-screen Show (4:3)</PresentationFormat>
  <Paragraphs>248</Paragraphs>
  <Slides>39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Custom Design</vt:lpstr>
      <vt:lpstr>1_Default Design</vt:lpstr>
      <vt:lpstr>Equation</vt:lpstr>
      <vt:lpstr>CANOPY REFLECTANCE (HRWW AND HRSW) IN SOUTH DAKOTA  ECONOMIC OPTIMUM NITROGEN RATE FOR HRSW IN SOUTH DAKOTA</vt:lpstr>
      <vt:lpstr>Objectives</vt:lpstr>
      <vt:lpstr>Study Location</vt:lpstr>
      <vt:lpstr>Hard Red Winter  Wheat Canopy Reflectance</vt:lpstr>
      <vt:lpstr>Field Locations</vt:lpstr>
      <vt:lpstr>Remote Sensing Equipment:  CropScan, Passive 16 Band Radiometer</vt:lpstr>
      <vt:lpstr>Indices</vt:lpstr>
      <vt:lpstr>Dakota Lakes, HRWW 2006: Good year for line source irrigation</vt:lpstr>
      <vt:lpstr>Dakota Lakes, Canopy Reflectance</vt:lpstr>
      <vt:lpstr>HRWW Yield and Protein</vt:lpstr>
      <vt:lpstr>HRSW, Dakota Lakes, 2003-2004 Canopy Reflectance, Yield, and Protein</vt:lpstr>
      <vt:lpstr>Field Cultural Practices</vt:lpstr>
      <vt:lpstr>Growth Stages</vt:lpstr>
      <vt:lpstr>Saturation Issues</vt:lpstr>
      <vt:lpstr>Slide 15</vt:lpstr>
      <vt:lpstr>NDVI in SD, HRSW</vt:lpstr>
      <vt:lpstr>Harvest Parameters</vt:lpstr>
      <vt:lpstr>Summary: HRSW</vt:lpstr>
      <vt:lpstr>How Much N Fertilizer to Apply on HRSW? What Pays? What Does Not Pay?</vt:lpstr>
      <vt:lpstr>What Farmers Know at Planting</vt:lpstr>
      <vt:lpstr>Field Locations</vt:lpstr>
      <vt:lpstr>HRSW grain market value in SD based on protein premium or discount. </vt:lpstr>
      <vt:lpstr>South Dakota, July 30th, 2010  Commodity Prices &amp; Premium/Discount</vt:lpstr>
      <vt:lpstr>Experimental Design</vt:lpstr>
      <vt:lpstr>Calculating Return on N Investment Apparent Return ($ ha-1)</vt:lpstr>
      <vt:lpstr>Slide 26</vt:lpstr>
      <vt:lpstr>EONR Using Excel SolverTM</vt:lpstr>
      <vt:lpstr>Results:  Apparent Return, and Economic Optimum N Rate (EONR),Yield, and Protein </vt:lpstr>
      <vt:lpstr>Nitrogen Treatment Impact for  Different Protein Premium / Discount Scenarios on Apparent Return ($ ha-1)</vt:lpstr>
      <vt:lpstr>EONR: Application Time Pre-Emergence or In-Season?</vt:lpstr>
      <vt:lpstr>Fertilizer Cost and EONR:  % N Fertilizer Reduction</vt:lpstr>
      <vt:lpstr>EONR at Langdon and Rainfall</vt:lpstr>
      <vt:lpstr>Slide 33</vt:lpstr>
      <vt:lpstr>Conclusions</vt:lpstr>
      <vt:lpstr>EONR Calculator for Wheat</vt:lpstr>
      <vt:lpstr>Questions / Thank you!</vt:lpstr>
      <vt:lpstr>Yield, Lodging,  and Grain Protein</vt:lpstr>
      <vt:lpstr>Slide 38</vt:lpstr>
      <vt:lpstr>Winner Field, 2006: A Challenging Field</vt:lpstr>
    </vt:vector>
  </TitlesOfParts>
  <Company>Plant Science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Cheryl.Reese</dc:creator>
  <cp:lastModifiedBy> </cp:lastModifiedBy>
  <cp:revision>632</cp:revision>
  <dcterms:created xsi:type="dcterms:W3CDTF">2008-07-15T14:57:29Z</dcterms:created>
  <dcterms:modified xsi:type="dcterms:W3CDTF">2010-08-03T15:13:31Z</dcterms:modified>
</cp:coreProperties>
</file>