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4" r:id="rId3"/>
    <p:sldId id="318" r:id="rId4"/>
    <p:sldId id="340" r:id="rId5"/>
    <p:sldId id="341" r:id="rId6"/>
    <p:sldId id="342" r:id="rId7"/>
    <p:sldId id="343" r:id="rId8"/>
    <p:sldId id="339" r:id="rId9"/>
    <p:sldId id="349" r:id="rId10"/>
    <p:sldId id="329" r:id="rId11"/>
    <p:sldId id="345" r:id="rId12"/>
    <p:sldId id="344" r:id="rId13"/>
    <p:sldId id="348" r:id="rId14"/>
    <p:sldId id="333" r:id="rId15"/>
    <p:sldId id="347" r:id="rId16"/>
    <p:sldId id="34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527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2" autoAdjust="0"/>
    <p:restoredTop sz="94695" autoAdjust="0"/>
  </p:normalViewPr>
  <p:slideViewPr>
    <p:cSldViewPr>
      <p:cViewPr varScale="1">
        <p:scale>
          <a:sx n="107" d="100"/>
          <a:sy n="107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jsolie\My%20Documents\Generalized%20Algorithm%20Model\Model%20Theory_Dec_09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Documents%20and%20Settings\jsolie\My%20Documents\Generalized%20Algorithm%20Model\Wht%20Sigmoid%20Model_SD_%20Test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Documents%20and%20Settings\jsolie\My%20Documents\Generalized%20Algorithm%20Model\Wht%20Sigmoid%20Model_SD_%20Tes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olie\My%20Documents\Universal%20Generalized%20Algortihm\Graphs%20for%20Articl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jsolie\My%20Documents\Generalized%20Algorithm%20Model\Model%20Theory_Dec_09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jsolie\My%20Documents\Generalized%20Algorithm%20Model\Model%20Theory_Dec_09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jsolie\My%20Documents\Generalized%20Algorithm%20Model\Model%20Theory_Dec_09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Book2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olie\My%20Documents\Generalized%20Algorithm%20Model\Model%20Theory_Dec_0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olie\My%20Documents\Generalized%20Algorithm%20Model\Model%20Theory_Dec_09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Documents%20and%20Settings\jsolie\My%20Documents\Generalized%20Algorithm%20Model\Wht%20Sigmoid%20Model_SD_%20Test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Documents%20and%20Settings\jsolie\My%20Documents\Generalized%20Algorithm%20Model\Wht%20Sigmoid%20Model_SD_%20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9705774278215224"/>
          <c:y val="2.8252405949256341E-2"/>
          <c:w val="0.76186592300962452"/>
          <c:h val="0.7469647253845596"/>
        </c:manualLayout>
      </c:layout>
      <c:scatterChart>
        <c:scatterStyle val="lineMarker"/>
        <c:ser>
          <c:idx val="0"/>
          <c:order val="0"/>
          <c:tx>
            <c:strRef>
              <c:f>'Theortical Model'!$AH$3</c:f>
              <c:strCache>
                <c:ptCount val="1"/>
                <c:pt idx="0">
                  <c:v>Mid Season</c:v>
                </c:pt>
              </c:strCache>
            </c:strRef>
          </c:tx>
          <c:spPr>
            <a:ln w="28575"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'Theortical Model'!$AG$4:$AG$6</c:f>
              <c:numCache>
                <c:formatCode>General</c:formatCode>
                <c:ptCount val="3"/>
                <c:pt idx="0">
                  <c:v>0.9</c:v>
                </c:pt>
                <c:pt idx="1">
                  <c:v>0.9</c:v>
                </c:pt>
                <c:pt idx="2">
                  <c:v>1</c:v>
                </c:pt>
              </c:numCache>
            </c:numRef>
          </c:xVal>
          <c:yVal>
            <c:numRef>
              <c:f>'Theortical Model'!$AH$4:$AH$6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yVal>
        </c:ser>
        <c:ser>
          <c:idx val="1"/>
          <c:order val="1"/>
          <c:tx>
            <c:strRef>
              <c:f>'Theortical Model'!$AE$3</c:f>
              <c:strCache>
                <c:ptCount val="1"/>
                <c:pt idx="0">
                  <c:v>Mid Season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'Theortical Model'!$AD$4:$AD$5</c:f>
              <c:numCache>
                <c:formatCode>General</c:formatCode>
                <c:ptCount val="2"/>
                <c:pt idx="0">
                  <c:v>0.3500000000000002</c:v>
                </c:pt>
                <c:pt idx="1">
                  <c:v>0.75000000000000044</c:v>
                </c:pt>
              </c:numCache>
            </c:numRef>
          </c:xVal>
          <c:yVal>
            <c:numRef>
              <c:f>'Theortical Model'!$AE$4:$AE$5</c:f>
              <c:numCache>
                <c:formatCode>General</c:formatCode>
                <c:ptCount val="2"/>
                <c:pt idx="0">
                  <c:v>0.1</c:v>
                </c:pt>
                <c:pt idx="1">
                  <c:v>0.9</c:v>
                </c:pt>
              </c:numCache>
            </c:numRef>
          </c:yVal>
        </c:ser>
        <c:ser>
          <c:idx val="2"/>
          <c:order val="2"/>
          <c:tx>
            <c:strRef>
              <c:f>'Theortical Model'!$AB$3</c:f>
              <c:strCache>
                <c:ptCount val="1"/>
                <c:pt idx="0">
                  <c:v>Mid Season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'Theortical Model'!$AA$4:$AA$5</c:f>
              <c:numCache>
                <c:formatCode>General</c:formatCode>
                <c:ptCount val="2"/>
                <c:pt idx="0">
                  <c:v>0</c:v>
                </c:pt>
                <c:pt idx="1">
                  <c:v>0.17</c:v>
                </c:pt>
              </c:numCache>
            </c:numRef>
          </c:xVal>
          <c:yVal>
            <c:numRef>
              <c:f>'Theortical Model'!$AB$4:$AB$5</c:f>
              <c:numCache>
                <c:formatCode>General</c:formatCode>
                <c:ptCount val="2"/>
                <c:pt idx="0">
                  <c:v>1.0000000000000007E-2</c:v>
                </c:pt>
                <c:pt idx="1">
                  <c:v>1.0000000000000007E-2</c:v>
                </c:pt>
              </c:numCache>
            </c:numRef>
          </c:yVal>
        </c:ser>
        <c:axId val="65952768"/>
        <c:axId val="65959040"/>
      </c:scatterChart>
      <c:valAx>
        <c:axId val="65952768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NDVI Vegetative Index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65959040"/>
        <c:crosses val="autoZero"/>
        <c:crossBetween val="midCat"/>
        <c:minorUnit val="5.000000000000001E-2"/>
      </c:valAx>
      <c:valAx>
        <c:axId val="65959040"/>
        <c:scaling>
          <c:orientation val="minMax"/>
          <c:max val="1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Percent Max. Potential Yld</a:t>
                </a:r>
                <a:r>
                  <a:rPr lang="en-US"/>
                  <a:t>.</a:t>
                </a:r>
              </a:p>
            </c:rich>
          </c:tx>
          <c:layout>
            <c:manualLayout>
              <c:xMode val="edge"/>
              <c:yMode val="edge"/>
              <c:x val="6.4548337707786521E-2"/>
              <c:y val="6.6805132330594888E-2"/>
            </c:manualLayout>
          </c:layout>
        </c:title>
        <c:numFmt formatCode="General" sourceLinked="1"/>
        <c:majorTickMark val="cross"/>
        <c:minorTickMark val="in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65952768"/>
        <c:crosses val="autoZero"/>
        <c:crossBetween val="midCat"/>
        <c:majorUnit val="0.2"/>
        <c:minorUnit val="5.000000000000001E-2"/>
      </c:valAx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350024348242568"/>
          <c:y val="5.8180259264759747E-2"/>
          <c:w val="0.81743374820082959"/>
          <c:h val="0.72179179831820728"/>
        </c:manualLayout>
      </c:layout>
      <c:scatterChart>
        <c:scatterStyle val="lineMarker"/>
        <c:ser>
          <c:idx val="0"/>
          <c:order val="0"/>
          <c:tx>
            <c:strRef>
              <c:f>Paper!$D$4</c:f>
              <c:strCache>
                <c:ptCount val="1"/>
                <c:pt idx="0">
                  <c:v>Efaw AA 2003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3"/>
            <c:spPr>
              <a:solidFill>
                <a:schemeClr val="tx1"/>
              </a:solidFill>
              <a:ln w="6350">
                <a:solidFill>
                  <a:prstClr val="black"/>
                </a:solidFill>
              </a:ln>
            </c:spPr>
          </c:marker>
          <c:xVal>
            <c:numRef>
              <c:f>Paper!$C$5:$C$26</c:f>
              <c:numCache>
                <c:formatCode>General</c:formatCode>
                <c:ptCount val="22"/>
                <c:pt idx="1">
                  <c:v>0.52863307999999998</c:v>
                </c:pt>
                <c:pt idx="2">
                  <c:v>0.76161792600000211</c:v>
                </c:pt>
                <c:pt idx="3">
                  <c:v>0.69866314799999996</c:v>
                </c:pt>
                <c:pt idx="4">
                  <c:v>0.74110402099999995</c:v>
                </c:pt>
                <c:pt idx="5">
                  <c:v>0.79954628799999949</c:v>
                </c:pt>
                <c:pt idx="6">
                  <c:v>0.76210937700000259</c:v>
                </c:pt>
                <c:pt idx="7">
                  <c:v>0.75911105599999995</c:v>
                </c:pt>
                <c:pt idx="8">
                  <c:v>0.67665270200000271</c:v>
                </c:pt>
                <c:pt idx="9">
                  <c:v>0.60529926800000222</c:v>
                </c:pt>
                <c:pt idx="10">
                  <c:v>0.78405117300000005</c:v>
                </c:pt>
                <c:pt idx="11">
                  <c:v>0.80760835200000258</c:v>
                </c:pt>
                <c:pt idx="12">
                  <c:v>0.80427429300000064</c:v>
                </c:pt>
                <c:pt idx="13">
                  <c:v>0.77563470199999995</c:v>
                </c:pt>
                <c:pt idx="14">
                  <c:v>0.79270053100000004</c:v>
                </c:pt>
                <c:pt idx="15">
                  <c:v>0.58493889799999998</c:v>
                </c:pt>
                <c:pt idx="16">
                  <c:v>0.67715203900000065</c:v>
                </c:pt>
                <c:pt idx="17">
                  <c:v>0.59518252799999705</c:v>
                </c:pt>
                <c:pt idx="18">
                  <c:v>0.71200089300000258</c:v>
                </c:pt>
                <c:pt idx="19">
                  <c:v>0.62096717899999998</c:v>
                </c:pt>
                <c:pt idx="20">
                  <c:v>0.66569700000000365</c:v>
                </c:pt>
                <c:pt idx="21">
                  <c:v>0.79264225900000063</c:v>
                </c:pt>
              </c:numCache>
            </c:numRef>
          </c:xVal>
          <c:yVal>
            <c:numRef>
              <c:f>Paper!$D$5:$D$26</c:f>
              <c:numCache>
                <c:formatCode>General</c:formatCode>
                <c:ptCount val="22"/>
                <c:pt idx="1">
                  <c:v>3.1746260749999999</c:v>
                </c:pt>
                <c:pt idx="2">
                  <c:v>4.0816620960000218</c:v>
                </c:pt>
                <c:pt idx="3">
                  <c:v>3.6281440860000012</c:v>
                </c:pt>
                <c:pt idx="4">
                  <c:v>4.5351801069999835</c:v>
                </c:pt>
                <c:pt idx="5">
                  <c:v>3.2880055780000079</c:v>
                </c:pt>
                <c:pt idx="6">
                  <c:v>6.009113642</c:v>
                </c:pt>
                <c:pt idx="7">
                  <c:v>5.3288366259999798</c:v>
                </c:pt>
                <c:pt idx="8">
                  <c:v>3.2880055780000079</c:v>
                </c:pt>
                <c:pt idx="9">
                  <c:v>2.834487567</c:v>
                </c:pt>
                <c:pt idx="10">
                  <c:v>5.5555956309999779</c:v>
                </c:pt>
                <c:pt idx="11">
                  <c:v>5.7823546359999956</c:v>
                </c:pt>
                <c:pt idx="12">
                  <c:v>5.2154571230000002</c:v>
                </c:pt>
                <c:pt idx="13">
                  <c:v>5.3288366259999798</c:v>
                </c:pt>
                <c:pt idx="14">
                  <c:v>4.6485596099999835</c:v>
                </c:pt>
                <c:pt idx="15">
                  <c:v>2.3809695560000002</c:v>
                </c:pt>
                <c:pt idx="16">
                  <c:v>3.7415235880000113</c:v>
                </c:pt>
                <c:pt idx="17">
                  <c:v>3.2880055780000079</c:v>
                </c:pt>
                <c:pt idx="18">
                  <c:v>4.1950415989999845</c:v>
                </c:pt>
                <c:pt idx="19">
                  <c:v>3.1746260749999999</c:v>
                </c:pt>
                <c:pt idx="20">
                  <c:v>4.6485596099999835</c:v>
                </c:pt>
                <c:pt idx="21">
                  <c:v>5.2154571230000002</c:v>
                </c:pt>
              </c:numCache>
            </c:numRef>
          </c:yVal>
        </c:ser>
        <c:ser>
          <c:idx val="1"/>
          <c:order val="1"/>
          <c:tx>
            <c:strRef>
              <c:f>Paper!$E$4</c:f>
              <c:strCache>
                <c:ptCount val="1"/>
                <c:pt idx="0">
                  <c:v>TC Yield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xVal>
            <c:numRef>
              <c:f>Paper!$C$5:$C$26</c:f>
              <c:numCache>
                <c:formatCode>General</c:formatCode>
                <c:ptCount val="22"/>
                <c:pt idx="1">
                  <c:v>0.52863307999999998</c:v>
                </c:pt>
                <c:pt idx="2">
                  <c:v>0.76161792600000211</c:v>
                </c:pt>
                <c:pt idx="3">
                  <c:v>0.69866314799999996</c:v>
                </c:pt>
                <c:pt idx="4">
                  <c:v>0.74110402099999995</c:v>
                </c:pt>
                <c:pt idx="5">
                  <c:v>0.79954628799999949</c:v>
                </c:pt>
                <c:pt idx="6">
                  <c:v>0.76210937700000259</c:v>
                </c:pt>
                <c:pt idx="7">
                  <c:v>0.75911105599999995</c:v>
                </c:pt>
                <c:pt idx="8">
                  <c:v>0.67665270200000271</c:v>
                </c:pt>
                <c:pt idx="9">
                  <c:v>0.60529926800000222</c:v>
                </c:pt>
                <c:pt idx="10">
                  <c:v>0.78405117300000005</c:v>
                </c:pt>
                <c:pt idx="11">
                  <c:v>0.80760835200000258</c:v>
                </c:pt>
                <c:pt idx="12">
                  <c:v>0.80427429300000064</c:v>
                </c:pt>
                <c:pt idx="13">
                  <c:v>0.77563470199999995</c:v>
                </c:pt>
                <c:pt idx="14">
                  <c:v>0.79270053100000004</c:v>
                </c:pt>
                <c:pt idx="15">
                  <c:v>0.58493889799999998</c:v>
                </c:pt>
                <c:pt idx="16">
                  <c:v>0.67715203900000065</c:v>
                </c:pt>
                <c:pt idx="17">
                  <c:v>0.59518252799999705</c:v>
                </c:pt>
                <c:pt idx="18">
                  <c:v>0.71200089300000258</c:v>
                </c:pt>
                <c:pt idx="19">
                  <c:v>0.62096717899999998</c:v>
                </c:pt>
                <c:pt idx="20">
                  <c:v>0.66569700000000365</c:v>
                </c:pt>
                <c:pt idx="21">
                  <c:v>0.79264225900000063</c:v>
                </c:pt>
              </c:numCache>
            </c:numRef>
          </c:xVal>
          <c:yVal>
            <c:numRef>
              <c:f>Paper!$E$5:$E$26</c:f>
              <c:numCache>
                <c:formatCode>General</c:formatCode>
                <c:ptCount val="22"/>
                <c:pt idx="1">
                  <c:v>2.4812589831078529</c:v>
                </c:pt>
                <c:pt idx="2">
                  <c:v>4.8092138467732175</c:v>
                </c:pt>
                <c:pt idx="3">
                  <c:v>4.0230756541806807</c:v>
                </c:pt>
                <c:pt idx="4">
                  <c:v>4.5376342991638978</c:v>
                </c:pt>
                <c:pt idx="5">
                  <c:v>5.3543865207361669</c:v>
                </c:pt>
                <c:pt idx="6">
                  <c:v>4.8159137016075055</c:v>
                </c:pt>
                <c:pt idx="7">
                  <c:v>4.7751815000210955</c:v>
                </c:pt>
                <c:pt idx="8">
                  <c:v>3.7794481280166967</c:v>
                </c:pt>
                <c:pt idx="9">
                  <c:v>3.0859680366351987</c:v>
                </c:pt>
                <c:pt idx="10">
                  <c:v>5.1246450522343086</c:v>
                </c:pt>
                <c:pt idx="11">
                  <c:v>5.4779189038411582</c:v>
                </c:pt>
                <c:pt idx="12">
                  <c:v>5.4264941727610729</c:v>
                </c:pt>
                <c:pt idx="13">
                  <c:v>5.0039718716313049</c:v>
                </c:pt>
                <c:pt idx="14">
                  <c:v>5.2516567748673424</c:v>
                </c:pt>
                <c:pt idx="15">
                  <c:v>2.9123825858719998</c:v>
                </c:pt>
                <c:pt idx="16">
                  <c:v>3.7848094269886388</c:v>
                </c:pt>
                <c:pt idx="17">
                  <c:v>2.9984679071950828</c:v>
                </c:pt>
                <c:pt idx="18">
                  <c:v>4.1782199756265088</c:v>
                </c:pt>
                <c:pt idx="19">
                  <c:v>3.2265127773604303</c:v>
                </c:pt>
                <c:pt idx="20">
                  <c:v>3.6636966243965272</c:v>
                </c:pt>
                <c:pt idx="21">
                  <c:v>5.2507907464841184</c:v>
                </c:pt>
              </c:numCache>
            </c:numRef>
          </c:yVal>
        </c:ser>
        <c:ser>
          <c:idx val="2"/>
          <c:order val="2"/>
          <c:tx>
            <c:strRef>
              <c:f>Paper!$N$4</c:f>
              <c:strCache>
                <c:ptCount val="1"/>
                <c:pt idx="0">
                  <c:v>TC Curve Fit</c:v>
                </c:pt>
              </c:strCache>
            </c:strRef>
          </c:tx>
          <c:spPr>
            <a:ln w="12700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Paper!$M$5:$M$25</c:f>
              <c:numCache>
                <c:formatCode>General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0.60000000000000064</c:v>
                </c:pt>
                <c:pt idx="13">
                  <c:v>0.65000000000000235</c:v>
                </c:pt>
                <c:pt idx="14">
                  <c:v>0.70000000000000062</c:v>
                </c:pt>
                <c:pt idx="15">
                  <c:v>0.75000000000000211</c:v>
                </c:pt>
                <c:pt idx="16">
                  <c:v>0.8</c:v>
                </c:pt>
                <c:pt idx="17">
                  <c:v>0.85000000000000064</c:v>
                </c:pt>
                <c:pt idx="18">
                  <c:v>0.9</c:v>
                </c:pt>
                <c:pt idx="19">
                  <c:v>0.95000000000000062</c:v>
                </c:pt>
                <c:pt idx="20">
                  <c:v>1</c:v>
                </c:pt>
              </c:numCache>
            </c:numRef>
          </c:xVal>
          <c:yVal>
            <c:numRef>
              <c:f>Paper!$N$5:$N$25</c:f>
              <c:numCache>
                <c:formatCode>General</c:formatCode>
                <c:ptCount val="21"/>
                <c:pt idx="0">
                  <c:v>0.54895619984406485</c:v>
                </c:pt>
                <c:pt idx="1">
                  <c:v>0.63327340232501383</c:v>
                </c:pt>
                <c:pt idx="2">
                  <c:v>0.73052181172055763</c:v>
                </c:pt>
                <c:pt idx="3">
                  <c:v>0.8426781484233774</c:v>
                </c:pt>
                <c:pt idx="4">
                  <c:v>0.97201916867475524</c:v>
                </c:pt>
                <c:pt idx="5">
                  <c:v>1.1211665001671718</c:v>
                </c:pt>
                <c:pt idx="6">
                  <c:v>1.2931379441402824</c:v>
                </c:pt>
                <c:pt idx="7">
                  <c:v>1.4914060987543012</c:v>
                </c:pt>
                <c:pt idx="8">
                  <c:v>1.7199652449640181</c:v>
                </c:pt>
                <c:pt idx="9">
                  <c:v>1.9834075216031128</c:v>
                </c:pt>
                <c:pt idx="10">
                  <c:v>2.2870094964067742</c:v>
                </c:pt>
                <c:pt idx="11">
                  <c:v>2.6368303077733644</c:v>
                </c:pt>
                <c:pt idx="12">
                  <c:v>3.0398225991271577</c:v>
                </c:pt>
                <c:pt idx="13">
                  <c:v>3.5039574813533552</c:v>
                </c:pt>
                <c:pt idx="14">
                  <c:v>4.0383647221439833</c:v>
                </c:pt>
                <c:pt idx="15">
                  <c:v>4.6534892519235465</c:v>
                </c:pt>
                <c:pt idx="16">
                  <c:v>5.3612648651401917</c:v>
                </c:pt>
                <c:pt idx="17">
                  <c:v>6.1753056455338564</c:v>
                </c:pt>
                <c:pt idx="18">
                  <c:v>7.111115106919029</c:v>
                </c:pt>
                <c:pt idx="19">
                  <c:v>8.1863122578618448</c:v>
                </c:pt>
                <c:pt idx="20">
                  <c:v>9.4208726974368187</c:v>
                </c:pt>
              </c:numCache>
            </c:numRef>
          </c:yVal>
        </c:ser>
        <c:ser>
          <c:idx val="3"/>
          <c:order val="3"/>
          <c:tx>
            <c:strRef>
              <c:f>Paper!$O$4</c:f>
              <c:strCache>
                <c:ptCount val="1"/>
                <c:pt idx="0">
                  <c:v>Model Yld Pred</c:v>
                </c:pt>
              </c:strCache>
            </c:strRef>
          </c:tx>
          <c:spPr>
            <a:ln w="12700">
              <a:solidFill>
                <a:prstClr val="black"/>
              </a:solidFill>
              <a:prstDash val="dash"/>
            </a:ln>
          </c:spPr>
          <c:marker>
            <c:symbol val="none"/>
          </c:marker>
          <c:xVal>
            <c:numRef>
              <c:f>Paper!$M$5:$M$25</c:f>
              <c:numCache>
                <c:formatCode>General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0.60000000000000064</c:v>
                </c:pt>
                <c:pt idx="13">
                  <c:v>0.65000000000000235</c:v>
                </c:pt>
                <c:pt idx="14">
                  <c:v>0.70000000000000062</c:v>
                </c:pt>
                <c:pt idx="15">
                  <c:v>0.75000000000000211</c:v>
                </c:pt>
                <c:pt idx="16">
                  <c:v>0.8</c:v>
                </c:pt>
                <c:pt idx="17">
                  <c:v>0.85000000000000064</c:v>
                </c:pt>
                <c:pt idx="18">
                  <c:v>0.9</c:v>
                </c:pt>
                <c:pt idx="19">
                  <c:v>0.95000000000000062</c:v>
                </c:pt>
                <c:pt idx="20">
                  <c:v>1</c:v>
                </c:pt>
              </c:numCache>
            </c:numRef>
          </c:xVal>
          <c:yVal>
            <c:numRef>
              <c:f>Paper!$O$5:$O$25</c:f>
              <c:numCache>
                <c:formatCode>General</c:formatCode>
                <c:ptCount val="21"/>
                <c:pt idx="0">
                  <c:v>5.0196381932136935E-2</c:v>
                </c:pt>
                <c:pt idx="1">
                  <c:v>7.1839027933205124E-2</c:v>
                </c:pt>
                <c:pt idx="2">
                  <c:v>0.10268448601887076</c:v>
                </c:pt>
                <c:pt idx="3">
                  <c:v>0.14651280446324291</c:v>
                </c:pt>
                <c:pt idx="4">
                  <c:v>0.20852082327169019</c:v>
                </c:pt>
                <c:pt idx="5">
                  <c:v>0.2957168783585829</c:v>
                </c:pt>
                <c:pt idx="6">
                  <c:v>0.41728852466708682</c:v>
                </c:pt>
                <c:pt idx="7">
                  <c:v>0.5847823983793583</c:v>
                </c:pt>
                <c:pt idx="8">
                  <c:v>0.81180032699494253</c:v>
                </c:pt>
                <c:pt idx="9">
                  <c:v>1.1127671375642902</c:v>
                </c:pt>
                <c:pt idx="10">
                  <c:v>1.5002848498380703</c:v>
                </c:pt>
                <c:pt idx="11">
                  <c:v>1.9809011853459082</c:v>
                </c:pt>
                <c:pt idx="12">
                  <c:v>2.5500434445059126</c:v>
                </c:pt>
                <c:pt idx="13">
                  <c:v>3.1882455517870651</c:v>
                </c:pt>
                <c:pt idx="14">
                  <c:v>3.8615674315942377</c:v>
                </c:pt>
                <c:pt idx="15">
                  <c:v>4.5277654487050807</c:v>
                </c:pt>
                <c:pt idx="16">
                  <c:v>5.1463312399646979</c:v>
                </c:pt>
                <c:pt idx="17">
                  <c:v>5.6876916203768966</c:v>
                </c:pt>
                <c:pt idx="18">
                  <c:v>6.137501280834984</c:v>
                </c:pt>
                <c:pt idx="19">
                  <c:v>6.4953886131379805</c:v>
                </c:pt>
                <c:pt idx="20">
                  <c:v>6.7704441161742324</c:v>
                </c:pt>
              </c:numCache>
            </c:numRef>
          </c:yVal>
        </c:ser>
        <c:axId val="78765056"/>
        <c:axId val="80824960"/>
      </c:scatterChart>
      <c:valAx>
        <c:axId val="78765056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 algn="r">
                  <a:defRPr sz="1000"/>
                </a:pPr>
                <a:r>
                  <a:rPr lang="en-US" sz="900"/>
                  <a:t>NDVI Vegetative Index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800" b="1"/>
            </a:pPr>
            <a:endParaRPr lang="en-US"/>
          </a:p>
        </c:txPr>
        <c:crossAx val="80824960"/>
        <c:crosses val="autoZero"/>
        <c:crossBetween val="midCat"/>
        <c:minorUnit val="0.05"/>
      </c:valAx>
      <c:valAx>
        <c:axId val="808249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/>
                  <a:t>Wheat Grain Yld, Mg/Ha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12700">
            <a:solidFill>
              <a:prstClr val="black"/>
            </a:solidFill>
          </a:ln>
        </c:spPr>
        <c:txPr>
          <a:bodyPr/>
          <a:lstStyle/>
          <a:p>
            <a:pPr>
              <a:defRPr sz="800" b="1"/>
            </a:pPr>
            <a:endParaRPr lang="en-US"/>
          </a:p>
        </c:txPr>
        <c:crossAx val="78765056"/>
        <c:crosses val="autoZero"/>
        <c:crossBetween val="midCat"/>
        <c:majorUnit val="2"/>
        <c:minorUnit val="0.5"/>
      </c:valAx>
    </c:plotArea>
    <c:legend>
      <c:legendPos val="r"/>
      <c:legendEntry>
        <c:idx val="0"/>
        <c:txPr>
          <a:bodyPr/>
          <a:lstStyle/>
          <a:p>
            <a:pPr>
              <a:defRPr sz="600" b="1"/>
            </a:pPr>
            <a:endParaRPr lang="en-US"/>
          </a:p>
        </c:txPr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sz="600" b="1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600" b="1"/>
            </a:pPr>
            <a:endParaRPr lang="en-US"/>
          </a:p>
        </c:txPr>
      </c:legendEntry>
      <c:layout>
        <c:manualLayout>
          <c:xMode val="edge"/>
          <c:yMode val="edge"/>
          <c:x val="0.16694353572563644"/>
          <c:y val="0.15777618716836112"/>
          <c:w val="0.37619734862602361"/>
          <c:h val="0.19958373037765184"/>
        </c:manualLayout>
      </c:layout>
      <c:txPr>
        <a:bodyPr/>
        <a:lstStyle/>
        <a:p>
          <a:pPr>
            <a:defRPr sz="800" b="1"/>
          </a:pPr>
          <a:endParaRPr lang="en-US"/>
        </a:p>
      </c:txPr>
    </c:legend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459799568246924"/>
          <c:y val="5.1400554097404488E-2"/>
          <c:w val="0.78538778805482856"/>
          <c:h val="0.71289168853893559"/>
        </c:manualLayout>
      </c:layout>
      <c:scatterChart>
        <c:scatterStyle val="lineMarker"/>
        <c:ser>
          <c:idx val="0"/>
          <c:order val="0"/>
          <c:tx>
            <c:strRef>
              <c:f>Paper!$BB$5</c:f>
              <c:strCache>
                <c:ptCount val="1"/>
                <c:pt idx="0">
                  <c:v>Expt 222,2005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4"/>
            <c:spPr>
              <a:solidFill>
                <a:schemeClr val="tx1"/>
              </a:solidFill>
            </c:spPr>
          </c:marker>
          <c:xVal>
            <c:numRef>
              <c:f>Paper!$BA$6:$BA$25</c:f>
              <c:numCache>
                <c:formatCode>General</c:formatCode>
                <c:ptCount val="20"/>
                <c:pt idx="0">
                  <c:v>0.6923181818181815</c:v>
                </c:pt>
                <c:pt idx="1">
                  <c:v>0.77767045454545913</c:v>
                </c:pt>
                <c:pt idx="2">
                  <c:v>0.71141570512820518</c:v>
                </c:pt>
                <c:pt idx="3">
                  <c:v>0.78821636363636061</c:v>
                </c:pt>
                <c:pt idx="4">
                  <c:v>0.68075666666666679</c:v>
                </c:pt>
                <c:pt idx="5">
                  <c:v>0.75457377899877964</c:v>
                </c:pt>
                <c:pt idx="6">
                  <c:v>0.73255128205128195</c:v>
                </c:pt>
                <c:pt idx="7">
                  <c:v>0.79359615384615356</c:v>
                </c:pt>
                <c:pt idx="8">
                  <c:v>0.77999388944389392</c:v>
                </c:pt>
                <c:pt idx="9">
                  <c:v>0.57311852869352875</c:v>
                </c:pt>
                <c:pt idx="10">
                  <c:v>0.72606354700854714</c:v>
                </c:pt>
                <c:pt idx="11">
                  <c:v>0.74335634920634686</c:v>
                </c:pt>
                <c:pt idx="12">
                  <c:v>0.6300089743589774</c:v>
                </c:pt>
                <c:pt idx="13">
                  <c:v>0.78312032967032952</c:v>
                </c:pt>
                <c:pt idx="14">
                  <c:v>0.78344523809523803</c:v>
                </c:pt>
                <c:pt idx="15">
                  <c:v>0.68618422657952316</c:v>
                </c:pt>
                <c:pt idx="16">
                  <c:v>0.68026653594770936</c:v>
                </c:pt>
                <c:pt idx="17">
                  <c:v>0.55140547774665416</c:v>
                </c:pt>
                <c:pt idx="18">
                  <c:v>0.79966129629629856</c:v>
                </c:pt>
                <c:pt idx="19">
                  <c:v>0.77064464285714585</c:v>
                </c:pt>
              </c:numCache>
            </c:numRef>
          </c:xVal>
          <c:yVal>
            <c:numRef>
              <c:f>Paper!$BB$6:$BB$25</c:f>
              <c:numCache>
                <c:formatCode>General</c:formatCode>
                <c:ptCount val="20"/>
                <c:pt idx="0">
                  <c:v>2.0718082801606177</c:v>
                </c:pt>
                <c:pt idx="1">
                  <c:v>2.1880953085663433</c:v>
                </c:pt>
                <c:pt idx="2">
                  <c:v>2.5179789330160567</c:v>
                </c:pt>
                <c:pt idx="3">
                  <c:v>2.1159393735276621</c:v>
                </c:pt>
                <c:pt idx="4">
                  <c:v>2.2269662598453408</c:v>
                </c:pt>
                <c:pt idx="5">
                  <c:v>2.3581589514574666</c:v>
                </c:pt>
                <c:pt idx="6">
                  <c:v>2.1924110784057111</c:v>
                </c:pt>
                <c:pt idx="7">
                  <c:v>2.552950862641286</c:v>
                </c:pt>
                <c:pt idx="8">
                  <c:v>2.7425919204342657</c:v>
                </c:pt>
                <c:pt idx="9">
                  <c:v>1.8238272379238554</c:v>
                </c:pt>
                <c:pt idx="10">
                  <c:v>0.62406136177870342</c:v>
                </c:pt>
                <c:pt idx="11">
                  <c:v>1.9104138157941706</c:v>
                </c:pt>
                <c:pt idx="12">
                  <c:v>2.3767291871207568</c:v>
                </c:pt>
                <c:pt idx="13">
                  <c:v>2.0675807121951353</c:v>
                </c:pt>
                <c:pt idx="14">
                  <c:v>1.9445622256097581</c:v>
                </c:pt>
                <c:pt idx="15">
                  <c:v>1.3260870580904227</c:v>
                </c:pt>
                <c:pt idx="16">
                  <c:v>1.4437753399167181</c:v>
                </c:pt>
                <c:pt idx="17">
                  <c:v>2.3627468093396713</c:v>
                </c:pt>
                <c:pt idx="18">
                  <c:v>2.1674628722784082</c:v>
                </c:pt>
                <c:pt idx="19">
                  <c:v>1.783061420166568</c:v>
                </c:pt>
              </c:numCache>
            </c:numRef>
          </c:yVal>
        </c:ser>
        <c:ser>
          <c:idx val="1"/>
          <c:order val="1"/>
          <c:tx>
            <c:strRef>
              <c:f>Paper!$BL$4</c:f>
              <c:strCache>
                <c:ptCount val="1"/>
                <c:pt idx="0">
                  <c:v>TC Curve Fit</c:v>
                </c:pt>
              </c:strCache>
            </c:strRef>
          </c:tx>
          <c:spPr>
            <a:ln w="12700"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Paper!$BK$5:$BK$25</c:f>
              <c:numCache>
                <c:formatCode>0.000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0.60000000000000064</c:v>
                </c:pt>
                <c:pt idx="13">
                  <c:v>0.65000000000000235</c:v>
                </c:pt>
                <c:pt idx="14">
                  <c:v>0.70000000000000062</c:v>
                </c:pt>
                <c:pt idx="15">
                  <c:v>0.75000000000000211</c:v>
                </c:pt>
                <c:pt idx="16">
                  <c:v>0.8</c:v>
                </c:pt>
                <c:pt idx="17">
                  <c:v>0.85000000000000064</c:v>
                </c:pt>
                <c:pt idx="18">
                  <c:v>0.9</c:v>
                </c:pt>
                <c:pt idx="19">
                  <c:v>0.95000000000000062</c:v>
                </c:pt>
                <c:pt idx="20">
                  <c:v>1</c:v>
                </c:pt>
              </c:numCache>
            </c:numRef>
          </c:xVal>
          <c:yVal>
            <c:numRef>
              <c:f>Paper!$BL$5:$BL$25</c:f>
              <c:numCache>
                <c:formatCode>General</c:formatCode>
                <c:ptCount val="21"/>
                <c:pt idx="0">
                  <c:v>1.5374248037609408</c:v>
                </c:pt>
                <c:pt idx="1">
                  <c:v>1.5694563187275659</c:v>
                </c:pt>
                <c:pt idx="2">
                  <c:v>1.6019152986575558</c:v>
                </c:pt>
                <c:pt idx="3">
                  <c:v>1.6347975337900131</c:v>
                </c:pt>
                <c:pt idx="4">
                  <c:v>1.6680983717653088</c:v>
                </c:pt>
                <c:pt idx="5">
                  <c:v>1.7018127126761498</c:v>
                </c:pt>
                <c:pt idx="6">
                  <c:v>1.735935004938139</c:v>
                </c:pt>
                <c:pt idx="7">
                  <c:v>1.7704592420216319</c:v>
                </c:pt>
                <c:pt idx="8">
                  <c:v>1.8053789600848806</c:v>
                </c:pt>
                <c:pt idx="9">
                  <c:v>1.8406872365461355</c:v>
                </c:pt>
                <c:pt idx="10">
                  <c:v>1.876376689630056</c:v>
                </c:pt>
                <c:pt idx="11">
                  <c:v>1.9124394789210823</c:v>
                </c:pt>
                <c:pt idx="12">
                  <c:v>1.9488673069531881</c:v>
                </c:pt>
                <c:pt idx="13">
                  <c:v>1.9856514218624168</c:v>
                </c:pt>
                <c:pt idx="14">
                  <c:v>2.0227826211247777</c:v>
                </c:pt>
                <c:pt idx="15">
                  <c:v>2.0602512563984652</c:v>
                </c:pt>
                <c:pt idx="16">
                  <c:v>2.0980472394850027</c:v>
                </c:pt>
                <c:pt idx="17">
                  <c:v>2.1361600494200155</c:v>
                </c:pt>
                <c:pt idx="18">
                  <c:v>2.174578740699419</c:v>
                </c:pt>
                <c:pt idx="19">
                  <c:v>2.2132919526424115</c:v>
                </c:pt>
                <c:pt idx="20">
                  <c:v>2.2522879198877548</c:v>
                </c:pt>
              </c:numCache>
            </c:numRef>
          </c:yVal>
        </c:ser>
        <c:ser>
          <c:idx val="2"/>
          <c:order val="2"/>
          <c:tx>
            <c:strRef>
              <c:f>Paper!$BM$4</c:f>
              <c:strCache>
                <c:ptCount val="1"/>
                <c:pt idx="0">
                  <c:v>Model Yld Pred</c:v>
                </c:pt>
              </c:strCache>
            </c:strRef>
          </c:tx>
          <c:spPr>
            <a:ln w="12700"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xVal>
            <c:numRef>
              <c:f>Paper!$BK$5:$BK$25</c:f>
              <c:numCache>
                <c:formatCode>0.000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0.60000000000000064</c:v>
                </c:pt>
                <c:pt idx="13">
                  <c:v>0.65000000000000235</c:v>
                </c:pt>
                <c:pt idx="14">
                  <c:v>0.70000000000000062</c:v>
                </c:pt>
                <c:pt idx="15">
                  <c:v>0.75000000000000211</c:v>
                </c:pt>
                <c:pt idx="16">
                  <c:v>0.8</c:v>
                </c:pt>
                <c:pt idx="17">
                  <c:v>0.85000000000000064</c:v>
                </c:pt>
                <c:pt idx="18">
                  <c:v>0.9</c:v>
                </c:pt>
                <c:pt idx="19">
                  <c:v>0.95000000000000062</c:v>
                </c:pt>
                <c:pt idx="20">
                  <c:v>1</c:v>
                </c:pt>
              </c:numCache>
            </c:numRef>
          </c:xVal>
          <c:yVal>
            <c:numRef>
              <c:f>Paper!$BM$5:$BM$25</c:f>
              <c:numCache>
                <c:formatCode>General</c:formatCode>
                <c:ptCount val="21"/>
                <c:pt idx="0">
                  <c:v>1.5058914579640858E-2</c:v>
                </c:pt>
                <c:pt idx="1">
                  <c:v>2.5530020342295397E-2</c:v>
                </c:pt>
                <c:pt idx="2">
                  <c:v>4.3141585711351828E-2</c:v>
                </c:pt>
                <c:pt idx="3">
                  <c:v>7.2506270564927588E-2</c:v>
                </c:pt>
                <c:pt idx="4">
                  <c:v>0.12076452272231494</c:v>
                </c:pt>
                <c:pt idx="5">
                  <c:v>0.19821834231469729</c:v>
                </c:pt>
                <c:pt idx="6">
                  <c:v>0.31793066956135946</c:v>
                </c:pt>
                <c:pt idx="7">
                  <c:v>0.49258489855889004</c:v>
                </c:pt>
                <c:pt idx="8">
                  <c:v>0.72707847274397708</c:v>
                </c:pt>
                <c:pt idx="9">
                  <c:v>1.0091043060298566</c:v>
                </c:pt>
                <c:pt idx="10">
                  <c:v>1.306664360316361</c:v>
                </c:pt>
                <c:pt idx="11">
                  <c:v>1.5802302306021079</c:v>
                </c:pt>
                <c:pt idx="12">
                  <c:v>1.8016819025919815</c:v>
                </c:pt>
                <c:pt idx="13">
                  <c:v>1.9632019985853493</c:v>
                </c:pt>
                <c:pt idx="14">
                  <c:v>2.0722701090292532</c:v>
                </c:pt>
                <c:pt idx="15">
                  <c:v>2.1421389299552267</c:v>
                </c:pt>
                <c:pt idx="16">
                  <c:v>2.1853973285766863</c:v>
                </c:pt>
                <c:pt idx="17">
                  <c:v>2.2116175167518182</c:v>
                </c:pt>
                <c:pt idx="18">
                  <c:v>2.2273062657137492</c:v>
                </c:pt>
                <c:pt idx="19">
                  <c:v>2.2366210689022812</c:v>
                </c:pt>
                <c:pt idx="20">
                  <c:v>2.2421260616337992</c:v>
                </c:pt>
              </c:numCache>
            </c:numRef>
          </c:yVal>
        </c:ser>
        <c:axId val="78759424"/>
        <c:axId val="78761344"/>
      </c:scatterChart>
      <c:valAx>
        <c:axId val="78759424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/>
                  <a:t>NDVI Vegetative Index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800" b="1"/>
            </a:pPr>
            <a:endParaRPr lang="en-US"/>
          </a:p>
        </c:txPr>
        <c:crossAx val="78761344"/>
        <c:crosses val="autoZero"/>
        <c:crossBetween val="midCat"/>
        <c:minorUnit val="0.05"/>
      </c:valAx>
      <c:valAx>
        <c:axId val="7876134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/>
                  <a:t>Wheat Grain Yield, Mg/ha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800" b="1"/>
            </a:pPr>
            <a:endParaRPr lang="en-US"/>
          </a:p>
        </c:txPr>
        <c:crossAx val="78759424"/>
        <c:crosses val="autoZero"/>
        <c:crossBetween val="midCat"/>
        <c:minorUnit val="0.25"/>
      </c:valAx>
    </c:plotArea>
    <c:legend>
      <c:legendPos val="r"/>
      <c:layout>
        <c:manualLayout>
          <c:xMode val="edge"/>
          <c:yMode val="edge"/>
          <c:x val="0.18423258507818943"/>
          <c:y val="8.4716448076263343E-2"/>
          <c:w val="0.36261719641258755"/>
          <c:h val="0.25193888529788222"/>
        </c:manualLayout>
      </c:layout>
      <c:txPr>
        <a:bodyPr/>
        <a:lstStyle/>
        <a:p>
          <a:pPr>
            <a:defRPr sz="700" b="1"/>
          </a:pPr>
          <a:endParaRPr lang="en-US"/>
        </a:p>
      </c:txPr>
    </c:legend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>
        <c:manualLayout>
          <c:layoutTarget val="inner"/>
          <c:xMode val="edge"/>
          <c:yMode val="edge"/>
          <c:x val="0.11612927827607371"/>
          <c:y val="0.19260425780110821"/>
          <c:w val="0.72974917547980733"/>
          <c:h val="0.64474883347915368"/>
        </c:manualLayout>
      </c:layout>
      <c:scatterChart>
        <c:scatterStyle val="lineMarker"/>
        <c:ser>
          <c:idx val="0"/>
          <c:order val="0"/>
          <c:tx>
            <c:strRef>
              <c:f>Sheet3!$P$6</c:f>
              <c:strCache>
                <c:ptCount val="1"/>
                <c:pt idx="0">
                  <c:v>Nrate</c:v>
                </c:pt>
              </c:strCache>
            </c:strRef>
          </c:tx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Sheet3!$L$7:$L$47</c:f>
              <c:numCache>
                <c:formatCode>General</c:formatCode>
                <c:ptCount val="41"/>
                <c:pt idx="0">
                  <c:v>0</c:v>
                </c:pt>
                <c:pt idx="1">
                  <c:v>2.5000000000000001E-2</c:v>
                </c:pt>
                <c:pt idx="2">
                  <c:v>0.05</c:v>
                </c:pt>
                <c:pt idx="3">
                  <c:v>7.5000000000000011E-2</c:v>
                </c:pt>
                <c:pt idx="4">
                  <c:v>0.1</c:v>
                </c:pt>
                <c:pt idx="5">
                  <c:v>0.125</c:v>
                </c:pt>
                <c:pt idx="6">
                  <c:v>0.15000000000000024</c:v>
                </c:pt>
                <c:pt idx="7">
                  <c:v>0.17500000000000004</c:v>
                </c:pt>
                <c:pt idx="8">
                  <c:v>0.2</c:v>
                </c:pt>
                <c:pt idx="9">
                  <c:v>0.22500000000000001</c:v>
                </c:pt>
                <c:pt idx="10">
                  <c:v>0.25</c:v>
                </c:pt>
                <c:pt idx="11">
                  <c:v>0.27500000000000002</c:v>
                </c:pt>
                <c:pt idx="12">
                  <c:v>0.30000000000000032</c:v>
                </c:pt>
                <c:pt idx="13">
                  <c:v>0.32500000000000101</c:v>
                </c:pt>
                <c:pt idx="14">
                  <c:v>0.35000000000000031</c:v>
                </c:pt>
                <c:pt idx="15">
                  <c:v>0.37500000000000089</c:v>
                </c:pt>
                <c:pt idx="16">
                  <c:v>0.4</c:v>
                </c:pt>
                <c:pt idx="17">
                  <c:v>0.42500000000000032</c:v>
                </c:pt>
                <c:pt idx="18">
                  <c:v>0.45</c:v>
                </c:pt>
                <c:pt idx="19">
                  <c:v>0.47500000000000031</c:v>
                </c:pt>
                <c:pt idx="20">
                  <c:v>0.5</c:v>
                </c:pt>
                <c:pt idx="21">
                  <c:v>0.52500000000000002</c:v>
                </c:pt>
                <c:pt idx="22">
                  <c:v>0.55000000000000004</c:v>
                </c:pt>
                <c:pt idx="23">
                  <c:v>0.57500000000000062</c:v>
                </c:pt>
                <c:pt idx="24">
                  <c:v>0.60000000000000064</c:v>
                </c:pt>
                <c:pt idx="25">
                  <c:v>0.62500000000000189</c:v>
                </c:pt>
                <c:pt idx="26">
                  <c:v>0.65000000000000213</c:v>
                </c:pt>
                <c:pt idx="27">
                  <c:v>0.67500000000000226</c:v>
                </c:pt>
                <c:pt idx="28">
                  <c:v>0.70000000000000062</c:v>
                </c:pt>
                <c:pt idx="29">
                  <c:v>0.72500000000000064</c:v>
                </c:pt>
                <c:pt idx="30">
                  <c:v>0.75000000000000189</c:v>
                </c:pt>
                <c:pt idx="31">
                  <c:v>0.77500000000000213</c:v>
                </c:pt>
                <c:pt idx="32">
                  <c:v>0.8</c:v>
                </c:pt>
                <c:pt idx="33">
                  <c:v>0.82500000000000062</c:v>
                </c:pt>
                <c:pt idx="34">
                  <c:v>0.85000000000000064</c:v>
                </c:pt>
                <c:pt idx="35">
                  <c:v>0.87500000000000189</c:v>
                </c:pt>
                <c:pt idx="36">
                  <c:v>0.9</c:v>
                </c:pt>
                <c:pt idx="37">
                  <c:v>0.92500000000000004</c:v>
                </c:pt>
                <c:pt idx="38">
                  <c:v>0.95000000000000062</c:v>
                </c:pt>
                <c:pt idx="39">
                  <c:v>0.97500000000000064</c:v>
                </c:pt>
                <c:pt idx="40">
                  <c:v>1</c:v>
                </c:pt>
              </c:numCache>
            </c:numRef>
          </c:xVal>
          <c:yVal>
            <c:numRef>
              <c:f>Sheet3!$P$7:$P$47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4.3610108660524585</c:v>
                </c:pt>
                <c:pt idx="8">
                  <c:v>48.243136045845539</c:v>
                </c:pt>
                <c:pt idx="9">
                  <c:v>84.942296345031195</c:v>
                </c:pt>
                <c:pt idx="10">
                  <c:v>93.254076193228059</c:v>
                </c:pt>
                <c:pt idx="11">
                  <c:v>89.463129877615643</c:v>
                </c:pt>
                <c:pt idx="12">
                  <c:v>81.002226162883119</c:v>
                </c:pt>
                <c:pt idx="13">
                  <c:v>70.342964472622256</c:v>
                </c:pt>
                <c:pt idx="14">
                  <c:v>58.774446436006855</c:v>
                </c:pt>
                <c:pt idx="15">
                  <c:v>47.301519243157763</c:v>
                </c:pt>
                <c:pt idx="16">
                  <c:v>36.729092182497403</c:v>
                </c:pt>
                <c:pt idx="17">
                  <c:v>27.58835026685885</c:v>
                </c:pt>
                <c:pt idx="18">
                  <c:v>20.10803872511493</c:v>
                </c:pt>
                <c:pt idx="19">
                  <c:v>14.264962785984391</c:v>
                </c:pt>
                <c:pt idx="20">
                  <c:v>9.8760398147487507</c:v>
                </c:pt>
                <c:pt idx="21">
                  <c:v>6.6871426798800355</c:v>
                </c:pt>
                <c:pt idx="22">
                  <c:v>4.4359928925392333</c:v>
                </c:pt>
                <c:pt idx="23">
                  <c:v>2.8870787143635397</c:v>
                </c:pt>
                <c:pt idx="24">
                  <c:v>1.8459096899244487</c:v>
                </c:pt>
                <c:pt idx="25">
                  <c:v>1.1609089108758841</c:v>
                </c:pt>
                <c:pt idx="26">
                  <c:v>0.71908458162032252</c:v>
                </c:pt>
                <c:pt idx="27">
                  <c:v>0.43926201993796526</c:v>
                </c:pt>
                <c:pt idx="28">
                  <c:v>0.26497098269295244</c:v>
                </c:pt>
                <c:pt idx="29">
                  <c:v>0.15803815311499719</c:v>
                </c:pt>
                <c:pt idx="30">
                  <c:v>9.3314409985599811E-2</c:v>
                </c:pt>
                <c:pt idx="31">
                  <c:v>5.4608312604274047E-2</c:v>
                </c:pt>
                <c:pt idx="32">
                  <c:v>3.1706719186391195E-2</c:v>
                </c:pt>
                <c:pt idx="33">
                  <c:v>1.8282734149311076E-2</c:v>
                </c:pt>
                <c:pt idx="34">
                  <c:v>1.0478468863171142E-2</c:v>
                </c:pt>
                <c:pt idx="35">
                  <c:v>5.9737490839675981E-3</c:v>
                </c:pt>
                <c:pt idx="36">
                  <c:v>3.3897912534572613E-3</c:v>
                </c:pt>
                <c:pt idx="37">
                  <c:v>1.9156772816963598E-3</c:v>
                </c:pt>
                <c:pt idx="38">
                  <c:v>1.0787177806863804E-3</c:v>
                </c:pt>
                <c:pt idx="39">
                  <c:v>6.0549716979917503E-4</c:v>
                </c:pt>
                <c:pt idx="40">
                  <c:v>3.3891570831177416E-4</c:v>
                </c:pt>
              </c:numCache>
            </c:numRef>
          </c:yVal>
          <c:smooth val="1"/>
        </c:ser>
        <c:axId val="76273920"/>
        <c:axId val="76276096"/>
      </c:scatterChart>
      <c:valAx>
        <c:axId val="76273920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baseline="0" dirty="0" smtClean="0"/>
                  <a:t>NDVI</a:t>
                </a:r>
                <a:endParaRPr lang="en-US" sz="1200" baseline="0" dirty="0"/>
              </a:p>
            </c:rich>
          </c:tx>
          <c:layout/>
        </c:title>
        <c:numFmt formatCode="General" sourceLinked="1"/>
        <c:minorTickMark val="in"/>
        <c:tickLblPos val="nextTo"/>
        <c:spPr>
          <a:ln w="38100">
            <a:solidFill>
              <a:srgbClr val="E36C09">
                <a:tint val="75000"/>
                <a:shade val="95000"/>
                <a:satMod val="105000"/>
              </a:srgbClr>
            </a:solidFill>
          </a:ln>
        </c:spPr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76276096"/>
        <c:crosses val="autoZero"/>
        <c:crossBetween val="midCat"/>
        <c:minorUnit val="0.05"/>
      </c:valAx>
      <c:valAx>
        <c:axId val="76276096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 baseline="0" dirty="0" smtClean="0"/>
                  <a:t>N Fertilizer Rate kg/ha</a:t>
                </a:r>
                <a:endParaRPr lang="en-US" sz="1200" baseline="0" dirty="0"/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38100">
            <a:solidFill>
              <a:srgbClr val="E36C09">
                <a:tint val="75000"/>
                <a:shade val="95000"/>
                <a:satMod val="105000"/>
              </a:srgbClr>
            </a:solidFill>
          </a:ln>
        </c:spPr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76273920"/>
        <c:crosses val="autoZero"/>
        <c:crossBetween val="midCat"/>
        <c:minorUnit val="5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'Theortical Model'!$I$2</c:f>
              <c:strCache>
                <c:ptCount val="1"/>
                <c:pt idx="0">
                  <c:v>Plateau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'Theortical Model'!$H$3:$H$8</c:f>
              <c:numCache>
                <c:formatCode>General</c:formatCode>
                <c:ptCount val="6"/>
                <c:pt idx="0">
                  <c:v>0</c:v>
                </c:pt>
                <c:pt idx="1">
                  <c:v>0.15000000000000024</c:v>
                </c:pt>
                <c:pt idx="2">
                  <c:v>0.30000000000000032</c:v>
                </c:pt>
                <c:pt idx="3">
                  <c:v>0.70000000000000062</c:v>
                </c:pt>
                <c:pt idx="4">
                  <c:v>0.85000000000000064</c:v>
                </c:pt>
                <c:pt idx="5">
                  <c:v>1</c:v>
                </c:pt>
              </c:numCache>
            </c:numRef>
          </c:xVal>
          <c:yVal>
            <c:numRef>
              <c:f>'Theortical Model'!$I$3:$I$8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0.9</c:v>
                </c:pt>
                <c:pt idx="4">
                  <c:v>1</c:v>
                </c:pt>
                <c:pt idx="5">
                  <c:v>1</c:v>
                </c:pt>
              </c:numCache>
            </c:numRef>
          </c:yVal>
        </c:ser>
        <c:axId val="64058880"/>
        <c:axId val="64238720"/>
      </c:scatterChart>
      <c:valAx>
        <c:axId val="64058880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NDVI Vegetative Index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64238720"/>
        <c:crosses val="autoZero"/>
        <c:crossBetween val="midCat"/>
        <c:majorUnit val="0.2"/>
        <c:minorUnit val="0.1"/>
      </c:valAx>
      <c:valAx>
        <c:axId val="64238720"/>
        <c:scaling>
          <c:orientation val="minMax"/>
          <c:max val="1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400"/>
                  <a:t>Percent  Max. Potential Yld.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64058880"/>
        <c:crosses val="autoZero"/>
        <c:crossBetween val="midCat"/>
        <c:majorUnit val="0.2"/>
        <c:minorUnit val="0.1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7595729265956"/>
          <c:y val="2.5048616145730097E-2"/>
          <c:w val="0.84195882613190165"/>
          <c:h val="0.75948673306605952"/>
        </c:manualLayout>
      </c:layout>
      <c:scatterChart>
        <c:scatterStyle val="lineMarker"/>
        <c:ser>
          <c:idx val="0"/>
          <c:order val="0"/>
          <c:tx>
            <c:strRef>
              <c:f>'Theortical Model'!$I$2</c:f>
              <c:strCache>
                <c:ptCount val="1"/>
                <c:pt idx="0">
                  <c:v>Plateau</c:v>
                </c:pt>
              </c:strCache>
            </c:strRef>
          </c:tx>
          <c:spPr>
            <a:ln w="444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'Theortical Model'!$H$3:$H$8</c:f>
              <c:numCache>
                <c:formatCode>General</c:formatCode>
                <c:ptCount val="6"/>
                <c:pt idx="0">
                  <c:v>0</c:v>
                </c:pt>
                <c:pt idx="1">
                  <c:v>0.15000000000000024</c:v>
                </c:pt>
                <c:pt idx="2">
                  <c:v>0.30000000000000032</c:v>
                </c:pt>
                <c:pt idx="3">
                  <c:v>0.70000000000000062</c:v>
                </c:pt>
                <c:pt idx="4">
                  <c:v>0.85000000000000064</c:v>
                </c:pt>
                <c:pt idx="5">
                  <c:v>1</c:v>
                </c:pt>
              </c:numCache>
            </c:numRef>
          </c:xVal>
          <c:yVal>
            <c:numRef>
              <c:f>'Theortical Model'!$I$3:$I$8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0.9</c:v>
                </c:pt>
                <c:pt idx="4">
                  <c:v>1</c:v>
                </c:pt>
                <c:pt idx="5">
                  <c:v>1</c:v>
                </c:pt>
              </c:numCache>
            </c:numRef>
          </c:yVal>
        </c:ser>
        <c:axId val="33941760"/>
        <c:axId val="64463232"/>
      </c:scatterChart>
      <c:valAx>
        <c:axId val="33941760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NDVI Vegetative Index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64463232"/>
        <c:crosses val="autoZero"/>
        <c:crossBetween val="midCat"/>
        <c:majorUnit val="0.2"/>
        <c:minorUnit val="0.1"/>
      </c:valAx>
      <c:valAx>
        <c:axId val="64463232"/>
        <c:scaling>
          <c:orientation val="minMax"/>
          <c:max val="1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400"/>
                  <a:t>Percent  Max. Potential Yld.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33941760"/>
        <c:crosses val="autoZero"/>
        <c:crossBetween val="midCat"/>
        <c:majorUnit val="0.2"/>
        <c:minorUnit val="0.1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9102563694689681"/>
          <c:y val="3.1560334736551281E-2"/>
          <c:w val="0.7594320103926403"/>
          <c:h val="0.74696369279747765"/>
        </c:manualLayout>
      </c:layout>
      <c:scatterChart>
        <c:scatterStyle val="lineMarker"/>
        <c:ser>
          <c:idx val="0"/>
          <c:order val="0"/>
          <c:tx>
            <c:strRef>
              <c:f>'Theortical Model'!$P$2</c:f>
              <c:strCache>
                <c:ptCount val="1"/>
                <c:pt idx="0">
                  <c:v>Mid Season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'Theortical Model'!$O$3:$O$8</c:f>
              <c:numCache>
                <c:formatCode>General</c:formatCode>
                <c:ptCount val="6"/>
                <c:pt idx="0">
                  <c:v>0</c:v>
                </c:pt>
                <c:pt idx="1">
                  <c:v>0.17</c:v>
                </c:pt>
                <c:pt idx="2">
                  <c:v>0.3500000000000002</c:v>
                </c:pt>
                <c:pt idx="3">
                  <c:v>0.75000000000000044</c:v>
                </c:pt>
                <c:pt idx="4">
                  <c:v>0.9</c:v>
                </c:pt>
                <c:pt idx="5">
                  <c:v>1</c:v>
                </c:pt>
              </c:numCache>
            </c:numRef>
          </c:xVal>
          <c:yVal>
            <c:numRef>
              <c:f>'Theortical Model'!$P$3:$P$8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0.9</c:v>
                </c:pt>
                <c:pt idx="4">
                  <c:v>1</c:v>
                </c:pt>
                <c:pt idx="5">
                  <c:v>1</c:v>
                </c:pt>
              </c:numCache>
            </c:numRef>
          </c:yVal>
        </c:ser>
        <c:ser>
          <c:idx val="1"/>
          <c:order val="1"/>
          <c:tx>
            <c:strRef>
              <c:f>'Theortical Model'!$S$2</c:f>
              <c:strCache>
                <c:ptCount val="1"/>
                <c:pt idx="0">
                  <c:v>Early Season</c:v>
                </c:pt>
              </c:strCache>
            </c:strRef>
          </c:tx>
          <c:spPr>
            <a:ln>
              <a:solidFill>
                <a:sysClr val="windowText" lastClr="000000"/>
              </a:solidFill>
              <a:prstDash val="sysDash"/>
            </a:ln>
          </c:spPr>
          <c:marker>
            <c:symbol val="none"/>
          </c:marker>
          <c:xVal>
            <c:numRef>
              <c:f>'Theortical Model'!$R$3:$R$8</c:f>
              <c:numCache>
                <c:formatCode>General</c:formatCode>
                <c:ptCount val="6"/>
                <c:pt idx="0">
                  <c:v>0</c:v>
                </c:pt>
                <c:pt idx="1">
                  <c:v>0.15000000000000011</c:v>
                </c:pt>
                <c:pt idx="2">
                  <c:v>0.25</c:v>
                </c:pt>
                <c:pt idx="3">
                  <c:v>0.5</c:v>
                </c:pt>
                <c:pt idx="4">
                  <c:v>0.65000000000000058</c:v>
                </c:pt>
                <c:pt idx="5">
                  <c:v>1</c:v>
                </c:pt>
              </c:numCache>
            </c:numRef>
          </c:xVal>
          <c:yVal>
            <c:numRef>
              <c:f>'Theortical Model'!$S$3:$S$8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0.9</c:v>
                </c:pt>
                <c:pt idx="4">
                  <c:v>1</c:v>
                </c:pt>
                <c:pt idx="5">
                  <c:v>1</c:v>
                </c:pt>
              </c:numCache>
            </c:numRef>
          </c:yVal>
        </c:ser>
        <c:ser>
          <c:idx val="2"/>
          <c:order val="2"/>
          <c:tx>
            <c:strRef>
              <c:f>'Theortical Model'!$V$2</c:f>
              <c:strCache>
                <c:ptCount val="1"/>
                <c:pt idx="0">
                  <c:v>Late Season</c:v>
                </c:pt>
              </c:strCache>
            </c:strRef>
          </c:tx>
          <c:spPr>
            <a:ln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xVal>
            <c:numRef>
              <c:f>'Theortical Model'!$U$3:$U$8</c:f>
              <c:numCache>
                <c:formatCode>General</c:formatCode>
                <c:ptCount val="6"/>
                <c:pt idx="0">
                  <c:v>0</c:v>
                </c:pt>
                <c:pt idx="1">
                  <c:v>0.30000000000000021</c:v>
                </c:pt>
                <c:pt idx="2">
                  <c:v>0.65000000000000058</c:v>
                </c:pt>
                <c:pt idx="3">
                  <c:v>0.85000000000000042</c:v>
                </c:pt>
                <c:pt idx="4">
                  <c:v>0.99</c:v>
                </c:pt>
                <c:pt idx="5">
                  <c:v>1</c:v>
                </c:pt>
              </c:numCache>
            </c:numRef>
          </c:xVal>
          <c:yVal>
            <c:numRef>
              <c:f>'Theortical Model'!$V$3:$V$8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0.9</c:v>
                </c:pt>
                <c:pt idx="4">
                  <c:v>1</c:v>
                </c:pt>
                <c:pt idx="5">
                  <c:v>1</c:v>
                </c:pt>
              </c:numCache>
            </c:numRef>
          </c:yVal>
        </c:ser>
        <c:axId val="75830784"/>
        <c:axId val="75832704"/>
      </c:scatterChart>
      <c:valAx>
        <c:axId val="75830784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 smtClean="0"/>
                  <a:t>NDVI Vegetative </a:t>
                </a:r>
                <a:r>
                  <a:rPr lang="en-US" sz="1600" dirty="0"/>
                  <a:t>Index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28575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75832704"/>
        <c:crosses val="autoZero"/>
        <c:crossBetween val="midCat"/>
        <c:minorUnit val="0.1"/>
      </c:valAx>
      <c:valAx>
        <c:axId val="75832704"/>
        <c:scaling>
          <c:orientation val="minMax"/>
          <c:max val="1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Percent  Max. Potential Yld.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28575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75830784"/>
        <c:crosses val="autoZero"/>
        <c:crossBetween val="midCat"/>
        <c:majorUnit val="0.2"/>
        <c:minorUnit val="0.1"/>
      </c:valAx>
    </c:plotArea>
    <c:legend>
      <c:legendPos val="r"/>
      <c:layout>
        <c:manualLayout>
          <c:xMode val="edge"/>
          <c:yMode val="edge"/>
          <c:x val="0.25106722097156026"/>
          <c:y val="9.1907738555745924E-2"/>
          <c:w val="0.23451856411365105"/>
          <c:h val="0.28853011160352166"/>
        </c:manualLayout>
      </c:layout>
      <c:txPr>
        <a:bodyPr/>
        <a:lstStyle/>
        <a:p>
          <a:pPr>
            <a:defRPr sz="1100" b="1"/>
          </a:pPr>
          <a:endParaRPr lang="en-US"/>
        </a:p>
      </c:txPr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'Sig Prop'!$B$3</c:f>
              <c:strCache>
                <c:ptCount val="1"/>
                <c:pt idx="0">
                  <c:v>1 X Yield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'Sig Prop'!$A$4:$A$104</c:f>
              <c:numCache>
                <c:formatCode>General</c:formatCode>
                <c:ptCount val="101"/>
                <c:pt idx="0">
                  <c:v>0</c:v>
                </c:pt>
                <c:pt idx="1">
                  <c:v>2.5000000000000046E-2</c:v>
                </c:pt>
                <c:pt idx="2">
                  <c:v>2.0000000000000042E-2</c:v>
                </c:pt>
                <c:pt idx="3">
                  <c:v>3.0000000000000068E-2</c:v>
                </c:pt>
                <c:pt idx="4">
                  <c:v>4.0000000000000084E-2</c:v>
                </c:pt>
                <c:pt idx="5">
                  <c:v>5.0000000000000093E-2</c:v>
                </c:pt>
                <c:pt idx="6">
                  <c:v>6.0000000000000102E-2</c:v>
                </c:pt>
                <c:pt idx="7">
                  <c:v>7.0000000000000034E-2</c:v>
                </c:pt>
                <c:pt idx="8">
                  <c:v>8.0000000000000168E-2</c:v>
                </c:pt>
                <c:pt idx="9">
                  <c:v>9.0000000000000066E-2</c:v>
                </c:pt>
                <c:pt idx="10">
                  <c:v>0.1</c:v>
                </c:pt>
                <c:pt idx="11">
                  <c:v>0.11000000000000011</c:v>
                </c:pt>
                <c:pt idx="12">
                  <c:v>0.12000000000000002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0.15000000000000024</c:v>
                </c:pt>
                <c:pt idx="16">
                  <c:v>0.16000000000000025</c:v>
                </c:pt>
                <c:pt idx="17">
                  <c:v>0.17</c:v>
                </c:pt>
                <c:pt idx="18">
                  <c:v>0.18000000000000024</c:v>
                </c:pt>
                <c:pt idx="19">
                  <c:v>0.19000000000000025</c:v>
                </c:pt>
                <c:pt idx="20">
                  <c:v>0.2</c:v>
                </c:pt>
                <c:pt idx="21">
                  <c:v>0.21000000000000021</c:v>
                </c:pt>
                <c:pt idx="22">
                  <c:v>0.22000000000000025</c:v>
                </c:pt>
                <c:pt idx="23">
                  <c:v>0.23</c:v>
                </c:pt>
                <c:pt idx="24">
                  <c:v>0.24000000000000021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0.29000000000000031</c:v>
                </c:pt>
                <c:pt idx="30">
                  <c:v>0.30000000000000032</c:v>
                </c:pt>
                <c:pt idx="31">
                  <c:v>0.31000000000000066</c:v>
                </c:pt>
                <c:pt idx="32">
                  <c:v>0.32000000000000073</c:v>
                </c:pt>
                <c:pt idx="33">
                  <c:v>0.3300000000000009</c:v>
                </c:pt>
                <c:pt idx="34">
                  <c:v>0.34000000000000058</c:v>
                </c:pt>
                <c:pt idx="35">
                  <c:v>0.35000000000000031</c:v>
                </c:pt>
                <c:pt idx="36">
                  <c:v>0.36000000000000032</c:v>
                </c:pt>
                <c:pt idx="37">
                  <c:v>0.37000000000000038</c:v>
                </c:pt>
                <c:pt idx="38">
                  <c:v>0.38000000000000073</c:v>
                </c:pt>
                <c:pt idx="39">
                  <c:v>0.39000000000000073</c:v>
                </c:pt>
                <c:pt idx="40">
                  <c:v>0.4</c:v>
                </c:pt>
                <c:pt idx="41">
                  <c:v>0.41000000000000031</c:v>
                </c:pt>
                <c:pt idx="42">
                  <c:v>0.42000000000000032</c:v>
                </c:pt>
                <c:pt idx="43">
                  <c:v>0.43000000000000038</c:v>
                </c:pt>
                <c:pt idx="44">
                  <c:v>0.44000000000000045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0.47000000000000008</c:v>
                </c:pt>
                <c:pt idx="48">
                  <c:v>0.48000000000000032</c:v>
                </c:pt>
                <c:pt idx="49">
                  <c:v>0.49000000000000032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0.58000000000000052</c:v>
                </c:pt>
                <c:pt idx="59">
                  <c:v>0.59000000000000052</c:v>
                </c:pt>
                <c:pt idx="60">
                  <c:v>0.60000000000000064</c:v>
                </c:pt>
                <c:pt idx="61">
                  <c:v>0.61000000000000065</c:v>
                </c:pt>
                <c:pt idx="62">
                  <c:v>0.62000000000000133</c:v>
                </c:pt>
                <c:pt idx="63">
                  <c:v>0.63000000000000145</c:v>
                </c:pt>
                <c:pt idx="64">
                  <c:v>0.64000000000000146</c:v>
                </c:pt>
                <c:pt idx="65">
                  <c:v>0.65000000000000169</c:v>
                </c:pt>
                <c:pt idx="66">
                  <c:v>0.66000000000000181</c:v>
                </c:pt>
                <c:pt idx="67">
                  <c:v>0.67000000000000182</c:v>
                </c:pt>
                <c:pt idx="68">
                  <c:v>0.6800000000000016</c:v>
                </c:pt>
                <c:pt idx="69">
                  <c:v>0.69000000000000161</c:v>
                </c:pt>
                <c:pt idx="70">
                  <c:v>0.70000000000000062</c:v>
                </c:pt>
                <c:pt idx="71">
                  <c:v>0.71000000000000063</c:v>
                </c:pt>
                <c:pt idx="72">
                  <c:v>0.72000000000000064</c:v>
                </c:pt>
                <c:pt idx="73">
                  <c:v>0.73000000000000065</c:v>
                </c:pt>
                <c:pt idx="74">
                  <c:v>0.74000000000000132</c:v>
                </c:pt>
                <c:pt idx="75">
                  <c:v>0.75000000000000144</c:v>
                </c:pt>
                <c:pt idx="76">
                  <c:v>0.76000000000000145</c:v>
                </c:pt>
                <c:pt idx="77">
                  <c:v>0.77000000000000046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0.82000000000000062</c:v>
                </c:pt>
                <c:pt idx="83">
                  <c:v>0.83000000000000063</c:v>
                </c:pt>
                <c:pt idx="84">
                  <c:v>0.84000000000000064</c:v>
                </c:pt>
                <c:pt idx="85">
                  <c:v>0.85000000000000064</c:v>
                </c:pt>
                <c:pt idx="86">
                  <c:v>0.86000000000000065</c:v>
                </c:pt>
                <c:pt idx="87">
                  <c:v>0.87000000000000133</c:v>
                </c:pt>
                <c:pt idx="88">
                  <c:v>0.880000000000001</c:v>
                </c:pt>
                <c:pt idx="89">
                  <c:v>0.89000000000000101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0.94000000000000061</c:v>
                </c:pt>
                <c:pt idx="95">
                  <c:v>0.95000000000000062</c:v>
                </c:pt>
                <c:pt idx="96">
                  <c:v>0.96000000000000163</c:v>
                </c:pt>
                <c:pt idx="97">
                  <c:v>0.97000000000000142</c:v>
                </c:pt>
                <c:pt idx="98">
                  <c:v>0.98000000000000098</c:v>
                </c:pt>
                <c:pt idx="99">
                  <c:v>0.99000000000000099</c:v>
                </c:pt>
                <c:pt idx="100">
                  <c:v>1</c:v>
                </c:pt>
              </c:numCache>
            </c:numRef>
          </c:xVal>
          <c:yVal>
            <c:numRef>
              <c:f>'Sig Prop'!$B$4:$B$104</c:f>
              <c:numCache>
                <c:formatCode>General</c:formatCode>
                <c:ptCount val="101"/>
                <c:pt idx="0">
                  <c:v>3.8282945697252308E-3</c:v>
                </c:pt>
                <c:pt idx="1">
                  <c:v>4.9504889406724074E-3</c:v>
                </c:pt>
                <c:pt idx="2">
                  <c:v>4.7025114367733704E-3</c:v>
                </c:pt>
                <c:pt idx="3">
                  <c:v>5.2114745702830393E-3</c:v>
                </c:pt>
                <c:pt idx="4">
                  <c:v>5.7752042636284411E-3</c:v>
                </c:pt>
                <c:pt idx="5">
                  <c:v>6.3995208019362905E-3</c:v>
                </c:pt>
                <c:pt idx="6">
                  <c:v>7.0908464468955124E-3</c:v>
                </c:pt>
                <c:pt idx="7">
                  <c:v>7.8562639223899496E-3</c:v>
                </c:pt>
                <c:pt idx="8">
                  <c:v>8.7035797139230191E-3</c:v>
                </c:pt>
                <c:pt idx="9">
                  <c:v>9.6413923708613698E-3</c:v>
                </c:pt>
                <c:pt idx="10">
                  <c:v>1.0679165951580026E-2</c:v>
                </c:pt>
                <c:pt idx="11">
                  <c:v>1.1827308683882437E-2</c:v>
                </c:pt>
                <c:pt idx="12">
                  <c:v>1.3097256822305892E-2</c:v>
                </c:pt>
                <c:pt idx="13">
                  <c:v>1.4501563565148539E-2</c:v>
                </c:pt>
                <c:pt idx="14">
                  <c:v>1.6053992741507882E-2</c:v>
                </c:pt>
                <c:pt idx="15">
                  <c:v>1.7769616785824224E-2</c:v>
                </c:pt>
                <c:pt idx="16">
                  <c:v>1.9664918277096721E-2</c:v>
                </c:pt>
                <c:pt idx="17">
                  <c:v>2.1757894024190972E-2</c:v>
                </c:pt>
                <c:pt idx="18">
                  <c:v>2.4068160319017932E-2</c:v>
                </c:pt>
                <c:pt idx="19">
                  <c:v>2.6617057547251927E-2</c:v>
                </c:pt>
                <c:pt idx="20">
                  <c:v>2.9427751833206783E-2</c:v>
                </c:pt>
                <c:pt idx="21">
                  <c:v>3.2525330794088814E-2</c:v>
                </c:pt>
                <c:pt idx="22">
                  <c:v>3.5936889783367586E-2</c:v>
                </c:pt>
                <c:pt idx="23">
                  <c:v>3.9691604210966604E-2</c:v>
                </c:pt>
                <c:pt idx="24">
                  <c:v>4.3820782641529464E-2</c:v>
                </c:pt>
                <c:pt idx="25">
                  <c:v>4.8357894400272487E-2</c:v>
                </c:pt>
                <c:pt idx="26">
                  <c:v>5.3338564377341365E-2</c:v>
                </c:pt>
                <c:pt idx="27">
                  <c:v>5.8800526647122889E-2</c:v>
                </c:pt>
                <c:pt idx="28">
                  <c:v>6.4783527455403098E-2</c:v>
                </c:pt>
                <c:pt idx="29">
                  <c:v>7.1329167140910102E-2</c:v>
                </c:pt>
                <c:pt idx="30">
                  <c:v>7.8480669737887504E-2</c:v>
                </c:pt>
                <c:pt idx="31">
                  <c:v>8.6282568467897724E-2</c:v>
                </c:pt>
                <c:pt idx="32">
                  <c:v>9.4780295214429225E-2</c:v>
                </c:pt>
                <c:pt idx="33">
                  <c:v>0.10401966255168958</c:v>
                </c:pt>
                <c:pt idx="34">
                  <c:v>0.11404622815981059</c:v>
                </c:pt>
                <c:pt idx="35">
                  <c:v>0.1249045337055868</c:v>
                </c:pt>
                <c:pt idx="36">
                  <c:v>0.13663721370046344</c:v>
                </c:pt>
                <c:pt idx="37">
                  <c:v>0.14928397463877219</c:v>
                </c:pt>
                <c:pt idx="38">
                  <c:v>0.16288045098414589</c:v>
                </c:pt>
                <c:pt idx="39">
                  <c:v>0.1774569523290809</c:v>
                </c:pt>
                <c:pt idx="40">
                  <c:v>0.19303712518027513</c:v>
                </c:pt>
                <c:pt idx="41">
                  <c:v>0.2096365630159224</c:v>
                </c:pt>
                <c:pt idx="42">
                  <c:v>0.22726140899673769</c:v>
                </c:pt>
                <c:pt idx="43">
                  <c:v>0.24590700622833092</c:v>
                </c:pt>
                <c:pt idx="44">
                  <c:v>0.26555665977907494</c:v>
                </c:pt>
                <c:pt idx="45">
                  <c:v>0.28618058158617332</c:v>
                </c:pt>
                <c:pt idx="46">
                  <c:v>0.3077350926822538</c:v>
                </c:pt>
                <c:pt idx="47">
                  <c:v>0.33016215565510887</c:v>
                </c:pt>
                <c:pt idx="48">
                  <c:v>0.35338930296683108</c:v>
                </c:pt>
                <c:pt idx="49">
                  <c:v>0.37733001319912995</c:v>
                </c:pt>
                <c:pt idx="50">
                  <c:v>0.40188456757610258</c:v>
                </c:pt>
                <c:pt idx="51">
                  <c:v>0.42694139410938131</c:v>
                </c:pt>
                <c:pt idx="52">
                  <c:v>0.45237887805630728</c:v>
                </c:pt>
                <c:pt idx="53">
                  <c:v>0.47806758740322852</c:v>
                </c:pt>
                <c:pt idx="54">
                  <c:v>0.50387283356029877</c:v>
                </c:pt>
                <c:pt idx="55">
                  <c:v>0.52965746327227803</c:v>
                </c:pt>
                <c:pt idx="56">
                  <c:v>0.55528476051862219</c:v>
                </c:pt>
                <c:pt idx="57">
                  <c:v>0.58062132882842654</c:v>
                </c:pt>
                <c:pt idx="58">
                  <c:v>0.60553982592925926</c:v>
                </c:pt>
                <c:pt idx="59">
                  <c:v>0.62992143381098586</c:v>
                </c:pt>
                <c:pt idx="60">
                  <c:v>0.65365796684267763</c:v>
                </c:pt>
                <c:pt idx="61">
                  <c:v>0.67665354636031716</c:v>
                </c:pt>
                <c:pt idx="62">
                  <c:v>0.69882579941029477</c:v>
                </c:pt>
                <c:pt idx="63">
                  <c:v>0.72010656919175808</c:v>
                </c:pt>
                <c:pt idx="64">
                  <c:v>0.74044215251698864</c:v>
                </c:pt>
                <c:pt idx="65">
                  <c:v>0.7597931031658085</c:v>
                </c:pt>
                <c:pt idx="66">
                  <c:v>0.77813365793412348</c:v>
                </c:pt>
                <c:pt idx="67">
                  <c:v>0.7954508538349172</c:v>
                </c:pt>
                <c:pt idx="68">
                  <c:v>0.81174341038938003</c:v>
                </c:pt>
                <c:pt idx="69">
                  <c:v>0.82702045090545262</c:v>
                </c:pt>
                <c:pt idx="70">
                  <c:v>0.84130013212180665</c:v>
                </c:pt>
                <c:pt idx="71">
                  <c:v>0.85460824382320422</c:v>
                </c:pt>
                <c:pt idx="72">
                  <c:v>0.86697683024809136</c:v>
                </c:pt>
                <c:pt idx="73">
                  <c:v>0.87844287443323221</c:v>
                </c:pt>
                <c:pt idx="74">
                  <c:v>0.88904707599826549</c:v>
                </c:pt>
                <c:pt idx="75">
                  <c:v>0.8988327429547156</c:v>
                </c:pt>
                <c:pt idx="76">
                  <c:v>0.90784480938474565</c:v>
                </c:pt>
                <c:pt idx="77">
                  <c:v>0.91612898351993788</c:v>
                </c:pt>
                <c:pt idx="78">
                  <c:v>0.92373102493473302</c:v>
                </c:pt>
                <c:pt idx="79">
                  <c:v>0.93069614520083987</c:v>
                </c:pt>
                <c:pt idx="80">
                  <c:v>0.93706852329199852</c:v>
                </c:pt>
                <c:pt idx="81">
                  <c:v>0.94289092509886663</c:v>
                </c:pt>
                <c:pt idx="82">
                  <c:v>0.94820441540886968</c:v>
                </c:pt>
                <c:pt idx="83">
                  <c:v>0.95304815042491764</c:v>
                </c:pt>
                <c:pt idx="84">
                  <c:v>0.95745923915525355</c:v>
                </c:pt>
                <c:pt idx="85">
                  <c:v>0.96147266264320963</c:v>
                </c:pt>
                <c:pt idx="86">
                  <c:v>0.96512124088640472</c:v>
                </c:pt>
                <c:pt idx="87">
                  <c:v>0.96843563831266055</c:v>
                </c:pt>
                <c:pt idx="88">
                  <c:v>0.97144439975274721</c:v>
                </c:pt>
                <c:pt idx="89">
                  <c:v>0.97417400991792236</c:v>
                </c:pt>
                <c:pt idx="90">
                  <c:v>0.97664897041133292</c:v>
                </c:pt>
                <c:pt idx="91">
                  <c:v>0.97889188925004234</c:v>
                </c:pt>
                <c:pt idx="92">
                  <c:v>0.98092357873309977</c:v>
                </c:pt>
                <c:pt idx="93">
                  <c:v>0.9827631582541223</c:v>
                </c:pt>
                <c:pt idx="94">
                  <c:v>0.98442815932371397</c:v>
                </c:pt>
                <c:pt idx="95">
                  <c:v>0.98593463064121822</c:v>
                </c:pt>
                <c:pt idx="96">
                  <c:v>0.98729724154322052</c:v>
                </c:pt>
                <c:pt idx="97">
                  <c:v>0.98852938256569944</c:v>
                </c:pt>
                <c:pt idx="98">
                  <c:v>0.98964326219628174</c:v>
                </c:pt>
                <c:pt idx="99">
                  <c:v>0.99064999917131702</c:v>
                </c:pt>
                <c:pt idx="100">
                  <c:v>0.99155970989774644</c:v>
                </c:pt>
              </c:numCache>
            </c:numRef>
          </c:yVal>
        </c:ser>
        <c:axId val="75784192"/>
        <c:axId val="75786112"/>
      </c:scatterChart>
      <c:valAx>
        <c:axId val="75784192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FpNDVI</a:t>
                </a:r>
              </a:p>
            </c:rich>
          </c:tx>
          <c:layout/>
        </c:title>
        <c:numFmt formatCode="General" sourceLinked="1"/>
        <c:tickLblPos val="nextTo"/>
        <c:spPr>
          <a:ln w="31750"/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75786112"/>
        <c:crosses val="autoZero"/>
        <c:crossBetween val="midCat"/>
      </c:valAx>
      <c:valAx>
        <c:axId val="757861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Yield</a:t>
                </a:r>
              </a:p>
            </c:rich>
          </c:tx>
          <c:layout/>
        </c:title>
        <c:numFmt formatCode="General" sourceLinked="1"/>
        <c:tickLblPos val="nextTo"/>
        <c:spPr>
          <a:ln w="31750"/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75784192"/>
        <c:crosses val="autoZero"/>
        <c:crossBetween val="midCat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0181584444801542"/>
          <c:y val="5.6057509782556546E-2"/>
          <c:w val="0.764272501651581"/>
          <c:h val="0.77300247390747245"/>
        </c:manualLayout>
      </c:layout>
      <c:scatterChart>
        <c:scatterStyle val="lineMarker"/>
        <c:ser>
          <c:idx val="0"/>
          <c:order val="0"/>
          <c:tx>
            <c:strRef>
              <c:f>'Expt K&amp;Inf'!$CD$3</c:f>
              <c:strCache>
                <c:ptCount val="1"/>
                <c:pt idx="0">
                  <c:v>Inf Pt Corn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9"/>
            <c:spPr>
              <a:noFill/>
              <a:ln w="15875">
                <a:solidFill>
                  <a:sysClr val="windowText" lastClr="000000"/>
                </a:solidFill>
              </a:ln>
            </c:spPr>
          </c:marker>
          <c:xVal>
            <c:numRef>
              <c:f>'Expt K&amp;Inf'!$CC$4:$CC$29</c:f>
              <c:numCache>
                <c:formatCode>General</c:formatCode>
                <c:ptCount val="26"/>
                <c:pt idx="0">
                  <c:v>0.6552822405557972</c:v>
                </c:pt>
                <c:pt idx="1">
                  <c:v>0.73051020408163259</c:v>
                </c:pt>
                <c:pt idx="2">
                  <c:v>0.8119895562770566</c:v>
                </c:pt>
                <c:pt idx="3">
                  <c:v>0.8119895562770566</c:v>
                </c:pt>
                <c:pt idx="4">
                  <c:v>0.60326982683982733</c:v>
                </c:pt>
                <c:pt idx="5">
                  <c:v>0.37041176470588277</c:v>
                </c:pt>
                <c:pt idx="6">
                  <c:v>0.75826008928571431</c:v>
                </c:pt>
                <c:pt idx="7">
                  <c:v>0.77783142857142906</c:v>
                </c:pt>
                <c:pt idx="8">
                  <c:v>0.47175124999999996</c:v>
                </c:pt>
                <c:pt idx="9">
                  <c:v>0.56011492281303599</c:v>
                </c:pt>
                <c:pt idx="10">
                  <c:v>0.56011492281303599</c:v>
                </c:pt>
                <c:pt idx="11">
                  <c:v>0.5644335686777916</c:v>
                </c:pt>
                <c:pt idx="12">
                  <c:v>0.81536285431773248</c:v>
                </c:pt>
                <c:pt idx="13">
                  <c:v>0.63745283018867993</c:v>
                </c:pt>
                <c:pt idx="14">
                  <c:v>0.45314220600000005</c:v>
                </c:pt>
                <c:pt idx="15">
                  <c:v>0.76181212121212116</c:v>
                </c:pt>
                <c:pt idx="16">
                  <c:v>0.81489443371943449</c:v>
                </c:pt>
                <c:pt idx="17">
                  <c:v>0.48466748100000023</c:v>
                </c:pt>
                <c:pt idx="18">
                  <c:v>0.5521869565217391</c:v>
                </c:pt>
                <c:pt idx="19">
                  <c:v>0.85816154250000043</c:v>
                </c:pt>
                <c:pt idx="20">
                  <c:v>0.71750000000000003</c:v>
                </c:pt>
                <c:pt idx="21">
                  <c:v>0.59394175824175821</c:v>
                </c:pt>
                <c:pt idx="22">
                  <c:v>0.5961204649999996</c:v>
                </c:pt>
                <c:pt idx="23">
                  <c:v>0.86618954400000003</c:v>
                </c:pt>
                <c:pt idx="24">
                  <c:v>0.57270000000000043</c:v>
                </c:pt>
                <c:pt idx="25">
                  <c:v>0.66957097050000058</c:v>
                </c:pt>
              </c:numCache>
            </c:numRef>
          </c:xVal>
          <c:yVal>
            <c:numRef>
              <c:f>'Expt K&amp;Inf'!$CD$4:$CD$29</c:f>
              <c:numCache>
                <c:formatCode>General</c:formatCode>
                <c:ptCount val="26"/>
                <c:pt idx="0">
                  <c:v>0.56234311999999997</c:v>
                </c:pt>
                <c:pt idx="1">
                  <c:v>0.56357300499999996</c:v>
                </c:pt>
                <c:pt idx="2">
                  <c:v>0.70144379499999998</c:v>
                </c:pt>
                <c:pt idx="3">
                  <c:v>0.70144379499999998</c:v>
                </c:pt>
                <c:pt idx="4">
                  <c:v>0.29929857700000023</c:v>
                </c:pt>
                <c:pt idx="5">
                  <c:v>0.212684755</c:v>
                </c:pt>
                <c:pt idx="6">
                  <c:v>0.453035401</c:v>
                </c:pt>
                <c:pt idx="7">
                  <c:v>0.65729502300000076</c:v>
                </c:pt>
                <c:pt idx="8">
                  <c:v>0.32385928100000044</c:v>
                </c:pt>
                <c:pt idx="9">
                  <c:v>0.30771846800000036</c:v>
                </c:pt>
                <c:pt idx="10">
                  <c:v>0.30771846800000036</c:v>
                </c:pt>
                <c:pt idx="11">
                  <c:v>0.39195641800000036</c:v>
                </c:pt>
                <c:pt idx="12">
                  <c:v>0.67625513700000073</c:v>
                </c:pt>
                <c:pt idx="13">
                  <c:v>0.52310443900000003</c:v>
                </c:pt>
                <c:pt idx="14">
                  <c:v>0.27201255600000002</c:v>
                </c:pt>
                <c:pt idx="15">
                  <c:v>0.5035900999999996</c:v>
                </c:pt>
                <c:pt idx="16">
                  <c:v>0.73779243500000058</c:v>
                </c:pt>
                <c:pt idx="17">
                  <c:v>0.21598403100000019</c:v>
                </c:pt>
                <c:pt idx="18">
                  <c:v>0.22601701799999999</c:v>
                </c:pt>
                <c:pt idx="19">
                  <c:v>0.38572469500000051</c:v>
                </c:pt>
                <c:pt idx="20">
                  <c:v>0.55794135400000044</c:v>
                </c:pt>
                <c:pt idx="21">
                  <c:v>0.21382854900000001</c:v>
                </c:pt>
                <c:pt idx="22">
                  <c:v>0.415692112</c:v>
                </c:pt>
                <c:pt idx="23">
                  <c:v>0.31347656200000057</c:v>
                </c:pt>
                <c:pt idx="24">
                  <c:v>0.37783444700000035</c:v>
                </c:pt>
                <c:pt idx="25">
                  <c:v>0.47775908499999997</c:v>
                </c:pt>
              </c:numCache>
            </c:numRef>
          </c:yVal>
        </c:ser>
        <c:ser>
          <c:idx val="1"/>
          <c:order val="1"/>
          <c:tx>
            <c:strRef>
              <c:f>'Expt K&amp;Inf'!$BL$3</c:f>
              <c:strCache>
                <c:ptCount val="1"/>
                <c:pt idx="0">
                  <c:v>Inf Pt Wheat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  <a:ln w="12700">
                <a:solidFill>
                  <a:sysClr val="windowText" lastClr="000000"/>
                </a:solidFill>
              </a:ln>
            </c:spPr>
          </c:marker>
          <c:xVal>
            <c:numRef>
              <c:f>'Expt K&amp;Inf'!$BK$4:$BK$62</c:f>
              <c:numCache>
                <c:formatCode>General</c:formatCode>
                <c:ptCount val="59"/>
                <c:pt idx="0">
                  <c:v>0.86602065200000067</c:v>
                </c:pt>
                <c:pt idx="1">
                  <c:v>0.80000027472527468</c:v>
                </c:pt>
                <c:pt idx="2">
                  <c:v>0.55925934640522879</c:v>
                </c:pt>
                <c:pt idx="3">
                  <c:v>0.79539705882352962</c:v>
                </c:pt>
                <c:pt idx="4">
                  <c:v>0.59732579532814245</c:v>
                </c:pt>
                <c:pt idx="5">
                  <c:v>0.76188460317460371</c:v>
                </c:pt>
                <c:pt idx="6">
                  <c:v>0.74710564102564092</c:v>
                </c:pt>
                <c:pt idx="7">
                  <c:v>0.87857386399999993</c:v>
                </c:pt>
                <c:pt idx="8">
                  <c:v>0.7917114529914534</c:v>
                </c:pt>
                <c:pt idx="9">
                  <c:v>0.6974482484928004</c:v>
                </c:pt>
                <c:pt idx="10">
                  <c:v>0.75825741314069572</c:v>
                </c:pt>
                <c:pt idx="11">
                  <c:v>0.71224410173160158</c:v>
                </c:pt>
                <c:pt idx="12">
                  <c:v>0.52018694207027538</c:v>
                </c:pt>
                <c:pt idx="13">
                  <c:v>0.77364775930277119</c:v>
                </c:pt>
                <c:pt idx="14">
                  <c:v>0.84037388888888931</c:v>
                </c:pt>
                <c:pt idx="15">
                  <c:v>0.6896363930187458</c:v>
                </c:pt>
                <c:pt idx="16">
                  <c:v>0.37062768031189103</c:v>
                </c:pt>
                <c:pt idx="17">
                  <c:v>0.86455013616557796</c:v>
                </c:pt>
                <c:pt idx="18">
                  <c:v>0.91271740967365966</c:v>
                </c:pt>
                <c:pt idx="19">
                  <c:v>0.77723441600000054</c:v>
                </c:pt>
                <c:pt idx="20">
                  <c:v>0.68074333333333403</c:v>
                </c:pt>
                <c:pt idx="21">
                  <c:v>0.5963566666666662</c:v>
                </c:pt>
                <c:pt idx="22">
                  <c:v>0.6693843137254909</c:v>
                </c:pt>
                <c:pt idx="23">
                  <c:v>0.78190094166239987</c:v>
                </c:pt>
                <c:pt idx="24">
                  <c:v>0.81891828282828294</c:v>
                </c:pt>
                <c:pt idx="25">
                  <c:v>0.41004016884531591</c:v>
                </c:pt>
                <c:pt idx="26">
                  <c:v>0.84037388888888931</c:v>
                </c:pt>
                <c:pt idx="27">
                  <c:v>0.76615335999999989</c:v>
                </c:pt>
                <c:pt idx="28">
                  <c:v>0.69117343808799991</c:v>
                </c:pt>
                <c:pt idx="29">
                  <c:v>0.49043859649122806</c:v>
                </c:pt>
                <c:pt idx="30">
                  <c:v>0.7659236011054531</c:v>
                </c:pt>
                <c:pt idx="31">
                  <c:v>0.62271132376395544</c:v>
                </c:pt>
                <c:pt idx="32">
                  <c:v>0.51878145424836652</c:v>
                </c:pt>
                <c:pt idx="33">
                  <c:v>0.63002614379084976</c:v>
                </c:pt>
                <c:pt idx="34">
                  <c:v>0.65439089400000072</c:v>
                </c:pt>
                <c:pt idx="35">
                  <c:v>0.83186333333333362</c:v>
                </c:pt>
                <c:pt idx="36">
                  <c:v>0.7083467649999996</c:v>
                </c:pt>
                <c:pt idx="37">
                  <c:v>0.81596221918812661</c:v>
                </c:pt>
                <c:pt idx="38">
                  <c:v>0.59579468864468865</c:v>
                </c:pt>
                <c:pt idx="39">
                  <c:v>0.7118899782135083</c:v>
                </c:pt>
                <c:pt idx="40">
                  <c:v>0.77043612531390637</c:v>
                </c:pt>
                <c:pt idx="41">
                  <c:v>0.83186333333333362</c:v>
                </c:pt>
                <c:pt idx="42">
                  <c:v>0.71324935562615033</c:v>
                </c:pt>
                <c:pt idx="43">
                  <c:v>0.82853668261562996</c:v>
                </c:pt>
                <c:pt idx="44">
                  <c:v>0.82611289599999949</c:v>
                </c:pt>
                <c:pt idx="45">
                  <c:v>0.71634157509157581</c:v>
                </c:pt>
                <c:pt idx="46">
                  <c:v>0.79968333333333363</c:v>
                </c:pt>
                <c:pt idx="47">
                  <c:v>0.69399429012345715</c:v>
                </c:pt>
                <c:pt idx="48">
                  <c:v>0.50032066993463997</c:v>
                </c:pt>
                <c:pt idx="49">
                  <c:v>0.52550040849673207</c:v>
                </c:pt>
                <c:pt idx="50">
                  <c:v>0.85734000000000055</c:v>
                </c:pt>
                <c:pt idx="51">
                  <c:v>0.58943937048503559</c:v>
                </c:pt>
                <c:pt idx="52">
                  <c:v>0.88830258771929771</c:v>
                </c:pt>
                <c:pt idx="53">
                  <c:v>0.6919011160000007</c:v>
                </c:pt>
                <c:pt idx="54">
                  <c:v>0.61733333333333362</c:v>
                </c:pt>
                <c:pt idx="55">
                  <c:v>0.66099936000000048</c:v>
                </c:pt>
                <c:pt idx="56">
                  <c:v>0.76313555555555601</c:v>
                </c:pt>
                <c:pt idx="57">
                  <c:v>0.85380238095238059</c:v>
                </c:pt>
                <c:pt idx="58">
                  <c:v>0.70689636904761854</c:v>
                </c:pt>
              </c:numCache>
            </c:numRef>
          </c:xVal>
          <c:yVal>
            <c:numRef>
              <c:f>'Expt K&amp;Inf'!$BL$4:$BL$62</c:f>
              <c:numCache>
                <c:formatCode>General</c:formatCode>
                <c:ptCount val="59"/>
                <c:pt idx="0">
                  <c:v>0.66084895500000074</c:v>
                </c:pt>
                <c:pt idx="1">
                  <c:v>0.52304756399999996</c:v>
                </c:pt>
                <c:pt idx="2">
                  <c:v>0.40672053500000022</c:v>
                </c:pt>
                <c:pt idx="3">
                  <c:v>0.48793071900000023</c:v>
                </c:pt>
                <c:pt idx="4">
                  <c:v>0.45066884300000021</c:v>
                </c:pt>
                <c:pt idx="5">
                  <c:v>0.47094442100000022</c:v>
                </c:pt>
                <c:pt idx="6">
                  <c:v>0.41040916900000035</c:v>
                </c:pt>
                <c:pt idx="7">
                  <c:v>0.61934296300000002</c:v>
                </c:pt>
                <c:pt idx="8">
                  <c:v>0.52399170500000003</c:v>
                </c:pt>
                <c:pt idx="9">
                  <c:v>0.46570405300000001</c:v>
                </c:pt>
                <c:pt idx="10">
                  <c:v>0.50479208600000003</c:v>
                </c:pt>
                <c:pt idx="11">
                  <c:v>0.42756666900000051</c:v>
                </c:pt>
                <c:pt idx="12">
                  <c:v>0.22730471099999988</c:v>
                </c:pt>
                <c:pt idx="13">
                  <c:v>0.67529597800000074</c:v>
                </c:pt>
                <c:pt idx="14">
                  <c:v>0.43393352700000021</c:v>
                </c:pt>
                <c:pt idx="15">
                  <c:v>0.50888695499999959</c:v>
                </c:pt>
                <c:pt idx="16">
                  <c:v>0.230395554</c:v>
                </c:pt>
                <c:pt idx="17">
                  <c:v>0.51030991999999997</c:v>
                </c:pt>
                <c:pt idx="18">
                  <c:v>0.51030991999999997</c:v>
                </c:pt>
                <c:pt idx="19">
                  <c:v>0.60127955200000072</c:v>
                </c:pt>
                <c:pt idx="20">
                  <c:v>0.39001937400000036</c:v>
                </c:pt>
                <c:pt idx="21">
                  <c:v>0.39001937400000036</c:v>
                </c:pt>
                <c:pt idx="22">
                  <c:v>0.40427507299999998</c:v>
                </c:pt>
                <c:pt idx="23">
                  <c:v>0.37770173100000021</c:v>
                </c:pt>
                <c:pt idx="24">
                  <c:v>0.48137607100000057</c:v>
                </c:pt>
                <c:pt idx="25">
                  <c:v>0.24805616999999999</c:v>
                </c:pt>
                <c:pt idx="26">
                  <c:v>0.44000646700000023</c:v>
                </c:pt>
                <c:pt idx="27">
                  <c:v>0.57566325200000046</c:v>
                </c:pt>
                <c:pt idx="28">
                  <c:v>0.47143590100000021</c:v>
                </c:pt>
                <c:pt idx="29">
                  <c:v>0.285595021</c:v>
                </c:pt>
                <c:pt idx="30">
                  <c:v>0.42540905699999998</c:v>
                </c:pt>
                <c:pt idx="31">
                  <c:v>0.33065904800000001</c:v>
                </c:pt>
                <c:pt idx="32">
                  <c:v>0.32222301900000022</c:v>
                </c:pt>
                <c:pt idx="33">
                  <c:v>0.32682231500000053</c:v>
                </c:pt>
                <c:pt idx="34">
                  <c:v>0.33290296400000052</c:v>
                </c:pt>
                <c:pt idx="35">
                  <c:v>0.506748529</c:v>
                </c:pt>
                <c:pt idx="36">
                  <c:v>0.40390410400000026</c:v>
                </c:pt>
                <c:pt idx="37">
                  <c:v>0.50539220600000001</c:v>
                </c:pt>
                <c:pt idx="38">
                  <c:v>0.35202724600000002</c:v>
                </c:pt>
                <c:pt idx="39">
                  <c:v>0.47060808500000023</c:v>
                </c:pt>
                <c:pt idx="40">
                  <c:v>0.70999725100000044</c:v>
                </c:pt>
                <c:pt idx="41">
                  <c:v>0.51723478599999928</c:v>
                </c:pt>
                <c:pt idx="42">
                  <c:v>0.44190986500000023</c:v>
                </c:pt>
                <c:pt idx="43">
                  <c:v>0.54221285399999997</c:v>
                </c:pt>
                <c:pt idx="44">
                  <c:v>0.5139465519999995</c:v>
                </c:pt>
                <c:pt idx="45">
                  <c:v>0.29656306000000021</c:v>
                </c:pt>
                <c:pt idx="46">
                  <c:v>0.45064092500000008</c:v>
                </c:pt>
                <c:pt idx="47">
                  <c:v>0.35034821300000035</c:v>
                </c:pt>
                <c:pt idx="48">
                  <c:v>0.41266026800000022</c:v>
                </c:pt>
                <c:pt idx="49">
                  <c:v>0.46168827000000023</c:v>
                </c:pt>
                <c:pt idx="50">
                  <c:v>0.47144012600000001</c:v>
                </c:pt>
                <c:pt idx="51">
                  <c:v>0.62984154900000044</c:v>
                </c:pt>
                <c:pt idx="52">
                  <c:v>0.66244349600000074</c:v>
                </c:pt>
                <c:pt idx="53">
                  <c:v>0.66216280100000002</c:v>
                </c:pt>
                <c:pt idx="54">
                  <c:v>0.57772525800000074</c:v>
                </c:pt>
                <c:pt idx="55">
                  <c:v>0.57470871599999995</c:v>
                </c:pt>
                <c:pt idx="56">
                  <c:v>0.49164582699999998</c:v>
                </c:pt>
                <c:pt idx="57">
                  <c:v>0.88993266799999959</c:v>
                </c:pt>
                <c:pt idx="58">
                  <c:v>3.2641232000000041E-2</c:v>
                </c:pt>
              </c:numCache>
            </c:numRef>
          </c:yVal>
        </c:ser>
        <c:ser>
          <c:idx val="2"/>
          <c:order val="2"/>
          <c:tx>
            <c:strRef>
              <c:f>'Expt K&amp;Inf'!$CI$10</c:f>
              <c:strCache>
                <c:ptCount val="1"/>
                <c:pt idx="0">
                  <c:v>Corn</c:v>
                </c:pt>
              </c:strCache>
            </c:strRef>
          </c:tx>
          <c:spPr>
            <a:ln w="25400">
              <a:solidFill>
                <a:srgbClr val="000000"/>
              </a:solidFill>
            </a:ln>
          </c:spPr>
          <c:marker>
            <c:symbol val="none"/>
          </c:marker>
          <c:xVal>
            <c:numRef>
              <c:f>'Expt K&amp;Inf'!$CH$11:$CH$31</c:f>
              <c:numCache>
                <c:formatCode>General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0.15000000000000011</c:v>
                </c:pt>
                <c:pt idx="4">
                  <c:v>0.2</c:v>
                </c:pt>
                <c:pt idx="5">
                  <c:v>0.25</c:v>
                </c:pt>
                <c:pt idx="6">
                  <c:v>0.30000000000000021</c:v>
                </c:pt>
                <c:pt idx="7">
                  <c:v>0.3500000000000002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0.60000000000000042</c:v>
                </c:pt>
                <c:pt idx="13">
                  <c:v>0.65000000000000058</c:v>
                </c:pt>
                <c:pt idx="14">
                  <c:v>0.7000000000000004</c:v>
                </c:pt>
                <c:pt idx="15">
                  <c:v>0.75000000000000044</c:v>
                </c:pt>
                <c:pt idx="16">
                  <c:v>0.8</c:v>
                </c:pt>
                <c:pt idx="17">
                  <c:v>0.85000000000000042</c:v>
                </c:pt>
                <c:pt idx="18">
                  <c:v>0.9</c:v>
                </c:pt>
                <c:pt idx="19">
                  <c:v>0.9500000000000004</c:v>
                </c:pt>
                <c:pt idx="20">
                  <c:v>1</c:v>
                </c:pt>
              </c:numCache>
            </c:numRef>
          </c:xVal>
          <c:yVal>
            <c:numRef>
              <c:f>'Expt K&amp;Inf'!$CI$11:$CI$31</c:f>
              <c:numCache>
                <c:formatCode>General</c:formatCode>
                <c:ptCount val="21"/>
                <c:pt idx="0">
                  <c:v>-0.12882352941176467</c:v>
                </c:pt>
                <c:pt idx="1">
                  <c:v>-8.5882352941176507E-2</c:v>
                </c:pt>
                <c:pt idx="2">
                  <c:v>-4.2941176470588205E-2</c:v>
                </c:pt>
                <c:pt idx="3">
                  <c:v>0</c:v>
                </c:pt>
                <c:pt idx="4">
                  <c:v>4.2941176470588205E-2</c:v>
                </c:pt>
                <c:pt idx="5">
                  <c:v>8.5882352941176507E-2</c:v>
                </c:pt>
                <c:pt idx="6">
                  <c:v>0.12882352941176467</c:v>
                </c:pt>
                <c:pt idx="7">
                  <c:v>0.17176470588235301</c:v>
                </c:pt>
                <c:pt idx="8">
                  <c:v>0.21470588235294139</c:v>
                </c:pt>
                <c:pt idx="9">
                  <c:v>0.25764705882352906</c:v>
                </c:pt>
                <c:pt idx="10">
                  <c:v>0.30058823529411793</c:v>
                </c:pt>
                <c:pt idx="11">
                  <c:v>0.34352941176470614</c:v>
                </c:pt>
                <c:pt idx="12">
                  <c:v>0.38647058823529462</c:v>
                </c:pt>
                <c:pt idx="13">
                  <c:v>0.42941176470588277</c:v>
                </c:pt>
                <c:pt idx="14">
                  <c:v>0.47235294117647092</c:v>
                </c:pt>
                <c:pt idx="15">
                  <c:v>0.51529411764705879</c:v>
                </c:pt>
                <c:pt idx="16">
                  <c:v>0.55823529411764661</c:v>
                </c:pt>
                <c:pt idx="17">
                  <c:v>0.60117647058823565</c:v>
                </c:pt>
                <c:pt idx="18">
                  <c:v>0.64411764705882413</c:v>
                </c:pt>
                <c:pt idx="19">
                  <c:v>0.68705882352941217</c:v>
                </c:pt>
                <c:pt idx="20">
                  <c:v>0.73000000000000043</c:v>
                </c:pt>
              </c:numCache>
            </c:numRef>
          </c:yVal>
        </c:ser>
        <c:ser>
          <c:idx val="3"/>
          <c:order val="3"/>
          <c:tx>
            <c:strRef>
              <c:f>'Expt K&amp;Inf'!$BV$8</c:f>
              <c:strCache>
                <c:ptCount val="1"/>
                <c:pt idx="0">
                  <c:v>Wheat</c:v>
                </c:pt>
              </c:strCache>
            </c:strRef>
          </c:tx>
          <c:spPr>
            <a:ln w="28575">
              <a:solidFill>
                <a:prstClr val="black"/>
              </a:solidFill>
              <a:prstDash val="dash"/>
            </a:ln>
          </c:spPr>
          <c:marker>
            <c:symbol val="none"/>
          </c:marker>
          <c:xVal>
            <c:numRef>
              <c:f>'Expt K&amp;Inf'!$BU$9:$BU$11</c:f>
              <c:numCache>
                <c:formatCode>General</c:formatCode>
                <c:ptCount val="3"/>
                <c:pt idx="0">
                  <c:v>0</c:v>
                </c:pt>
                <c:pt idx="1">
                  <c:v>0.5</c:v>
                </c:pt>
                <c:pt idx="2">
                  <c:v>1</c:v>
                </c:pt>
              </c:numCache>
            </c:numRef>
          </c:xVal>
          <c:yVal>
            <c:numRef>
              <c:f>'Expt K&amp;Inf'!$BV$9:$BV$11</c:f>
              <c:numCache>
                <c:formatCode>General</c:formatCode>
                <c:ptCount val="3"/>
                <c:pt idx="0">
                  <c:v>2.6413495966185547E-2</c:v>
                </c:pt>
                <c:pt idx="1">
                  <c:v>0.33271871549397397</c:v>
                </c:pt>
                <c:pt idx="2">
                  <c:v>0.63902393502176191</c:v>
                </c:pt>
              </c:numCache>
            </c:numRef>
          </c:yVal>
        </c:ser>
        <c:axId val="76133120"/>
        <c:axId val="76135040"/>
      </c:scatterChart>
      <c:valAx>
        <c:axId val="76133120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NDVI Vegetative Index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noFill/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76135040"/>
        <c:crosses val="autoZero"/>
        <c:crossBetween val="midCat"/>
        <c:majorUnit val="0.2"/>
        <c:minorUnit val="0.05"/>
      </c:valAx>
      <c:valAx>
        <c:axId val="76135040"/>
        <c:scaling>
          <c:orientation val="minMax"/>
          <c:max val="1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Inflection Point - Corn &amp; Wheat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noFill/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76133120"/>
        <c:crosses val="autoZero"/>
        <c:crossBetween val="midCat"/>
        <c:majorUnit val="0.2"/>
        <c:minorUnit val="0.05"/>
      </c:valAx>
    </c:plotArea>
    <c:legend>
      <c:legendPos val="r"/>
      <c:layout>
        <c:manualLayout>
          <c:xMode val="edge"/>
          <c:yMode val="edge"/>
          <c:x val="0.23441034156444815"/>
          <c:y val="8.166800298787763E-2"/>
          <c:w val="0.2037755994786366"/>
          <c:h val="0.33535823687835398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9071409177301121"/>
          <c:y val="5.1400554097404488E-2"/>
          <c:w val="0.73531360304099913"/>
          <c:h val="0.76188534601491664"/>
        </c:manualLayout>
      </c:layout>
      <c:scatterChart>
        <c:scatterStyle val="lineMarker"/>
        <c:ser>
          <c:idx val="0"/>
          <c:order val="0"/>
          <c:tx>
            <c:strRef>
              <c:f>'Expt K&amp;Inf'!$DF$3</c:f>
              <c:strCache>
                <c:ptCount val="1"/>
                <c:pt idx="0">
                  <c:v>"K" Corn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8"/>
            <c:spPr>
              <a:noFill/>
              <a:ln w="12700">
                <a:solidFill>
                  <a:prstClr val="black"/>
                </a:solidFill>
              </a:ln>
            </c:spPr>
          </c:marker>
          <c:xVal>
            <c:numRef>
              <c:f>'Expt K&amp;Inf'!$DE$4:$DE$29</c:f>
              <c:numCache>
                <c:formatCode>General</c:formatCode>
                <c:ptCount val="26"/>
                <c:pt idx="0">
                  <c:v>0.6552822405557972</c:v>
                </c:pt>
                <c:pt idx="1">
                  <c:v>0.73051020408163259</c:v>
                </c:pt>
                <c:pt idx="2">
                  <c:v>0.8119895562770566</c:v>
                </c:pt>
                <c:pt idx="3">
                  <c:v>0.8119895562770566</c:v>
                </c:pt>
                <c:pt idx="4">
                  <c:v>0.60326982683982733</c:v>
                </c:pt>
                <c:pt idx="5">
                  <c:v>0.37041176470588277</c:v>
                </c:pt>
                <c:pt idx="6">
                  <c:v>0.75826008928571431</c:v>
                </c:pt>
                <c:pt idx="7">
                  <c:v>0.77783142857142906</c:v>
                </c:pt>
                <c:pt idx="8">
                  <c:v>0.47175124999999996</c:v>
                </c:pt>
                <c:pt idx="9">
                  <c:v>0.56011492281303599</c:v>
                </c:pt>
                <c:pt idx="10">
                  <c:v>0.56011492281303599</c:v>
                </c:pt>
                <c:pt idx="11">
                  <c:v>0.5644335686777916</c:v>
                </c:pt>
                <c:pt idx="12">
                  <c:v>0.81536285431773248</c:v>
                </c:pt>
                <c:pt idx="13">
                  <c:v>0.63745283018867993</c:v>
                </c:pt>
                <c:pt idx="14">
                  <c:v>0.45314220600000005</c:v>
                </c:pt>
                <c:pt idx="15">
                  <c:v>0.76181212121212116</c:v>
                </c:pt>
                <c:pt idx="16">
                  <c:v>0.81489443371943449</c:v>
                </c:pt>
                <c:pt idx="17">
                  <c:v>0.48466748100000023</c:v>
                </c:pt>
                <c:pt idx="18">
                  <c:v>0.5521869565217391</c:v>
                </c:pt>
                <c:pt idx="19">
                  <c:v>0.85816154250000043</c:v>
                </c:pt>
                <c:pt idx="20">
                  <c:v>0.71750000000000003</c:v>
                </c:pt>
                <c:pt idx="21">
                  <c:v>0.59394175824175821</c:v>
                </c:pt>
                <c:pt idx="22">
                  <c:v>0.5961204649999996</c:v>
                </c:pt>
                <c:pt idx="23">
                  <c:v>0.86618954400000003</c:v>
                </c:pt>
                <c:pt idx="24">
                  <c:v>0.57270000000000043</c:v>
                </c:pt>
                <c:pt idx="25">
                  <c:v>0.66957097050000058</c:v>
                </c:pt>
              </c:numCache>
            </c:numRef>
          </c:xVal>
          <c:yVal>
            <c:numRef>
              <c:f>'Expt K&amp;Inf'!$DF$4:$DF$29</c:f>
              <c:numCache>
                <c:formatCode>General</c:formatCode>
                <c:ptCount val="26"/>
                <c:pt idx="0">
                  <c:v>8.6860500000000048E-4</c:v>
                </c:pt>
                <c:pt idx="1">
                  <c:v>2.4196558999999975E-2</c:v>
                </c:pt>
                <c:pt idx="2">
                  <c:v>3.1175621000000001E-2</c:v>
                </c:pt>
                <c:pt idx="3">
                  <c:v>3.1175621000000001E-2</c:v>
                </c:pt>
                <c:pt idx="4">
                  <c:v>3.2241351000000029E-2</c:v>
                </c:pt>
                <c:pt idx="5">
                  <c:v>3.6826622000000003E-2</c:v>
                </c:pt>
                <c:pt idx="6">
                  <c:v>4.1173692000000012E-2</c:v>
                </c:pt>
                <c:pt idx="7">
                  <c:v>4.2525278999999985E-2</c:v>
                </c:pt>
                <c:pt idx="8">
                  <c:v>4.2547438000000014E-2</c:v>
                </c:pt>
                <c:pt idx="9">
                  <c:v>5.2751474000000041E-2</c:v>
                </c:pt>
                <c:pt idx="10">
                  <c:v>5.2751474000000041E-2</c:v>
                </c:pt>
                <c:pt idx="11">
                  <c:v>5.6509701999999995E-2</c:v>
                </c:pt>
                <c:pt idx="12">
                  <c:v>6.0331521000000041E-2</c:v>
                </c:pt>
                <c:pt idx="13">
                  <c:v>6.747412899999998E-2</c:v>
                </c:pt>
                <c:pt idx="14">
                  <c:v>6.9174166999999995E-2</c:v>
                </c:pt>
                <c:pt idx="15">
                  <c:v>7.6644122999999939E-2</c:v>
                </c:pt>
                <c:pt idx="16">
                  <c:v>7.7345356000000004E-2</c:v>
                </c:pt>
                <c:pt idx="17">
                  <c:v>0.106829585</c:v>
                </c:pt>
                <c:pt idx="18">
                  <c:v>0.11900105699999999</c:v>
                </c:pt>
                <c:pt idx="19">
                  <c:v>0.16191514100000018</c:v>
                </c:pt>
                <c:pt idx="20">
                  <c:v>0.16315136099999997</c:v>
                </c:pt>
                <c:pt idx="21">
                  <c:v>0.16743128500000018</c:v>
                </c:pt>
                <c:pt idx="22">
                  <c:v>0.17151971999999999</c:v>
                </c:pt>
                <c:pt idx="23">
                  <c:v>0.201186649</c:v>
                </c:pt>
                <c:pt idx="24">
                  <c:v>0.21242119000000018</c:v>
                </c:pt>
                <c:pt idx="25">
                  <c:v>0.22742586300000001</c:v>
                </c:pt>
              </c:numCache>
            </c:numRef>
          </c:yVal>
        </c:ser>
        <c:ser>
          <c:idx val="1"/>
          <c:order val="1"/>
          <c:tx>
            <c:strRef>
              <c:f>'Expt K&amp;Inf'!$DT$3</c:f>
              <c:strCache>
                <c:ptCount val="1"/>
                <c:pt idx="0">
                  <c:v>"K" Wheat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noFill/>
              <a:ln w="12700">
                <a:solidFill>
                  <a:prstClr val="black"/>
                </a:solidFill>
              </a:ln>
            </c:spPr>
          </c:marker>
          <c:xVal>
            <c:numRef>
              <c:f>'Expt K&amp;Inf'!$DS$4:$DS$62</c:f>
              <c:numCache>
                <c:formatCode>General</c:formatCode>
                <c:ptCount val="59"/>
                <c:pt idx="0">
                  <c:v>0.86602065200000067</c:v>
                </c:pt>
                <c:pt idx="1">
                  <c:v>0.80000027472527468</c:v>
                </c:pt>
                <c:pt idx="2">
                  <c:v>0.55925934640522879</c:v>
                </c:pt>
                <c:pt idx="3">
                  <c:v>0.79539705882352962</c:v>
                </c:pt>
                <c:pt idx="4">
                  <c:v>0.59732579532814245</c:v>
                </c:pt>
                <c:pt idx="5">
                  <c:v>0.76188460317460371</c:v>
                </c:pt>
                <c:pt idx="6">
                  <c:v>0.74710564102564092</c:v>
                </c:pt>
                <c:pt idx="7">
                  <c:v>0.87857386399999993</c:v>
                </c:pt>
                <c:pt idx="8">
                  <c:v>0.7917114529914534</c:v>
                </c:pt>
                <c:pt idx="9">
                  <c:v>0.6974482484928004</c:v>
                </c:pt>
                <c:pt idx="10">
                  <c:v>0.75825741314069572</c:v>
                </c:pt>
                <c:pt idx="11">
                  <c:v>0.71224410173160158</c:v>
                </c:pt>
                <c:pt idx="12">
                  <c:v>0.52018694207027538</c:v>
                </c:pt>
                <c:pt idx="13">
                  <c:v>0.77364775930277119</c:v>
                </c:pt>
                <c:pt idx="14">
                  <c:v>0.84037388888888931</c:v>
                </c:pt>
                <c:pt idx="15">
                  <c:v>0.6896363930187458</c:v>
                </c:pt>
                <c:pt idx="16">
                  <c:v>0.37062768031189103</c:v>
                </c:pt>
                <c:pt idx="17">
                  <c:v>0.86455013616557796</c:v>
                </c:pt>
                <c:pt idx="18">
                  <c:v>0.91271740967365966</c:v>
                </c:pt>
                <c:pt idx="19">
                  <c:v>0.77723441600000054</c:v>
                </c:pt>
                <c:pt idx="20">
                  <c:v>0.68074333333333403</c:v>
                </c:pt>
                <c:pt idx="21">
                  <c:v>0.5963566666666662</c:v>
                </c:pt>
                <c:pt idx="22">
                  <c:v>0.6693843137254909</c:v>
                </c:pt>
                <c:pt idx="23">
                  <c:v>0.78190094166239987</c:v>
                </c:pt>
                <c:pt idx="24">
                  <c:v>0.81891828282828294</c:v>
                </c:pt>
                <c:pt idx="25">
                  <c:v>0.41004016884531591</c:v>
                </c:pt>
                <c:pt idx="26">
                  <c:v>0.84037388888888931</c:v>
                </c:pt>
                <c:pt idx="27">
                  <c:v>0.76615335999999989</c:v>
                </c:pt>
                <c:pt idx="28">
                  <c:v>0.69117343808799991</c:v>
                </c:pt>
                <c:pt idx="29">
                  <c:v>0.49043859649122806</c:v>
                </c:pt>
                <c:pt idx="30">
                  <c:v>0.7659236011054531</c:v>
                </c:pt>
                <c:pt idx="31">
                  <c:v>0.62271132376395544</c:v>
                </c:pt>
                <c:pt idx="32">
                  <c:v>0.51878145424836652</c:v>
                </c:pt>
                <c:pt idx="33">
                  <c:v>0.63002614379084976</c:v>
                </c:pt>
                <c:pt idx="34">
                  <c:v>0.65439089400000072</c:v>
                </c:pt>
                <c:pt idx="35">
                  <c:v>0.83186333333333362</c:v>
                </c:pt>
                <c:pt idx="36">
                  <c:v>0.7083467649999996</c:v>
                </c:pt>
                <c:pt idx="37">
                  <c:v>0.81596221918812661</c:v>
                </c:pt>
                <c:pt idx="38">
                  <c:v>0.59579468864468865</c:v>
                </c:pt>
                <c:pt idx="39">
                  <c:v>0.7118899782135083</c:v>
                </c:pt>
                <c:pt idx="40">
                  <c:v>0.77043612531390637</c:v>
                </c:pt>
                <c:pt idx="41">
                  <c:v>0.83186333333333362</c:v>
                </c:pt>
                <c:pt idx="42">
                  <c:v>0.71324935562615033</c:v>
                </c:pt>
                <c:pt idx="43">
                  <c:v>0.82853668261562996</c:v>
                </c:pt>
                <c:pt idx="44">
                  <c:v>0.82611289599999949</c:v>
                </c:pt>
                <c:pt idx="45">
                  <c:v>0.71634157509157581</c:v>
                </c:pt>
                <c:pt idx="46">
                  <c:v>0.79968333333333363</c:v>
                </c:pt>
                <c:pt idx="47">
                  <c:v>0.69399429012345715</c:v>
                </c:pt>
                <c:pt idx="48">
                  <c:v>0.50032066993463997</c:v>
                </c:pt>
                <c:pt idx="49">
                  <c:v>0.52550040849673207</c:v>
                </c:pt>
                <c:pt idx="50">
                  <c:v>0.85734000000000055</c:v>
                </c:pt>
                <c:pt idx="51">
                  <c:v>0.58943937048503559</c:v>
                </c:pt>
                <c:pt idx="52">
                  <c:v>0.88830258771929771</c:v>
                </c:pt>
                <c:pt idx="53">
                  <c:v>0.6919011160000007</c:v>
                </c:pt>
                <c:pt idx="54">
                  <c:v>0.61733333333333362</c:v>
                </c:pt>
                <c:pt idx="55">
                  <c:v>0.66099936000000048</c:v>
                </c:pt>
                <c:pt idx="56">
                  <c:v>0.76313555555555601</c:v>
                </c:pt>
                <c:pt idx="57">
                  <c:v>0.85380238095238059</c:v>
                </c:pt>
                <c:pt idx="58">
                  <c:v>0.70689636904761854</c:v>
                </c:pt>
              </c:numCache>
            </c:numRef>
          </c:xVal>
          <c:yVal>
            <c:numRef>
              <c:f>'Expt K&amp;Inf'!$DT$4:$DT$62</c:f>
              <c:numCache>
                <c:formatCode>General</c:formatCode>
                <c:ptCount val="59"/>
                <c:pt idx="0">
                  <c:v>3.1535711000000029E-2</c:v>
                </c:pt>
                <c:pt idx="1">
                  <c:v>3.3292495999999998E-2</c:v>
                </c:pt>
                <c:pt idx="2">
                  <c:v>3.3259323E-2</c:v>
                </c:pt>
                <c:pt idx="3">
                  <c:v>4.1080571000000003E-2</c:v>
                </c:pt>
                <c:pt idx="4">
                  <c:v>4.1924748999999942E-2</c:v>
                </c:pt>
                <c:pt idx="5">
                  <c:v>4.5359028000000003E-2</c:v>
                </c:pt>
                <c:pt idx="6">
                  <c:v>4.0909620000000022E-2</c:v>
                </c:pt>
                <c:pt idx="7">
                  <c:v>6.4484207000000057E-2</c:v>
                </c:pt>
                <c:pt idx="8">
                  <c:v>6.2415626000000071E-2</c:v>
                </c:pt>
                <c:pt idx="9">
                  <c:v>5.8607307999999997E-2</c:v>
                </c:pt>
                <c:pt idx="10">
                  <c:v>6.8590319999999996E-2</c:v>
                </c:pt>
                <c:pt idx="11">
                  <c:v>6.0613192000000003E-2</c:v>
                </c:pt>
                <c:pt idx="12">
                  <c:v>3.247655E-2</c:v>
                </c:pt>
                <c:pt idx="13">
                  <c:v>9.9918912000000026E-2</c:v>
                </c:pt>
                <c:pt idx="14">
                  <c:v>6.488553400000005E-2</c:v>
                </c:pt>
                <c:pt idx="15">
                  <c:v>7.7830522999999999E-2</c:v>
                </c:pt>
                <c:pt idx="16">
                  <c:v>3.5827313000000027E-2</c:v>
                </c:pt>
                <c:pt idx="17">
                  <c:v>8.0183571000000009E-2</c:v>
                </c:pt>
                <c:pt idx="18">
                  <c:v>8.0183571000000009E-2</c:v>
                </c:pt>
                <c:pt idx="19">
                  <c:v>9.6200196000000002E-2</c:v>
                </c:pt>
                <c:pt idx="20">
                  <c:v>6.2740365000000006E-2</c:v>
                </c:pt>
                <c:pt idx="21">
                  <c:v>6.2740365000000006E-2</c:v>
                </c:pt>
                <c:pt idx="22">
                  <c:v>6.5923972999999997E-2</c:v>
                </c:pt>
                <c:pt idx="23">
                  <c:v>6.2570296999999997E-2</c:v>
                </c:pt>
                <c:pt idx="24">
                  <c:v>8.1753259000000023E-2</c:v>
                </c:pt>
                <c:pt idx="25">
                  <c:v>4.2302504000000053E-2</c:v>
                </c:pt>
                <c:pt idx="26">
                  <c:v>7.5426733000000051E-2</c:v>
                </c:pt>
                <c:pt idx="27">
                  <c:v>0.10410247800000005</c:v>
                </c:pt>
                <c:pt idx="28">
                  <c:v>8.5741134999999996E-2</c:v>
                </c:pt>
                <c:pt idx="29">
                  <c:v>5.5087901000000036E-2</c:v>
                </c:pt>
                <c:pt idx="30">
                  <c:v>8.4651088000000096E-2</c:v>
                </c:pt>
                <c:pt idx="31">
                  <c:v>6.7378779000000014E-2</c:v>
                </c:pt>
                <c:pt idx="32">
                  <c:v>6.9188379999999994E-2</c:v>
                </c:pt>
                <c:pt idx="33">
                  <c:v>7.2498664000000074E-2</c:v>
                </c:pt>
                <c:pt idx="34">
                  <c:v>7.4157316000000029E-2</c:v>
                </c:pt>
                <c:pt idx="35">
                  <c:v>0.112952573</c:v>
                </c:pt>
                <c:pt idx="36">
                  <c:v>9.3893111000000001E-2</c:v>
                </c:pt>
                <c:pt idx="37">
                  <c:v>0.11770394800000006</c:v>
                </c:pt>
                <c:pt idx="38">
                  <c:v>8.229583300000004E-2</c:v>
                </c:pt>
                <c:pt idx="39">
                  <c:v>0.10995213000000002</c:v>
                </c:pt>
                <c:pt idx="40">
                  <c:v>0.16224100399999999</c:v>
                </c:pt>
                <c:pt idx="41">
                  <c:v>0.12408692000000006</c:v>
                </c:pt>
                <c:pt idx="42">
                  <c:v>0.10844368100000006</c:v>
                </c:pt>
                <c:pt idx="43">
                  <c:v>0.13475978699999999</c:v>
                </c:pt>
                <c:pt idx="44">
                  <c:v>0.13397985900000001</c:v>
                </c:pt>
                <c:pt idx="45">
                  <c:v>8.1833675999999994E-2</c:v>
                </c:pt>
                <c:pt idx="46">
                  <c:v>0.12459669300000008</c:v>
                </c:pt>
                <c:pt idx="47">
                  <c:v>0.10024645100000006</c:v>
                </c:pt>
                <c:pt idx="48">
                  <c:v>0.12106162300000008</c:v>
                </c:pt>
                <c:pt idx="49">
                  <c:v>0.14171135400000018</c:v>
                </c:pt>
                <c:pt idx="50">
                  <c:v>0.14977263800000001</c:v>
                </c:pt>
                <c:pt idx="51">
                  <c:v>0.19951746800000011</c:v>
                </c:pt>
                <c:pt idx="52">
                  <c:v>0.21397312700000001</c:v>
                </c:pt>
                <c:pt idx="53">
                  <c:v>0.22244164699999999</c:v>
                </c:pt>
                <c:pt idx="54">
                  <c:v>0.20773665799999999</c:v>
                </c:pt>
                <c:pt idx="55">
                  <c:v>0.21704885400000018</c:v>
                </c:pt>
                <c:pt idx="56">
                  <c:v>0.20007047999999997</c:v>
                </c:pt>
                <c:pt idx="57">
                  <c:v>0.34854892900000023</c:v>
                </c:pt>
                <c:pt idx="58">
                  <c:v>0.22001305600000001</c:v>
                </c:pt>
              </c:numCache>
            </c:numRef>
          </c:yVal>
        </c:ser>
        <c:ser>
          <c:idx val="4"/>
          <c:order val="2"/>
          <c:tx>
            <c:strRef>
              <c:f>'Expt K&amp;Inf'!$DC$8</c:f>
              <c:strCache>
                <c:ptCount val="1"/>
                <c:pt idx="0">
                  <c:v>Corn &amp; Wheat</c:v>
                </c:pt>
              </c:strCache>
            </c:strRef>
          </c:tx>
          <c:spPr>
            <a:ln w="28575">
              <a:solidFill>
                <a:srgbClr val="000000"/>
              </a:solidFill>
              <a:prstDash val="dash"/>
            </a:ln>
          </c:spPr>
          <c:marker>
            <c:symbol val="none"/>
          </c:marker>
          <c:xVal>
            <c:numRef>
              <c:f>'Expt K&amp;Inf'!$DB$9:$DB$11</c:f>
              <c:numCache>
                <c:formatCode>General</c:formatCode>
                <c:ptCount val="3"/>
                <c:pt idx="0">
                  <c:v>0</c:v>
                </c:pt>
                <c:pt idx="1">
                  <c:v>0.5</c:v>
                </c:pt>
                <c:pt idx="2">
                  <c:v>1</c:v>
                </c:pt>
              </c:numCache>
            </c:numRef>
          </c:xVal>
          <c:yVal>
            <c:numRef>
              <c:f>'Expt K&amp;Inf'!$DC$9:$DC$11</c:f>
              <c:numCache>
                <c:formatCode>General</c:formatCode>
                <c:ptCount val="3"/>
                <c:pt idx="0">
                  <c:v>3.8399999999999962E-2</c:v>
                </c:pt>
                <c:pt idx="1">
                  <c:v>8.0650000000000069E-2</c:v>
                </c:pt>
                <c:pt idx="2">
                  <c:v>0.12290000000000002</c:v>
                </c:pt>
              </c:numCache>
            </c:numRef>
          </c:yVal>
        </c:ser>
        <c:axId val="76225920"/>
        <c:axId val="76244480"/>
      </c:scatterChart>
      <c:valAx>
        <c:axId val="76225920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NR</a:t>
                </a:r>
                <a:r>
                  <a:rPr lang="en-US" sz="1000"/>
                  <a:t>NDVI</a:t>
                </a:r>
                <a:r>
                  <a:rPr lang="en-US" sz="1400"/>
                  <a:t> Vegetative Index</a:t>
                </a:r>
              </a:p>
            </c:rich>
          </c:tx>
          <c:layout>
            <c:manualLayout>
              <c:xMode val="edge"/>
              <c:yMode val="edge"/>
              <c:x val="0.40993082761206612"/>
              <c:y val="0.91255398768223173"/>
            </c:manualLayout>
          </c:layout>
        </c:title>
        <c:numFmt formatCode="General" sourceLinked="1"/>
        <c:majorTickMark val="cross"/>
        <c:minorTickMark val="in"/>
        <c:tickLblPos val="nextTo"/>
        <c:spPr>
          <a:ln w="25400">
            <a:solidFill>
              <a:prstClr val="black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76244480"/>
        <c:crosses val="autoZero"/>
        <c:crossBetween val="midCat"/>
        <c:minorUnit val="0.05"/>
      </c:valAx>
      <c:valAx>
        <c:axId val="7624448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b="1"/>
                  <a:t>Curvature</a:t>
                </a:r>
                <a:r>
                  <a:rPr lang="en-US" sz="1400" b="1" baseline="0"/>
                  <a:t> </a:t>
                </a:r>
                <a:r>
                  <a:rPr lang="en-US" sz="1400" b="1"/>
                  <a:t> "K" - Corn &amp; Wheat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76225920"/>
        <c:crosses val="autoZero"/>
        <c:crossBetween val="midCat"/>
        <c:minorUnit val="2.5000000000000012E-2"/>
      </c:valAx>
    </c:plotArea>
    <c:legend>
      <c:legendPos val="r"/>
      <c:layout>
        <c:manualLayout>
          <c:xMode val="edge"/>
          <c:yMode val="edge"/>
          <c:x val="0.27183274504480187"/>
          <c:y val="0.15836958498999562"/>
          <c:w val="0.21131910235358511"/>
          <c:h val="0.298397910657208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214207419474871"/>
          <c:y val="5.1400554097404488E-2"/>
          <c:w val="0.79649822507818979"/>
          <c:h val="0.71706554072045348"/>
        </c:manualLayout>
      </c:layout>
      <c:scatterChart>
        <c:scatterStyle val="lineMarker"/>
        <c:ser>
          <c:idx val="0"/>
          <c:order val="0"/>
          <c:tx>
            <c:strRef>
              <c:f>Paper!$U$6</c:f>
              <c:strCache>
                <c:ptCount val="1"/>
                <c:pt idx="0">
                  <c:v>Expt 502, 2008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4"/>
            <c:spPr>
              <a:solidFill>
                <a:sysClr val="windowText" lastClr="000000"/>
              </a:solidFill>
            </c:spPr>
          </c:marker>
          <c:xVal>
            <c:numRef>
              <c:f>Paper!$T$7:$T$34</c:f>
              <c:numCache>
                <c:formatCode>General</c:formatCode>
                <c:ptCount val="28"/>
                <c:pt idx="0">
                  <c:v>0.496500000000001</c:v>
                </c:pt>
                <c:pt idx="1">
                  <c:v>0.37132666666666908</c:v>
                </c:pt>
                <c:pt idx="2">
                  <c:v>0.63798999999999995</c:v>
                </c:pt>
                <c:pt idx="3">
                  <c:v>0.56478666666666666</c:v>
                </c:pt>
                <c:pt idx="4">
                  <c:v>0.68724000000000063</c:v>
                </c:pt>
                <c:pt idx="5">
                  <c:v>0.74750000000000005</c:v>
                </c:pt>
                <c:pt idx="6">
                  <c:v>0.80383666666666653</c:v>
                </c:pt>
                <c:pt idx="7">
                  <c:v>0.46282333333333336</c:v>
                </c:pt>
                <c:pt idx="8">
                  <c:v>0.51896333333333333</c:v>
                </c:pt>
                <c:pt idx="9">
                  <c:v>0.54334333333333362</c:v>
                </c:pt>
                <c:pt idx="10">
                  <c:v>0.61478000000000199</c:v>
                </c:pt>
                <c:pt idx="11">
                  <c:v>0.74750000000000005</c:v>
                </c:pt>
                <c:pt idx="12">
                  <c:v>0.80635000000000001</c:v>
                </c:pt>
                <c:pt idx="13">
                  <c:v>0.82591666666666652</c:v>
                </c:pt>
                <c:pt idx="14">
                  <c:v>0.47151000000000032</c:v>
                </c:pt>
                <c:pt idx="15">
                  <c:v>0.53411666666666657</c:v>
                </c:pt>
                <c:pt idx="16">
                  <c:v>0.71907333333333556</c:v>
                </c:pt>
                <c:pt idx="17">
                  <c:v>0.74794000000000282</c:v>
                </c:pt>
                <c:pt idx="18">
                  <c:v>0.79961333333333362</c:v>
                </c:pt>
                <c:pt idx="19">
                  <c:v>0.80501999999999996</c:v>
                </c:pt>
                <c:pt idx="20">
                  <c:v>0.82069333333333594</c:v>
                </c:pt>
                <c:pt idx="21">
                  <c:v>0.50681666666666658</c:v>
                </c:pt>
                <c:pt idx="22">
                  <c:v>0.52140666666666657</c:v>
                </c:pt>
                <c:pt idx="23">
                  <c:v>0.58887333333333369</c:v>
                </c:pt>
                <c:pt idx="24">
                  <c:v>0.72954333333333365</c:v>
                </c:pt>
                <c:pt idx="25">
                  <c:v>0.78288000000000002</c:v>
                </c:pt>
                <c:pt idx="26">
                  <c:v>0.83186333333333362</c:v>
                </c:pt>
                <c:pt idx="27">
                  <c:v>0.82784666666666673</c:v>
                </c:pt>
              </c:numCache>
            </c:numRef>
          </c:xVal>
          <c:yVal>
            <c:numRef>
              <c:f>Paper!$U$7:$U$34</c:f>
              <c:numCache>
                <c:formatCode>General</c:formatCode>
                <c:ptCount val="28"/>
                <c:pt idx="0">
                  <c:v>1.9566199320000039</c:v>
                </c:pt>
                <c:pt idx="1">
                  <c:v>1.4865758419999999</c:v>
                </c:pt>
                <c:pt idx="2">
                  <c:v>4.0059917829999998</c:v>
                </c:pt>
                <c:pt idx="3">
                  <c:v>3.8694585679999998</c:v>
                </c:pt>
                <c:pt idx="4">
                  <c:v>4.4037943000000004</c:v>
                </c:pt>
                <c:pt idx="5">
                  <c:v>5.9525878129999779</c:v>
                </c:pt>
                <c:pt idx="6">
                  <c:v>7.5785126959999998</c:v>
                </c:pt>
                <c:pt idx="7">
                  <c:v>2.2891316810000117</c:v>
                </c:pt>
                <c:pt idx="8">
                  <c:v>3.089027921</c:v>
                </c:pt>
                <c:pt idx="9">
                  <c:v>4.0457720349999997</c:v>
                </c:pt>
                <c:pt idx="10">
                  <c:v>5.3211737769999807</c:v>
                </c:pt>
                <c:pt idx="11">
                  <c:v>5.3474238820000002</c:v>
                </c:pt>
                <c:pt idx="12">
                  <c:v>5.742272994000019</c:v>
                </c:pt>
                <c:pt idx="13">
                  <c:v>5.5972018509999835</c:v>
                </c:pt>
                <c:pt idx="14">
                  <c:v>2.9644521499999987</c:v>
                </c:pt>
                <c:pt idx="15">
                  <c:v>3.2766871690000001</c:v>
                </c:pt>
                <c:pt idx="16">
                  <c:v>4.7967221000000171</c:v>
                </c:pt>
                <c:pt idx="17">
                  <c:v>6.1498880229999955</c:v>
                </c:pt>
                <c:pt idx="18">
                  <c:v>6.3265064659999855</c:v>
                </c:pt>
                <c:pt idx="19">
                  <c:v>3.8118308739999978</c:v>
                </c:pt>
                <c:pt idx="20">
                  <c:v>6.1113415789999808</c:v>
                </c:pt>
                <c:pt idx="21">
                  <c:v>3.1536622269999999</c:v>
                </c:pt>
                <c:pt idx="22">
                  <c:v>3.6782201319999999</c:v>
                </c:pt>
                <c:pt idx="23">
                  <c:v>3.9316919899999987</c:v>
                </c:pt>
                <c:pt idx="24">
                  <c:v>6.1876173979999836</c:v>
                </c:pt>
                <c:pt idx="25">
                  <c:v>3.6707592390000001</c:v>
                </c:pt>
                <c:pt idx="26">
                  <c:v>5.9322347659999997</c:v>
                </c:pt>
                <c:pt idx="27">
                  <c:v>5.8331832699999797</c:v>
                </c:pt>
              </c:numCache>
            </c:numRef>
          </c:yVal>
        </c:ser>
        <c:ser>
          <c:idx val="1"/>
          <c:order val="1"/>
          <c:tx>
            <c:strRef>
              <c:f>Paper!$AE$5</c:f>
              <c:strCache>
                <c:ptCount val="1"/>
                <c:pt idx="0">
                  <c:v>TC Curve Fit</c:v>
                </c:pt>
              </c:strCache>
            </c:strRef>
          </c:tx>
          <c:spPr>
            <a:ln w="12700">
              <a:solidFill>
                <a:sysClr val="windowText" lastClr="000000"/>
              </a:solidFill>
              <a:prstDash val="solid"/>
            </a:ln>
          </c:spPr>
          <c:marker>
            <c:symbol val="none"/>
          </c:marker>
          <c:xVal>
            <c:numRef>
              <c:f>Paper!$AD$6:$AD$26</c:f>
              <c:numCache>
                <c:formatCode>General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0.60000000000000064</c:v>
                </c:pt>
                <c:pt idx="13">
                  <c:v>0.65000000000000235</c:v>
                </c:pt>
                <c:pt idx="14">
                  <c:v>0.70000000000000062</c:v>
                </c:pt>
                <c:pt idx="15">
                  <c:v>0.75000000000000211</c:v>
                </c:pt>
                <c:pt idx="16">
                  <c:v>0.8</c:v>
                </c:pt>
                <c:pt idx="17">
                  <c:v>0.85000000000000064</c:v>
                </c:pt>
                <c:pt idx="18">
                  <c:v>0.9</c:v>
                </c:pt>
                <c:pt idx="19">
                  <c:v>0.95000000000000062</c:v>
                </c:pt>
                <c:pt idx="20">
                  <c:v>1</c:v>
                </c:pt>
              </c:numCache>
            </c:numRef>
          </c:xVal>
          <c:yVal>
            <c:numRef>
              <c:f>Paper!$AE$6:$AE$26</c:f>
              <c:numCache>
                <c:formatCode>General</c:formatCode>
                <c:ptCount val="21"/>
                <c:pt idx="0">
                  <c:v>9.7827618770160024E-2</c:v>
                </c:pt>
                <c:pt idx="1">
                  <c:v>0.14527307197321437</c:v>
                </c:pt>
                <c:pt idx="2">
                  <c:v>0.21494655691177336</c:v>
                </c:pt>
                <c:pt idx="3">
                  <c:v>0.31635050674906495</c:v>
                </c:pt>
                <c:pt idx="4">
                  <c:v>0.46203002759137529</c:v>
                </c:pt>
                <c:pt idx="5">
                  <c:v>0.66745680889774917</c:v>
                </c:pt>
                <c:pt idx="6">
                  <c:v>0.94965723502672161</c:v>
                </c:pt>
                <c:pt idx="7">
                  <c:v>1.3237080812398248</c:v>
                </c:pt>
                <c:pt idx="8">
                  <c:v>1.7966845247540721</c:v>
                </c:pt>
                <c:pt idx="9">
                  <c:v>2.3603605482988552</c:v>
                </c:pt>
                <c:pt idx="10">
                  <c:v>2.9865968907974798</c:v>
                </c:pt>
                <c:pt idx="11">
                  <c:v>3.6303373908292031</c:v>
                </c:pt>
                <c:pt idx="12">
                  <c:v>4.2413369950746524</c:v>
                </c:pt>
                <c:pt idx="13">
                  <c:v>4.7788950267229575</c:v>
                </c:pt>
                <c:pt idx="14">
                  <c:v>5.2211721888761184</c:v>
                </c:pt>
                <c:pt idx="15">
                  <c:v>5.5654180602056798</c:v>
                </c:pt>
                <c:pt idx="16">
                  <c:v>5.8219695727986469</c:v>
                </c:pt>
                <c:pt idx="17">
                  <c:v>6.0070418497021354</c:v>
                </c:pt>
                <c:pt idx="18">
                  <c:v>6.1374372970925055</c:v>
                </c:pt>
                <c:pt idx="19">
                  <c:v>6.2277896845718734</c:v>
                </c:pt>
                <c:pt idx="20">
                  <c:v>6.2896745804800034</c:v>
                </c:pt>
              </c:numCache>
            </c:numRef>
          </c:yVal>
        </c:ser>
        <c:ser>
          <c:idx val="2"/>
          <c:order val="2"/>
          <c:tx>
            <c:strRef>
              <c:f>Paper!$AF$5</c:f>
              <c:strCache>
                <c:ptCount val="1"/>
                <c:pt idx="0">
                  <c:v>Model Yld Pred</c:v>
                </c:pt>
              </c:strCache>
            </c:strRef>
          </c:tx>
          <c:spPr>
            <a:ln w="12700"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xVal>
            <c:numRef>
              <c:f>Paper!$AD$6:$AD$26</c:f>
              <c:numCache>
                <c:formatCode>General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0.60000000000000064</c:v>
                </c:pt>
                <c:pt idx="13">
                  <c:v>0.65000000000000235</c:v>
                </c:pt>
                <c:pt idx="14">
                  <c:v>0.70000000000000062</c:v>
                </c:pt>
                <c:pt idx="15">
                  <c:v>0.75000000000000211</c:v>
                </c:pt>
                <c:pt idx="16">
                  <c:v>0.8</c:v>
                </c:pt>
                <c:pt idx="17">
                  <c:v>0.85000000000000064</c:v>
                </c:pt>
                <c:pt idx="18">
                  <c:v>0.9</c:v>
                </c:pt>
                <c:pt idx="19">
                  <c:v>0.95000000000000062</c:v>
                </c:pt>
                <c:pt idx="20">
                  <c:v>1</c:v>
                </c:pt>
              </c:numCache>
            </c:numRef>
          </c:xVal>
          <c:yVal>
            <c:numRef>
              <c:f>Paper!$AF$6:$AF$26</c:f>
              <c:numCache>
                <c:formatCode>General</c:formatCode>
                <c:ptCount val="21"/>
                <c:pt idx="0">
                  <c:v>4.2956053392818813E-2</c:v>
                </c:pt>
                <c:pt idx="1">
                  <c:v>6.8253873334319287E-2</c:v>
                </c:pt>
                <c:pt idx="2">
                  <c:v>0.10819731924717289</c:v>
                </c:pt>
                <c:pt idx="3">
                  <c:v>0.17088734159445745</c:v>
                </c:pt>
                <c:pt idx="4">
                  <c:v>0.26835548897114386</c:v>
                </c:pt>
                <c:pt idx="5">
                  <c:v>0.41769910718968839</c:v>
                </c:pt>
                <c:pt idx="6">
                  <c:v>0.64148522992313883</c:v>
                </c:pt>
                <c:pt idx="7">
                  <c:v>0.96586789757890334</c:v>
                </c:pt>
                <c:pt idx="8">
                  <c:v>1.4141278785421638</c:v>
                </c:pt>
                <c:pt idx="9">
                  <c:v>1.9943304726638027</c:v>
                </c:pt>
                <c:pt idx="10">
                  <c:v>2.6848614496370091</c:v>
                </c:pt>
                <c:pt idx="11">
                  <c:v>3.4291532602695862</c:v>
                </c:pt>
                <c:pt idx="12">
                  <c:v>4.1503954918813823</c:v>
                </c:pt>
                <c:pt idx="13">
                  <c:v>4.7807094211835395</c:v>
                </c:pt>
                <c:pt idx="14">
                  <c:v>5.2837205154306677</c:v>
                </c:pt>
                <c:pt idx="15">
                  <c:v>5.6568229721784755</c:v>
                </c:pt>
                <c:pt idx="16">
                  <c:v>5.9188183234200027</c:v>
                </c:pt>
                <c:pt idx="17">
                  <c:v>6.0957973586751946</c:v>
                </c:pt>
                <c:pt idx="18">
                  <c:v>6.2122381681073753</c:v>
                </c:pt>
                <c:pt idx="19">
                  <c:v>6.287526000356304</c:v>
                </c:pt>
                <c:pt idx="20">
                  <c:v>6.3356585383602555</c:v>
                </c:pt>
              </c:numCache>
            </c:numRef>
          </c:yVal>
        </c:ser>
        <c:axId val="62797312"/>
        <c:axId val="62939136"/>
      </c:scatterChart>
      <c:valAx>
        <c:axId val="62797312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 i="0"/>
                </a:pPr>
                <a:r>
                  <a:rPr lang="en-US" i="0"/>
                  <a:t>NDVI Vegetative Index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800" b="1" i="0"/>
            </a:pPr>
            <a:endParaRPr lang="en-US"/>
          </a:p>
        </c:txPr>
        <c:crossAx val="62939136"/>
        <c:crosses val="autoZero"/>
        <c:crossBetween val="midCat"/>
        <c:minorUnit val="0.05"/>
      </c:valAx>
      <c:valAx>
        <c:axId val="629391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i="0"/>
                  <a:t>Wheat Grain Yld, Mg/Ha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800" b="1" i="0"/>
            </a:pPr>
            <a:endParaRPr lang="en-US"/>
          </a:p>
        </c:txPr>
        <c:crossAx val="62797312"/>
        <c:crosses val="autoZero"/>
        <c:crossBetween val="midCat"/>
        <c:minorUnit val="0.5"/>
      </c:valAx>
    </c:plotArea>
    <c:legend>
      <c:legendPos val="r"/>
      <c:layout>
        <c:manualLayout>
          <c:xMode val="edge"/>
          <c:yMode val="edge"/>
          <c:x val="0.1972744247935927"/>
          <c:y val="0.21126488257731113"/>
          <c:w val="0.34588672637635975"/>
          <c:h val="0.15946827752149889"/>
        </c:manualLayout>
      </c:layout>
      <c:txPr>
        <a:bodyPr/>
        <a:lstStyle/>
        <a:p>
          <a:pPr>
            <a:defRPr sz="700" b="1" i="0"/>
          </a:pPr>
          <a:endParaRPr lang="en-US"/>
        </a:p>
      </c:txPr>
    </c:legend>
    <c:plotVisOnly val="1"/>
  </c:chart>
  <c:txPr>
    <a:bodyPr/>
    <a:lstStyle/>
    <a:p>
      <a:pPr>
        <a:defRPr sz="1000" i="1"/>
      </a:pPr>
      <a:endParaRPr lang="en-U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935246581019557"/>
          <c:y val="4.5440959224359249E-2"/>
          <c:w val="0.77973235253488582"/>
          <c:h val="0.74084326157567892"/>
        </c:manualLayout>
      </c:layout>
      <c:scatterChart>
        <c:scatterStyle val="lineMarker"/>
        <c:ser>
          <c:idx val="0"/>
          <c:order val="0"/>
          <c:tx>
            <c:strRef>
              <c:f>Paper!$AK$5</c:f>
              <c:strCache>
                <c:ptCount val="1"/>
                <c:pt idx="0">
                  <c:v>LCB, 2006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4"/>
            <c:spPr>
              <a:solidFill>
                <a:sysClr val="windowText" lastClr="000000"/>
              </a:solidFill>
            </c:spPr>
          </c:marker>
          <c:xVal>
            <c:numRef>
              <c:f>Paper!$AJ$6:$AJ$17</c:f>
              <c:numCache>
                <c:formatCode>General</c:formatCode>
                <c:ptCount val="12"/>
                <c:pt idx="0">
                  <c:v>0.68421492921492721</c:v>
                </c:pt>
                <c:pt idx="1">
                  <c:v>0.81596221918812661</c:v>
                </c:pt>
                <c:pt idx="2">
                  <c:v>0.41574034244264507</c:v>
                </c:pt>
                <c:pt idx="3">
                  <c:v>0.41277644869750135</c:v>
                </c:pt>
                <c:pt idx="4">
                  <c:v>0.57976381435102364</c:v>
                </c:pt>
                <c:pt idx="5">
                  <c:v>0.72882870370370589</c:v>
                </c:pt>
                <c:pt idx="6">
                  <c:v>0.76248951235340912</c:v>
                </c:pt>
                <c:pt idx="7">
                  <c:v>0.5856293079680176</c:v>
                </c:pt>
                <c:pt idx="8">
                  <c:v>0.35431855500821147</c:v>
                </c:pt>
                <c:pt idx="9">
                  <c:v>0.75469431153642053</c:v>
                </c:pt>
                <c:pt idx="10">
                  <c:v>0.39666701680672278</c:v>
                </c:pt>
                <c:pt idx="11">
                  <c:v>0.48287806637806857</c:v>
                </c:pt>
              </c:numCache>
            </c:numRef>
          </c:xVal>
          <c:yVal>
            <c:numRef>
              <c:f>Paper!$AK$6:$AK$17</c:f>
              <c:numCache>
                <c:formatCode>General</c:formatCode>
                <c:ptCount val="12"/>
                <c:pt idx="0">
                  <c:v>3.7830781365258788</c:v>
                </c:pt>
                <c:pt idx="1">
                  <c:v>4.7399516970553304</c:v>
                </c:pt>
                <c:pt idx="2">
                  <c:v>0.38874012269482561</c:v>
                </c:pt>
                <c:pt idx="3">
                  <c:v>1.2357014509220656</c:v>
                </c:pt>
                <c:pt idx="4">
                  <c:v>3.5381648869720412</c:v>
                </c:pt>
                <c:pt idx="5">
                  <c:v>4.9452341894705594</c:v>
                </c:pt>
                <c:pt idx="6">
                  <c:v>3.3411431009071988</c:v>
                </c:pt>
                <c:pt idx="7">
                  <c:v>2.7868175643961952</c:v>
                </c:pt>
                <c:pt idx="8">
                  <c:v>1.3419932117043369</c:v>
                </c:pt>
                <c:pt idx="9">
                  <c:v>4.4700596314693843</c:v>
                </c:pt>
                <c:pt idx="10">
                  <c:v>2.1393279483194645</c:v>
                </c:pt>
                <c:pt idx="11">
                  <c:v>2.5952460419393222</c:v>
                </c:pt>
              </c:numCache>
            </c:numRef>
          </c:yVal>
        </c:ser>
        <c:ser>
          <c:idx val="1"/>
          <c:order val="1"/>
          <c:tx>
            <c:strRef>
              <c:f>Paper!$AU$4</c:f>
              <c:strCache>
                <c:ptCount val="1"/>
                <c:pt idx="0">
                  <c:v>TC Curve Fit</c:v>
                </c:pt>
              </c:strCache>
            </c:strRef>
          </c:tx>
          <c:spPr>
            <a:ln w="12700"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Paper!$AT$5:$AT$25</c:f>
              <c:numCache>
                <c:formatCode>0.000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0.60000000000000064</c:v>
                </c:pt>
                <c:pt idx="13">
                  <c:v>0.65000000000000235</c:v>
                </c:pt>
                <c:pt idx="14">
                  <c:v>0.70000000000000062</c:v>
                </c:pt>
                <c:pt idx="15">
                  <c:v>0.75000000000000211</c:v>
                </c:pt>
                <c:pt idx="16">
                  <c:v>0.8</c:v>
                </c:pt>
                <c:pt idx="17">
                  <c:v>0.85000000000000064</c:v>
                </c:pt>
                <c:pt idx="18">
                  <c:v>0.9</c:v>
                </c:pt>
                <c:pt idx="19">
                  <c:v>0.95000000000000062</c:v>
                </c:pt>
                <c:pt idx="20">
                  <c:v>1</c:v>
                </c:pt>
              </c:numCache>
            </c:numRef>
          </c:xVal>
          <c:yVal>
            <c:numRef>
              <c:f>Paper!$AU$5:$AU$25</c:f>
              <c:numCache>
                <c:formatCode>General</c:formatCode>
                <c:ptCount val="21"/>
                <c:pt idx="0">
                  <c:v>6.4922860196005114E-2</c:v>
                </c:pt>
                <c:pt idx="1">
                  <c:v>9.8582181397110627E-2</c:v>
                </c:pt>
                <c:pt idx="2">
                  <c:v>0.14914485674218891</c:v>
                </c:pt>
                <c:pt idx="3">
                  <c:v>0.22440843262762181</c:v>
                </c:pt>
                <c:pt idx="4">
                  <c:v>0.33492910217153282</c:v>
                </c:pt>
                <c:pt idx="5">
                  <c:v>0.49402950367403525</c:v>
                </c:pt>
                <c:pt idx="6">
                  <c:v>0.71663096788549563</c:v>
                </c:pt>
                <c:pt idx="7">
                  <c:v>1.0159765661823899</c:v>
                </c:pt>
                <c:pt idx="8">
                  <c:v>1.3977683308390296</c:v>
                </c:pt>
                <c:pt idx="9">
                  <c:v>1.8531388087251335</c:v>
                </c:pt>
                <c:pt idx="10">
                  <c:v>2.3547812884695012</c:v>
                </c:pt>
                <c:pt idx="11">
                  <c:v>2.8612550934891572</c:v>
                </c:pt>
                <c:pt idx="12">
                  <c:v>3.3295331539022182</c:v>
                </c:pt>
                <c:pt idx="13">
                  <c:v>3.7285603164111008</c:v>
                </c:pt>
                <c:pt idx="14">
                  <c:v>4.0456019689230294</c:v>
                </c:pt>
                <c:pt idx="15">
                  <c:v>4.2837885151075694</c:v>
                </c:pt>
                <c:pt idx="16">
                  <c:v>4.455313092876791</c:v>
                </c:pt>
                <c:pt idx="17">
                  <c:v>4.5751010284434805</c:v>
                </c:pt>
                <c:pt idx="18">
                  <c:v>4.6569763346205715</c:v>
                </c:pt>
                <c:pt idx="19">
                  <c:v>4.7121183317403945</c:v>
                </c:pt>
                <c:pt idx="20">
                  <c:v>4.7488875503830155</c:v>
                </c:pt>
              </c:numCache>
            </c:numRef>
          </c:yVal>
        </c:ser>
        <c:ser>
          <c:idx val="2"/>
          <c:order val="2"/>
          <c:tx>
            <c:strRef>
              <c:f>Paper!$AV$4</c:f>
              <c:strCache>
                <c:ptCount val="1"/>
                <c:pt idx="0">
                  <c:v>Model Yld Pred</c:v>
                </c:pt>
              </c:strCache>
            </c:strRef>
          </c:tx>
          <c:spPr>
            <a:ln w="12700"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xVal>
            <c:numRef>
              <c:f>Paper!$AT$5:$AT$25</c:f>
              <c:numCache>
                <c:formatCode>0.000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0.60000000000000064</c:v>
                </c:pt>
                <c:pt idx="13">
                  <c:v>0.65000000000000235</c:v>
                </c:pt>
                <c:pt idx="14">
                  <c:v>0.70000000000000062</c:v>
                </c:pt>
                <c:pt idx="15">
                  <c:v>0.75000000000000211</c:v>
                </c:pt>
                <c:pt idx="16">
                  <c:v>0.8</c:v>
                </c:pt>
                <c:pt idx="17">
                  <c:v>0.85000000000000064</c:v>
                </c:pt>
                <c:pt idx="18">
                  <c:v>0.9</c:v>
                </c:pt>
                <c:pt idx="19">
                  <c:v>0.95000000000000062</c:v>
                </c:pt>
                <c:pt idx="20">
                  <c:v>1</c:v>
                </c:pt>
              </c:numCache>
            </c:numRef>
          </c:xVal>
          <c:yVal>
            <c:numRef>
              <c:f>Paper!$AV$5:$AV$25</c:f>
              <c:numCache>
                <c:formatCode>General</c:formatCode>
                <c:ptCount val="21"/>
                <c:pt idx="0">
                  <c:v>3.1783596430905815E-2</c:v>
                </c:pt>
                <c:pt idx="1">
                  <c:v>5.1643392193126858E-2</c:v>
                </c:pt>
                <c:pt idx="2">
                  <c:v>8.3692296877136668E-2</c:v>
                </c:pt>
                <c:pt idx="3">
                  <c:v>0.13505828085996638</c:v>
                </c:pt>
                <c:pt idx="4">
                  <c:v>0.21648709259910245</c:v>
                </c:pt>
                <c:pt idx="5">
                  <c:v>0.3433570589315636</c:v>
                </c:pt>
                <c:pt idx="6">
                  <c:v>0.53578859446080962</c:v>
                </c:pt>
                <c:pt idx="7">
                  <c:v>0.81608902690861262</c:v>
                </c:pt>
                <c:pt idx="8">
                  <c:v>1.2012204898196466</c:v>
                </c:pt>
                <c:pt idx="9">
                  <c:v>1.690001801946948</c:v>
                </c:pt>
                <c:pt idx="10">
                  <c:v>2.2514507577499092</c:v>
                </c:pt>
                <c:pt idx="11">
                  <c:v>2.8270372709600431</c:v>
                </c:pt>
                <c:pt idx="12">
                  <c:v>3.352257567595966</c:v>
                </c:pt>
                <c:pt idx="13">
                  <c:v>3.7829827815294212</c:v>
                </c:pt>
                <c:pt idx="14">
                  <c:v>4.1063329081762285</c:v>
                </c:pt>
                <c:pt idx="15">
                  <c:v>4.333327851840183</c:v>
                </c:pt>
                <c:pt idx="16">
                  <c:v>4.4852802562923895</c:v>
                </c:pt>
                <c:pt idx="17">
                  <c:v>4.5837871062271018</c:v>
                </c:pt>
                <c:pt idx="18">
                  <c:v>4.6463248752283643</c:v>
                </c:pt>
                <c:pt idx="19">
                  <c:v>4.6855017705313555</c:v>
                </c:pt>
                <c:pt idx="20">
                  <c:v>4.7098396383423404</c:v>
                </c:pt>
              </c:numCache>
            </c:numRef>
          </c:yVal>
        </c:ser>
        <c:axId val="77851264"/>
        <c:axId val="78603776"/>
      </c:scatterChart>
      <c:valAx>
        <c:axId val="77851264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 b="1"/>
                  <a:t>NDVI Vegetative Index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127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800" b="1"/>
            </a:pPr>
            <a:endParaRPr lang="en-US"/>
          </a:p>
        </c:txPr>
        <c:crossAx val="78603776"/>
        <c:crosses val="autoZero"/>
        <c:crossBetween val="midCat"/>
        <c:majorUnit val="0.2"/>
        <c:minorUnit val="0.05"/>
      </c:valAx>
      <c:valAx>
        <c:axId val="7860377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/>
                  <a:t>Wheat Grain Yield, Mg/ha</a:t>
                </a:r>
              </a:p>
            </c:rich>
          </c:tx>
          <c:layout/>
        </c:title>
        <c:numFmt formatCode="General" sourceLinked="1"/>
        <c:majorTickMark val="cross"/>
        <c:minorTickMark val="in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800" b="1"/>
            </a:pPr>
            <a:endParaRPr lang="en-US"/>
          </a:p>
        </c:txPr>
        <c:crossAx val="77851264"/>
        <c:crosses val="autoZero"/>
        <c:crossBetween val="midCat"/>
        <c:minorUnit val="0.5"/>
      </c:valAx>
    </c:plotArea>
    <c:legend>
      <c:legendPos val="r"/>
      <c:layout>
        <c:manualLayout>
          <c:xMode val="edge"/>
          <c:yMode val="edge"/>
          <c:x val="0.18273012504571479"/>
          <c:y val="0.21310702030794945"/>
          <c:w val="0.35016456002210367"/>
          <c:h val="0.18333177473955867"/>
        </c:manualLayout>
      </c:layout>
      <c:txPr>
        <a:bodyPr/>
        <a:lstStyle/>
        <a:p>
          <a:pPr>
            <a:defRPr sz="700" b="1"/>
          </a:pPr>
          <a:endParaRPr lang="en-US"/>
        </a:p>
      </c:txPr>
    </c:legend>
    <c:plotVisOnly val="1"/>
  </c:chart>
  <c:externalData r:id="rId1"/>
  <c:userShapes r:id="rId2"/>
</c:chartSpace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0.20833</cdr:x>
      <cdr:y>0.46181</cdr:y>
    </cdr:from>
    <cdr:to>
      <cdr:x>0.4125</cdr:x>
      <cdr:y>0.78473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2500" y="1420779"/>
          <a:ext cx="933450" cy="9934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/>
            <a:t>Bare Soil</a:t>
          </a:r>
        </a:p>
        <a:p xmlns:a="http://schemas.openxmlformats.org/drawingml/2006/main">
          <a:r>
            <a:rPr lang="en-US" sz="1100"/>
            <a:t>No Response</a:t>
          </a:r>
        </a:p>
      </cdr:txBody>
    </cdr:sp>
  </cdr:relSizeAnchor>
  <cdr:relSizeAnchor xmlns:cdr="http://schemas.openxmlformats.org/drawingml/2006/chartDrawing">
    <cdr:from>
      <cdr:x>0.3662</cdr:x>
      <cdr:y>0.12918</cdr:y>
    </cdr:from>
    <cdr:to>
      <cdr:x>0.80995</cdr:x>
      <cdr:y>0.26806</cdr:y>
    </cdr:to>
    <cdr:sp macro="" textlink="">
      <cdr:nvSpPr>
        <cdr:cNvPr id="3" name="TextBox 8"/>
        <cdr:cNvSpPr txBox="1"/>
      </cdr:nvSpPr>
      <cdr:spPr>
        <a:xfrm xmlns:a="http://schemas.openxmlformats.org/drawingml/2006/main">
          <a:off x="1981200" y="533400"/>
          <a:ext cx="2400776" cy="5734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200" dirty="0"/>
            <a:t>High  Response to Change in  Biomass &amp; NDVI</a:t>
          </a:r>
        </a:p>
      </cdr:txBody>
    </cdr:sp>
  </cdr:relSizeAnchor>
  <cdr:relSizeAnchor xmlns:cdr="http://schemas.openxmlformats.org/drawingml/2006/chartDrawing">
    <cdr:from>
      <cdr:x>0.8169</cdr:x>
      <cdr:y>0.04037</cdr:y>
    </cdr:from>
    <cdr:to>
      <cdr:x>1</cdr:x>
      <cdr:y>0.4362</cdr:y>
    </cdr:to>
    <cdr:sp macro="" textlink="">
      <cdr:nvSpPr>
        <cdr:cNvPr id="4" name="TextBox 7"/>
        <cdr:cNvSpPr txBox="1"/>
      </cdr:nvSpPr>
      <cdr:spPr>
        <a:xfrm xmlns:a="http://schemas.openxmlformats.org/drawingml/2006/main">
          <a:off x="4572000" y="166688"/>
          <a:ext cx="990600" cy="16344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100" dirty="0"/>
            <a:t>Max. </a:t>
          </a:r>
          <a:r>
            <a:rPr lang="en-US" sz="1100" dirty="0" smtClean="0"/>
            <a:t>Yield</a:t>
          </a:r>
          <a:endParaRPr lang="en-US" sz="1100" dirty="0"/>
        </a:p>
        <a:p xmlns:a="http://schemas.openxmlformats.org/drawingml/2006/main">
          <a:r>
            <a:rPr lang="en-US" sz="1100" dirty="0" smtClean="0"/>
            <a:t>Potential</a:t>
          </a:r>
          <a:endParaRPr lang="en-US" sz="1100" dirty="0"/>
        </a:p>
        <a:p xmlns:a="http://schemas.openxmlformats.org/drawingml/2006/main">
          <a:r>
            <a:rPr lang="en-US" sz="1100" dirty="0"/>
            <a:t>No   </a:t>
          </a:r>
          <a:r>
            <a:rPr lang="en-US" sz="1100" dirty="0" smtClean="0"/>
            <a:t>Response</a:t>
          </a:r>
          <a:endParaRPr lang="en-US" sz="1100" dirty="0"/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0.41435</cdr:x>
      <cdr:y>0.16719</cdr:y>
    </cdr:from>
    <cdr:to>
      <cdr:x>0.41819</cdr:x>
      <cdr:y>0.65085</cdr:y>
    </cdr:to>
    <cdr:sp macro="" textlink="">
      <cdr:nvSpPr>
        <cdr:cNvPr id="3" name="Straight Connector 2"/>
        <cdr:cNvSpPr/>
      </cdr:nvSpPr>
      <cdr:spPr>
        <a:xfrm xmlns:a="http://schemas.openxmlformats.org/drawingml/2006/main" rot="5400000" flipH="1">
          <a:off x="1204296" y="1272718"/>
          <a:ext cx="1515666" cy="18082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0.83833</cdr:x>
      <cdr:y>0.05956</cdr:y>
    </cdr:from>
    <cdr:to>
      <cdr:x>0.84009</cdr:x>
      <cdr:y>0.40183</cdr:y>
    </cdr:to>
    <cdr:sp macro="" textlink="">
      <cdr:nvSpPr>
        <cdr:cNvPr id="7" name="Straight Connector 6"/>
        <cdr:cNvSpPr/>
      </cdr:nvSpPr>
      <cdr:spPr>
        <a:xfrm xmlns:a="http://schemas.openxmlformats.org/drawingml/2006/main" rot="5400000">
          <a:off x="3419417" y="718783"/>
          <a:ext cx="1072580" cy="8296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0.7197</cdr:x>
      <cdr:y>0.11997</cdr:y>
    </cdr:from>
    <cdr:to>
      <cdr:x>0.72322</cdr:x>
      <cdr:y>0.40025</cdr:y>
    </cdr:to>
    <cdr:sp macro="" textlink="">
      <cdr:nvSpPr>
        <cdr:cNvPr id="9" name="Straight Connector 8"/>
        <cdr:cNvSpPr/>
      </cdr:nvSpPr>
      <cdr:spPr>
        <a:xfrm xmlns:a="http://schemas.openxmlformats.org/drawingml/2006/main" rot="5400000">
          <a:off x="2961497" y="806824"/>
          <a:ext cx="878321" cy="16592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0.95951</cdr:x>
      <cdr:y>0.05621</cdr:y>
    </cdr:from>
    <cdr:to>
      <cdr:x>0.96479</cdr:x>
      <cdr:y>0.38308</cdr:y>
    </cdr:to>
    <cdr:sp macro="" textlink="">
      <cdr:nvSpPr>
        <cdr:cNvPr id="11" name="Straight Connector 10"/>
        <cdr:cNvSpPr/>
      </cdr:nvSpPr>
      <cdr:spPr>
        <a:xfrm xmlns:a="http://schemas.openxmlformats.org/drawingml/2006/main" rot="5400000">
          <a:off x="4579610" y="826758"/>
          <a:ext cx="1251608" cy="28575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0.71215</cdr:x>
      <cdr:y>0.14556</cdr:y>
    </cdr:from>
    <cdr:to>
      <cdr:x>0.85686</cdr:x>
      <cdr:y>0.36592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356816" y="456149"/>
          <a:ext cx="682093" cy="6905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b="1"/>
            <a:t>Transition to  Max.</a:t>
          </a:r>
          <a:r>
            <a:rPr lang="en-US" sz="900" b="1" baseline="0"/>
            <a:t> Yld.</a:t>
          </a:r>
          <a:endParaRPr lang="en-US" sz="900" b="1"/>
        </a:p>
      </cdr:txBody>
    </cdr:sp>
  </cdr:relSizeAnchor>
  <cdr:relSizeAnchor xmlns:cdr="http://schemas.openxmlformats.org/drawingml/2006/chartDrawing">
    <cdr:from>
      <cdr:x>0.20676</cdr:x>
      <cdr:y>0.45097</cdr:y>
    </cdr:from>
    <cdr:to>
      <cdr:x>0.3053</cdr:x>
      <cdr:y>0.59936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974584" y="1413231"/>
          <a:ext cx="464464" cy="464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b="1"/>
            <a:t>Bare Soil</a:t>
          </a:r>
        </a:p>
        <a:p xmlns:a="http://schemas.openxmlformats.org/drawingml/2006/main">
          <a:endParaRPr lang="en-US" sz="900" b="1"/>
        </a:p>
      </cdr:txBody>
    </cdr:sp>
  </cdr:relSizeAnchor>
  <cdr:relSizeAnchor xmlns:cdr="http://schemas.openxmlformats.org/drawingml/2006/chartDrawing">
    <cdr:from>
      <cdr:x>0.28345</cdr:x>
      <cdr:y>0.46019</cdr:y>
    </cdr:from>
    <cdr:to>
      <cdr:x>0.43218</cdr:x>
      <cdr:y>0.66087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1336071" y="1442104"/>
          <a:ext cx="701043" cy="6288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b="1"/>
            <a:t>Transition from Bare Soil</a:t>
          </a:r>
        </a:p>
      </cdr:txBody>
    </cdr:sp>
  </cdr:relSizeAnchor>
  <cdr:relSizeAnchor xmlns:cdr="http://schemas.openxmlformats.org/drawingml/2006/chartDrawing">
    <cdr:from>
      <cdr:x>0.29166</cdr:x>
      <cdr:y>0.41167</cdr:y>
    </cdr:from>
    <cdr:to>
      <cdr:x>0.29481</cdr:x>
      <cdr:y>0.72396</cdr:y>
    </cdr:to>
    <cdr:sp macro="" textlink="">
      <cdr:nvSpPr>
        <cdr:cNvPr id="15" name="Straight Connector 14"/>
        <cdr:cNvSpPr/>
      </cdr:nvSpPr>
      <cdr:spPr>
        <a:xfrm xmlns:a="http://schemas.openxmlformats.org/drawingml/2006/main" rot="5400000" flipH="1" flipV="1">
          <a:off x="892878" y="1771959"/>
          <a:ext cx="978656" cy="14828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0.83274</cdr:x>
      <cdr:y>0.14195</cdr:y>
    </cdr:from>
    <cdr:to>
      <cdr:x>0.97955</cdr:x>
      <cdr:y>0.30283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925227" y="444843"/>
          <a:ext cx="691977" cy="5041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b="1"/>
            <a:t>Maximum </a:t>
          </a:r>
          <a:r>
            <a:rPr lang="en-US" sz="900" b="1" baseline="0"/>
            <a:t> Yield</a:t>
          </a:r>
          <a:endParaRPr lang="en-US" sz="900" b="1"/>
        </a:p>
      </cdr:txBody>
    </cdr:sp>
  </cdr:relSizeAnchor>
  <cdr:relSizeAnchor xmlns:cdr="http://schemas.openxmlformats.org/drawingml/2006/chartDrawing">
    <cdr:from>
      <cdr:x>0.43113</cdr:x>
      <cdr:y>0.17665</cdr:y>
    </cdr:from>
    <cdr:to>
      <cdr:x>0.68384</cdr:x>
      <cdr:y>0.35331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032171" y="553583"/>
          <a:ext cx="1191192" cy="5535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Yield Proportional</a:t>
          </a:r>
          <a:r>
            <a:rPr lang="en-US" sz="1000" b="1" baseline="0"/>
            <a:t> to Biomass</a:t>
          </a:r>
          <a:endParaRPr lang="en-US" sz="1000" b="1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0.37931</cdr:x>
      <cdr:y>0.22404</cdr:y>
    </cdr:from>
    <cdr:to>
      <cdr:x>0.38315</cdr:x>
      <cdr:y>0.7077</cdr:y>
    </cdr:to>
    <cdr:sp macro="" textlink="">
      <cdr:nvSpPr>
        <cdr:cNvPr id="3" name="Straight Connector 2"/>
        <cdr:cNvSpPr/>
      </cdr:nvSpPr>
      <cdr:spPr>
        <a:xfrm xmlns:a="http://schemas.openxmlformats.org/drawingml/2006/main" rot="5400000" flipH="1">
          <a:off x="1540308" y="1888691"/>
          <a:ext cx="1974040" cy="25457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0.83908</cdr:x>
      <cdr:y>0.05956</cdr:y>
    </cdr:from>
    <cdr:to>
      <cdr:x>0.84009</cdr:x>
      <cdr:y>0.26138</cdr:y>
    </cdr:to>
    <cdr:sp macro="" textlink="">
      <cdr:nvSpPr>
        <cdr:cNvPr id="7" name="Straight Connector 6"/>
        <cdr:cNvSpPr/>
      </cdr:nvSpPr>
      <cdr:spPr>
        <a:xfrm xmlns:a="http://schemas.openxmlformats.org/drawingml/2006/main" rot="5400000">
          <a:off x="5154092" y="651600"/>
          <a:ext cx="823708" cy="6692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0.71264</cdr:x>
      <cdr:y>0.13069</cdr:y>
    </cdr:from>
    <cdr:to>
      <cdr:x>0.71616</cdr:x>
      <cdr:y>0.26138</cdr:y>
    </cdr:to>
    <cdr:sp macro="" textlink="">
      <cdr:nvSpPr>
        <cdr:cNvPr id="9" name="Straight Connector 8"/>
        <cdr:cNvSpPr/>
      </cdr:nvSpPr>
      <cdr:spPr>
        <a:xfrm xmlns:a="http://schemas.openxmlformats.org/drawingml/2006/main" rot="5400000">
          <a:off x="4469367" y="788434"/>
          <a:ext cx="533401" cy="23336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0.96552</cdr:x>
      <cdr:y>0.03734</cdr:y>
    </cdr:from>
    <cdr:to>
      <cdr:x>0.9708</cdr:x>
      <cdr:y>0.22404</cdr:y>
    </cdr:to>
    <cdr:sp macro="" textlink="">
      <cdr:nvSpPr>
        <cdr:cNvPr id="11" name="Straight Connector 10"/>
        <cdr:cNvSpPr/>
      </cdr:nvSpPr>
      <cdr:spPr>
        <a:xfrm xmlns:a="http://schemas.openxmlformats.org/drawingml/2006/main" rot="5400000">
          <a:off x="6037302" y="515899"/>
          <a:ext cx="761999" cy="35003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0.71215</cdr:x>
      <cdr:y>0.14556</cdr:y>
    </cdr:from>
    <cdr:to>
      <cdr:x>0.85686</cdr:x>
      <cdr:y>0.36592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356816" y="456149"/>
          <a:ext cx="682093" cy="6905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b="1"/>
            <a:t>Transition to  Max.</a:t>
          </a:r>
          <a:r>
            <a:rPr lang="en-US" sz="900" b="1" baseline="0"/>
            <a:t> Yld.</a:t>
          </a:r>
          <a:endParaRPr lang="en-US" sz="900" b="1"/>
        </a:p>
      </cdr:txBody>
    </cdr:sp>
  </cdr:relSizeAnchor>
  <cdr:relSizeAnchor xmlns:cdr="http://schemas.openxmlformats.org/drawingml/2006/chartDrawing">
    <cdr:from>
      <cdr:x>0.14943</cdr:x>
      <cdr:y>0.46674</cdr:y>
    </cdr:from>
    <cdr:to>
      <cdr:x>0.24797</cdr:x>
      <cdr:y>0.61513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990600" y="1905000"/>
          <a:ext cx="653261" cy="605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b="1" dirty="0"/>
            <a:t>Bare Soil</a:t>
          </a:r>
        </a:p>
        <a:p xmlns:a="http://schemas.openxmlformats.org/drawingml/2006/main">
          <a:endParaRPr lang="en-US" sz="900" b="1" dirty="0"/>
        </a:p>
      </cdr:txBody>
    </cdr:sp>
  </cdr:relSizeAnchor>
  <cdr:relSizeAnchor xmlns:cdr="http://schemas.openxmlformats.org/drawingml/2006/chartDrawing">
    <cdr:from>
      <cdr:x>0.26437</cdr:x>
      <cdr:y>0.44807</cdr:y>
    </cdr:from>
    <cdr:to>
      <cdr:x>0.37931</cdr:x>
      <cdr:y>0.64875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1752615" y="1828781"/>
          <a:ext cx="761986" cy="819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b="1" dirty="0"/>
            <a:t>Transition from Bare Soil</a:t>
          </a:r>
        </a:p>
      </cdr:txBody>
    </cdr:sp>
  </cdr:relSizeAnchor>
  <cdr:relSizeAnchor xmlns:cdr="http://schemas.openxmlformats.org/drawingml/2006/chartDrawing">
    <cdr:from>
      <cdr:x>0.26437</cdr:x>
      <cdr:y>0.46674</cdr:y>
    </cdr:from>
    <cdr:to>
      <cdr:x>0.26752</cdr:x>
      <cdr:y>0.77903</cdr:y>
    </cdr:to>
    <cdr:sp macro="" textlink="">
      <cdr:nvSpPr>
        <cdr:cNvPr id="15" name="Straight Connector 14"/>
        <cdr:cNvSpPr/>
      </cdr:nvSpPr>
      <cdr:spPr>
        <a:xfrm xmlns:a="http://schemas.openxmlformats.org/drawingml/2006/main" rot="5400000" flipH="1" flipV="1">
          <a:off x="1125741" y="2531859"/>
          <a:ext cx="1274600" cy="20882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0.85057</cdr:x>
      <cdr:y>0.14936</cdr:y>
    </cdr:from>
    <cdr:to>
      <cdr:x>0.99738</cdr:x>
      <cdr:y>0.31024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5638800" y="609600"/>
          <a:ext cx="973262" cy="656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b="1" dirty="0"/>
            <a:t>Maximum </a:t>
          </a:r>
          <a:r>
            <a:rPr lang="en-US" sz="900" b="1" baseline="0" dirty="0"/>
            <a:t> Yield</a:t>
          </a:r>
          <a:endParaRPr lang="en-US" sz="900" b="1" dirty="0"/>
        </a:p>
      </cdr:txBody>
    </cdr:sp>
  </cdr:relSizeAnchor>
  <cdr:relSizeAnchor xmlns:cdr="http://schemas.openxmlformats.org/drawingml/2006/chartDrawing">
    <cdr:from>
      <cdr:x>0.43113</cdr:x>
      <cdr:y>0.17665</cdr:y>
    </cdr:from>
    <cdr:to>
      <cdr:x>0.68384</cdr:x>
      <cdr:y>0.35331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032171" y="553583"/>
          <a:ext cx="1191192" cy="5535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Yield Proportional</a:t>
          </a:r>
          <a:r>
            <a:rPr lang="en-US" sz="1000" b="1" baseline="0"/>
            <a:t> to Biomass</a:t>
          </a:r>
          <a:endParaRPr lang="en-US" sz="1000" b="1"/>
        </a:p>
      </cdr:txBody>
    </cdr:sp>
  </cdr:relSizeAnchor>
  <cdr:relSizeAnchor xmlns:cdr="http://schemas.openxmlformats.org/drawingml/2006/chartDrawing">
    <cdr:from>
      <cdr:x>0.81609</cdr:x>
      <cdr:y>0</cdr:y>
    </cdr:from>
    <cdr:to>
      <cdr:x>0.85695</cdr:x>
      <cdr:y>0.05968</cdr:y>
    </cdr:to>
    <cdr:sp macro="" textlink="">
      <cdr:nvSpPr>
        <cdr:cNvPr id="18" name="Oval 17"/>
        <cdr:cNvSpPr/>
      </cdr:nvSpPr>
      <cdr:spPr>
        <a:xfrm xmlns:a="http://schemas.openxmlformats.org/drawingml/2006/main">
          <a:off x="5410200" y="0"/>
          <a:ext cx="270839" cy="24358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50800" cap="flat" cmpd="sng" algn="ctr">
          <a:solidFill>
            <a:schemeClr val="accent3">
              <a:lumMod val="75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0.59471</cdr:x>
      <cdr:y>0.00946</cdr:y>
    </cdr:from>
    <cdr:to>
      <cdr:x>0.7908</cdr:x>
      <cdr:y>0.07729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2803233" y="29656"/>
          <a:ext cx="924286" cy="2125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err="1"/>
            <a:t>NRich</a:t>
          </a:r>
          <a:r>
            <a:rPr lang="en-US" sz="1100" b="1" dirty="0"/>
            <a:t> NDVI</a:t>
          </a:r>
        </a:p>
      </cdr:txBody>
    </cdr:sp>
  </cdr:relSizeAnchor>
  <cdr:relSizeAnchor xmlns:cdr="http://schemas.openxmlformats.org/drawingml/2006/chartDrawing">
    <cdr:from>
      <cdr:x>0.73563</cdr:x>
      <cdr:y>0.03734</cdr:y>
    </cdr:from>
    <cdr:to>
      <cdr:x>0.81609</cdr:x>
      <cdr:y>0.04854</cdr:y>
    </cdr:to>
    <cdr:sp macro="" textlink="">
      <cdr:nvSpPr>
        <cdr:cNvPr id="21" name="Straight Arrow Connector 20"/>
        <cdr:cNvSpPr/>
      </cdr:nvSpPr>
      <cdr:spPr>
        <a:xfrm xmlns:a="http://schemas.openxmlformats.org/drawingml/2006/main">
          <a:off x="4876801" y="152400"/>
          <a:ext cx="533399" cy="45719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0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0.41481</cdr:x>
      <cdr:y>0.74286</cdr:y>
    </cdr:from>
    <cdr:to>
      <cdr:x>0.47407</cdr:x>
      <cdr:y>0.81905</cdr:y>
    </cdr:to>
    <cdr:sp macro="" textlink="">
      <cdr:nvSpPr>
        <cdr:cNvPr id="2" name="Oval 1"/>
        <cdr:cNvSpPr/>
      </cdr:nvSpPr>
      <cdr:spPr>
        <a:xfrm xmlns:a="http://schemas.openxmlformats.org/drawingml/2006/main">
          <a:off x="2133600" y="2971800"/>
          <a:ext cx="304800" cy="3048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44450" cap="flat" cmpd="sng" algn="ctr">
          <a:solidFill>
            <a:schemeClr val="accent6">
              <a:lumMod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0.2963</cdr:x>
      <cdr:y>0.74286</cdr:y>
    </cdr:from>
    <cdr:to>
      <cdr:x>0.35556</cdr:x>
      <cdr:y>0.81905</cdr:y>
    </cdr:to>
    <cdr:sp macro="" textlink="">
      <cdr:nvSpPr>
        <cdr:cNvPr id="3" name="Oval 2"/>
        <cdr:cNvSpPr/>
      </cdr:nvSpPr>
      <cdr:spPr>
        <a:xfrm xmlns:a="http://schemas.openxmlformats.org/drawingml/2006/main">
          <a:off x="1524000" y="2971800"/>
          <a:ext cx="304800" cy="3048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44450" cap="flat" cmpd="sng" algn="ctr">
          <a:solidFill>
            <a:schemeClr val="accent6">
              <a:lumMod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0.26667</cdr:x>
      <cdr:y>0.74286</cdr:y>
    </cdr:from>
    <cdr:to>
      <cdr:x>0.34074</cdr:x>
      <cdr:y>0.81905</cdr:y>
    </cdr:to>
    <cdr:sp macro="" textlink="">
      <cdr:nvSpPr>
        <cdr:cNvPr id="4" name="Oval 3"/>
        <cdr:cNvSpPr/>
      </cdr:nvSpPr>
      <cdr:spPr>
        <a:xfrm xmlns:a="http://schemas.openxmlformats.org/drawingml/2006/main">
          <a:off x="1371600" y="2971800"/>
          <a:ext cx="381000" cy="3048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44450" cap="flat" cmpd="sng" algn="ctr">
          <a:solidFill>
            <a:schemeClr val="accent6">
              <a:lumMod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0.85075</cdr:x>
      <cdr:y>0.11321</cdr:y>
    </cdr:from>
    <cdr:to>
      <cdr:x>0.95522</cdr:x>
      <cdr:y>0.15094</cdr:y>
    </cdr:to>
    <cdr:sp macro="" textlink="">
      <cdr:nvSpPr>
        <cdr:cNvPr id="3" name="Straight Arrow Connector 2"/>
        <cdr:cNvSpPr/>
      </cdr:nvSpPr>
      <cdr:spPr>
        <a:xfrm xmlns:a="http://schemas.openxmlformats.org/drawingml/2006/main">
          <a:off x="4343400" y="457200"/>
          <a:ext cx="533400" cy="15240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0.47761</cdr:x>
      <cdr:y>0.07547</cdr:y>
    </cdr:from>
    <cdr:to>
      <cdr:x>0.8806</cdr:x>
      <cdr:y>0.15094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38400" y="304800"/>
          <a:ext cx="2057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Maximum Potential Yield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0.23881</cdr:x>
      <cdr:y>0.50943</cdr:y>
    </cdr:from>
    <cdr:to>
      <cdr:x>0.23881</cdr:x>
      <cdr:y>0.77358</cdr:y>
    </cdr:to>
    <cdr:sp macro="" textlink="">
      <cdr:nvSpPr>
        <cdr:cNvPr id="6" name="Straight Connector 5"/>
        <cdr:cNvSpPr/>
      </cdr:nvSpPr>
      <cdr:spPr>
        <a:xfrm xmlns:a="http://schemas.openxmlformats.org/drawingml/2006/main" rot="5400000" flipH="1" flipV="1">
          <a:off x="685801" y="2590799"/>
          <a:ext cx="1066800" cy="1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0.19403</cdr:x>
      <cdr:y>0.41509</cdr:y>
    </cdr:from>
    <cdr:to>
      <cdr:x>0.37313</cdr:x>
      <cdr:y>0.54717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990600" y="1676400"/>
          <a:ext cx="9144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Bare Soil Yield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0.47761</cdr:x>
      <cdr:y>0.32076</cdr:y>
    </cdr:from>
    <cdr:to>
      <cdr:x>0.59701</cdr:x>
      <cdr:y>0.4717</cdr:y>
    </cdr:to>
    <cdr:sp macro="" textlink="">
      <cdr:nvSpPr>
        <cdr:cNvPr id="9" name="Straight Arrow Connector 8"/>
        <cdr:cNvSpPr/>
      </cdr:nvSpPr>
      <cdr:spPr>
        <a:xfrm xmlns:a="http://schemas.openxmlformats.org/drawingml/2006/main" rot="16200000" flipH="1">
          <a:off x="2438401" y="1295403"/>
          <a:ext cx="609599" cy="609598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0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0.29851</cdr:x>
      <cdr:y>0.24528</cdr:y>
    </cdr:from>
    <cdr:to>
      <cdr:x>0.59701</cdr:x>
      <cdr:y>0.37736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524000" y="990600"/>
          <a:ext cx="1524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Inflection Point</a:t>
          </a:r>
        </a:p>
        <a:p xmlns:a="http://schemas.openxmlformats.org/drawingml/2006/main">
          <a:r>
            <a:rPr lang="en-US" sz="1200" b="1" dirty="0" smtClean="0"/>
            <a:t>½ Max Yield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0.74627</cdr:x>
      <cdr:y>0.24528</cdr:y>
    </cdr:from>
    <cdr:to>
      <cdr:x>0.86567</cdr:x>
      <cdr:y>0.41509</cdr:y>
    </cdr:to>
    <cdr:sp macro="" textlink="">
      <cdr:nvSpPr>
        <cdr:cNvPr id="12" name="Straight Arrow Connector 11"/>
        <cdr:cNvSpPr/>
      </cdr:nvSpPr>
      <cdr:spPr>
        <a:xfrm xmlns:a="http://schemas.openxmlformats.org/drawingml/2006/main" rot="16200000" flipV="1">
          <a:off x="3771901" y="1028698"/>
          <a:ext cx="685800" cy="609602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0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0.83582</cdr:x>
      <cdr:y>0.35849</cdr:y>
    </cdr:from>
    <cdr:to>
      <cdr:x>0.91045</cdr:x>
      <cdr:y>0.45283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267200" y="1447800"/>
          <a:ext cx="3810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+</a:t>
          </a:r>
          <a:endParaRPr lang="en-US" sz="24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0.56422</cdr:x>
      <cdr:y>0.52072</cdr:y>
    </cdr:from>
    <cdr:to>
      <cdr:x>0.95009</cdr:x>
      <cdr:y>0.70093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66412" y="1101577"/>
          <a:ext cx="1139694" cy="3812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700" b="1"/>
            <a:t>TableCurve</a:t>
          </a:r>
          <a:r>
            <a:rPr lang="en-US" sz="700" b="1" baseline="0"/>
            <a:t> r2 = 0.734</a:t>
          </a:r>
        </a:p>
        <a:p xmlns:a="http://schemas.openxmlformats.org/drawingml/2006/main">
          <a:r>
            <a:rPr lang="en-US" sz="700" b="1" baseline="0"/>
            <a:t>ModelPred r2 = 0.734</a:t>
          </a:r>
          <a:endParaRPr lang="en-US" sz="700" b="1"/>
        </a:p>
      </cdr:txBody>
    </cdr:sp>
  </cdr:relSizeAnchor>
  <cdr:relSizeAnchor xmlns:cdr="http://schemas.openxmlformats.org/drawingml/2006/chartDrawing">
    <cdr:from>
      <cdr:x>0.46556</cdr:x>
      <cdr:y>0</cdr:y>
    </cdr:from>
    <cdr:to>
      <cdr:x>0.71933</cdr:x>
      <cdr:y>0.08267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75035" y="0"/>
          <a:ext cx="749508" cy="1748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/>
            <a:t>Fig. 4.a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0.57895</cdr:x>
      <cdr:y>0.50594</cdr:y>
    </cdr:from>
    <cdr:to>
      <cdr:x>0.88651</cdr:x>
      <cdr:y>0.69834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52800" y="2028826"/>
          <a:ext cx="1781175" cy="771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</cdr:y>
    </cdr:from>
    <cdr:to>
      <cdr:x>0.00421</cdr:x>
      <cdr:y>0.00608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0.57072</cdr:x>
      <cdr:y>0.51544</cdr:y>
    </cdr:from>
    <cdr:to>
      <cdr:x>0.94277</cdr:x>
      <cdr:y>0.68692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676024" y="1090400"/>
          <a:ext cx="1092609" cy="362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700" b="1"/>
            <a:t>TableCurve r2 = 0.821</a:t>
          </a:r>
        </a:p>
        <a:p xmlns:a="http://schemas.openxmlformats.org/drawingml/2006/main">
          <a:r>
            <a:rPr lang="en-US" sz="700" b="1"/>
            <a:t>ModelPred r2 =  0.821 </a:t>
          </a:r>
        </a:p>
      </cdr:txBody>
    </cdr:sp>
  </cdr:relSizeAnchor>
  <cdr:relSizeAnchor xmlns:cdr="http://schemas.openxmlformats.org/drawingml/2006/chartDrawing">
    <cdr:from>
      <cdr:x>0.45291</cdr:x>
      <cdr:y>0.01653</cdr:y>
    </cdr:from>
    <cdr:to>
      <cdr:x>0.71324</cdr:x>
      <cdr:y>0.10393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30065" y="34976"/>
          <a:ext cx="764498" cy="184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/>
            <a:t>Fig. 4.b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0.16831</cdr:x>
      <cdr:y>0.35622</cdr:y>
    </cdr:from>
    <cdr:to>
      <cdr:x>0.51394</cdr:x>
      <cdr:y>0.51842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4955" y="676370"/>
          <a:ext cx="1016382" cy="3079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600" b="1"/>
            <a:t>TableCurve r2 = 0.582</a:t>
          </a:r>
        </a:p>
        <a:p xmlns:a="http://schemas.openxmlformats.org/drawingml/2006/main">
          <a:r>
            <a:rPr lang="en-US" sz="600" b="1"/>
            <a:t>ModelPred r2 = </a:t>
          </a:r>
          <a:r>
            <a:rPr lang="en-US" sz="700" b="1"/>
            <a:t>0.482</a:t>
          </a:r>
        </a:p>
      </cdr:txBody>
    </cdr:sp>
  </cdr:relSizeAnchor>
  <cdr:relSizeAnchor xmlns:cdr="http://schemas.openxmlformats.org/drawingml/2006/chartDrawing">
    <cdr:from>
      <cdr:x>0.44238</cdr:x>
      <cdr:y>0.02376</cdr:y>
    </cdr:from>
    <cdr:to>
      <cdr:x>0.67022</cdr:x>
      <cdr:y>0.10822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00083" y="44971"/>
          <a:ext cx="669561" cy="1598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/>
            <a:t>Fig. 4.c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0.15293</cdr:x>
      <cdr:y>0.4318</cdr:y>
    </cdr:from>
    <cdr:to>
      <cdr:x>0.51554</cdr:x>
      <cdr:y>0.60256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5678" y="832358"/>
          <a:ext cx="1033025" cy="329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700" b="1"/>
            <a:t>TableCurve r2 = 0.012</a:t>
          </a:r>
        </a:p>
        <a:p xmlns:a="http://schemas.openxmlformats.org/drawingml/2006/main">
          <a:r>
            <a:rPr lang="en-US" sz="700" b="1"/>
            <a:t>Model Pred r2= 0.000</a:t>
          </a:r>
        </a:p>
      </cdr:txBody>
    </cdr:sp>
  </cdr:relSizeAnchor>
  <cdr:relSizeAnchor xmlns:cdr="http://schemas.openxmlformats.org/drawingml/2006/chartDrawing">
    <cdr:from>
      <cdr:x>0.42478</cdr:x>
      <cdr:y>0</cdr:y>
    </cdr:from>
    <cdr:to>
      <cdr:x>0.67209</cdr:x>
      <cdr:y>0.10369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10143" y="0"/>
          <a:ext cx="704538" cy="199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/>
            <a:t>Fig. 4.d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B585CEA-71DB-4481-BF6E-DEB96E964ACA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1417ED-5F97-4651-B1E3-4D2D66419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0929D47-EE46-4BB2-AF05-02D9D4355D38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30CD71F-8AA5-410A-879C-B495B89D0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B07B66-A151-4B04-970B-D8ACC37CD5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800"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86BAE-7535-45DE-8663-7C5AF74F95E4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7C046-1C36-440F-B746-385475724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2A01E-4C5D-4824-BA1D-42B2666F7A1B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FB821-DE29-405B-AE66-2B0ED4CA5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689A6-3204-4E7E-9406-1DF397024094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FDB82-EAEC-49F5-A93C-3362426A6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D6D51-D072-410E-B9EA-1D1BCF0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260AB-3CA7-4673-BD4C-1976292AF0E5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B962A-1DB9-4BA8-A207-5F1188F68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5A3C4-CD98-484A-846B-E39827DC36AA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4094D-6764-43C4-A45E-67E5D46D5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C0A9-5808-4909-8E10-EAC87A6049FC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4624E-F398-489C-BD69-DBA4DE426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35D73-7EB0-47D3-91AB-C6210515D28B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DF5C9-0CA6-4A51-BB65-265EC059A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4A1F2-3E5C-4974-A969-02B8D1F18079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FA73C-F62A-4C42-ABB5-AF687BFE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8B9AA-5B5D-4664-8900-DF972C3DC7F1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180EB-4106-4D1F-9A8A-5D23E9B70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97E41-2A3B-431A-9990-8E1FFE45A7D8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C3B9A-2A82-4926-94BA-7369BB3EF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6936D-A9BC-4FC0-915D-FD4AA634074C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3C9B4-C079-4711-84E3-72669A194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390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A7C064-103B-4CA2-91DB-11A7585AF4AE}" type="datetimeFigureOut">
              <a:rPr lang="en-US"/>
              <a:pPr>
                <a:defRPr/>
              </a:pPr>
              <a:t>8/3/2010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5EED8E-0328-4F88-AD7C-D8E129387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52400" y="1447800"/>
            <a:ext cx="861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81000" y="1524000"/>
            <a:ext cx="85344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30729" name="Picture 12" descr="OSU_LOGO_P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72400" y="533400"/>
            <a:ext cx="1023938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62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400" b="1" kern="1200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b="1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800" b="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800" b="1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6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1905000"/>
            <a:ext cx="7391400" cy="147002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Generalized Algorithm for Variable Rate Nitrogen Application on Cereal Grains</a:t>
            </a:r>
            <a:endParaRPr lang="en-US" dirty="0"/>
          </a:p>
        </p:txBody>
      </p:sp>
      <p:sp>
        <p:nvSpPr>
          <p:cNvPr id="17410" name="Subtitle 4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1752600"/>
          </a:xfrm>
        </p:spPr>
        <p:txBody>
          <a:bodyPr/>
          <a:lstStyle/>
          <a:p>
            <a:r>
              <a:rPr lang="en-US" sz="1600" dirty="0" smtClean="0">
                <a:solidFill>
                  <a:srgbClr val="000000"/>
                </a:solidFill>
              </a:rPr>
              <a:t>John B. Solie, Regents Professor </a:t>
            </a:r>
            <a:r>
              <a:rPr lang="en-US" sz="1600" dirty="0" err="1" smtClean="0">
                <a:solidFill>
                  <a:srgbClr val="000000"/>
                </a:solidFill>
              </a:rPr>
              <a:t>Biosystems</a:t>
            </a:r>
            <a:r>
              <a:rPr lang="en-US" sz="1600" dirty="0" smtClean="0">
                <a:solidFill>
                  <a:srgbClr val="000000"/>
                </a:solidFill>
              </a:rPr>
              <a:t> and Agri. Engineering Dept.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William R. Raun, Regents Professor, Plant and Soil Sciences Department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Dean Monroe, PhD, Formerly </a:t>
            </a:r>
            <a:r>
              <a:rPr lang="en-US" sz="1600" dirty="0" err="1" smtClean="0">
                <a:solidFill>
                  <a:srgbClr val="000000"/>
                </a:solidFill>
              </a:rPr>
              <a:t>Biosystems</a:t>
            </a:r>
            <a:r>
              <a:rPr lang="en-US" sz="1600" dirty="0" smtClean="0">
                <a:solidFill>
                  <a:srgbClr val="000000"/>
                </a:solidFill>
              </a:rPr>
              <a:t> and Agri. Engineering Department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NRich</a:t>
            </a:r>
            <a:r>
              <a:rPr lang="en-US" dirty="0" smtClean="0"/>
              <a:t> Strip &amp; Potential Yield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62000" y="1905000"/>
            <a:ext cx="7010400" cy="1344611"/>
            <a:chOff x="838200" y="2590800"/>
            <a:chExt cx="7010400" cy="1344611"/>
          </a:xfrm>
        </p:grpSpPr>
        <p:pic>
          <p:nvPicPr>
            <p:cNvPr id="11" name="Picture 1027" descr="marshall n rich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42107" r="66165" b="42714"/>
            <a:stretch>
              <a:fillRect/>
            </a:stretch>
          </p:blipFill>
          <p:spPr bwMode="auto">
            <a:xfrm>
              <a:off x="838200" y="2590800"/>
              <a:ext cx="6905626" cy="1344611"/>
            </a:xfrm>
            <a:prstGeom prst="rect">
              <a:avLst/>
            </a:prstGeom>
            <a:noFill/>
          </p:spPr>
        </p:pic>
        <p:graphicFrame>
          <p:nvGraphicFramePr>
            <p:cNvPr id="30" name="Object 29"/>
            <p:cNvGraphicFramePr>
              <a:graphicFrameLocks noChangeAspect="1"/>
            </p:cNvGraphicFramePr>
            <p:nvPr/>
          </p:nvGraphicFramePr>
          <p:xfrm>
            <a:off x="4514850" y="3321050"/>
            <a:ext cx="114300" cy="215900"/>
          </p:xfrm>
          <a:graphic>
            <a:graphicData uri="http://schemas.openxmlformats.org/presentationml/2006/ole">
              <p:oleObj spid="_x0000_s84994" name="Equation" r:id="rId4" imgW="114120" imgH="215640" progId="Equation.3">
                <p:embed/>
              </p:oleObj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1524000" y="2895600"/>
              <a:ext cx="6324600" cy="381000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524000" y="3352800"/>
              <a:ext cx="6324600" cy="304800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295400" y="3276600"/>
            <a:ext cx="6477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NDVI </a:t>
            </a:r>
            <a:r>
              <a:rPr lang="en-US" sz="1200" b="1" dirty="0" smtClean="0"/>
              <a:t>NR</a:t>
            </a:r>
            <a:r>
              <a:rPr lang="en-US" sz="1050" b="1" dirty="0" smtClean="0"/>
              <a:t>ICH</a:t>
            </a:r>
            <a:r>
              <a:rPr lang="en-US" sz="1600" b="1" dirty="0" smtClean="0"/>
              <a:t>, NDVI</a:t>
            </a:r>
            <a:r>
              <a:rPr lang="en-US" sz="1200" b="1" dirty="0" smtClean="0"/>
              <a:t>FP</a:t>
            </a:r>
            <a:r>
              <a:rPr lang="en-US" sz="1600" b="1" dirty="0" smtClean="0"/>
              <a:t> NDVI</a:t>
            </a:r>
            <a:r>
              <a:rPr lang="en-US" sz="1200" b="1" dirty="0" smtClean="0"/>
              <a:t>BS</a:t>
            </a:r>
            <a:r>
              <a:rPr lang="en-US" sz="1600" b="1" dirty="0" smtClean="0"/>
              <a:t>: </a:t>
            </a:r>
          </a:p>
          <a:p>
            <a:r>
              <a:rPr lang="en-US" sz="1600" b="1" dirty="0" smtClean="0"/>
              <a:t>Sense NDVI from </a:t>
            </a:r>
            <a:r>
              <a:rPr lang="en-US" sz="1600" b="1" dirty="0" err="1" smtClean="0"/>
              <a:t>NRich</a:t>
            </a:r>
            <a:r>
              <a:rPr lang="en-US" sz="1600" b="1" dirty="0" smtClean="0"/>
              <a:t> strip and adjacent farmer practice strip in a portion of the field exhibiting  the highest response to pre-plant fertilizer.  Also collect NDVI measurement from bare soil.  Calculate  RI</a:t>
            </a:r>
            <a:r>
              <a:rPr lang="en-US" sz="1200" b="1" dirty="0" smtClean="0"/>
              <a:t>NDVI</a:t>
            </a:r>
            <a:r>
              <a:rPr lang="en-US" sz="1600" b="1" dirty="0" smtClean="0"/>
              <a:t> 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POTENTIAL  YIELD:  </a:t>
            </a:r>
          </a:p>
          <a:p>
            <a:r>
              <a:rPr lang="en-US" sz="1600" b="1" dirty="0" smtClean="0"/>
              <a:t>Field history, yield trend, farmer’s and agronomist’s knowledge, experience, and intuition, crop models, soils map, etc. </a:t>
            </a:r>
          </a:p>
          <a:p>
            <a:endParaRPr lang="en-US" sz="1600" b="1" dirty="0" smtClean="0"/>
          </a:p>
          <a:p>
            <a:endParaRPr lang="en-US" sz="1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Inflection Point Location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143000" y="2286000"/>
          <a:ext cx="5600700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Curvature “K”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1676400" y="2057400"/>
          <a:ext cx="5800725" cy="3848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OSU Algorithm Prediction of Yield Compared with Nonlinear Regression of Individual Data Sets</a:t>
            </a:r>
            <a:endParaRPr lang="en-US" sz="28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762000" y="1676400"/>
          <a:ext cx="32766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5257800" y="1676400"/>
          <a:ext cx="3393886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914400" y="4191000"/>
          <a:ext cx="3200400" cy="212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5334000" y="4267200"/>
          <a:ext cx="3229850" cy="2308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Fertilizer Application Rate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838200" y="2667000"/>
          <a:ext cx="6162675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81599" y="1828800"/>
          <a:ext cx="3392129" cy="762000"/>
        </p:xfrm>
        <a:graphic>
          <a:graphicData uri="http://schemas.openxmlformats.org/presentationml/2006/ole">
            <p:oleObj spid="_x0000_s111617" name="Equation" r:id="rId4" imgW="17524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Test Results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09800" y="29718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Dr. Bill </a:t>
            </a:r>
            <a:r>
              <a:rPr lang="en-US" b="1" dirty="0" err="1" smtClean="0"/>
              <a:t>Raun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Eminent Professor and Regents Professor</a:t>
            </a:r>
          </a:p>
          <a:p>
            <a:r>
              <a:rPr lang="en-US" b="1" dirty="0" smtClean="0"/>
              <a:t>Oklahoma State University</a:t>
            </a: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 Sheet Macro for Calculating N Rate</a:t>
            </a:r>
            <a:endParaRPr lang="en-US" dirty="0"/>
          </a:p>
        </p:txBody>
      </p:sp>
      <p:pic>
        <p:nvPicPr>
          <p:cNvPr id="165890" name="Picture 2"/>
          <p:cNvPicPr>
            <a:picLocks noChangeAspect="1" noChangeArrowheads="1"/>
          </p:cNvPicPr>
          <p:nvPr/>
        </p:nvPicPr>
        <p:blipFill>
          <a:blip r:embed="rId2" cstate="print"/>
          <a:srcRect r="26733"/>
          <a:stretch>
            <a:fillRect/>
          </a:stretch>
        </p:blipFill>
        <p:spPr bwMode="auto">
          <a:xfrm>
            <a:off x="1752600" y="1676400"/>
            <a:ext cx="563880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Normalized Difference Vegetative Index - NDVI</a:t>
            </a:r>
            <a:endParaRPr lang="en-US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Calculated from the red and near-infrared bands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Equivalent to a plant physical examination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Correlated with: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Plant biomass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Crop yield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Plant nitrogen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Plant chlorophyll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Water stress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Plant diseases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Insect damage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31748" name="Picture 4" descr="whea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124200"/>
            <a:ext cx="2519363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957763" y="1752600"/>
          <a:ext cx="3451225" cy="1117600"/>
        </p:xfrm>
        <a:graphic>
          <a:graphicData uri="http://schemas.openxmlformats.org/presentationml/2006/ole">
            <p:oleObj spid="_x0000_s68609" name="Equation" r:id="rId5" imgW="13334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OSU Original N Rate Algorithm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3505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0000"/>
                </a:solidFill>
              </a:rPr>
              <a:t>Bill’s Postulates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/>
              <a:t>Crop yield potential can be predicted from NDVI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/>
              <a:t>A maximum potential yield exists that is a function of the weather and soil type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/>
              <a:t>A fertilizer response index exists that defines the response to additional fertilizer and varies from year to year and site to site. 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/>
              <a:t>Response to N fertilizer is independent  of potential yield.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/>
              <a:t>YPN = </a:t>
            </a:r>
            <a:r>
              <a:rPr lang="en-US" i="1" dirty="0" smtClean="0"/>
              <a:t>f</a:t>
            </a:r>
            <a:r>
              <a:rPr lang="en-US" dirty="0" smtClean="0"/>
              <a:t>(YP0, RI)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114800" y="1905000"/>
            <a:ext cx="4399472" cy="3458881"/>
            <a:chOff x="3810000" y="2057400"/>
            <a:chExt cx="4399472" cy="3458881"/>
          </a:xfrm>
        </p:grpSpPr>
        <p:grpSp>
          <p:nvGrpSpPr>
            <p:cNvPr id="4" name="Group 43"/>
            <p:cNvGrpSpPr>
              <a:grpSpLocks/>
            </p:cNvGrpSpPr>
            <p:nvPr/>
          </p:nvGrpSpPr>
          <p:grpSpPr bwMode="auto">
            <a:xfrm>
              <a:off x="3810000" y="2057400"/>
              <a:ext cx="4399472" cy="3458881"/>
              <a:chOff x="457200" y="533400"/>
              <a:chExt cx="8382000" cy="5334000"/>
            </a:xfrm>
          </p:grpSpPr>
          <p:sp>
            <p:nvSpPr>
              <p:cNvPr id="5" name="Rectangle 2"/>
              <p:cNvSpPr>
                <a:spLocks noChangeArrowheads="1"/>
              </p:cNvSpPr>
              <p:nvPr/>
            </p:nvSpPr>
            <p:spPr bwMode="auto">
              <a:xfrm>
                <a:off x="1143000" y="533400"/>
                <a:ext cx="7696200" cy="5334000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800"/>
              </a:p>
            </p:txBody>
          </p:sp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2581275" y="5002213"/>
                <a:ext cx="1184275" cy="66675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800"/>
              </a:p>
            </p:txBody>
          </p:sp>
          <p:pic>
            <p:nvPicPr>
              <p:cNvPr id="7" name="Picture 4" descr="Feekes_g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62000" y="742950"/>
                <a:ext cx="7820025" cy="4886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5" descr="Feekes_b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57200" y="1447800"/>
                <a:ext cx="7791450" cy="4200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3048000" y="44958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>
                <a:off x="8534400" y="990600"/>
                <a:ext cx="0" cy="4419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 flipV="1">
                <a:off x="3048000" y="1524000"/>
                <a:ext cx="4648200" cy="3200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 flipV="1">
                <a:off x="3048000" y="762000"/>
                <a:ext cx="5029200" cy="3733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" name="Text Box 14"/>
              <p:cNvSpPr txBox="1">
                <a:spLocks noChangeArrowheads="1"/>
              </p:cNvSpPr>
              <p:nvPr/>
            </p:nvSpPr>
            <p:spPr bwMode="auto">
              <a:xfrm>
                <a:off x="1625599" y="1778000"/>
                <a:ext cx="685800" cy="332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800" b="1" dirty="0"/>
              </a:p>
            </p:txBody>
          </p:sp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1328271" y="650909"/>
                <a:ext cx="6474190" cy="3498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200" b="1" dirty="0" smtClean="0"/>
                  <a:t>1. </a:t>
                </a:r>
                <a:r>
                  <a:rPr lang="en-US" sz="1400" b="1" dirty="0" smtClean="0"/>
                  <a:t>Measure</a:t>
                </a:r>
                <a:endParaRPr lang="en-US" sz="1400" b="1" dirty="0"/>
              </a:p>
              <a:p>
                <a:pPr>
                  <a:lnSpc>
                    <a:spcPct val="150000"/>
                  </a:lnSpc>
                </a:pPr>
                <a:endParaRPr lang="en-US" sz="1400" b="1" dirty="0"/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2. Predict </a:t>
                </a:r>
                <a:r>
                  <a:rPr lang="en-US" sz="1400" b="1" dirty="0"/>
                  <a:t>YP</a:t>
                </a:r>
                <a:r>
                  <a:rPr lang="en-US" sz="1400" b="1" baseline="-25000" dirty="0"/>
                  <a:t>0</a:t>
                </a:r>
              </a:p>
              <a:p>
                <a:pPr>
                  <a:lnSpc>
                    <a:spcPct val="150000"/>
                  </a:lnSpc>
                </a:pPr>
                <a:endParaRPr lang="en-US" sz="1400" b="1" dirty="0"/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3. Predict YP</a:t>
                </a:r>
                <a:r>
                  <a:rPr lang="en-US" sz="1400" b="1" baseline="-25000" dirty="0" smtClean="0"/>
                  <a:t>N</a:t>
                </a:r>
                <a:r>
                  <a:rPr lang="en-US" sz="1400" b="1" dirty="0" smtClean="0"/>
                  <a:t>  </a:t>
                </a:r>
                <a:endParaRPr lang="en-US" sz="1400" b="1" dirty="0"/>
              </a:p>
              <a:p>
                <a:pPr>
                  <a:lnSpc>
                    <a:spcPct val="150000"/>
                  </a:lnSpc>
                </a:pPr>
                <a:endParaRPr lang="en-US" sz="1200" b="1" dirty="0"/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4. </a:t>
                </a:r>
                <a:endParaRPr lang="en-US" sz="1400" b="1" dirty="0"/>
              </a:p>
            </p:txBody>
          </p:sp>
          <p:sp>
            <p:nvSpPr>
              <p:cNvPr id="18" name="Text Box 17"/>
              <p:cNvSpPr txBox="1">
                <a:spLocks noChangeArrowheads="1"/>
              </p:cNvSpPr>
              <p:nvPr/>
            </p:nvSpPr>
            <p:spPr bwMode="auto">
              <a:xfrm>
                <a:off x="1627187" y="2479677"/>
                <a:ext cx="685800" cy="332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800" b="1" dirty="0"/>
              </a:p>
            </p:txBody>
          </p:sp>
          <p:sp>
            <p:nvSpPr>
              <p:cNvPr id="20" name="Text Box 19"/>
              <p:cNvSpPr txBox="1">
                <a:spLocks noChangeArrowheads="1"/>
              </p:cNvSpPr>
              <p:nvPr/>
            </p:nvSpPr>
            <p:spPr bwMode="auto">
              <a:xfrm>
                <a:off x="1639888" y="3213099"/>
                <a:ext cx="685800" cy="332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800" b="1" dirty="0"/>
              </a:p>
            </p:txBody>
          </p:sp>
          <p:sp>
            <p:nvSpPr>
              <p:cNvPr id="21" name="Text Box 20"/>
              <p:cNvSpPr txBox="1">
                <a:spLocks noChangeArrowheads="1"/>
              </p:cNvSpPr>
              <p:nvPr/>
            </p:nvSpPr>
            <p:spPr bwMode="auto">
              <a:xfrm>
                <a:off x="2344740" y="4378327"/>
                <a:ext cx="314327" cy="793741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800" b="1">
                    <a:solidFill>
                      <a:srgbClr val="FFFF00"/>
                    </a:solidFill>
                  </a:rPr>
                  <a:t>1</a:t>
                </a:r>
              </a:p>
            </p:txBody>
          </p:sp>
          <p:sp>
            <p:nvSpPr>
              <p:cNvPr id="22" name="Text Box 21"/>
              <p:cNvSpPr txBox="1">
                <a:spLocks noChangeArrowheads="1"/>
              </p:cNvSpPr>
              <p:nvPr/>
            </p:nvSpPr>
            <p:spPr bwMode="auto">
              <a:xfrm>
                <a:off x="7316790" y="1906586"/>
                <a:ext cx="314327" cy="793741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800" b="1">
                    <a:solidFill>
                      <a:srgbClr val="FFFF00"/>
                    </a:solidFill>
                  </a:rPr>
                  <a:t>2</a:t>
                </a:r>
              </a:p>
            </p:txBody>
          </p:sp>
          <p:sp>
            <p:nvSpPr>
              <p:cNvPr id="23" name="Text Box 22"/>
              <p:cNvSpPr txBox="1">
                <a:spLocks noChangeArrowheads="1"/>
              </p:cNvSpPr>
              <p:nvPr/>
            </p:nvSpPr>
            <p:spPr bwMode="auto">
              <a:xfrm>
                <a:off x="8199437" y="634999"/>
                <a:ext cx="314327" cy="793741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800" b="1">
                    <a:solidFill>
                      <a:srgbClr val="FFFF00"/>
                    </a:solidFill>
                  </a:rPr>
                  <a:t>3</a:t>
                </a:r>
              </a:p>
            </p:txBody>
          </p:sp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5102909" y="4998755"/>
                <a:ext cx="314328" cy="793742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800" b="1" dirty="0">
                    <a:solidFill>
                      <a:srgbClr val="FFFF00"/>
                    </a:solidFill>
                  </a:rPr>
                  <a:t>4</a:t>
                </a:r>
              </a:p>
            </p:txBody>
          </p:sp>
        </p:grpSp>
      </p:grp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5943600" y="3352800"/>
          <a:ext cx="1295400" cy="259080"/>
        </p:xfrm>
        <a:graphic>
          <a:graphicData uri="http://schemas.openxmlformats.org/presentationml/2006/ole">
            <p:oleObj spid="_x0000_s70660" name="Equation" r:id="rId5" imgW="1015920" imgH="203040" progId="Equation.3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5867400" y="2590800"/>
          <a:ext cx="1149604" cy="393700"/>
        </p:xfrm>
        <a:graphic>
          <a:graphicData uri="http://schemas.openxmlformats.org/presentationml/2006/ole">
            <p:oleObj spid="_x0000_s70663" name="Equation" r:id="rId6" imgW="927000" imgH="317160" progId="Equation.3">
              <p:embed/>
            </p:oleObj>
          </a:graphicData>
        </a:graphic>
      </p:graphicFrame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53000" y="3810000"/>
            <a:ext cx="2032000" cy="460375"/>
          </a:xfrm>
          <a:prstGeom prst="rect">
            <a:avLst/>
          </a:prstGeom>
          <a:noFill/>
        </p:spPr>
      </p:pic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38800" y="1905000"/>
            <a:ext cx="1524000" cy="582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Agronomic Justification for Sigmoid Yield Model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0800000" flipV="1">
            <a:off x="3429000" y="5105400"/>
            <a:ext cx="609600" cy="304800"/>
          </a:xfrm>
          <a:prstGeom prst="line">
            <a:avLst/>
          </a:prstGeom>
          <a:ln w="730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/>
          <p:nvPr/>
        </p:nvGraphicFramePr>
        <p:xfrm>
          <a:off x="1905000" y="1905000"/>
          <a:ext cx="5410200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Sigmoid Yield Model with Transitions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371601" y="1862137"/>
          <a:ext cx="5557202" cy="392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05400" y="37338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How Do We Locate the “Curve?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620000" cy="1096962"/>
          </a:xfrm>
        </p:spPr>
        <p:txBody>
          <a:bodyPr/>
          <a:lstStyle/>
          <a:p>
            <a:r>
              <a:rPr lang="en-US" sz="2800" dirty="0" smtClean="0"/>
              <a:t>Locate by 1) NDVINRICH and Max. Potential Yield 2) </a:t>
            </a:r>
            <a:r>
              <a:rPr lang="en-US" sz="2800" dirty="0" err="1" smtClean="0"/>
              <a:t>NDVI</a:t>
            </a:r>
            <a:r>
              <a:rPr lang="en-US" sz="2400" dirty="0" err="1" smtClean="0"/>
              <a:t>BareSoil</a:t>
            </a:r>
            <a:r>
              <a:rPr lang="en-US" sz="2800" dirty="0" smtClean="0"/>
              <a:t> and Zero Yield</a:t>
            </a:r>
            <a:endParaRPr lang="en-US" sz="28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371600" y="1905000"/>
          <a:ext cx="6629399" cy="4081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val 3"/>
          <p:cNvSpPr/>
          <p:nvPr/>
        </p:nvSpPr>
        <p:spPr>
          <a:xfrm>
            <a:off x="2971800" y="4953000"/>
            <a:ext cx="304800" cy="304800"/>
          </a:xfrm>
          <a:prstGeom prst="ellipse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Sigmoid Model Shift from Change in Growth Stage (Biomass)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828800" y="2133600"/>
          <a:ext cx="5143499" cy="4000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val 3"/>
          <p:cNvSpPr/>
          <p:nvPr/>
        </p:nvSpPr>
        <p:spPr>
          <a:xfrm>
            <a:off x="5181600" y="2057400"/>
            <a:ext cx="304800" cy="304800"/>
          </a:xfrm>
          <a:prstGeom prst="ellipse">
            <a:avLst/>
          </a:prstGeom>
          <a:noFill/>
          <a:ln w="444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172200" y="2057400"/>
            <a:ext cx="304800" cy="304800"/>
          </a:xfrm>
          <a:prstGeom prst="ellipse">
            <a:avLst/>
          </a:prstGeom>
          <a:noFill/>
          <a:ln w="444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553200" y="2057400"/>
            <a:ext cx="304800" cy="304800"/>
          </a:xfrm>
          <a:prstGeom prst="ellipse">
            <a:avLst/>
          </a:prstGeom>
          <a:noFill/>
          <a:ln w="444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29400" y="26670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Maximum </a:t>
            </a:r>
            <a:br>
              <a:rPr lang="en-US" sz="1200" b="1" dirty="0" smtClean="0"/>
            </a:br>
            <a:r>
              <a:rPr lang="en-US" sz="1200" b="1" dirty="0" smtClean="0"/>
              <a:t>Potential </a:t>
            </a:r>
            <a:br>
              <a:rPr lang="en-US" sz="1200" b="1" dirty="0" smtClean="0"/>
            </a:br>
            <a:r>
              <a:rPr lang="en-US" sz="1200" b="1" dirty="0" smtClean="0"/>
              <a:t>Yield</a:t>
            </a:r>
          </a:p>
          <a:p>
            <a:r>
              <a:rPr lang="en-US" sz="1200" b="1" dirty="0" err="1" smtClean="0"/>
              <a:t>NRich</a:t>
            </a:r>
            <a:r>
              <a:rPr lang="en-US" sz="1200" b="1" dirty="0" smtClean="0"/>
              <a:t> NDVI</a:t>
            </a:r>
            <a:endParaRPr lang="en-US" sz="12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6515099" y="2552701"/>
            <a:ext cx="38100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5" idx="5"/>
          </p:cNvCxnSpPr>
          <p:nvPr/>
        </p:nvCxnSpPr>
        <p:spPr>
          <a:xfrm rot="16200000" flipV="1">
            <a:off x="6356164" y="2393763"/>
            <a:ext cx="425637" cy="2732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5486400" y="2286000"/>
            <a:ext cx="12192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Sigmoid Model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3429000" y="2057400"/>
          <a:ext cx="5105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838200" y="2286000"/>
          <a:ext cx="2819400" cy="1056789"/>
        </p:xfrm>
        <a:graphic>
          <a:graphicData uri="http://schemas.openxmlformats.org/presentationml/2006/ole">
            <p:oleObj spid="_x0000_s123907" name="Equation" r:id="rId4" imgW="1320480" imgH="4950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86600" y="3810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</a:rPr>
              <a:t>Radius of Curvature</a:t>
            </a:r>
            <a:endParaRPr lang="en-US" sz="12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Yield Calculations</a:t>
            </a:r>
            <a:endParaRPr lang="en-US" dirty="0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680651"/>
            <a:ext cx="53976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25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0" y="1114037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255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8" name="Object 14"/>
          <p:cNvGraphicFramePr>
            <a:graphicFrameLocks noChangeAspect="1"/>
          </p:cNvGraphicFramePr>
          <p:nvPr/>
        </p:nvGraphicFramePr>
        <p:xfrm>
          <a:off x="457200" y="1752600"/>
          <a:ext cx="7800975" cy="2286000"/>
        </p:xfrm>
        <a:graphic>
          <a:graphicData uri="http://schemas.openxmlformats.org/presentationml/2006/ole">
            <p:oleObj spid="_x0000_s153602" name="Equation" r:id="rId3" imgW="1688760" imgH="495000" progId="Equation.3">
              <p:embed/>
            </p:oleObj>
          </a:graphicData>
        </a:graphic>
      </p:graphicFrame>
      <p:sp>
        <p:nvSpPr>
          <p:cNvPr id="11" name="Oval 10"/>
          <p:cNvSpPr/>
          <p:nvPr/>
        </p:nvSpPr>
        <p:spPr>
          <a:xfrm>
            <a:off x="4191000" y="2743200"/>
            <a:ext cx="1295400" cy="6858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371600" y="4267200"/>
            <a:ext cx="6934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Variables &amp; Parameters</a:t>
            </a:r>
          </a:p>
          <a:p>
            <a:r>
              <a:rPr lang="en-US" b="1" dirty="0" err="1" smtClean="0"/>
              <a:t>YPmax</a:t>
            </a:r>
            <a:endParaRPr lang="en-US" b="1" dirty="0" smtClean="0"/>
          </a:p>
          <a:p>
            <a:r>
              <a:rPr lang="en-US" b="1" dirty="0" err="1" smtClean="0"/>
              <a:t>NDVI</a:t>
            </a:r>
            <a:r>
              <a:rPr lang="en-US" sz="1400" b="1" dirty="0" err="1" smtClean="0"/>
              <a:t>NRich</a:t>
            </a:r>
            <a:endParaRPr lang="en-US" b="1" dirty="0" smtClean="0"/>
          </a:p>
          <a:p>
            <a:r>
              <a:rPr lang="en-US" b="1" dirty="0" smtClean="0"/>
              <a:t>NDVI</a:t>
            </a:r>
            <a:r>
              <a:rPr lang="en-US" sz="1400" b="1" dirty="0" smtClean="0"/>
              <a:t>FP</a:t>
            </a:r>
          </a:p>
          <a:p>
            <a:r>
              <a:rPr lang="en-US" b="1" dirty="0" smtClean="0"/>
              <a:t>RI</a:t>
            </a:r>
            <a:r>
              <a:rPr lang="en-US" sz="1400" b="1" dirty="0" smtClean="0"/>
              <a:t>NDVI = </a:t>
            </a:r>
            <a:r>
              <a:rPr lang="en-US" b="1" dirty="0" err="1" smtClean="0"/>
              <a:t>NDVI</a:t>
            </a:r>
            <a:r>
              <a:rPr lang="en-US" sz="1400" b="1" dirty="0" err="1" smtClean="0"/>
              <a:t>NRich</a:t>
            </a:r>
            <a:r>
              <a:rPr lang="en-US" sz="1400" b="1" dirty="0" smtClean="0"/>
              <a:t>/</a:t>
            </a:r>
            <a:r>
              <a:rPr lang="en-US" b="1" dirty="0" smtClean="0"/>
              <a:t>NDVI</a:t>
            </a:r>
            <a:r>
              <a:rPr lang="en-US" sz="1400" b="1" dirty="0" smtClean="0"/>
              <a:t>FP</a:t>
            </a:r>
            <a:endParaRPr lang="en-US" b="1" dirty="0" smtClean="0"/>
          </a:p>
          <a:p>
            <a:r>
              <a:rPr lang="en-US" b="1" dirty="0" err="1" smtClean="0"/>
              <a:t>Inf</a:t>
            </a:r>
            <a:r>
              <a:rPr lang="en-US" b="1" dirty="0" smtClean="0"/>
              <a:t> – Parameter Function of </a:t>
            </a:r>
            <a:r>
              <a:rPr lang="en-US" b="1" dirty="0" err="1" smtClean="0"/>
              <a:t>NDVI</a:t>
            </a:r>
            <a:r>
              <a:rPr lang="en-US" sz="1400" b="1" dirty="0" err="1" smtClean="0"/>
              <a:t>NRich</a:t>
            </a:r>
            <a:endParaRPr lang="en-US" sz="1200" b="1" dirty="0" smtClean="0"/>
          </a:p>
          <a:p>
            <a:r>
              <a:rPr lang="en-US" b="1" dirty="0" smtClean="0"/>
              <a:t>“K” – Parameter Function of </a:t>
            </a:r>
            <a:r>
              <a:rPr lang="en-US" b="1" dirty="0" err="1" smtClean="0"/>
              <a:t>NDVI</a:t>
            </a:r>
            <a:r>
              <a:rPr lang="en-US" sz="1400" b="1" dirty="0" err="1" smtClean="0"/>
              <a:t>NRich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E36C09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4084</TotalTime>
  <Words>577</Words>
  <Application>Microsoft Office PowerPoint</Application>
  <PresentationFormat>On-screen Show (4:3)</PresentationFormat>
  <Paragraphs>127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Generalized Algorithm for Variable Rate Nitrogen Application on Cereal Grains</vt:lpstr>
      <vt:lpstr>Normalized Difference Vegetative Index - NDVI</vt:lpstr>
      <vt:lpstr>OSU Original N Rate Algorithm</vt:lpstr>
      <vt:lpstr>Agronomic Justification for Sigmoid Yield Model</vt:lpstr>
      <vt:lpstr>Sigmoid Yield Model with Transitions</vt:lpstr>
      <vt:lpstr>Locate by 1) NDVINRICH and Max. Potential Yield 2) NDVIBareSoil and Zero Yield</vt:lpstr>
      <vt:lpstr>Sigmoid Model Shift from Change in Growth Stage (Biomass)</vt:lpstr>
      <vt:lpstr>Unit Sigmoid Model</vt:lpstr>
      <vt:lpstr>Potential Yield Calculations</vt:lpstr>
      <vt:lpstr>NRich Strip &amp; Potential Yield</vt:lpstr>
      <vt:lpstr>Inflection Point Location</vt:lpstr>
      <vt:lpstr>Curvature “K”</vt:lpstr>
      <vt:lpstr>OSU Algorithm Prediction of Yield Compared with Nonlinear Regression of Individual Data Sets</vt:lpstr>
      <vt:lpstr>Fertilizer Application Rate</vt:lpstr>
      <vt:lpstr>Field Test Results</vt:lpstr>
      <vt:lpstr>Spread Sheet Macro for Calculating N Rate</vt:lpstr>
    </vt:vector>
  </TitlesOfParts>
  <Company>Oklahoma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B. s</dc:creator>
  <cp:lastModifiedBy>John B. Solie</cp:lastModifiedBy>
  <cp:revision>371</cp:revision>
  <dcterms:created xsi:type="dcterms:W3CDTF">2009-02-12T16:39:35Z</dcterms:created>
  <dcterms:modified xsi:type="dcterms:W3CDTF">2010-08-03T11:52:29Z</dcterms:modified>
</cp:coreProperties>
</file>