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5"/>
  </p:notesMasterIdLst>
  <p:handoutMasterIdLst>
    <p:handoutMasterId r:id="rId46"/>
  </p:handoutMasterIdLst>
  <p:sldIdLst>
    <p:sldId id="320" r:id="rId2"/>
    <p:sldId id="401" r:id="rId3"/>
    <p:sldId id="400" r:id="rId4"/>
    <p:sldId id="403" r:id="rId5"/>
    <p:sldId id="404" r:id="rId6"/>
    <p:sldId id="405" r:id="rId7"/>
    <p:sldId id="406" r:id="rId8"/>
    <p:sldId id="43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37" r:id="rId19"/>
    <p:sldId id="416" r:id="rId20"/>
    <p:sldId id="417" r:id="rId21"/>
    <p:sldId id="418" r:id="rId22"/>
    <p:sldId id="419" r:id="rId23"/>
    <p:sldId id="420" r:id="rId24"/>
    <p:sldId id="438" r:id="rId25"/>
    <p:sldId id="421" r:id="rId26"/>
    <p:sldId id="422" r:id="rId27"/>
    <p:sldId id="423" r:id="rId28"/>
    <p:sldId id="424" r:id="rId29"/>
    <p:sldId id="425" r:id="rId30"/>
    <p:sldId id="426" r:id="rId31"/>
    <p:sldId id="427" r:id="rId32"/>
    <p:sldId id="430" r:id="rId33"/>
    <p:sldId id="428" r:id="rId34"/>
    <p:sldId id="429" r:id="rId35"/>
    <p:sldId id="431" r:id="rId36"/>
    <p:sldId id="439" r:id="rId37"/>
    <p:sldId id="432" r:id="rId38"/>
    <p:sldId id="433" r:id="rId39"/>
    <p:sldId id="434" r:id="rId40"/>
    <p:sldId id="435" r:id="rId41"/>
    <p:sldId id="440" r:id="rId42"/>
    <p:sldId id="441" r:id="rId43"/>
    <p:sldId id="399" r:id="rId4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0905"/>
    <a:srgbClr val="DDDDDD"/>
    <a:srgbClr val="EAEAEA"/>
    <a:srgbClr val="B2B2B2"/>
    <a:srgbClr val="FFFF00"/>
    <a:srgbClr val="8607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88104" autoAdjust="0"/>
  </p:normalViewPr>
  <p:slideViewPr>
    <p:cSldViewPr>
      <p:cViewPr varScale="1">
        <p:scale>
          <a:sx n="92" d="100"/>
          <a:sy n="92" d="100"/>
        </p:scale>
        <p:origin x="-118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362" y="-7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5F42615-CCF5-4B92-AFA5-8DDF243D3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9D3B2C8-1BCE-4687-8AA2-2F18B8EBD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brutus_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1288" y="3276600"/>
            <a:ext cx="14319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ohio-state-2_new"/>
          <p:cNvPicPr>
            <a:picLocks noChangeAspect="1" noChangeArrowheads="1"/>
          </p:cNvPicPr>
          <p:nvPr userDrawn="1"/>
        </p:nvPicPr>
        <p:blipFill>
          <a:blip r:embed="rId3">
            <a:lum bright="56000" contrast="-90000"/>
          </a:blip>
          <a:srcRect/>
          <a:stretch>
            <a:fillRect/>
          </a:stretch>
        </p:blipFill>
        <p:spPr bwMode="auto">
          <a:xfrm>
            <a:off x="3773488" y="2678113"/>
            <a:ext cx="1598612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OARDC-Extension_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3228975"/>
            <a:ext cx="99695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5" descr="soil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762375"/>
            <a:ext cx="1052513" cy="990600"/>
          </a:xfrm>
          <a:prstGeom prst="rect">
            <a:avLst/>
          </a:prstGeom>
          <a:noFill/>
          <a:effectLst>
            <a:outerShdw dist="35921" dir="2700000" algn="ctr" rotWithShape="0">
              <a:schemeClr val="tx1"/>
            </a:outerShdw>
          </a:effectLst>
        </p:spPr>
      </p:pic>
      <p:sp>
        <p:nvSpPr>
          <p:cNvPr id="8" name="Rectangle 3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86070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62088"/>
          </a:xfrm>
          <a:effectLst/>
        </p:spPr>
        <p:txBody>
          <a:bodyPr/>
          <a:lstStyle>
            <a:lvl1pPr>
              <a:defRPr b="1">
                <a:solidFill>
                  <a:srgbClr val="86070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C656C-C280-4FA7-BC74-5837ACA2AF21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ADFD6-B55A-4B8B-9992-AC1D8C1D6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71B2E-932C-40E8-BC01-E125C0DEB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D1C07-B777-4706-8C04-8FA2B6443AB6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6B2B6-78CA-4BC1-883F-4DF6A3E08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E83DD-07ED-4595-B73E-B0338DF9A2F5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4343-F172-4921-9AC0-F374F584F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419C4-BA0B-4BF3-8F9A-822AFA9628DD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762000"/>
          </a:xfrm>
        </p:spPr>
        <p:txBody>
          <a:bodyPr/>
          <a:lstStyle>
            <a:lvl1pPr>
              <a:defRPr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201B-A7B1-4332-88FE-414564869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CE608-2765-4E2A-AA04-72520A0E68B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06D23-CF3F-40A0-9619-CBBCBA5A1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2C35-C862-4616-9968-17F411E1534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14400"/>
            <a:ext cx="43434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3434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6816C-2C8C-4868-B91A-50B1C6564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78C53-8D98-4EF1-A801-9CB4EB08EA87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65F9E-FA7C-4D07-AFC7-A05BF6CA3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7C8C5-6865-4C50-9DF6-8C532FA736C7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7E53-5733-4CDE-B3D1-E04E9F0A5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C7129-565A-497C-B048-58D704B8B6D8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DFE88-8558-44C2-92F0-7541617DF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41A41-BAD2-4052-8DA1-E6109F3C2D48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4B631-F59D-4FF2-8B64-B8FE58A51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7F6CC-BBC8-4502-9D14-7822421869AC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37051-FB4C-4A32-A15F-FCB4EF561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8CE1-4125-4D69-80D5-22EF07603D33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0" y="6386513"/>
            <a:ext cx="9144000" cy="471487"/>
          </a:xfrm>
          <a:prstGeom prst="rect">
            <a:avLst/>
          </a:prstGeom>
          <a:solidFill>
            <a:srgbClr val="86070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B2B2B2"/>
                </a:solidFill>
                <a:latin typeface="Tahoma" charset="0"/>
              </a:defRPr>
            </a:lvl1pPr>
          </a:lstStyle>
          <a:p>
            <a:pPr>
              <a:defRPr/>
            </a:pPr>
            <a:fld id="{3F162723-042A-4FAB-B846-B0D9A2A7A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914400"/>
            <a:ext cx="8839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23" descr="brutus_2"/>
          <p:cNvPicPr>
            <a:picLocks noChangeAspect="1" noChangeArrowheads="1"/>
          </p:cNvPicPr>
          <p:nvPr/>
        </p:nvPicPr>
        <p:blipFill>
          <a:blip r:embed="rId14">
            <a:lum bright="66000" contrast="-100000"/>
          </a:blip>
          <a:srcRect/>
          <a:stretch>
            <a:fillRect/>
          </a:stretch>
        </p:blipFill>
        <p:spPr bwMode="auto">
          <a:xfrm>
            <a:off x="8408988" y="5453063"/>
            <a:ext cx="87788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77850" y="0"/>
            <a:ext cx="7989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B2B2B2"/>
                </a:solidFill>
                <a:latin typeface="Tahoma" charset="0"/>
              </a:defRPr>
            </a:lvl1pPr>
          </a:lstStyle>
          <a:p>
            <a:pPr>
              <a:defRPr/>
            </a:pPr>
            <a:fld id="{BFD0BEAD-5711-4F26-9D2C-F1BC4659C7E0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B2B2B2"/>
                </a:solidFill>
              </a:defRPr>
            </a:lvl1pPr>
          </a:lstStyle>
          <a:p>
            <a:endParaRPr lang="en-US"/>
          </a:p>
        </p:txBody>
      </p:sp>
      <p:pic>
        <p:nvPicPr>
          <p:cNvPr id="1033" name="Picture 18" descr="ohio-state-2_new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375" y="6424613"/>
            <a:ext cx="4254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9" descr="OARDC-Extension_logo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686800" y="6392863"/>
            <a:ext cx="322263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1" name="Freeform 29"/>
          <p:cNvSpPr>
            <a:spLocks/>
          </p:cNvSpPr>
          <p:nvPr/>
        </p:nvSpPr>
        <p:spPr bwMode="ltGray">
          <a:xfrm>
            <a:off x="0" y="5791200"/>
            <a:ext cx="1143000" cy="1057275"/>
          </a:xfrm>
          <a:custGeom>
            <a:avLst/>
            <a:gdLst/>
            <a:ahLst/>
            <a:cxnLst>
              <a:cxn ang="0">
                <a:pos x="329" y="66"/>
              </a:cxn>
              <a:cxn ang="0">
                <a:pos x="161" y="30"/>
              </a:cxn>
              <a:cxn ang="0">
                <a:pos x="0" y="0"/>
              </a:cxn>
              <a:cxn ang="0">
                <a:pos x="0" y="12"/>
              </a:cxn>
              <a:cxn ang="0">
                <a:pos x="161" y="42"/>
              </a:cxn>
              <a:cxn ang="0">
                <a:pos x="323" y="78"/>
              </a:cxn>
              <a:cxn ang="0">
                <a:pos x="556" y="150"/>
              </a:cxn>
              <a:cxn ang="0">
                <a:pos x="777" y="245"/>
              </a:cxn>
              <a:cxn ang="0">
                <a:pos x="993" y="365"/>
              </a:cxn>
              <a:cxn ang="0">
                <a:pos x="1196" y="503"/>
              </a:cxn>
              <a:cxn ang="0">
                <a:pos x="1381" y="653"/>
              </a:cxn>
              <a:cxn ang="0">
                <a:pos x="1555" y="827"/>
              </a:cxn>
              <a:cxn ang="0">
                <a:pos x="1710" y="1019"/>
              </a:cxn>
              <a:cxn ang="0">
                <a:pos x="1854" y="1229"/>
              </a:cxn>
              <a:cxn ang="0">
                <a:pos x="1937" y="1366"/>
              </a:cxn>
              <a:cxn ang="0">
                <a:pos x="2009" y="1510"/>
              </a:cxn>
              <a:cxn ang="0">
                <a:pos x="2069" y="1654"/>
              </a:cxn>
              <a:cxn ang="0">
                <a:pos x="2123" y="1804"/>
              </a:cxn>
              <a:cxn ang="0">
                <a:pos x="2135" y="1804"/>
              </a:cxn>
              <a:cxn ang="0">
                <a:pos x="2081" y="1654"/>
              </a:cxn>
              <a:cxn ang="0">
                <a:pos x="2021" y="1510"/>
              </a:cxn>
              <a:cxn ang="0">
                <a:pos x="1949" y="1366"/>
              </a:cxn>
              <a:cxn ang="0">
                <a:pos x="1866" y="1223"/>
              </a:cxn>
              <a:cxn ang="0">
                <a:pos x="1722" y="1013"/>
              </a:cxn>
              <a:cxn ang="0">
                <a:pos x="1561" y="821"/>
              </a:cxn>
              <a:cxn ang="0">
                <a:pos x="1387" y="647"/>
              </a:cxn>
              <a:cxn ang="0">
                <a:pos x="1202" y="491"/>
              </a:cxn>
              <a:cxn ang="0">
                <a:pos x="999" y="353"/>
              </a:cxn>
              <a:cxn ang="0">
                <a:pos x="783" y="239"/>
              </a:cxn>
              <a:cxn ang="0">
                <a:pos x="562" y="138"/>
              </a:cxn>
              <a:cxn ang="0">
                <a:pos x="329" y="66"/>
              </a:cxn>
              <a:cxn ang="0">
                <a:pos x="329" y="66"/>
              </a:cxn>
            </a:cxnLst>
            <a:rect l="0" t="0" r="r" b="b"/>
            <a:pathLst>
              <a:path w="2135" h="1804">
                <a:moveTo>
                  <a:pt x="329" y="66"/>
                </a:moveTo>
                <a:lnTo>
                  <a:pt x="161" y="30"/>
                </a:lnTo>
                <a:lnTo>
                  <a:pt x="0" y="0"/>
                </a:lnTo>
                <a:lnTo>
                  <a:pt x="0" y="12"/>
                </a:lnTo>
                <a:lnTo>
                  <a:pt x="161" y="42"/>
                </a:lnTo>
                <a:lnTo>
                  <a:pt x="323" y="78"/>
                </a:lnTo>
                <a:lnTo>
                  <a:pt x="556" y="150"/>
                </a:lnTo>
                <a:lnTo>
                  <a:pt x="777" y="245"/>
                </a:lnTo>
                <a:lnTo>
                  <a:pt x="993" y="365"/>
                </a:lnTo>
                <a:lnTo>
                  <a:pt x="1196" y="503"/>
                </a:lnTo>
                <a:lnTo>
                  <a:pt x="1381" y="653"/>
                </a:lnTo>
                <a:lnTo>
                  <a:pt x="1555" y="827"/>
                </a:lnTo>
                <a:lnTo>
                  <a:pt x="1710" y="1019"/>
                </a:lnTo>
                <a:lnTo>
                  <a:pt x="1854" y="1229"/>
                </a:lnTo>
                <a:lnTo>
                  <a:pt x="1937" y="1366"/>
                </a:lnTo>
                <a:lnTo>
                  <a:pt x="2009" y="1510"/>
                </a:lnTo>
                <a:lnTo>
                  <a:pt x="2069" y="1654"/>
                </a:lnTo>
                <a:lnTo>
                  <a:pt x="2123" y="1804"/>
                </a:lnTo>
                <a:lnTo>
                  <a:pt x="2135" y="1804"/>
                </a:lnTo>
                <a:lnTo>
                  <a:pt x="2081" y="1654"/>
                </a:lnTo>
                <a:lnTo>
                  <a:pt x="2021" y="1510"/>
                </a:lnTo>
                <a:lnTo>
                  <a:pt x="1949" y="1366"/>
                </a:lnTo>
                <a:lnTo>
                  <a:pt x="1866" y="1223"/>
                </a:lnTo>
                <a:lnTo>
                  <a:pt x="1722" y="1013"/>
                </a:lnTo>
                <a:lnTo>
                  <a:pt x="1561" y="821"/>
                </a:lnTo>
                <a:lnTo>
                  <a:pt x="1387" y="647"/>
                </a:lnTo>
                <a:lnTo>
                  <a:pt x="1202" y="491"/>
                </a:lnTo>
                <a:lnTo>
                  <a:pt x="999" y="353"/>
                </a:lnTo>
                <a:lnTo>
                  <a:pt x="783" y="239"/>
                </a:lnTo>
                <a:lnTo>
                  <a:pt x="562" y="138"/>
                </a:lnTo>
                <a:lnTo>
                  <a:pt x="329" y="66"/>
                </a:lnTo>
                <a:lnTo>
                  <a:pt x="329" y="66"/>
                </a:lnTo>
                <a:close/>
              </a:path>
            </a:pathLst>
          </a:custGeom>
          <a:gradFill rotWithShape="0">
            <a:gsLst>
              <a:gs pos="0">
                <a:srgbClr val="860704"/>
              </a:gs>
              <a:gs pos="50000">
                <a:srgbClr val="B2B2B2"/>
              </a:gs>
              <a:gs pos="100000">
                <a:srgbClr val="860704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8223" name="Freeform 31"/>
          <p:cNvSpPr>
            <a:spLocks/>
          </p:cNvSpPr>
          <p:nvPr/>
        </p:nvSpPr>
        <p:spPr bwMode="ltGray">
          <a:xfrm>
            <a:off x="0" y="5924550"/>
            <a:ext cx="931863" cy="923925"/>
          </a:xfrm>
          <a:custGeom>
            <a:avLst/>
            <a:gdLst/>
            <a:ahLst/>
            <a:cxnLst>
              <a:cxn ang="0">
                <a:pos x="1640" y="1377"/>
              </a:cxn>
              <a:cxn ang="0">
                <a:pos x="1692" y="1479"/>
              </a:cxn>
              <a:cxn ang="0">
                <a:pos x="1732" y="1577"/>
              </a:cxn>
              <a:cxn ang="0">
                <a:pos x="1745" y="1577"/>
              </a:cxn>
              <a:cxn ang="0">
                <a:pos x="1703" y="1469"/>
              </a:cxn>
              <a:cxn ang="0">
                <a:pos x="1649" y="1367"/>
              </a:cxn>
              <a:cxn ang="0">
                <a:pos x="1535" y="1157"/>
              </a:cxn>
              <a:cxn ang="0">
                <a:pos x="1395" y="951"/>
              </a:cxn>
              <a:cxn ang="0">
                <a:pos x="1236" y="756"/>
              </a:cxn>
              <a:cxn ang="0">
                <a:pos x="1061" y="582"/>
              </a:cxn>
              <a:cxn ang="0">
                <a:pos x="876" y="426"/>
              </a:cxn>
              <a:cxn ang="0">
                <a:pos x="672" y="294"/>
              </a:cxn>
              <a:cxn ang="0">
                <a:pos x="455" y="174"/>
              </a:cxn>
              <a:cxn ang="0">
                <a:pos x="234" y="78"/>
              </a:cxn>
              <a:cxn ang="0">
                <a:pos x="0" y="0"/>
              </a:cxn>
              <a:cxn ang="0">
                <a:pos x="0" y="12"/>
              </a:cxn>
              <a:cxn ang="0">
                <a:pos x="222" y="89"/>
              </a:cxn>
              <a:cxn ang="0">
                <a:pos x="446" y="185"/>
              </a:cxn>
              <a:cxn ang="0">
                <a:pos x="662" y="305"/>
              </a:cxn>
              <a:cxn ang="0">
                <a:pos x="866" y="437"/>
              </a:cxn>
              <a:cxn ang="0">
                <a:pos x="1052" y="593"/>
              </a:cxn>
              <a:cxn ang="0">
                <a:pos x="1226" y="767"/>
              </a:cxn>
              <a:cxn ang="0">
                <a:pos x="1385" y="960"/>
              </a:cxn>
              <a:cxn ang="0">
                <a:pos x="1526" y="1167"/>
              </a:cxn>
              <a:cxn ang="0">
                <a:pos x="1640" y="1377"/>
              </a:cxn>
            </a:cxnLst>
            <a:rect l="0" t="0" r="r" b="b"/>
            <a:pathLst>
              <a:path w="1745" h="1577">
                <a:moveTo>
                  <a:pt x="1640" y="1377"/>
                </a:moveTo>
                <a:lnTo>
                  <a:pt x="1692" y="1479"/>
                </a:lnTo>
                <a:lnTo>
                  <a:pt x="1732" y="1577"/>
                </a:lnTo>
                <a:lnTo>
                  <a:pt x="1745" y="1577"/>
                </a:lnTo>
                <a:lnTo>
                  <a:pt x="1703" y="1469"/>
                </a:lnTo>
                <a:lnTo>
                  <a:pt x="1649" y="1367"/>
                </a:lnTo>
                <a:lnTo>
                  <a:pt x="1535" y="1157"/>
                </a:lnTo>
                <a:lnTo>
                  <a:pt x="1395" y="951"/>
                </a:lnTo>
                <a:lnTo>
                  <a:pt x="1236" y="756"/>
                </a:lnTo>
                <a:lnTo>
                  <a:pt x="1061" y="582"/>
                </a:lnTo>
                <a:lnTo>
                  <a:pt x="876" y="426"/>
                </a:lnTo>
                <a:lnTo>
                  <a:pt x="672" y="294"/>
                </a:lnTo>
                <a:lnTo>
                  <a:pt x="455" y="174"/>
                </a:lnTo>
                <a:lnTo>
                  <a:pt x="234" y="78"/>
                </a:lnTo>
                <a:lnTo>
                  <a:pt x="0" y="0"/>
                </a:lnTo>
                <a:lnTo>
                  <a:pt x="0" y="12"/>
                </a:lnTo>
                <a:lnTo>
                  <a:pt x="222" y="89"/>
                </a:lnTo>
                <a:lnTo>
                  <a:pt x="446" y="185"/>
                </a:lnTo>
                <a:lnTo>
                  <a:pt x="662" y="305"/>
                </a:lnTo>
                <a:lnTo>
                  <a:pt x="866" y="437"/>
                </a:lnTo>
                <a:lnTo>
                  <a:pt x="1052" y="593"/>
                </a:lnTo>
                <a:lnTo>
                  <a:pt x="1226" y="767"/>
                </a:lnTo>
                <a:lnTo>
                  <a:pt x="1385" y="960"/>
                </a:lnTo>
                <a:lnTo>
                  <a:pt x="1526" y="1167"/>
                </a:lnTo>
                <a:lnTo>
                  <a:pt x="1640" y="1377"/>
                </a:lnTo>
                <a:close/>
              </a:path>
            </a:pathLst>
          </a:custGeom>
          <a:gradFill rotWithShape="0">
            <a:gsLst>
              <a:gs pos="0">
                <a:srgbClr val="860704"/>
              </a:gs>
              <a:gs pos="50000">
                <a:srgbClr val="B2B2B2"/>
              </a:gs>
              <a:gs pos="100000">
                <a:srgbClr val="860704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8224" name="Freeform 32"/>
          <p:cNvSpPr>
            <a:spLocks/>
          </p:cNvSpPr>
          <p:nvPr/>
        </p:nvSpPr>
        <p:spPr bwMode="ltGray">
          <a:xfrm>
            <a:off x="0" y="5811838"/>
            <a:ext cx="931863" cy="10366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"/>
              </a:cxn>
              <a:cxn ang="0">
                <a:pos x="210" y="88"/>
              </a:cxn>
              <a:cxn ang="0">
                <a:pos x="426" y="190"/>
              </a:cxn>
              <a:cxn ang="0">
                <a:pos x="630" y="304"/>
              </a:cxn>
              <a:cxn ang="0">
                <a:pos x="818" y="442"/>
              </a:cxn>
              <a:cxn ang="0">
                <a:pos x="998" y="592"/>
              </a:cxn>
              <a:cxn ang="0">
                <a:pos x="1164" y="766"/>
              </a:cxn>
              <a:cxn ang="0">
                <a:pos x="1310" y="942"/>
              </a:cxn>
              <a:cxn ang="0">
                <a:pos x="1454" y="1146"/>
              </a:cxn>
              <a:cxn ang="0">
                <a:pos x="1536" y="1298"/>
              </a:cxn>
              <a:cxn ang="0">
                <a:pos x="1614" y="1456"/>
              </a:cxn>
              <a:cxn ang="0">
                <a:pos x="1682" y="1616"/>
              </a:cxn>
              <a:cxn ang="0">
                <a:pos x="1733" y="1768"/>
              </a:cxn>
              <a:cxn ang="0">
                <a:pos x="1745" y="1768"/>
              </a:cxn>
              <a:cxn ang="0">
                <a:pos x="1691" y="1606"/>
              </a:cxn>
              <a:cxn ang="0">
                <a:pos x="1623" y="1445"/>
              </a:cxn>
              <a:cxn ang="0">
                <a:pos x="1547" y="1288"/>
              </a:cxn>
              <a:cxn ang="0">
                <a:pos x="1463" y="1136"/>
              </a:cxn>
              <a:cxn ang="0">
                <a:pos x="1320" y="932"/>
              </a:cxn>
              <a:cxn ang="0">
                <a:pos x="1173" y="755"/>
              </a:cxn>
              <a:cxn ang="0">
                <a:pos x="1008" y="581"/>
              </a:cxn>
              <a:cxn ang="0">
                <a:pos x="827" y="431"/>
              </a:cxn>
              <a:cxn ang="0">
                <a:pos x="642" y="293"/>
              </a:cxn>
              <a:cxn ang="0">
                <a:pos x="437" y="179"/>
              </a:cxn>
              <a:cxn ang="0">
                <a:pos x="222" y="78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745" h="1768">
                <a:moveTo>
                  <a:pt x="0" y="0"/>
                </a:moveTo>
                <a:lnTo>
                  <a:pt x="0" y="12"/>
                </a:lnTo>
                <a:lnTo>
                  <a:pt x="210" y="88"/>
                </a:lnTo>
                <a:lnTo>
                  <a:pt x="426" y="190"/>
                </a:lnTo>
                <a:lnTo>
                  <a:pt x="630" y="304"/>
                </a:lnTo>
                <a:lnTo>
                  <a:pt x="818" y="442"/>
                </a:lnTo>
                <a:lnTo>
                  <a:pt x="998" y="592"/>
                </a:lnTo>
                <a:lnTo>
                  <a:pt x="1164" y="766"/>
                </a:lnTo>
                <a:lnTo>
                  <a:pt x="1310" y="942"/>
                </a:lnTo>
                <a:lnTo>
                  <a:pt x="1454" y="1146"/>
                </a:lnTo>
                <a:lnTo>
                  <a:pt x="1536" y="1298"/>
                </a:lnTo>
                <a:lnTo>
                  <a:pt x="1614" y="1456"/>
                </a:lnTo>
                <a:lnTo>
                  <a:pt x="1682" y="1616"/>
                </a:lnTo>
                <a:lnTo>
                  <a:pt x="1733" y="1768"/>
                </a:lnTo>
                <a:lnTo>
                  <a:pt x="1745" y="1768"/>
                </a:lnTo>
                <a:lnTo>
                  <a:pt x="1691" y="1606"/>
                </a:lnTo>
                <a:lnTo>
                  <a:pt x="1623" y="1445"/>
                </a:lnTo>
                <a:lnTo>
                  <a:pt x="1547" y="1288"/>
                </a:lnTo>
                <a:lnTo>
                  <a:pt x="1463" y="1136"/>
                </a:lnTo>
                <a:lnTo>
                  <a:pt x="1320" y="932"/>
                </a:lnTo>
                <a:lnTo>
                  <a:pt x="1173" y="755"/>
                </a:lnTo>
                <a:lnTo>
                  <a:pt x="1008" y="581"/>
                </a:lnTo>
                <a:lnTo>
                  <a:pt x="827" y="431"/>
                </a:lnTo>
                <a:lnTo>
                  <a:pt x="642" y="293"/>
                </a:lnTo>
                <a:lnTo>
                  <a:pt x="437" y="179"/>
                </a:lnTo>
                <a:lnTo>
                  <a:pt x="222" y="78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860704"/>
              </a:gs>
              <a:gs pos="50000">
                <a:srgbClr val="B2B2B2"/>
              </a:gs>
              <a:gs pos="100000">
                <a:srgbClr val="860704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8225" name="Oval 33"/>
          <p:cNvSpPr>
            <a:spLocks noChangeArrowheads="1"/>
          </p:cNvSpPr>
          <p:nvPr/>
        </p:nvSpPr>
        <p:spPr bwMode="ltGray">
          <a:xfrm>
            <a:off x="228600" y="6008688"/>
            <a:ext cx="74613" cy="74612"/>
          </a:xfrm>
          <a:prstGeom prst="ellipse">
            <a:avLst/>
          </a:prstGeom>
          <a:gradFill rotWithShape="0">
            <a:gsLst>
              <a:gs pos="0">
                <a:srgbClr val="B2B2B2"/>
              </a:gs>
              <a:gs pos="100000">
                <a:srgbClr val="860704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8226" name="Oval 34"/>
          <p:cNvSpPr>
            <a:spLocks noChangeArrowheads="1"/>
          </p:cNvSpPr>
          <p:nvPr/>
        </p:nvSpPr>
        <p:spPr bwMode="ltGray">
          <a:xfrm>
            <a:off x="992188" y="6511925"/>
            <a:ext cx="74612" cy="74613"/>
          </a:xfrm>
          <a:prstGeom prst="ellipse">
            <a:avLst/>
          </a:prstGeom>
          <a:gradFill rotWithShape="0">
            <a:gsLst>
              <a:gs pos="0">
                <a:srgbClr val="B2B2B2"/>
              </a:gs>
              <a:gs pos="100000">
                <a:srgbClr val="860704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8227" name="Oval 35"/>
          <p:cNvSpPr>
            <a:spLocks noChangeArrowheads="1"/>
          </p:cNvSpPr>
          <p:nvPr/>
        </p:nvSpPr>
        <p:spPr bwMode="ltGray">
          <a:xfrm>
            <a:off x="468313" y="6084888"/>
            <a:ext cx="74612" cy="74612"/>
          </a:xfrm>
          <a:prstGeom prst="ellipse">
            <a:avLst/>
          </a:prstGeom>
          <a:gradFill rotWithShape="0">
            <a:gsLst>
              <a:gs pos="0">
                <a:srgbClr val="B2B2B2"/>
              </a:gs>
              <a:gs pos="100000">
                <a:srgbClr val="860704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B2B2B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B2B2B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B2B2B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B2B2B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60704"/>
        </a:buClr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2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2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2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2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2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2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3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3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3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3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3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3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3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3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38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A56A62-1A71-4471-9A5F-9753A7909B5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BE78E-003B-4CEF-BA68-A06C93C52435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14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ADB9ECA4-15D1-4A54-929E-A5F9B7694E42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8" name="Rectangle 16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4EB924E1-959B-47C7-8ACF-F0BF0ABAA619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/>
            <a:r>
              <a:rPr lang="en-US" sz="3200" smtClean="0"/>
              <a:t> Regional Studies - Algorithm Performance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August 3, 2010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BEDFAC13-3238-4DB5-AD02-F759B228B2CF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4DC2434D-3039-4C71-B8FB-F97EDD29E575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426567F-C3D3-47F9-B93F-34EDC7844B3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6C2743AE-3ADD-4C54-87EA-997F2DCF6C32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BAD3F1DC-588E-46AB-B951-7B0FDB98BD8A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3A5D1401-3369-4DF8-B7C4-17A11D971A44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7895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378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37892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F900CDFB-4A97-4501-A414-027414765C8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D8718640-7401-44AC-BCAC-5ED30ED6483C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AA4D2985-5BCD-43AA-A716-0651DC20552D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11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F7030C79-902A-4431-B271-308A93785718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8919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389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38916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CE7FB4F-1305-4078-8F49-9A496423EFF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49586D75-7C10-4367-9326-E51E2079C3C8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34169168-D61F-420B-8721-5C6A099B6CBF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12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CE81C289-0595-49F2-A400-B14CCEEB1061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399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39940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EADA9C6-7B8B-41D9-A1F4-6424D2D0C8D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F7A74945-5B0B-4ACA-AB0C-2BC23D2DA297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0938AD07-2737-48FE-BF78-1767DAA4F69F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13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AE5AC6AD-A771-4700-97F3-295B0C0054D9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40967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409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40964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9364BCA5-8F54-4839-B387-E4FFD776258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EA58E25C-860F-40D3-8262-F2D176276B9B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5A515B49-F94D-47CA-8903-7FB39584723A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14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97CD9B2C-84EC-4696-B868-3DD1678DF6B1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419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41988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83EBBFA-3002-4424-AEF6-2C67BE06B97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2AF7A0C5-D977-4E11-911D-5C7A6B010F9F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86543168-DBA1-4E0D-825C-230E439B77B9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15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6C53E172-92E3-4A92-A527-F04DFEA3E851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49159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491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49156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14A3DE3C-6310-45C0-A393-0C11A27EFC4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4A1B28AC-B533-4A5C-8AB2-EB0EC21C4561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C16684E4-3CF6-44AC-9024-D4726C8E2020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16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14DAA90E-49B8-4165-906E-4846FB556675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0183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501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50180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4C6B0C06-01A6-419E-8379-82405F8537B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61C221C9-E249-4BE4-837F-09C4E52FEBCF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E01D608E-23A5-4E7B-87D1-0AF6FA6350C8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17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AD66EF61-8AA6-48BB-9178-B49CCEAC8387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1207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512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51204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6B7DE643-9007-431C-87D4-A27550181C9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597D814A-1AC7-4601-BFCA-60B4925B96FC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Summary for Missouri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16740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ED994DE3-0D10-41A6-B92E-021ED530E28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4719D7F0-823C-4555-B670-54860AF0F3EF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935347F7-BAAF-4653-AF05-3158D3214BD4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19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1F5A670E-550A-4570-BFCC-AB29790859D2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553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Mexico</a:t>
            </a: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55300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0C472C1-5FEF-4263-82DC-A06968850D8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980942A6-ECC6-4A92-9FE7-D6774CF5F5E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6F518F05-B022-4DD3-BD27-AAA09574BCA5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2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8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0C8CA192-DB82-4851-8436-BC7FF0930CFA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haroni"/>
                <a:ea typeface="Aharoni"/>
                <a:cs typeface="Aharoni"/>
              </a:rPr>
              <a:t>Introduction</a:t>
            </a:r>
          </a:p>
        </p:txBody>
      </p:sp>
      <p:sp>
        <p:nvSpPr>
          <p:cNvPr id="184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currently have data from 42 sites (two of which are excluded from analysis – early sensing prior to V6)</a:t>
            </a:r>
          </a:p>
          <a:p>
            <a:r>
              <a:rPr lang="en-US" smtClean="0"/>
              <a:t>Still using quad plateau model to identify optimum N rate and resulting yield levels</a:t>
            </a:r>
          </a:p>
          <a:p>
            <a:r>
              <a:rPr lang="en-US" smtClean="0"/>
              <a:t>New approach looking at ANOVA to identify optimum N rates</a:t>
            </a:r>
          </a:p>
          <a:p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06738281-930A-433F-B8E3-D10CB3C55907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2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90B0348D-F52C-4A37-8B23-75C7EA975FA5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FE2502F7-8163-4CC8-BCFD-9DF4B46AAEE4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6049EC0D-EF74-4745-8ECD-59E0BF1FD189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3CF65623-3B32-4C8B-BF5B-63FD500D8BBB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20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4D78D72F-7127-4B71-AF84-1875AFA12429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6327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563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Mexico</a:t>
            </a: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56324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D46AE28-BCDE-4D11-B032-1F727957EAA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093D830F-12B6-46CE-85E4-2985966DA0E1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FCFB97CF-C5AB-4241-BE2F-265D368127F8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21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58EB93E7-1D7A-46E8-8D48-3C52700FDA2E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7351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573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Mexico</a:t>
            </a: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57348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43B9031-9294-47A8-8155-3DA22F2A5000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F7129ACD-9D6E-4533-A3CE-3C173138BEF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E1D5BE78-CA89-440C-853F-25ACAAB37D1C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22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7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6BCF6D6F-A1C2-42DC-BDB8-5769208EBC11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8375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583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Mexico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58372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A84DA7F-EB62-4C01-88D2-2731ACF3FCE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BF49911B-DD72-480D-8E2D-1C2CAF296687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727E744E-E7D3-4E4E-8296-F6AD2964CB7F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23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7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F6DE070D-E028-4F4A-94CF-5B789D237492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9399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594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Mexico</a:t>
            </a: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59396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FA7D7E68-087B-4AFE-B59D-74FCAA7F6B6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B151CC6D-E37F-4C6F-BC7A-93F7D6EBD709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Summary for Mexico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Mexico</a:t>
            </a:r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17764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E879C96-8A0F-419A-8C8A-A6E4A149E66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6D9CCAF2-9C81-4390-AD4D-B4575A4B74D0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77828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783DCB4-7F0C-48B4-9CBF-370C7CB7317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5699C13F-33E8-4528-8235-96B1E31DADA3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78852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EC616EC4-AB42-4C30-A5F5-09B7DF8B3A5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E1B46362-04B1-4945-907E-2DFE2FF31D0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79876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A558550-BB3B-4152-AD44-6A446AECC05F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8891D75E-22A1-4C35-8224-4F8DEDE17245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80900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8E6BC80F-BA6E-4A02-8979-A07BAE4B221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747EA231-7881-45DF-A7A7-DF8D7AA63C69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81924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1A71A375-204D-4178-A83D-48BE46675D1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B087696F-C3A5-4FF4-9514-B1216EA66737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202251A3-B09C-4007-B72B-618EA7374D7C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3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8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EEC76BB1-33B9-43F5-85F8-8F28D19C8B48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haroni"/>
                <a:ea typeface="Aharoni"/>
                <a:cs typeface="Aharoni"/>
              </a:rPr>
              <a:t>Introduction</a:t>
            </a:r>
          </a:p>
        </p:txBody>
      </p:sp>
      <p:sp>
        <p:nvSpPr>
          <p:cNvPr id="2048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Question of what to do with regional data analysis and ultimately a publication?</a:t>
            </a:r>
          </a:p>
          <a:p>
            <a:pPr lvl="1"/>
            <a:r>
              <a:rPr lang="en-US" smtClean="0"/>
              <a:t>Evaluate the regional specificity of algorithm performance </a:t>
            </a:r>
          </a:p>
          <a:p>
            <a:pPr lvl="2"/>
            <a:r>
              <a:rPr lang="en-US" smtClean="0"/>
              <a:t>This required a few site years from the same location</a:t>
            </a:r>
          </a:p>
          <a:p>
            <a:pPr lvl="1"/>
            <a:r>
              <a:rPr lang="en-US" smtClean="0"/>
              <a:t>So how are the algorithms performing in specific regions?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4E39F4F9-3E4E-407A-8C33-97C895AEA86C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3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F92DA236-0867-4278-97DA-1A076BA2581A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2425C3C-6623-477C-991D-C5586898DC19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F3B4AB0E-07FA-4E09-AC32-37515726ED0F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94212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24839034-6FF1-40F5-BF69-05F8D18BE7B8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759DF7C7-CE04-4E41-AD91-AFC0E7F6E45B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95236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34E07F2-ED65-4B86-AC3F-5D026A52CFD0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DCC9889E-EA43-4B26-8F6B-7F0F3B69CFC0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01380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179CBFD-4243-42C6-8607-7D639CB5862D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989337F4-2A70-4A56-85CA-487C43117B64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96260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72BE043-8D8A-4361-AE00-3A02EDEFE595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B85A1C70-9EEF-4547-A23B-82D0AEB8450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00356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FA201190-C319-4DCF-BC14-399FF31A15D2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AD73CE89-5056-464C-86F4-C0F027676A9F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102406" name="Object 6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02406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821225B-95A5-44B5-9360-1975E9327162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B4548511-2E62-4293-AD78-3A794F8AFBB7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Summary for Ohio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Ohio</a:t>
            </a:r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18788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C7D5B360-7BB7-4D7C-88DD-16BE31E02BE3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57D8773A-9058-47B5-9339-205B1083E98E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Virginia</a:t>
            </a:r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04452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E399A08-4112-46D2-80BB-1B6E60D790F3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3F5EB8B1-5AAE-43E0-BEF8-D27AAE50ECAF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Virginia</a:t>
            </a:r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05476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1DCCBD5-8A84-441B-A9F5-9A5C15ABC22E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D884E6B5-8B75-4AE5-8101-7752BC01A2EA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Virginia</a:t>
            </a:r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06500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829EC75A-71A1-4FCE-BEEF-42EB21E3406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555027B2-B6FC-44E1-B74D-A725E96F8CB6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3239F89E-2301-40FA-B92C-4C0BDF455E91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4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12CF500E-D057-4540-BBFA-639FC0B55489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27657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27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Canada</a:t>
            </a: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27654" name="Chart" r:id="rId4" imgW="6095867" imgH="4084187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A63FA06-A88B-48B7-8C99-6E88EE7A6BBA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12CC837F-8067-41F6-A3FD-579A5454D2C2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Data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Virginia</a:t>
            </a:r>
          </a:p>
        </p:txBody>
      </p:sp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07524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FB66621-7E45-4DF8-A0DA-5F02467C4778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930A9601-2CE0-4D1B-ABA0-5E4B3472474B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Summary for Virginia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Virginia</a:t>
            </a:r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19812" name="Chart" r:id="rId4" imgW="6095867" imgH="405397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B9E0400-FEDD-4335-9355-D2A2BA086AC2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21034240-79DB-497A-AB38-9A21039419D2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Summary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It is intuitive that there be some regional specificity to algorithm performance</a:t>
            </a:r>
          </a:p>
          <a:p>
            <a:pPr lvl="1"/>
            <a:r>
              <a:rPr lang="en-US" smtClean="0"/>
              <a:t>My response early season is more likely to under-estimate N response at harvest due to weather patterns after sensing</a:t>
            </a:r>
          </a:p>
          <a:p>
            <a:pPr lvl="1"/>
            <a:r>
              <a:rPr lang="en-US" smtClean="0"/>
              <a:t>Other locations with lower loss potential are likely to have better estimates of N response early that translates into harvest response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CB7E4D7-EB14-454F-9D63-837E1A33EC2D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62CC1629-4EB5-4309-B593-424922E4172C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7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D5DBE7DB-C050-4482-A668-1E449ACFB1FE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43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8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C0774D95-521F-4E3B-9211-1E01BAB6B649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911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haroni"/>
                <a:ea typeface="Aharoni"/>
                <a:cs typeface="Aharoni"/>
              </a:rPr>
              <a:t>Thanks!!!</a:t>
            </a:r>
          </a:p>
        </p:txBody>
      </p:sp>
      <p:sp>
        <p:nvSpPr>
          <p:cNvPr id="9114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Questions?</a:t>
            </a:r>
          </a:p>
          <a:p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7FD782A2-DAD9-4DF8-9F23-25BEFD91B235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43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DF1F8FCF-DF58-4773-8C3A-E907124C6B19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F5E7F129-7016-4062-BB2D-FA1EFAEA061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09C76232-23A1-4553-9C29-88EA6DD1B270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2D786B6F-8A4F-4E8E-A8E1-EA781EBD1F63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5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EBA9DA1E-8BA4-4151-B26F-67F73CD421AC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307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Canada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30724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118A8732-BB21-46A3-9306-34E756A09DF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0F885D11-F419-4D57-897B-F211CAFA1CC4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4BDE3F5D-A724-4ED8-906C-930271E647B3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6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4B63F135-6500-47D9-98A5-55F91B3EE589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327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Canada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32772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13118A21-DB9A-4667-9C6C-574D3A35C89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D2694E25-AB54-4F66-914B-AC556162DB71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7269BBD2-C0CF-437C-B271-8D62FBBBE042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7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D7315379-9BBB-4238-9EED-C902100BD485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338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Canada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33796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9A3D8BC0-8D58-4C4C-8256-1D066F19C24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537D1A6E-C5EC-4C69-AB8A-1A18391E42E6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</a:rPr>
              <a:t>Summary for Canada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Canada</a:t>
            </a:r>
          </a:p>
        </p:txBody>
      </p:sp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115716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6EDBC3B9-C0D5-4170-AFAE-E3D9B859DA7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/>
          <a:p>
            <a:pPr>
              <a:defRPr/>
            </a:pPr>
            <a:fld id="{DBD4257C-31D9-4E7E-BB20-E5324F189B6D}" type="datetime1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Rectangle 13"/>
          <p:cNvSpPr txBox="1">
            <a:spLocks noGrp="1" noChangeArrowheads="1"/>
          </p:cNvSpPr>
          <p:nvPr/>
        </p:nvSpPr>
        <p:spPr bwMode="auto">
          <a:xfrm>
            <a:off x="63246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fld id="{724B9C7C-B5C2-47A0-B811-2444ADEF467A}" type="slidenum">
              <a:rPr lang="en-US" sz="1000">
                <a:solidFill>
                  <a:srgbClr val="B2B2B2"/>
                </a:solidFill>
                <a:latin typeface="Tahoma" charset="0"/>
              </a:rPr>
              <a:pPr algn="r">
                <a:defRPr/>
              </a:pPr>
              <a:t>9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6" name="Rectangle 11"/>
          <p:cNvSpPr txBox="1">
            <a:spLocks noGrp="1" noChangeArrowheads="1"/>
          </p:cNvSpPr>
          <p:nvPr/>
        </p:nvSpPr>
        <p:spPr bwMode="auto">
          <a:xfrm>
            <a:off x="931863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b"/>
          <a:lstStyle/>
          <a:p>
            <a:pPr>
              <a:defRPr/>
            </a:pPr>
            <a:fld id="{B60C5A51-A592-42F3-802A-3A5B39F43BEC}" type="datetime1">
              <a:rPr lang="en-US" sz="1000">
                <a:solidFill>
                  <a:srgbClr val="B2B2B2"/>
                </a:solidFill>
                <a:latin typeface="Tahoma" charset="0"/>
              </a:rPr>
              <a:pPr>
                <a:defRPr/>
              </a:pPr>
              <a:t>8/3/2010</a:t>
            </a:fld>
            <a:endParaRPr lang="en-US" sz="1000">
              <a:solidFill>
                <a:srgbClr val="B2B2B2"/>
              </a:solidFill>
              <a:latin typeface="Tahoma" charset="0"/>
            </a:endParaRPr>
          </a:p>
        </p:txBody>
      </p:sp>
      <p:sp>
        <p:nvSpPr>
          <p:cNvPr id="36873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989888" cy="762000"/>
          </a:xfrm>
        </p:spPr>
        <p:txBody>
          <a:bodyPr/>
          <a:lstStyle/>
          <a:p>
            <a:r>
              <a:rPr lang="en-US" smtClean="0">
                <a:latin typeface="Tahoma" pitchFamily="34" charset="0"/>
                <a:ea typeface="Aharoni"/>
                <a:cs typeface="Aharoni"/>
              </a:rPr>
              <a:t>Data</a:t>
            </a:r>
          </a:p>
        </p:txBody>
      </p:sp>
      <p:sp>
        <p:nvSpPr>
          <p:cNvPr id="36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smtClean="0"/>
              <a:t>Missouri</a:t>
            </a:r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85800" y="1143000"/>
          <a:ext cx="7696200" cy="5127625"/>
        </p:xfrm>
        <a:graphic>
          <a:graphicData uri="http://schemas.openxmlformats.org/presentationml/2006/ole">
            <p:oleObj spid="_x0000_s36870" name="Chart" r:id="rId4" imgW="6095867" imgH="4076634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565240</TotalTime>
  <Words>284</Words>
  <Application>Microsoft Office PowerPoint</Application>
  <PresentationFormat>On-screen Show (4:3)</PresentationFormat>
  <Paragraphs>145</Paragraphs>
  <Slides>43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Tahoma</vt:lpstr>
      <vt:lpstr>Arial</vt:lpstr>
      <vt:lpstr>Arial Unicode MS</vt:lpstr>
      <vt:lpstr>Wingdings</vt:lpstr>
      <vt:lpstr>Aharoni</vt:lpstr>
      <vt:lpstr>Blends</vt:lpstr>
      <vt:lpstr>Blends</vt:lpstr>
      <vt:lpstr>Microsoft Graph Chart</vt:lpstr>
      <vt:lpstr>Chart</vt:lpstr>
      <vt:lpstr> Regional Studies - Algorithm Performance</vt:lpstr>
      <vt:lpstr>Introduction</vt:lpstr>
      <vt:lpstr>Introduction</vt:lpstr>
      <vt:lpstr>Data</vt:lpstr>
      <vt:lpstr>Data</vt:lpstr>
      <vt:lpstr>Data</vt:lpstr>
      <vt:lpstr>Data</vt:lpstr>
      <vt:lpstr>Summary for Canada</vt:lpstr>
      <vt:lpstr>Data</vt:lpstr>
      <vt:lpstr>Data</vt:lpstr>
      <vt:lpstr>Data</vt:lpstr>
      <vt:lpstr>Data</vt:lpstr>
      <vt:lpstr>Data</vt:lpstr>
      <vt:lpstr>Data</vt:lpstr>
      <vt:lpstr>Data</vt:lpstr>
      <vt:lpstr>Data</vt:lpstr>
      <vt:lpstr>Data</vt:lpstr>
      <vt:lpstr>Summary for Missouri</vt:lpstr>
      <vt:lpstr>Data</vt:lpstr>
      <vt:lpstr>Data</vt:lpstr>
      <vt:lpstr>Data</vt:lpstr>
      <vt:lpstr>Data</vt:lpstr>
      <vt:lpstr>Data</vt:lpstr>
      <vt:lpstr>Summary for Mexico</vt:lpstr>
      <vt:lpstr>Data</vt:lpstr>
      <vt:lpstr>Data</vt:lpstr>
      <vt:lpstr>Data</vt:lpstr>
      <vt:lpstr>Data</vt:lpstr>
      <vt:lpstr>Data</vt:lpstr>
      <vt:lpstr>Data</vt:lpstr>
      <vt:lpstr>Data</vt:lpstr>
      <vt:lpstr>Data</vt:lpstr>
      <vt:lpstr>Data</vt:lpstr>
      <vt:lpstr>Data</vt:lpstr>
      <vt:lpstr>Data</vt:lpstr>
      <vt:lpstr>Summary for Ohio</vt:lpstr>
      <vt:lpstr>Data</vt:lpstr>
      <vt:lpstr>Data</vt:lpstr>
      <vt:lpstr>Data</vt:lpstr>
      <vt:lpstr>Data</vt:lpstr>
      <vt:lpstr>Summary for Virginia</vt:lpstr>
      <vt:lpstr>Summary</vt:lpstr>
      <vt:lpstr>Thanks!!!</vt:lpstr>
    </vt:vector>
  </TitlesOfParts>
  <Company>oardc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Mullen</dc:creator>
  <cp:lastModifiedBy>Robert Mullen</cp:lastModifiedBy>
  <cp:revision>555</cp:revision>
  <dcterms:created xsi:type="dcterms:W3CDTF">2007-08-30T11:30:31Z</dcterms:created>
  <dcterms:modified xsi:type="dcterms:W3CDTF">2010-08-03T19:51:26Z</dcterms:modified>
</cp:coreProperties>
</file>