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1" r:id="rId2"/>
    <p:sldMasterId id="2147483783" r:id="rId3"/>
    <p:sldMasterId id="2147483795" r:id="rId4"/>
    <p:sldMasterId id="2147483807" r:id="rId5"/>
  </p:sldMasterIdLst>
  <p:sldIdLst>
    <p:sldId id="256" r:id="rId6"/>
    <p:sldId id="265" r:id="rId7"/>
    <p:sldId id="268" r:id="rId8"/>
    <p:sldId id="258" r:id="rId9"/>
    <p:sldId id="257" r:id="rId10"/>
    <p:sldId id="267" r:id="rId11"/>
    <p:sldId id="259" r:id="rId12"/>
    <p:sldId id="261" r:id="rId13"/>
    <p:sldId id="260" r:id="rId14"/>
    <p:sldId id="262" r:id="rId15"/>
    <p:sldId id="263" r:id="rId16"/>
    <p:sldId id="264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1BFD5-A974-4D10-8A82-67E08A356B52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D3714D-A679-477B-8085-0FDCC2FA0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rgbClr val="FDFAEA"/>
            </a:gs>
            <a:gs pos="39999">
              <a:srgbClr val="FDFAEA"/>
            </a:gs>
            <a:gs pos="64000">
              <a:srgbClr val="D9D9D9"/>
            </a:gs>
            <a:gs pos="100000">
              <a:srgbClr val="78756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 rot="16200000">
            <a:off x="-3162300" y="3162300"/>
            <a:ext cx="6858000" cy="533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100000"/>
              </a:spcBef>
              <a:buFontTx/>
              <a:buNone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OSU Precision Sensing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Agriculture+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46825"/>
            <a:ext cx="533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rgbClr val="FDFAEA"/>
            </a:gs>
            <a:gs pos="39999">
              <a:srgbClr val="FDFAEA"/>
            </a:gs>
            <a:gs pos="64000">
              <a:srgbClr val="D9D9D9"/>
            </a:gs>
            <a:gs pos="100000">
              <a:srgbClr val="78756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8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No-till Oklahoma</a:t>
            </a:r>
          </a:p>
        </p:txBody>
      </p:sp>
      <p:pic>
        <p:nvPicPr>
          <p:cNvPr id="2053" name="Picture 5" descr="no_tillC1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" y="6627813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rgbClr val="FDFAEA"/>
            </a:gs>
            <a:gs pos="39999">
              <a:srgbClr val="FDFAEA"/>
            </a:gs>
            <a:gs pos="64000">
              <a:srgbClr val="D9D9D9"/>
            </a:gs>
            <a:gs pos="100000">
              <a:srgbClr val="78756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58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No-till Oklahoma</a:t>
            </a:r>
          </a:p>
        </p:txBody>
      </p:sp>
      <p:pic>
        <p:nvPicPr>
          <p:cNvPr id="3075" name="Picture 5" descr="no_tillC1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" y="6627813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534838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No-till Oklahoma</a:t>
            </a:r>
          </a:p>
        </p:txBody>
      </p:sp>
      <p:pic>
        <p:nvPicPr>
          <p:cNvPr id="3077" name="Picture 8" descr="no_tillC1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" y="6627813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rgbClr val="FDFAEA"/>
            </a:gs>
            <a:gs pos="39999">
              <a:srgbClr val="FDFAEA"/>
            </a:gs>
            <a:gs pos="64000">
              <a:srgbClr val="D9D9D9"/>
            </a:gs>
            <a:gs pos="100000">
              <a:srgbClr val="78756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58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No-till Oklahoma</a:t>
            </a:r>
          </a:p>
        </p:txBody>
      </p:sp>
      <p:pic>
        <p:nvPicPr>
          <p:cNvPr id="4099" name="Picture 5" descr="no_tillC1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" y="6627813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and Soil Sciences Extension</a:t>
            </a:r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rgbClr val="FDFAEA"/>
            </a:gs>
            <a:gs pos="39999">
              <a:srgbClr val="FDFAEA"/>
            </a:gs>
            <a:gs pos="64000">
              <a:srgbClr val="D9D9D9"/>
            </a:gs>
            <a:gs pos="100000">
              <a:srgbClr val="78756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58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No-till Oklahoma</a:t>
            </a:r>
          </a:p>
        </p:txBody>
      </p:sp>
      <p:pic>
        <p:nvPicPr>
          <p:cNvPr id="5123" name="Picture 5" descr="no_tillC1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" y="6627813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and Soil Sciences Extension</a:t>
            </a:r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Taylor@okstate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Variable Rate Fertilizer at Reduced </a:t>
            </a:r>
            <a:r>
              <a:rPr lang="en-US" b="1" dirty="0" smtClean="0"/>
              <a:t>Scales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Randy Taylor</a:t>
            </a:r>
          </a:p>
          <a:p>
            <a:r>
              <a:rPr lang="en-US" dirty="0" smtClean="0"/>
              <a:t>Biosystems and Agricultural Engineering</a:t>
            </a:r>
          </a:p>
          <a:p>
            <a:r>
              <a:rPr lang="en-US" dirty="0" smtClean="0"/>
              <a:t>Oklahoma State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2010 NUE Conference</a:t>
            </a:r>
          </a:p>
          <a:p>
            <a:pPr algn="ctr"/>
            <a:r>
              <a:rPr lang="en-US" dirty="0" smtClean="0"/>
              <a:t>Stillwater, 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Spinner Spreaders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Reducing application scales with spinner spreaders is really not feasible. </a:t>
            </a:r>
          </a:p>
          <a:p>
            <a:r>
              <a:rPr lang="en-US" dirty="0" smtClean="0"/>
              <a:t>The material is centrally metered and distributed.</a:t>
            </a:r>
          </a:p>
          <a:p>
            <a:r>
              <a:rPr lang="en-US" dirty="0" smtClean="0"/>
              <a:t>Furthermore, VRA with spinner spreaders is a challenge.</a:t>
            </a:r>
          </a:p>
          <a:p>
            <a:pPr lvl="1"/>
            <a:r>
              <a:rPr lang="en-US" dirty="0" smtClean="0"/>
              <a:t>Spread distribution patterns are typically a function of flow rate onto the spinner</a:t>
            </a:r>
            <a:endParaRPr lang="en-US" dirty="0"/>
          </a:p>
        </p:txBody>
      </p:sp>
      <p:pic>
        <p:nvPicPr>
          <p:cNvPr id="7" name="Picture 4" descr="http://www.newtoncrouch.com/images/New%20Product%20Photos/54%20Row%20Ga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8414" y="2209800"/>
            <a:ext cx="4564548" cy="330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Boom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material is centrally metered, but patterns are created locally.</a:t>
            </a:r>
          </a:p>
          <a:p>
            <a:r>
              <a:rPr lang="en-US" dirty="0" smtClean="0"/>
              <a:t>The primary challenge is lag time from the metering system to the point of application</a:t>
            </a:r>
          </a:p>
          <a:p>
            <a:endParaRPr lang="en-US" dirty="0"/>
          </a:p>
        </p:txBody>
      </p:sp>
      <p:pic>
        <p:nvPicPr>
          <p:cNvPr id="5" name="Picture 2" descr="http://www.valmar.com/img/st6/st6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16268"/>
            <a:ext cx="4229100" cy="2187465"/>
          </a:xfrm>
          <a:prstGeom prst="rect">
            <a:avLst/>
          </a:prstGeom>
          <a:noFill/>
        </p:spPr>
      </p:pic>
      <p:pic>
        <p:nvPicPr>
          <p:cNvPr id="6" name="Picture 6" descr="http://www.sdwg.com/UserFiles/Image/terrag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381500" cy="2864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hopper/conveying system might be a good model to follow</a:t>
            </a:r>
            <a:endParaRPr lang="en-US" dirty="0"/>
          </a:p>
        </p:txBody>
      </p:sp>
      <p:pic>
        <p:nvPicPr>
          <p:cNvPr id="1026" name="Picture 2" descr="Small seed elbow installed in mini h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3048000" cy="3059084"/>
          </a:xfrm>
          <a:prstGeom prst="rect">
            <a:avLst/>
          </a:prstGeom>
          <a:noFill/>
        </p:spPr>
      </p:pic>
      <p:pic>
        <p:nvPicPr>
          <p:cNvPr id="1028" name="Picture 4" descr="Central Commodity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3700811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Control </a:t>
            </a:r>
            <a:r>
              <a:rPr lang="en-US" dirty="0" smtClean="0"/>
              <a:t>System Speed</a:t>
            </a:r>
            <a:endParaRPr lang="en-US" dirty="0"/>
          </a:p>
        </p:txBody>
      </p:sp>
      <p:pic>
        <p:nvPicPr>
          <p:cNvPr id="4" name="Picture 3" descr="P5310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7199039" cy="5399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Controllers and Tuning</a:t>
            </a: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419600" cy="302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92538"/>
            <a:ext cx="4254500" cy="290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089525" y="1525588"/>
            <a:ext cx="36734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Prescriptions </a:t>
            </a:r>
            <a:r>
              <a:rPr lang="en-US" sz="2400" dirty="0"/>
              <a:t>should not be developed without considering rate controller performance.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62000" y="4343400"/>
            <a:ext cx="401161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Worry </a:t>
            </a:r>
            <a:r>
              <a:rPr lang="en-US" sz="2400" dirty="0"/>
              <a:t>about the macro variability within the field.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you capturing the general trend?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621744" y="2971800"/>
            <a:ext cx="5649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dirty="0">
                <a:latin typeface="Verdana" pitchFamily="34" charset="0"/>
              </a:rPr>
              <a:t>Randy Taylor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dirty="0">
                <a:latin typeface="Verdana" pitchFamily="34" charset="0"/>
                <a:hlinkClick r:id="rId2"/>
              </a:rPr>
              <a:t>Randy.Taylor@okstate.edu</a:t>
            </a:r>
            <a:endParaRPr lang="en-US" sz="3200" dirty="0">
              <a:latin typeface="Verdana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Verdana" pitchFamily="34" charset="0"/>
              </a:rPr>
              <a:t>405-744-5431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971800" y="1295400"/>
            <a:ext cx="2960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4400" dirty="0">
                <a:latin typeface="Verdana" pitchFamily="34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Scale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Macro-variability</a:t>
            </a:r>
          </a:p>
          <a:p>
            <a:pPr lvl="1"/>
            <a:r>
              <a:rPr lang="en-US" dirty="0" smtClean="0"/>
              <a:t>Likely tied to soil type, landscape position, or something else</a:t>
            </a:r>
          </a:p>
          <a:p>
            <a:r>
              <a:rPr lang="en-US" dirty="0" smtClean="0"/>
              <a:t>Micro-variability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956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RS98C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4002352" cy="253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725" y="4343401"/>
            <a:ext cx="5530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View from Equipment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</a:t>
            </a:r>
          </a:p>
          <a:p>
            <a:pPr lvl="1"/>
            <a:r>
              <a:rPr lang="en-US" dirty="0" smtClean="0"/>
              <a:t>Down-the-row</a:t>
            </a:r>
          </a:p>
          <a:p>
            <a:pPr lvl="1"/>
            <a:r>
              <a:rPr lang="en-US" dirty="0" smtClean="0"/>
              <a:t>Response time issues</a:t>
            </a:r>
          </a:p>
          <a:p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Across the boom</a:t>
            </a:r>
          </a:p>
          <a:p>
            <a:pPr lvl="1"/>
            <a:r>
              <a:rPr lang="en-US" dirty="0" smtClean="0"/>
              <a:t>Boom divisions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6670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greater distance between the control and delivery points means a lower </a:t>
            </a:r>
            <a:r>
              <a:rPr lang="en-US" sz="2400" dirty="0" smtClean="0"/>
              <a:t>resolution and increased scale.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e.okstate.edu/VRT_Applicator/Picture%2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732"/>
          </a:xfrm>
          <a:prstGeom prst="rect">
            <a:avLst/>
          </a:prstGeom>
          <a:noFill/>
        </p:spPr>
      </p:pic>
      <p:pic>
        <p:nvPicPr>
          <p:cNvPr id="1028" name="Picture 4" descr="http://www.nue.okstate.edu/VRT_Applicator/2744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65482"/>
            <a:ext cx="4800600" cy="31925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Sub-Meter Application System is a Proven Concept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initial sub-meter application system met market resistance</a:t>
            </a:r>
          </a:p>
          <a:p>
            <a:r>
              <a:rPr lang="en-US" dirty="0" smtClean="0"/>
              <a:t>However, sensor based VRA has found commercial success</a:t>
            </a:r>
          </a:p>
          <a:p>
            <a:r>
              <a:rPr lang="en-US" dirty="0" smtClean="0"/>
              <a:t>Section control systems have also renewed </a:t>
            </a:r>
            <a:r>
              <a:rPr lang="en-US" dirty="0" smtClean="0"/>
              <a:t>the interest </a:t>
            </a:r>
            <a:r>
              <a:rPr lang="en-US" dirty="0" smtClean="0"/>
              <a:t>in sub-boom width application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Accepted Resolution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180" y="1600200"/>
            <a:ext cx="6230015" cy="4525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Scale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180" y="1600200"/>
            <a:ext cx="62300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commercial rate controllers can be set to about a 2 second response time.</a:t>
            </a:r>
          </a:p>
          <a:p>
            <a:r>
              <a:rPr lang="en-US" dirty="0" smtClean="0"/>
              <a:t>Multiple control sections will require multiple control valves and possibly flow meters.</a:t>
            </a:r>
          </a:p>
          <a:p>
            <a:r>
              <a:rPr lang="en-US" dirty="0" smtClean="0"/>
              <a:t>Pulse width modulation and binary valve systems have promise.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 VRT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 distribution/delivery systems follow two basic designs</a:t>
            </a:r>
          </a:p>
          <a:p>
            <a:pPr lvl="1"/>
            <a:r>
              <a:rPr lang="en-US" dirty="0" smtClean="0"/>
              <a:t>Gate/belt or chain/spinner</a:t>
            </a:r>
          </a:p>
          <a:p>
            <a:pPr lvl="1"/>
            <a:r>
              <a:rPr lang="en-US" dirty="0" smtClean="0"/>
              <a:t>Metering wheel/air boom</a:t>
            </a:r>
          </a:p>
          <a:p>
            <a:r>
              <a:rPr lang="en-US" dirty="0" smtClean="0"/>
              <a:t>While both systems can be used for variable rate application, reducing the application scale to a partially width is really not feasible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ass Theme">
  <a:themeElements>
    <a:clrScheme name="1_Pass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as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ass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ss Theme">
  <a:themeElements>
    <a:clrScheme name="Pass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as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ass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ass Theme">
  <a:themeElements>
    <a:clrScheme name="2_Pass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as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Pass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ass Theme">
  <a:themeElements>
    <a:clrScheme name="3_Pass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as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ass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ass Theme">
  <a:themeElements>
    <a:clrScheme name="4_Pass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as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Pass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Current Precision Ag Opportunities for Peanut Producers</Template>
  <TotalTime>777</TotalTime>
  <Words>317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1_Pass Theme</vt:lpstr>
      <vt:lpstr>Pass Theme</vt:lpstr>
      <vt:lpstr>2_Pass Theme</vt:lpstr>
      <vt:lpstr>3_Pass Theme</vt:lpstr>
      <vt:lpstr>4_Pass Theme</vt:lpstr>
      <vt:lpstr>Variable Rate Fertilizer at Reduced Scales</vt:lpstr>
      <vt:lpstr>Field Scale Variability</vt:lpstr>
      <vt:lpstr>Variability View from Equipment</vt:lpstr>
      <vt:lpstr>Slide 4</vt:lpstr>
      <vt:lpstr>Liquid Systems</vt:lpstr>
      <vt:lpstr>Accepted Resolution</vt:lpstr>
      <vt:lpstr>Reduced Scale</vt:lpstr>
      <vt:lpstr>Liquid Systems</vt:lpstr>
      <vt:lpstr>Granular VRT</vt:lpstr>
      <vt:lpstr>Spinner Spreaders</vt:lpstr>
      <vt:lpstr>Air Boom Systems</vt:lpstr>
      <vt:lpstr>Potential Solutions</vt:lpstr>
      <vt:lpstr>Section Control System Speed</vt:lpstr>
      <vt:lpstr>Rate Controllers and Tuning</vt:lpstr>
      <vt:lpstr>Slide 15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Rate Fertilizer at Reduced Scales</dc:title>
  <dc:creator>Randy Taylor</dc:creator>
  <cp:lastModifiedBy>Randy Taylor</cp:lastModifiedBy>
  <cp:revision>10</cp:revision>
  <dcterms:created xsi:type="dcterms:W3CDTF">2010-07-23T18:55:36Z</dcterms:created>
  <dcterms:modified xsi:type="dcterms:W3CDTF">2010-08-03T12:47:03Z</dcterms:modified>
</cp:coreProperties>
</file>