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3" r:id="rId3"/>
    <p:sldId id="259" r:id="rId4"/>
    <p:sldId id="261" r:id="rId5"/>
    <p:sldId id="278" r:id="rId6"/>
    <p:sldId id="267" r:id="rId7"/>
    <p:sldId id="309" r:id="rId8"/>
    <p:sldId id="302" r:id="rId9"/>
    <p:sldId id="310" r:id="rId10"/>
    <p:sldId id="301" r:id="rId11"/>
    <p:sldId id="311" r:id="rId12"/>
    <p:sldId id="270" r:id="rId13"/>
    <p:sldId id="312" r:id="rId14"/>
    <p:sldId id="313" r:id="rId15"/>
    <p:sldId id="315" r:id="rId16"/>
    <p:sldId id="316" r:id="rId17"/>
    <p:sldId id="314" r:id="rId18"/>
    <p:sldId id="286" r:id="rId19"/>
    <p:sldId id="264" r:id="rId20"/>
    <p:sldId id="306" r:id="rId21"/>
    <p:sldId id="266" r:id="rId2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6600"/>
    <a:srgbClr val="0000FF"/>
    <a:srgbClr val="FFFF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73667" autoAdjust="0"/>
  </p:normalViewPr>
  <p:slideViewPr>
    <p:cSldViewPr>
      <p:cViewPr varScale="1">
        <p:scale>
          <a:sx n="57" d="100"/>
          <a:sy n="5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7" Type="http://schemas.openxmlformats.org/officeDocument/2006/relationships/slide" Target="slides/slide17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5E411-A3EB-47FA-9945-329EF74C88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48F45-CFA8-4C1D-AEB3-6AD80C36B7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1376-539B-4684-B319-0CCFD3ACBD91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602DE-DA49-4A3F-9049-A7E05392C14F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Show Rendel Ramp Applicator</a:t>
            </a:r>
          </a:p>
          <a:p>
            <a:pPr>
              <a:buFontTx/>
              <a:buChar char="•"/>
            </a:pPr>
            <a:r>
              <a:rPr lang="en-US"/>
              <a:t>Discuss current corn crop lessons</a:t>
            </a:r>
          </a:p>
          <a:p>
            <a:pPr lvl="1">
              <a:buFontTx/>
              <a:buChar char="•"/>
            </a:pPr>
            <a:r>
              <a:rPr lang="en-US"/>
              <a:t>Need to get ramps down ASAP</a:t>
            </a:r>
          </a:p>
          <a:p>
            <a:pPr lvl="1">
              <a:buFontTx/>
              <a:buChar char="•"/>
            </a:pPr>
            <a:r>
              <a:rPr lang="en-US"/>
              <a:t>Be prepared to make judgment calls</a:t>
            </a:r>
          </a:p>
          <a:p>
            <a:pPr lvl="1">
              <a:buFontTx/>
              <a:buChar char="•"/>
            </a:pPr>
            <a:r>
              <a:rPr lang="en-US"/>
              <a:t>GPS marking almost a necessity</a:t>
            </a:r>
          </a:p>
          <a:p>
            <a:pPr lvl="1">
              <a:buFontTx/>
              <a:buChar char="•"/>
            </a:pPr>
            <a:r>
              <a:rPr lang="en-US"/>
              <a:t>You really do need to wait until V7+ before a good reading can be obtained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CC69B-2E6F-4C41-A751-CAEC2D3F3351}" type="slidenum">
              <a:rPr lang="en-US"/>
              <a:pPr/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8F45-CFA8-4C1D-AEB3-6AD80C36B7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17096-6AC8-4427-A5FE-271D0D2D5B13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1DD4B-1CB0-4692-855B-C6F645F90D19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03E1-7760-4BEC-8D68-269C6E2099C8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77B91-F8A4-4E8C-8527-C829DDBAB793}" type="slidenum">
              <a:rPr lang="en-US"/>
              <a:pPr/>
              <a:t>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2F349-A646-41C5-8F65-EB51621053BA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Relate story of telling Stan to call in Bob Woods to confirm results after another week of growing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70990-CE6D-4D5A-BC84-DDBDFF9D015C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8367-C880-40B1-9824-1C548EA4B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67B-1554-4754-9AB3-EEEE9C217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282C-D715-48E4-AA4D-5BC2BAB45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D1279-7D33-493A-88FE-11062DDBE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67659E-E907-4D4E-9F6A-860C7043C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CE42-2AED-4A8C-8273-C7373D433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139B-407D-4CC0-806C-24F80F17D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4CA7-8ED8-49AA-B3C0-6C8B32471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30BF8-D14D-4A73-B208-510389390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48686-97EC-4833-A2BC-912E56085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C122-9F64-4291-B915-95CDAEBCA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5461-6136-47C8-936E-DB0B24D07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5C16-409A-4FF7-A500-4F636D0D5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A1273-C65A-4AED-9BF7-F4692E3F6E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Sensor-based Nitrogen Application – Converting Research to Practicality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449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Brent Rendel</a:t>
            </a:r>
          </a:p>
          <a:p>
            <a:pPr algn="ctr"/>
            <a:r>
              <a:rPr lang="en-US" sz="2400"/>
              <a:t>Rendel Farms</a:t>
            </a:r>
          </a:p>
          <a:p>
            <a:pPr algn="ctr"/>
            <a:r>
              <a:rPr lang="en-US" sz="2400"/>
              <a:t>Miami, Oklahoma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7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 Mark II</a:t>
            </a:r>
          </a:p>
        </p:txBody>
      </p:sp>
      <p:pic>
        <p:nvPicPr>
          <p:cNvPr id="88068" name="Picture 4" descr="C:\Documents and Settings\Owner\My Documents\Rendel Farms\Pictures\N ramp pics\Strip Tool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09600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OSU placed N Ramps on 7 fields </a:t>
            </a:r>
          </a:p>
          <a:p>
            <a:pPr lvl="1"/>
            <a:r>
              <a:rPr lang="en-US" sz="2400" dirty="0" smtClean="0"/>
              <a:t>I placed single-rate High N strips on all fields</a:t>
            </a:r>
          </a:p>
          <a:p>
            <a:pPr lvl="1"/>
            <a:r>
              <a:rPr lang="en-US" sz="2400" dirty="0" err="1" smtClean="0"/>
              <a:t>Topdress</a:t>
            </a:r>
            <a:r>
              <a:rPr lang="en-US" sz="2400" dirty="0" smtClean="0"/>
              <a:t> well below traditional levels (0-30#/ac)</a:t>
            </a:r>
          </a:p>
          <a:p>
            <a:pPr lvl="1"/>
            <a:r>
              <a:rPr lang="en-US" sz="2400" dirty="0" smtClean="0"/>
              <a:t>Late spring freeze destroyed 90% of the crop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Mark III</a:t>
            </a:r>
          </a:p>
        </p:txBody>
      </p:sp>
      <p:pic>
        <p:nvPicPr>
          <p:cNvPr id="16388" name="Picture 4" descr="C:\Documents and Settings\Owner\My Documents\My Pictures\Kodak Pictures\2007-04-13\100_1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706563"/>
            <a:ext cx="6324600" cy="469423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Corn:</a:t>
            </a:r>
          </a:p>
          <a:p>
            <a:pPr lvl="1"/>
            <a:r>
              <a:rPr lang="en-US" sz="2400" dirty="0" smtClean="0"/>
              <a:t>20 N Ramps in 9 fields</a:t>
            </a:r>
          </a:p>
          <a:p>
            <a:pPr lvl="1"/>
            <a:r>
              <a:rPr lang="en-US" sz="2400" dirty="0" smtClean="0"/>
              <a:t>Late Spring freeze destroyed or severely damaged earliest planted fields</a:t>
            </a:r>
          </a:p>
          <a:p>
            <a:pPr lvl="1"/>
            <a:r>
              <a:rPr lang="en-US" sz="2400" dirty="0" smtClean="0"/>
              <a:t>Some ramps adversely affected by “wet holes”</a:t>
            </a:r>
          </a:p>
          <a:p>
            <a:pPr lvl="1"/>
            <a:r>
              <a:rPr lang="en-US" sz="2400" dirty="0" smtClean="0"/>
              <a:t>Average GS side dress rate – 35 # N/ac</a:t>
            </a:r>
          </a:p>
          <a:p>
            <a:pPr lvl="1"/>
            <a:r>
              <a:rPr lang="en-US" sz="2400" dirty="0" smtClean="0"/>
              <a:t>Placed full-rate (75# n/ac side dress) check in 1 field – out-yielded GS check (25# N/ac side dress) by 21.2 </a:t>
            </a:r>
            <a:r>
              <a:rPr lang="en-US" sz="2400" dirty="0" err="1" smtClean="0"/>
              <a:t>bu</a:t>
            </a:r>
            <a:r>
              <a:rPr lang="en-US" sz="2400" dirty="0" smtClean="0"/>
              <a:t>/ac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N ramps in all fields</a:t>
            </a:r>
          </a:p>
          <a:p>
            <a:pPr lvl="1"/>
            <a:r>
              <a:rPr lang="en-US" sz="2400" dirty="0" err="1" smtClean="0"/>
              <a:t>Topdressed</a:t>
            </a:r>
            <a:r>
              <a:rPr lang="en-US" sz="2400" dirty="0" smtClean="0"/>
              <a:t> at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rate and placed full-rate (75 #N/ac) </a:t>
            </a:r>
            <a:r>
              <a:rPr lang="en-US" sz="2400" dirty="0" err="1" smtClean="0"/>
              <a:t>topdress</a:t>
            </a:r>
            <a:r>
              <a:rPr lang="en-US" sz="2400" dirty="0" smtClean="0"/>
              <a:t> strips in 3 fields</a:t>
            </a:r>
          </a:p>
          <a:p>
            <a:pPr lvl="1"/>
            <a:r>
              <a:rPr lang="en-US" sz="2400" dirty="0" smtClean="0"/>
              <a:t>Checks confirmed highest </a:t>
            </a:r>
            <a:r>
              <a:rPr lang="en-US" sz="2400" i="1" u="sng" dirty="0" smtClean="0"/>
              <a:t>profit</a:t>
            </a:r>
            <a:r>
              <a:rPr lang="en-US" sz="2400" dirty="0" smtClean="0"/>
              <a:t> with GS.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Placed N ramps in all fields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Extended length of high N section of ramp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Top dressed by GS </a:t>
            </a:r>
            <a:r>
              <a:rPr lang="en-US" sz="2400" u="sng" dirty="0" smtClean="0"/>
              <a:t>strips</a:t>
            </a:r>
            <a:r>
              <a:rPr lang="en-US" sz="2400" dirty="0" smtClean="0"/>
              <a:t> and farmer “eye” estimates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checks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N ramps in all fields</a:t>
            </a:r>
          </a:p>
          <a:p>
            <a:pPr lvl="1"/>
            <a:r>
              <a:rPr lang="en-US" sz="2400" dirty="0" smtClean="0"/>
              <a:t>Winter conditions dictated topdressing early (GDD&lt;70)</a:t>
            </a:r>
          </a:p>
          <a:p>
            <a:pPr lvl="1"/>
            <a:r>
              <a:rPr lang="en-US" sz="2400" dirty="0" smtClean="0"/>
              <a:t>Used past experience, visual ramp estimates and GS</a:t>
            </a:r>
          </a:p>
          <a:p>
            <a:pPr lvl="1"/>
            <a:r>
              <a:rPr lang="en-US" sz="2400" dirty="0" smtClean="0"/>
              <a:t>Placed High N checks in 2 fields</a:t>
            </a:r>
          </a:p>
          <a:p>
            <a:pPr lvl="1"/>
            <a:r>
              <a:rPr lang="en-US" sz="2400" dirty="0" smtClean="0"/>
              <a:t>No added profit on High N checks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Placed Single-rate High N </a:t>
            </a:r>
            <a:r>
              <a:rPr lang="en-US" sz="2400" u="sng" dirty="0" smtClean="0"/>
              <a:t>strips</a:t>
            </a:r>
            <a:r>
              <a:rPr lang="en-US" sz="2400" dirty="0" smtClean="0"/>
              <a:t> in 4 of 14 fields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past experience and strips to determine 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Corn grew too tall to </a:t>
            </a:r>
            <a:r>
              <a:rPr lang="en-US" sz="2400" dirty="0" err="1" smtClean="0"/>
              <a:t>sidedress</a:t>
            </a:r>
            <a:r>
              <a:rPr lang="en-US" sz="2400" dirty="0" smtClean="0"/>
              <a:t> in some areas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Ramp Sensing Upgrade</a:t>
            </a:r>
            <a:endParaRPr lang="en-US" dirty="0"/>
          </a:p>
        </p:txBody>
      </p:sp>
      <p:pic>
        <p:nvPicPr>
          <p:cNvPr id="7" name="Picture 6" descr="Carry Rig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722" y="1600200"/>
            <a:ext cx="6573078" cy="487924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Wet fall prevented planting until November 30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lvl="1"/>
            <a:r>
              <a:rPr lang="en-US" sz="2400" dirty="0" smtClean="0"/>
              <a:t>Limited acres and growth = zero top dress</a:t>
            </a:r>
          </a:p>
          <a:p>
            <a:pPr lvl="1"/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Switched to bedded corn system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ramps or strips placed this year (weather, schedule)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Targeted fields for 50# N/ac side dress at V6-V8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Weather prevented </a:t>
            </a:r>
            <a:r>
              <a:rPr lang="en-US" sz="2400" dirty="0" err="1" smtClean="0"/>
              <a:t>sidedress</a:t>
            </a:r>
            <a:r>
              <a:rPr lang="en-US" sz="2400" dirty="0" smtClean="0"/>
              <a:t> on 70% of acres (tasseled before N could be placed)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visual N stress in most fields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Start </a:t>
            </a:r>
            <a:r>
              <a:rPr lang="en-US" sz="2400" dirty="0" smtClean="0"/>
              <a:t>slow but be persistent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Don’t adjust your farm to the technology…adjust the technology to your farm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Question </a:t>
            </a:r>
            <a:r>
              <a:rPr lang="en-US" sz="2400" dirty="0" smtClean="0"/>
              <a:t>everything and believe </a:t>
            </a:r>
            <a:r>
              <a:rPr lang="en-US" sz="2400" u="sng" dirty="0"/>
              <a:t>your</a:t>
            </a:r>
            <a:r>
              <a:rPr lang="en-US" sz="2400" dirty="0"/>
              <a:t> </a:t>
            </a:r>
            <a:r>
              <a:rPr lang="en-US" sz="2400" dirty="0" smtClean="0"/>
              <a:t>results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NUE is an approach…not a system!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Wheat is a “No-brainer”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Corn is still a work in progress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50% solution is better than a 30% solution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Agriculture “Beta Testers”</a:t>
            </a:r>
          </a:p>
        </p:txBody>
      </p:sp>
      <p:pic>
        <p:nvPicPr>
          <p:cNvPr id="10245" name="Picture 5" descr="E:\Lars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8350"/>
            <a:ext cx="7162800" cy="60134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If it was good enough for my dad…</a:t>
            </a:r>
          </a:p>
        </p:txBody>
      </p:sp>
      <p:pic>
        <p:nvPicPr>
          <p:cNvPr id="21507" name="Picture 3" descr="C:\Documents and Settings\Owner\My Documents\Rendel Farms\Thre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62150"/>
            <a:ext cx="6096000" cy="4438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6096000" cy="48006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Since I began speaking about 20 minutes ago...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The world has </a:t>
            </a:r>
            <a:r>
              <a:rPr lang="en-US" sz="2400" b="1" u="sng" dirty="0" smtClean="0"/>
              <a:t>2900 more mouths to feed</a:t>
            </a:r>
            <a:r>
              <a:rPr lang="en-US" sz="2400" dirty="0"/>
              <a:t> </a:t>
            </a:r>
            <a:r>
              <a:rPr lang="en-US" sz="1200" dirty="0" smtClean="0"/>
              <a:t>(U.S. Census Bureau)</a:t>
            </a:r>
            <a:endParaRPr lang="en-US" sz="2400" b="1" u="sng" dirty="0" smtClean="0"/>
          </a:p>
          <a:p>
            <a:pPr>
              <a:spcAft>
                <a:spcPts val="600"/>
              </a:spcAft>
            </a:pPr>
            <a:r>
              <a:rPr lang="en-US" sz="2400" b="1" u="sng" dirty="0" smtClean="0"/>
              <a:t>Nearly a quarter-section </a:t>
            </a:r>
            <a:r>
              <a:rPr lang="en-US" sz="2400" dirty="0" smtClean="0"/>
              <a:t>of productive U.S. farmland has been converted to urban use </a:t>
            </a:r>
            <a:r>
              <a:rPr lang="en-US" sz="1200" dirty="0" smtClean="0"/>
              <a:t>(2002 / 2007 U.S. Census of Agriculture)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Runoff from applied nitrogen fertilizer sources have sent the equivalent of </a:t>
            </a:r>
            <a:r>
              <a:rPr lang="en-US" sz="2400" b="1" u="sng" dirty="0" smtClean="0"/>
              <a:t>2 semi truck loads</a:t>
            </a:r>
            <a:r>
              <a:rPr lang="en-US" sz="2400" dirty="0" smtClean="0"/>
              <a:t> of urea fertilizer out the mouth of the Mississippi River </a:t>
            </a:r>
            <a:r>
              <a:rPr lang="en-US" sz="1200" dirty="0" smtClean="0"/>
              <a:t>(U.S. EPA Draft Gulf Hypoxia Action Plan 2008)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95239" name="Picture 1031" descr="C:\Users\Brent\AppData\Local\Microsoft\Windows\Temporary Internet Files\Content.IE5\N93L1CM7\MC90007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309688" cy="39274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Brent </a:t>
            </a:r>
            <a:r>
              <a:rPr lang="en-US" dirty="0" err="1" smtClean="0"/>
              <a:t>Rendel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okiefarmer@yahoo.com</a:t>
            </a:r>
          </a:p>
          <a:p>
            <a:pPr algn="ctr">
              <a:buNone/>
            </a:pPr>
            <a:r>
              <a:rPr lang="en-US" dirty="0" smtClean="0"/>
              <a:t>918-533-4081 (cell)</a:t>
            </a:r>
            <a:endParaRPr lang="en-US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Strip Approach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05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95700"/>
            <a:ext cx="647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Ramp Approach</a:t>
            </a:r>
          </a:p>
        </p:txBody>
      </p:sp>
      <p:pic>
        <p:nvPicPr>
          <p:cNvPr id="7175" name="Picture 7" descr="C:\Documents and Settings\Owner\My Documents\Rendel Farms\Pictures\N ramp pics\No-till corn N ram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58925"/>
            <a:ext cx="6934200" cy="5146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US"/>
              <a:t>On-the-go Zone Approach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/>
              <a:t>My Approach</a:t>
            </a:r>
          </a:p>
        </p:txBody>
      </p:sp>
      <p:pic>
        <p:nvPicPr>
          <p:cNvPr id="13317" name="Picture 5" descr="E:\Lars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1295400"/>
            <a:ext cx="4322762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OSU </a:t>
            </a:r>
            <a:r>
              <a:rPr lang="en-US" sz="2400" dirty="0"/>
              <a:t>placed 3-level nitrogen strips in 1 </a:t>
            </a:r>
            <a:r>
              <a:rPr lang="en-US" sz="2400" dirty="0" smtClean="0"/>
              <a:t>wheat field </a:t>
            </a:r>
          </a:p>
          <a:p>
            <a:pPr lvl="1"/>
            <a:r>
              <a:rPr lang="en-US" sz="2400" b="1" dirty="0" smtClean="0"/>
              <a:t>ZERO</a:t>
            </a:r>
            <a:r>
              <a:rPr lang="en-US" sz="2400" dirty="0" smtClean="0"/>
              <a:t> </a:t>
            </a:r>
            <a:r>
              <a:rPr lang="en-US" sz="2400" dirty="0"/>
              <a:t>additional nitrogen called for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other </a:t>
            </a:r>
            <a:r>
              <a:rPr lang="en-US" sz="2400" dirty="0" smtClean="0"/>
              <a:t>fields received 36 </a:t>
            </a:r>
            <a:r>
              <a:rPr lang="en-US" sz="2400" dirty="0"/>
              <a:t># </a:t>
            </a:r>
            <a:r>
              <a:rPr lang="en-US" sz="2400" dirty="0" smtClean="0"/>
              <a:t>N/ac </a:t>
            </a:r>
            <a:r>
              <a:rPr lang="en-US" sz="2400" dirty="0"/>
              <a:t>as </a:t>
            </a:r>
            <a:r>
              <a:rPr lang="en-US" sz="2400" dirty="0" err="1"/>
              <a:t>topdress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Farm </a:t>
            </a:r>
            <a:r>
              <a:rPr lang="en-US" sz="2400" dirty="0" err="1" smtClean="0"/>
              <a:t>avg</a:t>
            </a:r>
            <a:r>
              <a:rPr lang="en-US" sz="2400" dirty="0" smtClean="0"/>
              <a:t>: 33.0 </a:t>
            </a:r>
            <a:r>
              <a:rPr lang="en-US" sz="2400" dirty="0" err="1" smtClean="0"/>
              <a:t>bu</a:t>
            </a:r>
            <a:r>
              <a:rPr lang="en-US" sz="2400" dirty="0" smtClean="0"/>
              <a:t>/ac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</a:t>
            </a:r>
            <a:r>
              <a:rPr lang="en-US" sz="2400" dirty="0" err="1" smtClean="0"/>
              <a:t>avg</a:t>
            </a:r>
            <a:r>
              <a:rPr lang="en-US" sz="2400" dirty="0" smtClean="0"/>
              <a:t>: 33.9 </a:t>
            </a:r>
            <a:r>
              <a:rPr lang="en-US" sz="2400" dirty="0" err="1" smtClean="0"/>
              <a:t>bu</a:t>
            </a:r>
            <a:r>
              <a:rPr lang="en-US" sz="2400" dirty="0" smtClean="0"/>
              <a:t>/ac</a:t>
            </a:r>
          </a:p>
          <a:p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OSU placed Corn nitrogen test in one field using various nitrogen levels as part of statewide research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Highest </a:t>
            </a:r>
            <a:r>
              <a:rPr lang="en-US" sz="2400" i="1" u="sng" dirty="0" smtClean="0"/>
              <a:t>profit/acre</a:t>
            </a:r>
            <a:r>
              <a:rPr lang="en-US" sz="2400" dirty="0" smtClean="0"/>
              <a:t> obtained was on check, closely followed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dirty="0" smtClean="0"/>
              <a:t>Precision Nitrogen </a:t>
            </a:r>
            <a:r>
              <a:rPr lang="en-US" dirty="0"/>
              <a:t>Applicator</a:t>
            </a:r>
            <a:br>
              <a:rPr lang="en-US" dirty="0"/>
            </a:br>
            <a:r>
              <a:rPr lang="en-US" dirty="0"/>
              <a:t>Mark I</a:t>
            </a:r>
          </a:p>
        </p:txBody>
      </p:sp>
      <p:pic>
        <p:nvPicPr>
          <p:cNvPr id="89091" name="Picture 3" descr="C:\Documents and Settings\Owner\Application Data\Microsoft\Media Catalog\Downloaded Clips\cl1f\j00788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81275"/>
            <a:ext cx="3762375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Crop Year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Wheat:</a:t>
            </a:r>
          </a:p>
          <a:p>
            <a:pPr lvl="1"/>
            <a:r>
              <a:rPr lang="en-US" sz="2400" dirty="0" smtClean="0"/>
              <a:t>Placed 3-level N strips in all wheat fields </a:t>
            </a:r>
          </a:p>
          <a:p>
            <a:pPr lvl="1"/>
            <a:r>
              <a:rPr lang="en-US" sz="2400" dirty="0" err="1" smtClean="0"/>
              <a:t>Topdressed</a:t>
            </a:r>
            <a:r>
              <a:rPr lang="en-US" sz="2400" dirty="0" smtClean="0"/>
              <a:t> at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rate plus 10 lb/ac of N</a:t>
            </a:r>
          </a:p>
          <a:p>
            <a:pPr lvl="1"/>
            <a:r>
              <a:rPr lang="en-US" sz="2400" dirty="0" smtClean="0"/>
              <a:t>Farm </a:t>
            </a:r>
            <a:r>
              <a:rPr lang="en-US" sz="2400" dirty="0" err="1" smtClean="0"/>
              <a:t>avg</a:t>
            </a:r>
            <a:r>
              <a:rPr lang="en-US" sz="2400" dirty="0" smtClean="0"/>
              <a:t> yield: 24.4 </a:t>
            </a:r>
            <a:r>
              <a:rPr lang="en-US" sz="2400" dirty="0" err="1" smtClean="0"/>
              <a:t>bu</a:t>
            </a:r>
            <a:r>
              <a:rPr lang="en-US" sz="2400" dirty="0" smtClean="0"/>
              <a:t>/ac (consistent with county yields for the year)</a:t>
            </a:r>
          </a:p>
          <a:p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 smtClean="0"/>
              <a:t>Corn: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OSU placed Corn nitrogen test in one field using various nitrogen levels as part of statewide research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Highest </a:t>
            </a:r>
            <a:r>
              <a:rPr lang="en-US" sz="2400" i="1" u="sng" dirty="0" smtClean="0"/>
              <a:t>profit/acre</a:t>
            </a:r>
            <a:r>
              <a:rPr lang="en-US" sz="2400" dirty="0" smtClean="0"/>
              <a:t> obtained was on check, closely followed by </a:t>
            </a:r>
            <a:r>
              <a:rPr lang="en-US" sz="2400" dirty="0" err="1" smtClean="0"/>
              <a:t>GreenSeeker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729</Words>
  <Application>Microsoft Office PowerPoint</Application>
  <PresentationFormat>On-screen Show (4:3)</PresentationFormat>
  <Paragraphs>120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Sensor-based Nitrogen Application – Converting Research to Practicality</vt:lpstr>
      <vt:lpstr>If it was good enough for my dad…</vt:lpstr>
      <vt:lpstr>N Strip Approach</vt:lpstr>
      <vt:lpstr>N Ramp Approach</vt:lpstr>
      <vt:lpstr>On-the-go Zone Approach</vt:lpstr>
      <vt:lpstr>My Approach</vt:lpstr>
      <vt:lpstr>2005 Crop Year</vt:lpstr>
      <vt:lpstr>Precision Nitrogen Applicator Mark I</vt:lpstr>
      <vt:lpstr>2006 Crop Year</vt:lpstr>
      <vt:lpstr>Precision Nitrogen Applicator  Mark II</vt:lpstr>
      <vt:lpstr>2007 Crop Year</vt:lpstr>
      <vt:lpstr>Precision Nitrogen Applicator Mark III</vt:lpstr>
      <vt:lpstr>2007 Crop Year</vt:lpstr>
      <vt:lpstr>2008 Crop Year</vt:lpstr>
      <vt:lpstr>2009 Crop Year</vt:lpstr>
      <vt:lpstr>Ramp Sensing Upgrade</vt:lpstr>
      <vt:lpstr>2010 Crop Year</vt:lpstr>
      <vt:lpstr>Lessons Learned</vt:lpstr>
      <vt:lpstr>Agriculture “Beta Testers”</vt:lpstr>
      <vt:lpstr>Slide 20</vt:lpstr>
      <vt:lpstr>Contact</vt:lpstr>
    </vt:vector>
  </TitlesOfParts>
  <Company>Rendel Farms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Sensor-based Nitrogen Application</dc:title>
  <dc:creator>Brent Rendel</dc:creator>
  <cp:lastModifiedBy>Brent</cp:lastModifiedBy>
  <cp:revision>70</cp:revision>
  <dcterms:created xsi:type="dcterms:W3CDTF">2007-07-28T13:42:49Z</dcterms:created>
  <dcterms:modified xsi:type="dcterms:W3CDTF">2010-08-03T17:25:11Z</dcterms:modified>
</cp:coreProperties>
</file>