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notesSlides/notesSlide10.xml" ContentType="application/vnd.openxmlformats-officedocument.presentationml.notesSlide+xml"/>
  <Override PartName="/ppt/charts/chart5.xml" ContentType="application/vnd.openxmlformats-officedocument.drawingml.char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Default Extension="emf" ContentType="image/x-emf"/>
  <Override PartName="/ppt/notesSlides/notesSlide1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sldIdLst>
    <p:sldId id="268" r:id="rId2"/>
    <p:sldId id="283" r:id="rId3"/>
    <p:sldId id="284" r:id="rId4"/>
    <p:sldId id="270" r:id="rId5"/>
    <p:sldId id="286" r:id="rId6"/>
    <p:sldId id="293" r:id="rId7"/>
    <p:sldId id="292" r:id="rId8"/>
    <p:sldId id="296" r:id="rId9"/>
    <p:sldId id="280" r:id="rId10"/>
    <p:sldId id="297" r:id="rId11"/>
    <p:sldId id="298" r:id="rId12"/>
    <p:sldId id="257" r:id="rId13"/>
    <p:sldId id="300" r:id="rId14"/>
    <p:sldId id="261" r:id="rId15"/>
    <p:sldId id="263" r:id="rId16"/>
    <p:sldId id="301" r:id="rId17"/>
    <p:sldId id="262" r:id="rId18"/>
    <p:sldId id="299" r:id="rId19"/>
    <p:sldId id="264" r:id="rId2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66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388" autoAdjust="0"/>
    <p:restoredTop sz="94660"/>
  </p:normalViewPr>
  <p:slideViewPr>
    <p:cSldViewPr>
      <p:cViewPr varScale="1">
        <p:scale>
          <a:sx n="88" d="100"/>
          <a:sy n="88" d="100"/>
        </p:scale>
        <p:origin x="-102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E:\yield%20potential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E:\yield%20potential.xlsx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E:\yield%20potential.xlsx" TargetMode="Externa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file:///E:\yield%20potential.xlsx" TargetMode="External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soil%20fertility\Desktop\Yumiko\Research\Stillwater%20222\2008\FK%204,5,7,10%20DATA.xls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hart>
    <c:title>
      <c:tx>
        <c:rich>
          <a:bodyPr/>
          <a:lstStyle/>
          <a:p>
            <a:pPr>
              <a:defRPr sz="1400"/>
            </a:pPr>
            <a:r>
              <a:rPr lang="en-US" sz="1400" dirty="0" smtClean="0"/>
              <a:t>226</a:t>
            </a:r>
            <a:endParaRPr lang="en-US" sz="1400" dirty="0"/>
          </a:p>
        </c:rich>
      </c:tx>
      <c:layout>
        <c:manualLayout>
          <c:xMode val="edge"/>
          <c:yMode val="edge"/>
          <c:x val="0.39705961754780739"/>
          <c:y val="4.1666666666666671E-2"/>
        </c:manualLayout>
      </c:layout>
    </c:title>
    <c:plotArea>
      <c:layout/>
      <c:scatterChart>
        <c:scatterStyle val="lineMarker"/>
        <c:ser>
          <c:idx val="0"/>
          <c:order val="0"/>
          <c:tx>
            <c:v>226-sugar</c:v>
          </c:tx>
          <c:spPr>
            <a:ln w="28575">
              <a:noFill/>
            </a:ln>
          </c:spPr>
          <c:marker>
            <c:symbol val="diamond"/>
            <c:size val="7"/>
            <c:spPr>
              <a:solidFill>
                <a:schemeClr val="accent2"/>
              </a:solidFill>
              <a:ln>
                <a:solidFill>
                  <a:schemeClr val="accent2"/>
                </a:solidFill>
              </a:ln>
            </c:spPr>
          </c:marker>
          <c:trendline>
            <c:trendlineType val="exp"/>
            <c:dispRSqr val="1"/>
            <c:dispEq val="1"/>
            <c:trendlineLbl>
              <c:layout>
                <c:manualLayout>
                  <c:x val="0.2071852268466442"/>
                  <c:y val="-0.31964030064423782"/>
                </c:manualLayout>
              </c:layout>
              <c:tx>
                <c:rich>
                  <a:bodyPr/>
                  <a:lstStyle/>
                  <a:p>
                    <a:pPr>
                      <a:defRPr/>
                    </a:pPr>
                    <a:r>
                      <a:rPr lang="en-US" baseline="0" dirty="0"/>
                      <a:t>y = 2217e</a:t>
                    </a:r>
                    <a:r>
                      <a:rPr lang="en-US" baseline="30000" dirty="0"/>
                      <a:t>1.4327x</a:t>
                    </a:r>
                    <a:r>
                      <a:rPr lang="en-US" baseline="0" dirty="0"/>
                      <a:t>
</a:t>
                    </a:r>
                    <a:r>
                      <a:rPr lang="en-US" sz="1400" b="1" baseline="0" dirty="0"/>
                      <a:t>R² = </a:t>
                    </a:r>
                    <a:r>
                      <a:rPr lang="en-US" sz="1400" b="1" baseline="0" dirty="0" smtClean="0"/>
                      <a:t>0.23</a:t>
                    </a:r>
                    <a:endParaRPr lang="en-US" b="1" dirty="0"/>
                  </a:p>
                </c:rich>
              </c:tx>
              <c:numFmt formatCode="General" sourceLinked="0"/>
            </c:trendlineLbl>
          </c:trendline>
          <c:xVal>
            <c:numRef>
              <c:f>'600-800'!$E$2:$E$49</c:f>
              <c:numCache>
                <c:formatCode>General</c:formatCode>
                <c:ptCount val="48"/>
                <c:pt idx="0">
                  <c:v>0.72396000000000005</c:v>
                </c:pt>
                <c:pt idx="1">
                  <c:v>0.58082000000000011</c:v>
                </c:pt>
                <c:pt idx="2">
                  <c:v>0.72585999999999995</c:v>
                </c:pt>
                <c:pt idx="3">
                  <c:v>0.75080000000000158</c:v>
                </c:pt>
                <c:pt idx="4">
                  <c:v>0.71390000000000065</c:v>
                </c:pt>
                <c:pt idx="5">
                  <c:v>0.7256700000000017</c:v>
                </c:pt>
                <c:pt idx="6">
                  <c:v>0.67945999999999995</c:v>
                </c:pt>
                <c:pt idx="7">
                  <c:v>0.72895000000000065</c:v>
                </c:pt>
                <c:pt idx="8">
                  <c:v>0.56896000000000002</c:v>
                </c:pt>
                <c:pt idx="9">
                  <c:v>0.65640000000000065</c:v>
                </c:pt>
                <c:pt idx="10">
                  <c:v>0.71836999999999951</c:v>
                </c:pt>
                <c:pt idx="11">
                  <c:v>0.66196000000000121</c:v>
                </c:pt>
                <c:pt idx="12">
                  <c:v>0.71426000000000001</c:v>
                </c:pt>
                <c:pt idx="13">
                  <c:v>0.57960000000000134</c:v>
                </c:pt>
                <c:pt idx="14">
                  <c:v>0.68336000000000008</c:v>
                </c:pt>
                <c:pt idx="15">
                  <c:v>0.54320999999999997</c:v>
                </c:pt>
                <c:pt idx="16">
                  <c:v>0.70515000000000005</c:v>
                </c:pt>
                <c:pt idx="17">
                  <c:v>0.58230999999999888</c:v>
                </c:pt>
                <c:pt idx="18">
                  <c:v>0.6846000000000001</c:v>
                </c:pt>
                <c:pt idx="19">
                  <c:v>0.71220000000000061</c:v>
                </c:pt>
                <c:pt idx="20">
                  <c:v>0.69098000000000015</c:v>
                </c:pt>
                <c:pt idx="21">
                  <c:v>0.65646000000000004</c:v>
                </c:pt>
                <c:pt idx="22">
                  <c:v>0.61546999999999996</c:v>
                </c:pt>
                <c:pt idx="23">
                  <c:v>0.70045999999999997</c:v>
                </c:pt>
                <c:pt idx="24">
                  <c:v>0.56533</c:v>
                </c:pt>
                <c:pt idx="25">
                  <c:v>0.60228999999999999</c:v>
                </c:pt>
                <c:pt idx="26">
                  <c:v>0.66406000000000065</c:v>
                </c:pt>
                <c:pt idx="27">
                  <c:v>0.62588000000000121</c:v>
                </c:pt>
                <c:pt idx="28">
                  <c:v>0.63870000000000171</c:v>
                </c:pt>
                <c:pt idx="29">
                  <c:v>0.50105</c:v>
                </c:pt>
                <c:pt idx="30">
                  <c:v>0.61592000000000158</c:v>
                </c:pt>
                <c:pt idx="31">
                  <c:v>0.51800999999999997</c:v>
                </c:pt>
                <c:pt idx="32">
                  <c:v>0.64265000000000172</c:v>
                </c:pt>
                <c:pt idx="33">
                  <c:v>0.67214000000000185</c:v>
                </c:pt>
                <c:pt idx="34">
                  <c:v>0.63962000000000185</c:v>
                </c:pt>
                <c:pt idx="35">
                  <c:v>0.65032000000000134</c:v>
                </c:pt>
                <c:pt idx="36">
                  <c:v>0.55384000000000122</c:v>
                </c:pt>
                <c:pt idx="37">
                  <c:v>0.69468000000000074</c:v>
                </c:pt>
                <c:pt idx="38">
                  <c:v>0.66527000000000158</c:v>
                </c:pt>
                <c:pt idx="39">
                  <c:v>0.70564000000000171</c:v>
                </c:pt>
                <c:pt idx="40">
                  <c:v>0.75971000000000122</c:v>
                </c:pt>
                <c:pt idx="41">
                  <c:v>0.63998999999999995</c:v>
                </c:pt>
                <c:pt idx="42">
                  <c:v>0.65935999999999995</c:v>
                </c:pt>
                <c:pt idx="43">
                  <c:v>0.62158999999999998</c:v>
                </c:pt>
                <c:pt idx="44">
                  <c:v>0.67962000000000256</c:v>
                </c:pt>
                <c:pt idx="45">
                  <c:v>0.69397000000000009</c:v>
                </c:pt>
                <c:pt idx="46">
                  <c:v>0.57482999999999995</c:v>
                </c:pt>
                <c:pt idx="47">
                  <c:v>0.61336999999999997</c:v>
                </c:pt>
              </c:numCache>
            </c:numRef>
          </c:xVal>
          <c:yVal>
            <c:numRef>
              <c:f>'600-800'!$G$2:$G$49</c:f>
              <c:numCache>
                <c:formatCode>0</c:formatCode>
                <c:ptCount val="48"/>
                <c:pt idx="0">
                  <c:v>5295.377364776632</c:v>
                </c:pt>
                <c:pt idx="1">
                  <c:v>3888.364405244864</c:v>
                </c:pt>
                <c:pt idx="2">
                  <c:v>5633.4972012430208</c:v>
                </c:pt>
                <c:pt idx="3">
                  <c:v>5658.6119010011562</c:v>
                </c:pt>
                <c:pt idx="4">
                  <c:v>6210.3292460939829</c:v>
                </c:pt>
                <c:pt idx="5">
                  <c:v>6531.8226587307654</c:v>
                </c:pt>
                <c:pt idx="6">
                  <c:v>4983.22182375378</c:v>
                </c:pt>
                <c:pt idx="7">
                  <c:v>5907.5044269414584</c:v>
                </c:pt>
                <c:pt idx="8">
                  <c:v>4876.6340502018202</c:v>
                </c:pt>
                <c:pt idx="9">
                  <c:v>5705.4449119605515</c:v>
                </c:pt>
                <c:pt idx="10">
                  <c:v>6960.1678139315127</c:v>
                </c:pt>
                <c:pt idx="11">
                  <c:v>6439.4155964664033</c:v>
                </c:pt>
                <c:pt idx="12">
                  <c:v>6524.1143424202573</c:v>
                </c:pt>
                <c:pt idx="13">
                  <c:v>3261.575544066779</c:v>
                </c:pt>
                <c:pt idx="14">
                  <c:v>6085.0918222457149</c:v>
                </c:pt>
                <c:pt idx="15">
                  <c:v>4997.7991526696724</c:v>
                </c:pt>
                <c:pt idx="16">
                  <c:v>5295.377364776632</c:v>
                </c:pt>
                <c:pt idx="17">
                  <c:v>3888.364405244864</c:v>
                </c:pt>
                <c:pt idx="18">
                  <c:v>5633.4972012430208</c:v>
                </c:pt>
                <c:pt idx="19">
                  <c:v>5658.6119010011562</c:v>
                </c:pt>
                <c:pt idx="20">
                  <c:v>6210.3292460939829</c:v>
                </c:pt>
                <c:pt idx="21">
                  <c:v>6531.8226587307654</c:v>
                </c:pt>
                <c:pt idx="22">
                  <c:v>4983.22182375378</c:v>
                </c:pt>
                <c:pt idx="23">
                  <c:v>5907.5044269414584</c:v>
                </c:pt>
                <c:pt idx="24">
                  <c:v>4876.6340502018202</c:v>
                </c:pt>
                <c:pt idx="25">
                  <c:v>5705.4449119605515</c:v>
                </c:pt>
                <c:pt idx="26">
                  <c:v>6960.1678139315127</c:v>
                </c:pt>
                <c:pt idx="27">
                  <c:v>6439.4155964664033</c:v>
                </c:pt>
                <c:pt idx="28">
                  <c:v>6524.1143424202573</c:v>
                </c:pt>
                <c:pt idx="29">
                  <c:v>3261.575544066779</c:v>
                </c:pt>
                <c:pt idx="30">
                  <c:v>6085.0918222457149</c:v>
                </c:pt>
                <c:pt idx="31">
                  <c:v>4997.7991526696724</c:v>
                </c:pt>
                <c:pt idx="32">
                  <c:v>5236.2894422106865</c:v>
                </c:pt>
                <c:pt idx="33">
                  <c:v>7336.5849973711665</c:v>
                </c:pt>
                <c:pt idx="34">
                  <c:v>5485.8253646247585</c:v>
                </c:pt>
                <c:pt idx="35">
                  <c:v>6682.7629544955244</c:v>
                </c:pt>
                <c:pt idx="36">
                  <c:v>6986.8767950615556</c:v>
                </c:pt>
                <c:pt idx="37">
                  <c:v>4429.225426369424</c:v>
                </c:pt>
                <c:pt idx="38">
                  <c:v>5143.1126100485244</c:v>
                </c:pt>
                <c:pt idx="39">
                  <c:v>7358.4805346401308</c:v>
                </c:pt>
                <c:pt idx="40">
                  <c:v>6138.9461137406406</c:v>
                </c:pt>
                <c:pt idx="41">
                  <c:v>5797.0892861025904</c:v>
                </c:pt>
                <c:pt idx="42">
                  <c:v>6206.3710397841633</c:v>
                </c:pt>
                <c:pt idx="43">
                  <c:v>4670.81068617252</c:v>
                </c:pt>
                <c:pt idx="44">
                  <c:v>6516.1239412575378</c:v>
                </c:pt>
                <c:pt idx="45">
                  <c:v>6283.94650303861</c:v>
                </c:pt>
                <c:pt idx="46">
                  <c:v>6916.5364697010054</c:v>
                </c:pt>
                <c:pt idx="47">
                  <c:v>6134.2394208281285</c:v>
                </c:pt>
              </c:numCache>
            </c:numRef>
          </c:yVal>
        </c:ser>
        <c:axId val="54738944"/>
        <c:axId val="54915456"/>
      </c:scatterChart>
      <c:valAx>
        <c:axId val="54738944"/>
        <c:scaling>
          <c:orientation val="minMax"/>
          <c:min val="0.5"/>
        </c:scaling>
        <c:axPos val="b"/>
        <c:numFmt formatCode="General" sourceLinked="1"/>
        <c:tickLblPos val="nextTo"/>
        <c:crossAx val="54915456"/>
        <c:crosses val="autoZero"/>
        <c:crossBetween val="midCat"/>
        <c:majorUnit val="0.1"/>
      </c:valAx>
      <c:valAx>
        <c:axId val="54915456"/>
        <c:scaling>
          <c:orientation val="minMax"/>
          <c:min val="2000"/>
        </c:scaling>
        <c:axPos val="l"/>
        <c:numFmt formatCode="0" sourceLinked="1"/>
        <c:tickLblPos val="nextTo"/>
        <c:crossAx val="54738944"/>
        <c:crosses val="autoZero"/>
        <c:crossBetween val="midCat"/>
      </c:valAx>
    </c:plotArea>
    <c:plotVisOnly val="1"/>
  </c:chart>
  <c:spPr>
    <a:solidFill>
      <a:schemeClr val="bg1">
        <a:lumMod val="50000"/>
        <a:lumOff val="50000"/>
      </a:schemeClr>
    </a:solidFill>
  </c:spPr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hart>
    <c:title>
      <c:tx>
        <c:rich>
          <a:bodyPr/>
          <a:lstStyle/>
          <a:p>
            <a:pPr>
              <a:defRPr sz="1400"/>
            </a:pPr>
            <a:r>
              <a:rPr lang="en-US" sz="1400" dirty="0" smtClean="0"/>
              <a:t>384</a:t>
            </a:r>
            <a:endParaRPr lang="en-US" sz="1400" dirty="0"/>
          </a:p>
        </c:rich>
      </c:tx>
      <c:layout>
        <c:manualLayout>
          <c:xMode val="edge"/>
          <c:yMode val="edge"/>
          <c:x val="0.39979640044994436"/>
          <c:y val="4.1666666666666664E-2"/>
        </c:manualLayout>
      </c:layout>
    </c:title>
    <c:plotArea>
      <c:layout/>
      <c:scatterChart>
        <c:scatterStyle val="lineMarker"/>
        <c:ser>
          <c:idx val="0"/>
          <c:order val="0"/>
          <c:tx>
            <c:v>384-sugar</c:v>
          </c:tx>
          <c:spPr>
            <a:ln w="28575">
              <a:noFill/>
            </a:ln>
          </c:spPr>
          <c:marker>
            <c:symbol val="triangle"/>
            <c:size val="7"/>
            <c:spPr>
              <a:solidFill>
                <a:schemeClr val="accent3"/>
              </a:solidFill>
              <a:ln>
                <a:solidFill>
                  <a:schemeClr val="accent3"/>
                </a:solidFill>
              </a:ln>
            </c:spPr>
          </c:marker>
          <c:trendline>
            <c:trendlineType val="exp"/>
            <c:dispRSqr val="1"/>
            <c:dispEq val="1"/>
            <c:trendlineLbl>
              <c:layout>
                <c:manualLayout>
                  <c:x val="0.15925121859767563"/>
                  <c:y val="-0.32721605821999566"/>
                </c:manualLayout>
              </c:layout>
              <c:tx>
                <c:rich>
                  <a:bodyPr/>
                  <a:lstStyle/>
                  <a:p>
                    <a:pPr>
                      <a:defRPr/>
                    </a:pPr>
                    <a:r>
                      <a:rPr lang="en-US" baseline="0" dirty="0"/>
                      <a:t>y = 2278e</a:t>
                    </a:r>
                    <a:r>
                      <a:rPr lang="en-US" baseline="30000" dirty="0"/>
                      <a:t>1.5173x</a:t>
                    </a:r>
                    <a:r>
                      <a:rPr lang="en-US" baseline="0" dirty="0"/>
                      <a:t>
</a:t>
                    </a:r>
                    <a:r>
                      <a:rPr lang="en-US" sz="1400" b="1" baseline="0" dirty="0"/>
                      <a:t>R² = </a:t>
                    </a:r>
                    <a:r>
                      <a:rPr lang="en-US" sz="1400" b="1" baseline="0" dirty="0" smtClean="0"/>
                      <a:t>0.42</a:t>
                    </a:r>
                    <a:endParaRPr lang="en-US" b="1" dirty="0"/>
                  </a:p>
                </c:rich>
              </c:tx>
              <c:numFmt formatCode="General" sourceLinked="0"/>
            </c:trendlineLbl>
          </c:trendline>
          <c:xVal>
            <c:numRef>
              <c:f>'600-800'!$E$50:$E$97</c:f>
              <c:numCache>
                <c:formatCode>General</c:formatCode>
                <c:ptCount val="48"/>
                <c:pt idx="0">
                  <c:v>0.4891800000000005</c:v>
                </c:pt>
                <c:pt idx="1">
                  <c:v>0.70108999999999999</c:v>
                </c:pt>
                <c:pt idx="2">
                  <c:v>0.65637000000000101</c:v>
                </c:pt>
                <c:pt idx="3">
                  <c:v>0.70726</c:v>
                </c:pt>
                <c:pt idx="4">
                  <c:v>0.70821000000000001</c:v>
                </c:pt>
                <c:pt idx="5">
                  <c:v>0.64214000000000115</c:v>
                </c:pt>
                <c:pt idx="6">
                  <c:v>0.55669000000000102</c:v>
                </c:pt>
                <c:pt idx="7">
                  <c:v>0.68098999999999998</c:v>
                </c:pt>
                <c:pt idx="8">
                  <c:v>0.62075000000000113</c:v>
                </c:pt>
                <c:pt idx="9">
                  <c:v>0.66585000000000116</c:v>
                </c:pt>
                <c:pt idx="10">
                  <c:v>0.62505999999999995</c:v>
                </c:pt>
                <c:pt idx="11">
                  <c:v>0.49793000000000032</c:v>
                </c:pt>
                <c:pt idx="12">
                  <c:v>0.66881000000000101</c:v>
                </c:pt>
                <c:pt idx="13">
                  <c:v>0.68232999999999999</c:v>
                </c:pt>
                <c:pt idx="14">
                  <c:v>0.51050999999999958</c:v>
                </c:pt>
                <c:pt idx="15">
                  <c:v>0.49329000000000001</c:v>
                </c:pt>
                <c:pt idx="16">
                  <c:v>0.44423999999999997</c:v>
                </c:pt>
                <c:pt idx="17">
                  <c:v>0.65756999999999999</c:v>
                </c:pt>
                <c:pt idx="18">
                  <c:v>0.62197000000000113</c:v>
                </c:pt>
                <c:pt idx="19">
                  <c:v>0.65161000000000113</c:v>
                </c:pt>
                <c:pt idx="20">
                  <c:v>0.65711000000000064</c:v>
                </c:pt>
                <c:pt idx="21">
                  <c:v>0.60855000000000004</c:v>
                </c:pt>
                <c:pt idx="22">
                  <c:v>0.4747300000000001</c:v>
                </c:pt>
                <c:pt idx="23">
                  <c:v>0.6176900000000014</c:v>
                </c:pt>
                <c:pt idx="24">
                  <c:v>0.58564000000000005</c:v>
                </c:pt>
                <c:pt idx="25">
                  <c:v>0.63741000000000003</c:v>
                </c:pt>
                <c:pt idx="26">
                  <c:v>0.57162000000000102</c:v>
                </c:pt>
                <c:pt idx="27">
                  <c:v>0.44939000000000001</c:v>
                </c:pt>
                <c:pt idx="28">
                  <c:v>0.60795000000000088</c:v>
                </c:pt>
                <c:pt idx="29">
                  <c:v>0.60268999999999995</c:v>
                </c:pt>
                <c:pt idx="30">
                  <c:v>0.42215000000000008</c:v>
                </c:pt>
                <c:pt idx="31">
                  <c:v>0.45042000000000032</c:v>
                </c:pt>
                <c:pt idx="32">
                  <c:v>0.64317000000000102</c:v>
                </c:pt>
                <c:pt idx="33">
                  <c:v>0.55184999999999995</c:v>
                </c:pt>
                <c:pt idx="34">
                  <c:v>0.54927999999999999</c:v>
                </c:pt>
                <c:pt idx="35">
                  <c:v>0.53351999999999911</c:v>
                </c:pt>
                <c:pt idx="36">
                  <c:v>0.55647999999999997</c:v>
                </c:pt>
                <c:pt idx="37">
                  <c:v>0.70062000000000102</c:v>
                </c:pt>
                <c:pt idx="38">
                  <c:v>0.63378000000000101</c:v>
                </c:pt>
                <c:pt idx="39">
                  <c:v>0.71175999999999995</c:v>
                </c:pt>
                <c:pt idx="40">
                  <c:v>0.645540000000001</c:v>
                </c:pt>
                <c:pt idx="41">
                  <c:v>0.62626000000000004</c:v>
                </c:pt>
                <c:pt idx="42">
                  <c:v>0.74224000000000101</c:v>
                </c:pt>
                <c:pt idx="43">
                  <c:v>0.66252999999999995</c:v>
                </c:pt>
                <c:pt idx="44">
                  <c:v>0.74046999999999996</c:v>
                </c:pt>
                <c:pt idx="45">
                  <c:v>0.77275000000000116</c:v>
                </c:pt>
                <c:pt idx="46">
                  <c:v>0.72496000000000005</c:v>
                </c:pt>
                <c:pt idx="47">
                  <c:v>0.60987000000000113</c:v>
                </c:pt>
              </c:numCache>
            </c:numRef>
          </c:xVal>
          <c:yVal>
            <c:numRef>
              <c:f>'600-800'!$G$50:$G$97</c:f>
              <c:numCache>
                <c:formatCode>0</c:formatCode>
                <c:ptCount val="48"/>
                <c:pt idx="0">
                  <c:v>4006.1731672567962</c:v>
                </c:pt>
                <c:pt idx="1">
                  <c:v>6871.7808119618549</c:v>
                </c:pt>
                <c:pt idx="2">
                  <c:v>5438.8519822753024</c:v>
                </c:pt>
                <c:pt idx="3">
                  <c:v>5103.6128342208967</c:v>
                </c:pt>
                <c:pt idx="4">
                  <c:v>5449.9126579146305</c:v>
                </c:pt>
                <c:pt idx="5">
                  <c:v>7028.9961571220465</c:v>
                </c:pt>
                <c:pt idx="6">
                  <c:v>4102.1230806172234</c:v>
                </c:pt>
                <c:pt idx="7">
                  <c:v>5630.7831849139993</c:v>
                </c:pt>
                <c:pt idx="8">
                  <c:v>7260.3191451439934</c:v>
                </c:pt>
                <c:pt idx="9">
                  <c:v>6410.4953238344369</c:v>
                </c:pt>
                <c:pt idx="10">
                  <c:v>5365.7328660875255</c:v>
                </c:pt>
                <c:pt idx="11">
                  <c:v>4473.4807529314176</c:v>
                </c:pt>
                <c:pt idx="12">
                  <c:v>7584.8932343976685</c:v>
                </c:pt>
                <c:pt idx="13">
                  <c:v>6249.9790092401772</c:v>
                </c:pt>
                <c:pt idx="14">
                  <c:v>4229.8373474828095</c:v>
                </c:pt>
                <c:pt idx="15">
                  <c:v>4343.1004747410452</c:v>
                </c:pt>
                <c:pt idx="16">
                  <c:v>4006.1731672567962</c:v>
                </c:pt>
                <c:pt idx="17">
                  <c:v>6871.7808119618549</c:v>
                </c:pt>
                <c:pt idx="18">
                  <c:v>5438.8519822753024</c:v>
                </c:pt>
                <c:pt idx="19">
                  <c:v>5103.6128342208967</c:v>
                </c:pt>
                <c:pt idx="20">
                  <c:v>5449.9126579146305</c:v>
                </c:pt>
                <c:pt idx="21">
                  <c:v>7028.9961571220465</c:v>
                </c:pt>
                <c:pt idx="22">
                  <c:v>4102.1230806172234</c:v>
                </c:pt>
                <c:pt idx="23">
                  <c:v>5630.7831849139993</c:v>
                </c:pt>
                <c:pt idx="24">
                  <c:v>7260.3191451439934</c:v>
                </c:pt>
                <c:pt idx="25">
                  <c:v>6410.4953238344369</c:v>
                </c:pt>
                <c:pt idx="26">
                  <c:v>5365.7328660875255</c:v>
                </c:pt>
                <c:pt idx="27">
                  <c:v>4473.4807529314176</c:v>
                </c:pt>
                <c:pt idx="28">
                  <c:v>7584.8932343976685</c:v>
                </c:pt>
                <c:pt idx="29">
                  <c:v>6249.9790092401772</c:v>
                </c:pt>
                <c:pt idx="30">
                  <c:v>4229.8373474828095</c:v>
                </c:pt>
                <c:pt idx="31">
                  <c:v>4343.1004747410452</c:v>
                </c:pt>
                <c:pt idx="32">
                  <c:v>5182.8898589525697</c:v>
                </c:pt>
                <c:pt idx="33">
                  <c:v>4773.0831416262199</c:v>
                </c:pt>
                <c:pt idx="34">
                  <c:v>6946.066274447744</c:v>
                </c:pt>
                <c:pt idx="35">
                  <c:v>6398.1131455764144</c:v>
                </c:pt>
                <c:pt idx="36">
                  <c:v>4969.2484418042195</c:v>
                </c:pt>
                <c:pt idx="37">
                  <c:v>6982.6789983308681</c:v>
                </c:pt>
                <c:pt idx="38">
                  <c:v>7595.6502646856316</c:v>
                </c:pt>
                <c:pt idx="39">
                  <c:v>7047.4345855700885</c:v>
                </c:pt>
                <c:pt idx="40">
                  <c:v>7466.5777081472952</c:v>
                </c:pt>
                <c:pt idx="41">
                  <c:v>6795.6798069188535</c:v>
                </c:pt>
                <c:pt idx="42">
                  <c:v>6390.9433237456888</c:v>
                </c:pt>
                <c:pt idx="43">
                  <c:v>7524.5944706917335</c:v>
                </c:pt>
                <c:pt idx="44">
                  <c:v>6673.6866086454338</c:v>
                </c:pt>
                <c:pt idx="45">
                  <c:v>5715.0327785761056</c:v>
                </c:pt>
                <c:pt idx="46">
                  <c:v>6358.7899226811824</c:v>
                </c:pt>
                <c:pt idx="47">
                  <c:v>6295.1849706389094</c:v>
                </c:pt>
              </c:numCache>
            </c:numRef>
          </c:yVal>
        </c:ser>
        <c:axId val="55473280"/>
        <c:axId val="55474816"/>
      </c:scatterChart>
      <c:valAx>
        <c:axId val="55473280"/>
        <c:scaling>
          <c:orientation val="minMax"/>
          <c:min val="0.4"/>
        </c:scaling>
        <c:axPos val="b"/>
        <c:numFmt formatCode="General" sourceLinked="1"/>
        <c:tickLblPos val="nextTo"/>
        <c:crossAx val="55474816"/>
        <c:crosses val="autoZero"/>
        <c:crossBetween val="midCat"/>
        <c:majorUnit val="0.1"/>
      </c:valAx>
      <c:valAx>
        <c:axId val="55474816"/>
        <c:scaling>
          <c:orientation val="minMax"/>
          <c:min val="2000"/>
        </c:scaling>
        <c:axPos val="l"/>
        <c:numFmt formatCode="0" sourceLinked="1"/>
        <c:tickLblPos val="nextTo"/>
        <c:crossAx val="55473280"/>
        <c:crosses val="autoZero"/>
        <c:crossBetween val="midCat"/>
      </c:valAx>
    </c:plotArea>
    <c:plotVisOnly val="1"/>
  </c:chart>
  <c:spPr>
    <a:solidFill>
      <a:schemeClr val="bg1">
        <a:lumMod val="50000"/>
        <a:lumOff val="50000"/>
      </a:schemeClr>
    </a:solidFill>
  </c:spPr>
  <c:externalData r:id="rId1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hart>
    <c:title>
      <c:tx>
        <c:rich>
          <a:bodyPr/>
          <a:lstStyle/>
          <a:p>
            <a:pPr>
              <a:defRPr sz="1400"/>
            </a:pPr>
            <a:r>
              <a:rPr lang="en-US" sz="1400" dirty="0" smtClean="0"/>
              <a:t>540</a:t>
            </a:r>
            <a:endParaRPr lang="en-US" sz="1400" dirty="0"/>
          </a:p>
        </c:rich>
      </c:tx>
      <c:layout>
        <c:manualLayout>
          <c:xMode val="edge"/>
          <c:yMode val="edge"/>
          <c:x val="0.42860667416572973"/>
          <c:y val="4.5454724409448921E-2"/>
        </c:manualLayout>
      </c:layout>
      <c:spPr>
        <a:solidFill>
          <a:schemeClr val="bg1">
            <a:lumMod val="50000"/>
            <a:lumOff val="50000"/>
          </a:schemeClr>
        </a:solidFill>
      </c:spPr>
    </c:title>
    <c:plotArea>
      <c:layout>
        <c:manualLayout>
          <c:layoutTarget val="inner"/>
          <c:xMode val="edge"/>
          <c:yMode val="edge"/>
          <c:x val="0.19821822272215975"/>
          <c:y val="0.25160433070866139"/>
          <c:w val="0.71925796775403072"/>
          <c:h val="0.47772178477690291"/>
        </c:manualLayout>
      </c:layout>
      <c:scatterChart>
        <c:scatterStyle val="lineMarker"/>
        <c:ser>
          <c:idx val="0"/>
          <c:order val="0"/>
          <c:tx>
            <c:v>540-sugar</c:v>
          </c:tx>
          <c:spPr>
            <a:ln w="28575">
              <a:noFill/>
            </a:ln>
          </c:spPr>
          <c:marker>
            <c:symbol val="x"/>
            <c:size val="7"/>
            <c:spPr>
              <a:solidFill>
                <a:schemeClr val="accent4"/>
              </a:solidFill>
              <a:ln>
                <a:solidFill>
                  <a:schemeClr val="accent4"/>
                </a:solidFill>
              </a:ln>
            </c:spPr>
          </c:marker>
          <c:trendline>
            <c:trendlineType val="exp"/>
            <c:dispRSqr val="1"/>
            <c:dispEq val="1"/>
            <c:trendlineLbl>
              <c:layout>
                <c:manualLayout>
                  <c:x val="0.2059340082489689"/>
                  <c:y val="-0.35993766404199484"/>
                </c:manualLayout>
              </c:layout>
              <c:tx>
                <c:rich>
                  <a:bodyPr/>
                  <a:lstStyle/>
                  <a:p>
                    <a:pPr>
                      <a:defRPr/>
                    </a:pPr>
                    <a:r>
                      <a:rPr lang="en-US" baseline="0" dirty="0"/>
                      <a:t>y = 3280.5e</a:t>
                    </a:r>
                    <a:r>
                      <a:rPr lang="en-US" baseline="30000" dirty="0"/>
                      <a:t>1.1997x</a:t>
                    </a:r>
                    <a:r>
                      <a:rPr lang="en-US" baseline="0" dirty="0"/>
                      <a:t>
</a:t>
                    </a:r>
                    <a:r>
                      <a:rPr lang="en-US" sz="1400" b="1" baseline="0" dirty="0"/>
                      <a:t>R² = </a:t>
                    </a:r>
                    <a:r>
                      <a:rPr lang="en-US" sz="1400" b="1" baseline="0" dirty="0" smtClean="0"/>
                      <a:t>0.23</a:t>
                    </a:r>
                    <a:endParaRPr lang="en-US" b="1" dirty="0"/>
                  </a:p>
                </c:rich>
              </c:tx>
              <c:numFmt formatCode="General" sourceLinked="0"/>
            </c:trendlineLbl>
          </c:trendline>
          <c:xVal>
            <c:numRef>
              <c:f>'600-800'!$E$98:$E$145</c:f>
              <c:numCache>
                <c:formatCode>General</c:formatCode>
                <c:ptCount val="48"/>
                <c:pt idx="0">
                  <c:v>0.649370000000001</c:v>
                </c:pt>
                <c:pt idx="1">
                  <c:v>0.65606000000000064</c:v>
                </c:pt>
                <c:pt idx="2">
                  <c:v>0.60178000000000065</c:v>
                </c:pt>
                <c:pt idx="3">
                  <c:v>0.52817000000000003</c:v>
                </c:pt>
                <c:pt idx="4">
                  <c:v>0.69840999999999998</c:v>
                </c:pt>
                <c:pt idx="5">
                  <c:v>0.55054000000000003</c:v>
                </c:pt>
                <c:pt idx="6">
                  <c:v>0.71669000000000116</c:v>
                </c:pt>
                <c:pt idx="7">
                  <c:v>0.64681999999999995</c:v>
                </c:pt>
                <c:pt idx="8">
                  <c:v>0.68479000000000101</c:v>
                </c:pt>
                <c:pt idx="9">
                  <c:v>0.50435999999999959</c:v>
                </c:pt>
                <c:pt idx="10">
                  <c:v>0.57737000000000005</c:v>
                </c:pt>
                <c:pt idx="11">
                  <c:v>0.60920000000000063</c:v>
                </c:pt>
                <c:pt idx="12">
                  <c:v>0.59136999999999873</c:v>
                </c:pt>
                <c:pt idx="13">
                  <c:v>0.45021</c:v>
                </c:pt>
                <c:pt idx="14">
                  <c:v>0.68191999999999997</c:v>
                </c:pt>
                <c:pt idx="15">
                  <c:v>0.69208000000000003</c:v>
                </c:pt>
                <c:pt idx="16">
                  <c:v>0.61273999999999995</c:v>
                </c:pt>
                <c:pt idx="17">
                  <c:v>0.64196000000000064</c:v>
                </c:pt>
                <c:pt idx="18">
                  <c:v>0.54569000000000101</c:v>
                </c:pt>
                <c:pt idx="19">
                  <c:v>0.46059</c:v>
                </c:pt>
                <c:pt idx="20">
                  <c:v>0.66727000000000114</c:v>
                </c:pt>
                <c:pt idx="21">
                  <c:v>0.50187000000000004</c:v>
                </c:pt>
                <c:pt idx="22">
                  <c:v>0.67684000000000177</c:v>
                </c:pt>
                <c:pt idx="23">
                  <c:v>0.61783999999999994</c:v>
                </c:pt>
                <c:pt idx="24">
                  <c:v>0.68698000000000004</c:v>
                </c:pt>
                <c:pt idx="25">
                  <c:v>0.46118000000000031</c:v>
                </c:pt>
                <c:pt idx="26">
                  <c:v>0.558620000000001</c:v>
                </c:pt>
                <c:pt idx="27">
                  <c:v>0.54242000000000001</c:v>
                </c:pt>
                <c:pt idx="28">
                  <c:v>0.51139000000000001</c:v>
                </c:pt>
                <c:pt idx="29">
                  <c:v>0.40257000000000032</c:v>
                </c:pt>
                <c:pt idx="30">
                  <c:v>0.5988</c:v>
                </c:pt>
                <c:pt idx="31">
                  <c:v>0.59530999999999956</c:v>
                </c:pt>
                <c:pt idx="32">
                  <c:v>0.61043000000000003</c:v>
                </c:pt>
                <c:pt idx="33">
                  <c:v>0.59007999999999949</c:v>
                </c:pt>
                <c:pt idx="34">
                  <c:v>0.73588000000000064</c:v>
                </c:pt>
                <c:pt idx="35">
                  <c:v>0.63341999999999998</c:v>
                </c:pt>
                <c:pt idx="36">
                  <c:v>0.73248000000000002</c:v>
                </c:pt>
                <c:pt idx="37">
                  <c:v>0.70323999999999998</c:v>
                </c:pt>
                <c:pt idx="38">
                  <c:v>0.67517000000000116</c:v>
                </c:pt>
                <c:pt idx="39">
                  <c:v>0.72094000000000114</c:v>
                </c:pt>
                <c:pt idx="40">
                  <c:v>0.68066000000000004</c:v>
                </c:pt>
                <c:pt idx="41">
                  <c:v>0.69732000000000005</c:v>
                </c:pt>
                <c:pt idx="42">
                  <c:v>0.69286999999999999</c:v>
                </c:pt>
                <c:pt idx="43">
                  <c:v>0.58341999999999883</c:v>
                </c:pt>
                <c:pt idx="44">
                  <c:v>0.70785000000000065</c:v>
                </c:pt>
                <c:pt idx="45">
                  <c:v>0.71135000000000004</c:v>
                </c:pt>
                <c:pt idx="46">
                  <c:v>0.70123000000000002</c:v>
                </c:pt>
                <c:pt idx="47">
                  <c:v>0.71423999999999999</c:v>
                </c:pt>
              </c:numCache>
            </c:numRef>
          </c:xVal>
          <c:yVal>
            <c:numRef>
              <c:f>'600-800'!$G$98:$G$145</c:f>
              <c:numCache>
                <c:formatCode>0</c:formatCode>
                <c:ptCount val="48"/>
                <c:pt idx="0">
                  <c:v>6581.2238865324325</c:v>
                </c:pt>
                <c:pt idx="1">
                  <c:v>9284.968561638183</c:v>
                </c:pt>
                <c:pt idx="2">
                  <c:v>6304.9669736486294</c:v>
                </c:pt>
                <c:pt idx="3">
                  <c:v>4487.9837083272405</c:v>
                </c:pt>
                <c:pt idx="4">
                  <c:v>7599.7972909877144</c:v>
                </c:pt>
                <c:pt idx="5">
                  <c:v>6533.7386479829365</c:v>
                </c:pt>
                <c:pt idx="6">
                  <c:v>8459.348627438163</c:v>
                </c:pt>
                <c:pt idx="7">
                  <c:v>8910.1531955473511</c:v>
                </c:pt>
                <c:pt idx="8">
                  <c:v>8534.1060260667291</c:v>
                </c:pt>
                <c:pt idx="9">
                  <c:v>5641.4712198818734</c:v>
                </c:pt>
                <c:pt idx="10">
                  <c:v>7118.9894115114548</c:v>
                </c:pt>
                <c:pt idx="11">
                  <c:v>8269.2640717741306</c:v>
                </c:pt>
                <c:pt idx="12">
                  <c:v>6846.0818727500991</c:v>
                </c:pt>
                <c:pt idx="13">
                  <c:v>4460.9750745029432</c:v>
                </c:pt>
                <c:pt idx="14">
                  <c:v>7676.1699798169457</c:v>
                </c:pt>
                <c:pt idx="15">
                  <c:v>8473.173163128713</c:v>
                </c:pt>
                <c:pt idx="16">
                  <c:v>6581.2238865324325</c:v>
                </c:pt>
                <c:pt idx="17">
                  <c:v>9284.968561638183</c:v>
                </c:pt>
                <c:pt idx="18">
                  <c:v>6304.9669736486294</c:v>
                </c:pt>
                <c:pt idx="19">
                  <c:v>4487.9837083272405</c:v>
                </c:pt>
                <c:pt idx="20">
                  <c:v>7599.7972909877144</c:v>
                </c:pt>
                <c:pt idx="21">
                  <c:v>6533.7386479829365</c:v>
                </c:pt>
                <c:pt idx="22">
                  <c:v>8459.348627438163</c:v>
                </c:pt>
                <c:pt idx="23">
                  <c:v>8910.1531955473511</c:v>
                </c:pt>
                <c:pt idx="24">
                  <c:v>8534.1060260667291</c:v>
                </c:pt>
                <c:pt idx="25">
                  <c:v>5641.4712198818734</c:v>
                </c:pt>
                <c:pt idx="26">
                  <c:v>7118.9894115114548</c:v>
                </c:pt>
                <c:pt idx="27">
                  <c:v>8269.2640717741306</c:v>
                </c:pt>
                <c:pt idx="28">
                  <c:v>6846.0818727500991</c:v>
                </c:pt>
                <c:pt idx="29">
                  <c:v>4460.9750745029432</c:v>
                </c:pt>
                <c:pt idx="30">
                  <c:v>7676.1699798169457</c:v>
                </c:pt>
                <c:pt idx="31">
                  <c:v>8473.173163128713</c:v>
                </c:pt>
                <c:pt idx="32">
                  <c:v>7313.5090744250538</c:v>
                </c:pt>
                <c:pt idx="33">
                  <c:v>6321.1874497288363</c:v>
                </c:pt>
                <c:pt idx="34">
                  <c:v>7068.0836846311204</c:v>
                </c:pt>
                <c:pt idx="35">
                  <c:v>4710.4773640667308</c:v>
                </c:pt>
                <c:pt idx="36">
                  <c:v>5979.2660728851624</c:v>
                </c:pt>
                <c:pt idx="37">
                  <c:v>7852.0070745419844</c:v>
                </c:pt>
                <c:pt idx="38">
                  <c:v>6994.9067752912415</c:v>
                </c:pt>
                <c:pt idx="39">
                  <c:v>6857.6518248756011</c:v>
                </c:pt>
                <c:pt idx="40">
                  <c:v>6776.575453928157</c:v>
                </c:pt>
                <c:pt idx="41">
                  <c:v>6345.1130236748286</c:v>
                </c:pt>
                <c:pt idx="42">
                  <c:v>7201.6791328331092</c:v>
                </c:pt>
                <c:pt idx="43">
                  <c:v>8018.9127600133252</c:v>
                </c:pt>
                <c:pt idx="44">
                  <c:v>5808.2475141889372</c:v>
                </c:pt>
                <c:pt idx="45">
                  <c:v>6798.9301450789681</c:v>
                </c:pt>
                <c:pt idx="46">
                  <c:v>6041.1850247960338</c:v>
                </c:pt>
                <c:pt idx="47">
                  <c:v>7287.3350705729654</c:v>
                </c:pt>
              </c:numCache>
            </c:numRef>
          </c:yVal>
        </c:ser>
        <c:axId val="55487872"/>
        <c:axId val="55911552"/>
      </c:scatterChart>
      <c:valAx>
        <c:axId val="55487872"/>
        <c:scaling>
          <c:orientation val="minMax"/>
          <c:min val="0.4"/>
        </c:scaling>
        <c:axPos val="b"/>
        <c:numFmt formatCode="General" sourceLinked="1"/>
        <c:tickLblPos val="nextTo"/>
        <c:crossAx val="55911552"/>
        <c:crosses val="autoZero"/>
        <c:crossBetween val="midCat"/>
        <c:majorUnit val="0.1"/>
      </c:valAx>
      <c:valAx>
        <c:axId val="55911552"/>
        <c:scaling>
          <c:orientation val="minMax"/>
          <c:max val="10000"/>
          <c:min val="3000"/>
        </c:scaling>
        <c:axPos val="l"/>
        <c:numFmt formatCode="0" sourceLinked="1"/>
        <c:tickLblPos val="nextTo"/>
        <c:crossAx val="55487872"/>
        <c:crosses val="autoZero"/>
        <c:crossBetween val="midCat"/>
      </c:valAx>
    </c:plotArea>
    <c:plotVisOnly val="1"/>
  </c:chart>
  <c:spPr>
    <a:solidFill>
      <a:schemeClr val="bg1">
        <a:lumMod val="50000"/>
        <a:lumOff val="50000"/>
      </a:schemeClr>
    </a:solidFill>
  </c:spPr>
  <c:externalData r:id="rId1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hart>
    <c:title>
      <c:tx>
        <c:rich>
          <a:bodyPr/>
          <a:lstStyle/>
          <a:p>
            <a:pPr>
              <a:defRPr/>
            </a:pPr>
            <a:r>
              <a:rPr lang="en-US"/>
              <a:t>All data</a:t>
            </a:r>
          </a:p>
        </c:rich>
      </c:tx>
      <c:layout/>
    </c:title>
    <c:plotArea>
      <c:layout>
        <c:manualLayout>
          <c:layoutTarget val="inner"/>
          <c:xMode val="edge"/>
          <c:yMode val="edge"/>
          <c:x val="0.16599550056243023"/>
          <c:y val="0.16568650955946992"/>
          <c:w val="0.57330989876265459"/>
          <c:h val="0.63368558237894224"/>
        </c:manualLayout>
      </c:layout>
      <c:scatterChart>
        <c:scatterStyle val="lineMarker"/>
        <c:ser>
          <c:idx val="0"/>
          <c:order val="0"/>
          <c:spPr>
            <a:ln w="28575">
              <a:noFill/>
            </a:ln>
          </c:spPr>
          <c:marker>
            <c:symbol val="none"/>
          </c:marker>
          <c:trendline>
            <c:trendlineType val="exp"/>
            <c:dispRSqr val="1"/>
            <c:dispEq val="1"/>
            <c:trendlineLbl>
              <c:layout>
                <c:manualLayout>
                  <c:x val="0.28921572303462117"/>
                  <c:y val="-0.15981316082857541"/>
                </c:manualLayout>
              </c:layout>
              <c:tx>
                <c:rich>
                  <a:bodyPr/>
                  <a:lstStyle/>
                  <a:p>
                    <a:pPr>
                      <a:defRPr/>
                    </a:pPr>
                    <a:r>
                      <a:rPr lang="en-US" baseline="0" dirty="0"/>
                      <a:t>y = 2827.5e</a:t>
                    </a:r>
                    <a:r>
                      <a:rPr lang="en-US" baseline="30000" dirty="0"/>
                      <a:t>1.2186x</a:t>
                    </a:r>
                    <a:r>
                      <a:rPr lang="en-US" baseline="0" dirty="0"/>
                      <a:t>
</a:t>
                    </a:r>
                    <a:r>
                      <a:rPr lang="en-US" sz="1400" b="1" baseline="0" dirty="0"/>
                      <a:t>R² </a:t>
                    </a:r>
                    <a:r>
                      <a:rPr lang="en-US" sz="2800" b="1" baseline="0" dirty="0"/>
                      <a:t>=</a:t>
                    </a:r>
                    <a:r>
                      <a:rPr lang="en-US" sz="1600" b="1" baseline="0" dirty="0"/>
                      <a:t> </a:t>
                    </a:r>
                    <a:r>
                      <a:rPr lang="en-US" sz="1600" b="1" baseline="0" dirty="0" smtClean="0"/>
                      <a:t>0.21</a:t>
                    </a:r>
                    <a:endParaRPr lang="en-US" b="1" dirty="0"/>
                  </a:p>
                </c:rich>
              </c:tx>
              <c:numFmt formatCode="General" sourceLinked="0"/>
            </c:trendlineLbl>
          </c:trendline>
          <c:xVal>
            <c:numRef>
              <c:f>'600-800'!$E$2:$E$145</c:f>
              <c:numCache>
                <c:formatCode>General</c:formatCode>
                <c:ptCount val="144"/>
                <c:pt idx="0">
                  <c:v>0.72396000000000005</c:v>
                </c:pt>
                <c:pt idx="1">
                  <c:v>0.58082</c:v>
                </c:pt>
                <c:pt idx="2">
                  <c:v>0.72585999999999995</c:v>
                </c:pt>
                <c:pt idx="3">
                  <c:v>0.75080000000000113</c:v>
                </c:pt>
                <c:pt idx="4">
                  <c:v>0.71390000000000065</c:v>
                </c:pt>
                <c:pt idx="5">
                  <c:v>0.72567000000000115</c:v>
                </c:pt>
                <c:pt idx="6">
                  <c:v>0.67945999999999995</c:v>
                </c:pt>
                <c:pt idx="7">
                  <c:v>0.72895000000000065</c:v>
                </c:pt>
                <c:pt idx="8">
                  <c:v>0.56896000000000002</c:v>
                </c:pt>
                <c:pt idx="9">
                  <c:v>0.65640000000000065</c:v>
                </c:pt>
                <c:pt idx="10">
                  <c:v>0.71836999999999951</c:v>
                </c:pt>
                <c:pt idx="11">
                  <c:v>0.66196000000000088</c:v>
                </c:pt>
                <c:pt idx="12">
                  <c:v>0.71426000000000001</c:v>
                </c:pt>
                <c:pt idx="13">
                  <c:v>0.579600000000001</c:v>
                </c:pt>
                <c:pt idx="14">
                  <c:v>0.68335999999999997</c:v>
                </c:pt>
                <c:pt idx="15">
                  <c:v>0.54320999999999997</c:v>
                </c:pt>
                <c:pt idx="16">
                  <c:v>0.70515000000000005</c:v>
                </c:pt>
                <c:pt idx="17">
                  <c:v>0.58230999999999911</c:v>
                </c:pt>
                <c:pt idx="18">
                  <c:v>0.68459999999999999</c:v>
                </c:pt>
                <c:pt idx="19">
                  <c:v>0.71220000000000061</c:v>
                </c:pt>
                <c:pt idx="20">
                  <c:v>0.69098000000000004</c:v>
                </c:pt>
                <c:pt idx="21">
                  <c:v>0.65646000000000004</c:v>
                </c:pt>
                <c:pt idx="22">
                  <c:v>0.61546999999999996</c:v>
                </c:pt>
                <c:pt idx="23">
                  <c:v>0.70045999999999997</c:v>
                </c:pt>
                <c:pt idx="24">
                  <c:v>0.56533</c:v>
                </c:pt>
                <c:pt idx="25">
                  <c:v>0.60228999999999999</c:v>
                </c:pt>
                <c:pt idx="26">
                  <c:v>0.66406000000000065</c:v>
                </c:pt>
                <c:pt idx="27">
                  <c:v>0.62588000000000088</c:v>
                </c:pt>
                <c:pt idx="28">
                  <c:v>0.63870000000000116</c:v>
                </c:pt>
                <c:pt idx="29">
                  <c:v>0.50105</c:v>
                </c:pt>
                <c:pt idx="30">
                  <c:v>0.61592000000000113</c:v>
                </c:pt>
                <c:pt idx="31">
                  <c:v>0.51800999999999997</c:v>
                </c:pt>
                <c:pt idx="32">
                  <c:v>0.64265000000000116</c:v>
                </c:pt>
                <c:pt idx="33">
                  <c:v>0.6721400000000014</c:v>
                </c:pt>
                <c:pt idx="34">
                  <c:v>0.63962000000000141</c:v>
                </c:pt>
                <c:pt idx="35">
                  <c:v>0.65032000000000101</c:v>
                </c:pt>
                <c:pt idx="36">
                  <c:v>0.55384000000000089</c:v>
                </c:pt>
                <c:pt idx="37">
                  <c:v>0.69468000000000063</c:v>
                </c:pt>
                <c:pt idx="38">
                  <c:v>0.66527000000000114</c:v>
                </c:pt>
                <c:pt idx="39">
                  <c:v>0.70564000000000116</c:v>
                </c:pt>
                <c:pt idx="40">
                  <c:v>0.75971000000000088</c:v>
                </c:pt>
                <c:pt idx="41">
                  <c:v>0.63998999999999995</c:v>
                </c:pt>
                <c:pt idx="42">
                  <c:v>0.65935999999999995</c:v>
                </c:pt>
                <c:pt idx="43">
                  <c:v>0.62158999999999998</c:v>
                </c:pt>
                <c:pt idx="44">
                  <c:v>0.67962000000000189</c:v>
                </c:pt>
                <c:pt idx="45">
                  <c:v>0.69396999999999998</c:v>
                </c:pt>
                <c:pt idx="46">
                  <c:v>0.57482999999999995</c:v>
                </c:pt>
                <c:pt idx="47">
                  <c:v>0.61336999999999997</c:v>
                </c:pt>
                <c:pt idx="48">
                  <c:v>0.4891800000000005</c:v>
                </c:pt>
                <c:pt idx="49">
                  <c:v>0.70108999999999999</c:v>
                </c:pt>
                <c:pt idx="50">
                  <c:v>0.65637000000000101</c:v>
                </c:pt>
                <c:pt idx="51">
                  <c:v>0.70726</c:v>
                </c:pt>
                <c:pt idx="52">
                  <c:v>0.70821000000000001</c:v>
                </c:pt>
                <c:pt idx="53">
                  <c:v>0.64214000000000115</c:v>
                </c:pt>
                <c:pt idx="54">
                  <c:v>0.55669000000000102</c:v>
                </c:pt>
                <c:pt idx="55">
                  <c:v>0.68098999999999998</c:v>
                </c:pt>
                <c:pt idx="56">
                  <c:v>0.62075000000000113</c:v>
                </c:pt>
                <c:pt idx="57">
                  <c:v>0.66585000000000116</c:v>
                </c:pt>
                <c:pt idx="58">
                  <c:v>0.62505999999999995</c:v>
                </c:pt>
                <c:pt idx="59">
                  <c:v>0.49793000000000032</c:v>
                </c:pt>
                <c:pt idx="60">
                  <c:v>0.66881000000000101</c:v>
                </c:pt>
                <c:pt idx="61">
                  <c:v>0.68232999999999999</c:v>
                </c:pt>
                <c:pt idx="62">
                  <c:v>0.51050999999999958</c:v>
                </c:pt>
                <c:pt idx="63">
                  <c:v>0.49329000000000001</c:v>
                </c:pt>
                <c:pt idx="64">
                  <c:v>0.44423999999999997</c:v>
                </c:pt>
                <c:pt idx="65">
                  <c:v>0.65756999999999999</c:v>
                </c:pt>
                <c:pt idx="66">
                  <c:v>0.62197000000000113</c:v>
                </c:pt>
                <c:pt idx="67">
                  <c:v>0.65161000000000113</c:v>
                </c:pt>
                <c:pt idx="68">
                  <c:v>0.65711000000000064</c:v>
                </c:pt>
                <c:pt idx="69">
                  <c:v>0.60855000000000004</c:v>
                </c:pt>
                <c:pt idx="70">
                  <c:v>0.4747300000000001</c:v>
                </c:pt>
                <c:pt idx="71">
                  <c:v>0.6176900000000014</c:v>
                </c:pt>
                <c:pt idx="72">
                  <c:v>0.58564000000000005</c:v>
                </c:pt>
                <c:pt idx="73">
                  <c:v>0.63741000000000003</c:v>
                </c:pt>
                <c:pt idx="74">
                  <c:v>0.57162000000000102</c:v>
                </c:pt>
                <c:pt idx="75">
                  <c:v>0.44939000000000001</c:v>
                </c:pt>
                <c:pt idx="76">
                  <c:v>0.60795000000000088</c:v>
                </c:pt>
                <c:pt idx="77">
                  <c:v>0.60268999999999995</c:v>
                </c:pt>
                <c:pt idx="78">
                  <c:v>0.42215000000000008</c:v>
                </c:pt>
                <c:pt idx="79">
                  <c:v>0.45042000000000032</c:v>
                </c:pt>
                <c:pt idx="80">
                  <c:v>0.64317000000000102</c:v>
                </c:pt>
                <c:pt idx="81">
                  <c:v>0.55184999999999995</c:v>
                </c:pt>
                <c:pt idx="82">
                  <c:v>0.54927999999999999</c:v>
                </c:pt>
                <c:pt idx="83">
                  <c:v>0.53351999999999911</c:v>
                </c:pt>
                <c:pt idx="84">
                  <c:v>0.55647999999999997</c:v>
                </c:pt>
                <c:pt idx="85">
                  <c:v>0.70062000000000102</c:v>
                </c:pt>
                <c:pt idx="86">
                  <c:v>0.63378000000000101</c:v>
                </c:pt>
                <c:pt idx="87">
                  <c:v>0.71175999999999995</c:v>
                </c:pt>
                <c:pt idx="88">
                  <c:v>0.645540000000001</c:v>
                </c:pt>
                <c:pt idx="89">
                  <c:v>0.62626000000000004</c:v>
                </c:pt>
                <c:pt idx="90">
                  <c:v>0.74224000000000101</c:v>
                </c:pt>
                <c:pt idx="91">
                  <c:v>0.66252999999999995</c:v>
                </c:pt>
                <c:pt idx="92">
                  <c:v>0.74046999999999996</c:v>
                </c:pt>
                <c:pt idx="93">
                  <c:v>0.77275000000000116</c:v>
                </c:pt>
                <c:pt idx="94">
                  <c:v>0.72496000000000005</c:v>
                </c:pt>
                <c:pt idx="95">
                  <c:v>0.60987000000000113</c:v>
                </c:pt>
                <c:pt idx="96">
                  <c:v>0.649370000000001</c:v>
                </c:pt>
                <c:pt idx="97">
                  <c:v>0.65606000000000064</c:v>
                </c:pt>
                <c:pt idx="98">
                  <c:v>0.60178000000000065</c:v>
                </c:pt>
                <c:pt idx="99">
                  <c:v>0.52817000000000003</c:v>
                </c:pt>
                <c:pt idx="100">
                  <c:v>0.69840999999999998</c:v>
                </c:pt>
                <c:pt idx="101">
                  <c:v>0.55054000000000003</c:v>
                </c:pt>
                <c:pt idx="102">
                  <c:v>0.71669000000000116</c:v>
                </c:pt>
                <c:pt idx="103">
                  <c:v>0.64681999999999995</c:v>
                </c:pt>
                <c:pt idx="104">
                  <c:v>0.68479000000000101</c:v>
                </c:pt>
                <c:pt idx="105">
                  <c:v>0.50435999999999959</c:v>
                </c:pt>
                <c:pt idx="106">
                  <c:v>0.57737000000000005</c:v>
                </c:pt>
                <c:pt idx="107">
                  <c:v>0.60920000000000063</c:v>
                </c:pt>
                <c:pt idx="108">
                  <c:v>0.59136999999999873</c:v>
                </c:pt>
                <c:pt idx="109">
                  <c:v>0.45021</c:v>
                </c:pt>
                <c:pt idx="110">
                  <c:v>0.68191999999999997</c:v>
                </c:pt>
                <c:pt idx="111">
                  <c:v>0.69208000000000003</c:v>
                </c:pt>
                <c:pt idx="112">
                  <c:v>0.61273999999999995</c:v>
                </c:pt>
                <c:pt idx="113">
                  <c:v>0.64196000000000064</c:v>
                </c:pt>
                <c:pt idx="114">
                  <c:v>0.54569000000000101</c:v>
                </c:pt>
                <c:pt idx="115">
                  <c:v>0.46059</c:v>
                </c:pt>
                <c:pt idx="116">
                  <c:v>0.66727000000000114</c:v>
                </c:pt>
                <c:pt idx="117">
                  <c:v>0.50187000000000004</c:v>
                </c:pt>
                <c:pt idx="118">
                  <c:v>0.67684000000000177</c:v>
                </c:pt>
                <c:pt idx="119">
                  <c:v>0.61783999999999994</c:v>
                </c:pt>
                <c:pt idx="120">
                  <c:v>0.68698000000000004</c:v>
                </c:pt>
                <c:pt idx="121">
                  <c:v>0.46118000000000031</c:v>
                </c:pt>
                <c:pt idx="122">
                  <c:v>0.558620000000001</c:v>
                </c:pt>
                <c:pt idx="123">
                  <c:v>0.54242000000000001</c:v>
                </c:pt>
                <c:pt idx="124">
                  <c:v>0.51139000000000001</c:v>
                </c:pt>
                <c:pt idx="125">
                  <c:v>0.40257000000000032</c:v>
                </c:pt>
                <c:pt idx="126">
                  <c:v>0.5988</c:v>
                </c:pt>
                <c:pt idx="127">
                  <c:v>0.59530999999999956</c:v>
                </c:pt>
                <c:pt idx="128">
                  <c:v>0.61043000000000003</c:v>
                </c:pt>
                <c:pt idx="129">
                  <c:v>0.59007999999999949</c:v>
                </c:pt>
                <c:pt idx="130">
                  <c:v>0.73588000000000064</c:v>
                </c:pt>
                <c:pt idx="131">
                  <c:v>0.63341999999999998</c:v>
                </c:pt>
                <c:pt idx="132">
                  <c:v>0.73248000000000002</c:v>
                </c:pt>
                <c:pt idx="133">
                  <c:v>0.70323999999999998</c:v>
                </c:pt>
                <c:pt idx="134">
                  <c:v>0.67517000000000116</c:v>
                </c:pt>
                <c:pt idx="135">
                  <c:v>0.72094000000000114</c:v>
                </c:pt>
                <c:pt idx="136">
                  <c:v>0.68066000000000004</c:v>
                </c:pt>
                <c:pt idx="137">
                  <c:v>0.69732000000000005</c:v>
                </c:pt>
                <c:pt idx="138">
                  <c:v>0.69286999999999999</c:v>
                </c:pt>
                <c:pt idx="139">
                  <c:v>0.58341999999999883</c:v>
                </c:pt>
                <c:pt idx="140">
                  <c:v>0.70785000000000065</c:v>
                </c:pt>
                <c:pt idx="141">
                  <c:v>0.71135000000000004</c:v>
                </c:pt>
                <c:pt idx="142">
                  <c:v>0.70123000000000002</c:v>
                </c:pt>
                <c:pt idx="143">
                  <c:v>0.71423999999999999</c:v>
                </c:pt>
              </c:numCache>
            </c:numRef>
          </c:xVal>
          <c:yVal>
            <c:numRef>
              <c:f>'600-800'!$G$2:$G$145</c:f>
              <c:numCache>
                <c:formatCode>0</c:formatCode>
                <c:ptCount val="144"/>
                <c:pt idx="0">
                  <c:v>5295.377364776632</c:v>
                </c:pt>
                <c:pt idx="1">
                  <c:v>3888.364405244864</c:v>
                </c:pt>
                <c:pt idx="2">
                  <c:v>5633.4972012430208</c:v>
                </c:pt>
                <c:pt idx="3">
                  <c:v>5658.6119010011516</c:v>
                </c:pt>
                <c:pt idx="4">
                  <c:v>6210.3292460939765</c:v>
                </c:pt>
                <c:pt idx="5">
                  <c:v>6531.8226587307654</c:v>
                </c:pt>
                <c:pt idx="6">
                  <c:v>4983.2218237537754</c:v>
                </c:pt>
                <c:pt idx="7">
                  <c:v>5907.5044269414584</c:v>
                </c:pt>
                <c:pt idx="8">
                  <c:v>4876.6340502018202</c:v>
                </c:pt>
                <c:pt idx="9">
                  <c:v>5705.4449119605515</c:v>
                </c:pt>
                <c:pt idx="10">
                  <c:v>6960.1678139315127</c:v>
                </c:pt>
                <c:pt idx="11">
                  <c:v>6439.4155964664014</c:v>
                </c:pt>
                <c:pt idx="12">
                  <c:v>6524.1143424202573</c:v>
                </c:pt>
                <c:pt idx="13">
                  <c:v>3261.575544066779</c:v>
                </c:pt>
                <c:pt idx="14">
                  <c:v>6085.0918222457149</c:v>
                </c:pt>
                <c:pt idx="15">
                  <c:v>4997.7991526696724</c:v>
                </c:pt>
                <c:pt idx="16">
                  <c:v>5295.377364776632</c:v>
                </c:pt>
                <c:pt idx="17">
                  <c:v>3888.364405244864</c:v>
                </c:pt>
                <c:pt idx="18">
                  <c:v>5633.4972012430208</c:v>
                </c:pt>
                <c:pt idx="19">
                  <c:v>5658.6119010011516</c:v>
                </c:pt>
                <c:pt idx="20">
                  <c:v>6210.3292460939765</c:v>
                </c:pt>
                <c:pt idx="21">
                  <c:v>6531.8226587307654</c:v>
                </c:pt>
                <c:pt idx="22">
                  <c:v>4983.2218237537754</c:v>
                </c:pt>
                <c:pt idx="23">
                  <c:v>5907.5044269414584</c:v>
                </c:pt>
                <c:pt idx="24">
                  <c:v>4876.6340502018202</c:v>
                </c:pt>
                <c:pt idx="25">
                  <c:v>5705.4449119605515</c:v>
                </c:pt>
                <c:pt idx="26">
                  <c:v>6960.1678139315127</c:v>
                </c:pt>
                <c:pt idx="27">
                  <c:v>6439.4155964664014</c:v>
                </c:pt>
                <c:pt idx="28">
                  <c:v>6524.1143424202573</c:v>
                </c:pt>
                <c:pt idx="29">
                  <c:v>3261.575544066779</c:v>
                </c:pt>
                <c:pt idx="30">
                  <c:v>6085.0918222457149</c:v>
                </c:pt>
                <c:pt idx="31">
                  <c:v>4997.7991526696724</c:v>
                </c:pt>
                <c:pt idx="32">
                  <c:v>5236.2894422106865</c:v>
                </c:pt>
                <c:pt idx="33">
                  <c:v>7336.5849973711665</c:v>
                </c:pt>
                <c:pt idx="34">
                  <c:v>5485.8253646247549</c:v>
                </c:pt>
                <c:pt idx="35">
                  <c:v>6682.7629544955198</c:v>
                </c:pt>
                <c:pt idx="36">
                  <c:v>6986.8767950615538</c:v>
                </c:pt>
                <c:pt idx="37">
                  <c:v>4429.2254263694213</c:v>
                </c:pt>
                <c:pt idx="38">
                  <c:v>5143.1126100485244</c:v>
                </c:pt>
                <c:pt idx="39">
                  <c:v>7358.4805346401308</c:v>
                </c:pt>
                <c:pt idx="40">
                  <c:v>6138.9461137406406</c:v>
                </c:pt>
                <c:pt idx="41">
                  <c:v>5797.0892861025904</c:v>
                </c:pt>
                <c:pt idx="42">
                  <c:v>6206.3710397841633</c:v>
                </c:pt>
                <c:pt idx="43">
                  <c:v>4670.8106861725173</c:v>
                </c:pt>
                <c:pt idx="44">
                  <c:v>6516.1239412575342</c:v>
                </c:pt>
                <c:pt idx="45">
                  <c:v>6283.94650303861</c:v>
                </c:pt>
                <c:pt idx="46">
                  <c:v>6916.5364697010054</c:v>
                </c:pt>
                <c:pt idx="47">
                  <c:v>6134.2394208281285</c:v>
                </c:pt>
                <c:pt idx="48">
                  <c:v>4006.1731672567962</c:v>
                </c:pt>
                <c:pt idx="49">
                  <c:v>6871.7808119618549</c:v>
                </c:pt>
                <c:pt idx="50">
                  <c:v>5438.8519822753024</c:v>
                </c:pt>
                <c:pt idx="51">
                  <c:v>5103.6128342208967</c:v>
                </c:pt>
                <c:pt idx="52">
                  <c:v>5449.9126579146305</c:v>
                </c:pt>
                <c:pt idx="53">
                  <c:v>7028.9961571220465</c:v>
                </c:pt>
                <c:pt idx="54">
                  <c:v>4102.1230806172234</c:v>
                </c:pt>
                <c:pt idx="55">
                  <c:v>5630.7831849139993</c:v>
                </c:pt>
                <c:pt idx="56">
                  <c:v>7260.3191451439934</c:v>
                </c:pt>
                <c:pt idx="57">
                  <c:v>6410.4953238344369</c:v>
                </c:pt>
                <c:pt idx="58">
                  <c:v>5365.7328660875255</c:v>
                </c:pt>
                <c:pt idx="59">
                  <c:v>4473.4807529314176</c:v>
                </c:pt>
                <c:pt idx="60">
                  <c:v>7584.8932343976685</c:v>
                </c:pt>
                <c:pt idx="61">
                  <c:v>6249.9790092401772</c:v>
                </c:pt>
                <c:pt idx="62">
                  <c:v>4229.8373474828095</c:v>
                </c:pt>
                <c:pt idx="63">
                  <c:v>4343.1004747410452</c:v>
                </c:pt>
                <c:pt idx="64">
                  <c:v>4006.1731672567962</c:v>
                </c:pt>
                <c:pt idx="65">
                  <c:v>6871.7808119618549</c:v>
                </c:pt>
                <c:pt idx="66">
                  <c:v>5438.8519822753024</c:v>
                </c:pt>
                <c:pt idx="67">
                  <c:v>5103.6128342208967</c:v>
                </c:pt>
                <c:pt idx="68">
                  <c:v>5449.9126579146305</c:v>
                </c:pt>
                <c:pt idx="69">
                  <c:v>7028.9961571220465</c:v>
                </c:pt>
                <c:pt idx="70">
                  <c:v>4102.1230806172234</c:v>
                </c:pt>
                <c:pt idx="71">
                  <c:v>5630.7831849139993</c:v>
                </c:pt>
                <c:pt idx="72">
                  <c:v>7260.3191451439934</c:v>
                </c:pt>
                <c:pt idx="73">
                  <c:v>6410.4953238344369</c:v>
                </c:pt>
                <c:pt idx="74">
                  <c:v>5365.7328660875255</c:v>
                </c:pt>
                <c:pt idx="75">
                  <c:v>4473.4807529314176</c:v>
                </c:pt>
                <c:pt idx="76">
                  <c:v>7584.8932343976685</c:v>
                </c:pt>
                <c:pt idx="77">
                  <c:v>6249.9790092401772</c:v>
                </c:pt>
                <c:pt idx="78">
                  <c:v>4229.8373474828095</c:v>
                </c:pt>
                <c:pt idx="79">
                  <c:v>4343.1004747410452</c:v>
                </c:pt>
                <c:pt idx="80">
                  <c:v>5182.8898589525697</c:v>
                </c:pt>
                <c:pt idx="81">
                  <c:v>4773.0831416262199</c:v>
                </c:pt>
                <c:pt idx="82">
                  <c:v>6946.066274447744</c:v>
                </c:pt>
                <c:pt idx="83">
                  <c:v>6398.1131455764144</c:v>
                </c:pt>
                <c:pt idx="84">
                  <c:v>4969.2484418042195</c:v>
                </c:pt>
                <c:pt idx="85">
                  <c:v>6982.6789983308681</c:v>
                </c:pt>
                <c:pt idx="86">
                  <c:v>7595.6502646856316</c:v>
                </c:pt>
                <c:pt idx="87">
                  <c:v>7047.4345855700885</c:v>
                </c:pt>
                <c:pt idx="88">
                  <c:v>7466.5777081472952</c:v>
                </c:pt>
                <c:pt idx="89">
                  <c:v>6795.6798069188535</c:v>
                </c:pt>
                <c:pt idx="90">
                  <c:v>6390.9433237456888</c:v>
                </c:pt>
                <c:pt idx="91">
                  <c:v>7524.5944706917335</c:v>
                </c:pt>
                <c:pt idx="92">
                  <c:v>6673.6866086454338</c:v>
                </c:pt>
                <c:pt idx="93">
                  <c:v>5715.0327785761056</c:v>
                </c:pt>
                <c:pt idx="94">
                  <c:v>6358.7899226811824</c:v>
                </c:pt>
                <c:pt idx="95">
                  <c:v>6295.1849706389094</c:v>
                </c:pt>
                <c:pt idx="96">
                  <c:v>6581.2238865324325</c:v>
                </c:pt>
                <c:pt idx="97">
                  <c:v>9284.968561638183</c:v>
                </c:pt>
                <c:pt idx="98">
                  <c:v>6304.9669736486294</c:v>
                </c:pt>
                <c:pt idx="99">
                  <c:v>4487.9837083272405</c:v>
                </c:pt>
                <c:pt idx="100">
                  <c:v>7599.7972909877144</c:v>
                </c:pt>
                <c:pt idx="101">
                  <c:v>6533.7386479829365</c:v>
                </c:pt>
                <c:pt idx="102">
                  <c:v>8459.348627438163</c:v>
                </c:pt>
                <c:pt idx="103">
                  <c:v>8910.1531955473511</c:v>
                </c:pt>
                <c:pt idx="104">
                  <c:v>8534.1060260667291</c:v>
                </c:pt>
                <c:pt idx="105">
                  <c:v>5641.4712198818734</c:v>
                </c:pt>
                <c:pt idx="106">
                  <c:v>7118.9894115114548</c:v>
                </c:pt>
                <c:pt idx="107">
                  <c:v>8269.2640717741306</c:v>
                </c:pt>
                <c:pt idx="108">
                  <c:v>6846.0818727500991</c:v>
                </c:pt>
                <c:pt idx="109">
                  <c:v>4460.9750745029432</c:v>
                </c:pt>
                <c:pt idx="110">
                  <c:v>7676.1699798169457</c:v>
                </c:pt>
                <c:pt idx="111">
                  <c:v>8473.173163128713</c:v>
                </c:pt>
                <c:pt idx="112">
                  <c:v>6581.2238865324325</c:v>
                </c:pt>
                <c:pt idx="113">
                  <c:v>9284.968561638183</c:v>
                </c:pt>
                <c:pt idx="114">
                  <c:v>6304.9669736486294</c:v>
                </c:pt>
                <c:pt idx="115">
                  <c:v>4487.9837083272405</c:v>
                </c:pt>
                <c:pt idx="116">
                  <c:v>7599.7972909877144</c:v>
                </c:pt>
                <c:pt idx="117">
                  <c:v>6533.7386479829365</c:v>
                </c:pt>
                <c:pt idx="118">
                  <c:v>8459.348627438163</c:v>
                </c:pt>
                <c:pt idx="119">
                  <c:v>8910.1531955473511</c:v>
                </c:pt>
                <c:pt idx="120">
                  <c:v>8534.1060260667291</c:v>
                </c:pt>
                <c:pt idx="121">
                  <c:v>5641.4712198818734</c:v>
                </c:pt>
                <c:pt idx="122">
                  <c:v>7118.9894115114548</c:v>
                </c:pt>
                <c:pt idx="123">
                  <c:v>8269.2640717741306</c:v>
                </c:pt>
                <c:pt idx="124">
                  <c:v>6846.0818727500991</c:v>
                </c:pt>
                <c:pt idx="125">
                  <c:v>4460.9750745029432</c:v>
                </c:pt>
                <c:pt idx="126">
                  <c:v>7676.1699798169457</c:v>
                </c:pt>
                <c:pt idx="127">
                  <c:v>8473.173163128713</c:v>
                </c:pt>
                <c:pt idx="128">
                  <c:v>7313.5090744250538</c:v>
                </c:pt>
                <c:pt idx="129">
                  <c:v>6321.1874497288363</c:v>
                </c:pt>
                <c:pt idx="130">
                  <c:v>7068.0836846311204</c:v>
                </c:pt>
                <c:pt idx="131">
                  <c:v>4710.4773640667308</c:v>
                </c:pt>
                <c:pt idx="132">
                  <c:v>5979.2660728851624</c:v>
                </c:pt>
                <c:pt idx="133">
                  <c:v>7852.0070745419844</c:v>
                </c:pt>
                <c:pt idx="134">
                  <c:v>6994.9067752912415</c:v>
                </c:pt>
                <c:pt idx="135">
                  <c:v>6857.6518248756011</c:v>
                </c:pt>
                <c:pt idx="136">
                  <c:v>6776.575453928157</c:v>
                </c:pt>
                <c:pt idx="137">
                  <c:v>6345.1130236748286</c:v>
                </c:pt>
                <c:pt idx="138">
                  <c:v>7201.6791328331092</c:v>
                </c:pt>
                <c:pt idx="139">
                  <c:v>8018.9127600133252</c:v>
                </c:pt>
                <c:pt idx="140">
                  <c:v>5808.2475141889372</c:v>
                </c:pt>
                <c:pt idx="141">
                  <c:v>6798.9301450789681</c:v>
                </c:pt>
                <c:pt idx="142">
                  <c:v>6041.1850247960338</c:v>
                </c:pt>
                <c:pt idx="143">
                  <c:v>7287.3350705729654</c:v>
                </c:pt>
              </c:numCache>
            </c:numRef>
          </c:yVal>
        </c:ser>
        <c:ser>
          <c:idx val="1"/>
          <c:order val="1"/>
          <c:tx>
            <c:v>226</c:v>
          </c:tx>
          <c:spPr>
            <a:ln w="28575">
              <a:noFill/>
            </a:ln>
          </c:spPr>
          <c:marker>
            <c:symbol val="diamond"/>
            <c:size val="7"/>
          </c:marker>
          <c:xVal>
            <c:numRef>
              <c:f>('600-800'!$E$2:$E$17,'600-800'!$E$50:$E$65,'600-800'!$E$98:$E$113)</c:f>
              <c:numCache>
                <c:formatCode>General</c:formatCode>
                <c:ptCount val="48"/>
                <c:pt idx="0">
                  <c:v>0.72396000000000005</c:v>
                </c:pt>
                <c:pt idx="1">
                  <c:v>0.58082</c:v>
                </c:pt>
                <c:pt idx="2">
                  <c:v>0.72585999999999995</c:v>
                </c:pt>
                <c:pt idx="3">
                  <c:v>0.75080000000000113</c:v>
                </c:pt>
                <c:pt idx="4">
                  <c:v>0.71390000000000065</c:v>
                </c:pt>
                <c:pt idx="5">
                  <c:v>0.72567000000000115</c:v>
                </c:pt>
                <c:pt idx="6">
                  <c:v>0.67945999999999995</c:v>
                </c:pt>
                <c:pt idx="7">
                  <c:v>0.72895000000000065</c:v>
                </c:pt>
                <c:pt idx="8">
                  <c:v>0.56896000000000002</c:v>
                </c:pt>
                <c:pt idx="9">
                  <c:v>0.65640000000000065</c:v>
                </c:pt>
                <c:pt idx="10">
                  <c:v>0.71836999999999951</c:v>
                </c:pt>
                <c:pt idx="11">
                  <c:v>0.66196000000000088</c:v>
                </c:pt>
                <c:pt idx="12">
                  <c:v>0.71426000000000001</c:v>
                </c:pt>
                <c:pt idx="13">
                  <c:v>0.579600000000001</c:v>
                </c:pt>
                <c:pt idx="14">
                  <c:v>0.68335999999999997</c:v>
                </c:pt>
                <c:pt idx="15">
                  <c:v>0.54320999999999997</c:v>
                </c:pt>
                <c:pt idx="16">
                  <c:v>0.4891800000000005</c:v>
                </c:pt>
                <c:pt idx="17">
                  <c:v>0.70108999999999999</c:v>
                </c:pt>
                <c:pt idx="18">
                  <c:v>0.65637000000000101</c:v>
                </c:pt>
                <c:pt idx="19">
                  <c:v>0.70726</c:v>
                </c:pt>
                <c:pt idx="20">
                  <c:v>0.70821000000000001</c:v>
                </c:pt>
                <c:pt idx="21">
                  <c:v>0.64214000000000115</c:v>
                </c:pt>
                <c:pt idx="22">
                  <c:v>0.55669000000000102</c:v>
                </c:pt>
                <c:pt idx="23">
                  <c:v>0.68098999999999998</c:v>
                </c:pt>
                <c:pt idx="24">
                  <c:v>0.62075000000000113</c:v>
                </c:pt>
                <c:pt idx="25">
                  <c:v>0.66585000000000116</c:v>
                </c:pt>
                <c:pt idx="26">
                  <c:v>0.62505999999999995</c:v>
                </c:pt>
                <c:pt idx="27">
                  <c:v>0.49793000000000032</c:v>
                </c:pt>
                <c:pt idx="28">
                  <c:v>0.66881000000000101</c:v>
                </c:pt>
                <c:pt idx="29">
                  <c:v>0.68232999999999999</c:v>
                </c:pt>
                <c:pt idx="30">
                  <c:v>0.51050999999999958</c:v>
                </c:pt>
                <c:pt idx="31">
                  <c:v>0.49329000000000001</c:v>
                </c:pt>
                <c:pt idx="32">
                  <c:v>0.649370000000001</c:v>
                </c:pt>
                <c:pt idx="33">
                  <c:v>0.65606000000000064</c:v>
                </c:pt>
                <c:pt idx="34">
                  <c:v>0.60178000000000065</c:v>
                </c:pt>
                <c:pt idx="35">
                  <c:v>0.52817000000000003</c:v>
                </c:pt>
                <c:pt idx="36">
                  <c:v>0.69840999999999998</c:v>
                </c:pt>
                <c:pt idx="37">
                  <c:v>0.55054000000000003</c:v>
                </c:pt>
                <c:pt idx="38">
                  <c:v>0.71669000000000116</c:v>
                </c:pt>
                <c:pt idx="39">
                  <c:v>0.64681999999999995</c:v>
                </c:pt>
                <c:pt idx="40">
                  <c:v>0.68479000000000101</c:v>
                </c:pt>
                <c:pt idx="41">
                  <c:v>0.50435999999999959</c:v>
                </c:pt>
                <c:pt idx="42">
                  <c:v>0.57737000000000005</c:v>
                </c:pt>
                <c:pt idx="43">
                  <c:v>0.60920000000000063</c:v>
                </c:pt>
                <c:pt idx="44">
                  <c:v>0.59136999999999873</c:v>
                </c:pt>
                <c:pt idx="45">
                  <c:v>0.45021</c:v>
                </c:pt>
                <c:pt idx="46">
                  <c:v>0.68191999999999997</c:v>
                </c:pt>
                <c:pt idx="47">
                  <c:v>0.69208000000000003</c:v>
                </c:pt>
              </c:numCache>
            </c:numRef>
          </c:xVal>
          <c:yVal>
            <c:numRef>
              <c:f>('600-800'!$G$2:$G$17,'600-800'!$G$50:$G$65,'600-800'!$G$98:$G$113)</c:f>
              <c:numCache>
                <c:formatCode>0</c:formatCode>
                <c:ptCount val="48"/>
                <c:pt idx="0">
                  <c:v>5295.377364776632</c:v>
                </c:pt>
                <c:pt idx="1">
                  <c:v>3888.364405244864</c:v>
                </c:pt>
                <c:pt idx="2">
                  <c:v>5633.4972012430208</c:v>
                </c:pt>
                <c:pt idx="3">
                  <c:v>5658.6119010011516</c:v>
                </c:pt>
                <c:pt idx="4">
                  <c:v>6210.3292460939765</c:v>
                </c:pt>
                <c:pt idx="5">
                  <c:v>6531.8226587307654</c:v>
                </c:pt>
                <c:pt idx="6">
                  <c:v>4983.2218237537754</c:v>
                </c:pt>
                <c:pt idx="7">
                  <c:v>5907.5044269414584</c:v>
                </c:pt>
                <c:pt idx="8">
                  <c:v>4876.6340502018202</c:v>
                </c:pt>
                <c:pt idx="9">
                  <c:v>5705.4449119605515</c:v>
                </c:pt>
                <c:pt idx="10">
                  <c:v>6960.1678139315127</c:v>
                </c:pt>
                <c:pt idx="11">
                  <c:v>6439.4155964664014</c:v>
                </c:pt>
                <c:pt idx="12">
                  <c:v>6524.1143424202573</c:v>
                </c:pt>
                <c:pt idx="13">
                  <c:v>3261.575544066779</c:v>
                </c:pt>
                <c:pt idx="14">
                  <c:v>6085.0918222457149</c:v>
                </c:pt>
                <c:pt idx="15">
                  <c:v>4997.7991526696724</c:v>
                </c:pt>
                <c:pt idx="16">
                  <c:v>4006.1731672567962</c:v>
                </c:pt>
                <c:pt idx="17">
                  <c:v>6871.7808119618549</c:v>
                </c:pt>
                <c:pt idx="18">
                  <c:v>5438.8519822753024</c:v>
                </c:pt>
                <c:pt idx="19">
                  <c:v>5103.6128342208967</c:v>
                </c:pt>
                <c:pt idx="20">
                  <c:v>5449.9126579146305</c:v>
                </c:pt>
                <c:pt idx="21">
                  <c:v>7028.9961571220465</c:v>
                </c:pt>
                <c:pt idx="22">
                  <c:v>4102.1230806172234</c:v>
                </c:pt>
                <c:pt idx="23">
                  <c:v>5630.7831849139993</c:v>
                </c:pt>
                <c:pt idx="24">
                  <c:v>7260.3191451439934</c:v>
                </c:pt>
                <c:pt idx="25">
                  <c:v>6410.4953238344369</c:v>
                </c:pt>
                <c:pt idx="26">
                  <c:v>5365.7328660875255</c:v>
                </c:pt>
                <c:pt idx="27">
                  <c:v>4473.4807529314176</c:v>
                </c:pt>
                <c:pt idx="28">
                  <c:v>7584.8932343976685</c:v>
                </c:pt>
                <c:pt idx="29">
                  <c:v>6249.9790092401772</c:v>
                </c:pt>
                <c:pt idx="30">
                  <c:v>4229.8373474828095</c:v>
                </c:pt>
                <c:pt idx="31">
                  <c:v>4343.1004747410452</c:v>
                </c:pt>
                <c:pt idx="32">
                  <c:v>6581.2238865324325</c:v>
                </c:pt>
                <c:pt idx="33">
                  <c:v>9284.968561638183</c:v>
                </c:pt>
                <c:pt idx="34">
                  <c:v>6304.9669736486294</c:v>
                </c:pt>
                <c:pt idx="35">
                  <c:v>4487.9837083272405</c:v>
                </c:pt>
                <c:pt idx="36">
                  <c:v>7599.7972909877144</c:v>
                </c:pt>
                <c:pt idx="37">
                  <c:v>6533.7386479829365</c:v>
                </c:pt>
                <c:pt idx="38">
                  <c:v>8459.348627438163</c:v>
                </c:pt>
                <c:pt idx="39">
                  <c:v>8910.1531955473511</c:v>
                </c:pt>
                <c:pt idx="40">
                  <c:v>8534.1060260667291</c:v>
                </c:pt>
                <c:pt idx="41">
                  <c:v>5641.4712198818734</c:v>
                </c:pt>
                <c:pt idx="42">
                  <c:v>7118.9894115114548</c:v>
                </c:pt>
                <c:pt idx="43">
                  <c:v>8269.2640717741306</c:v>
                </c:pt>
                <c:pt idx="44">
                  <c:v>6846.0818727500991</c:v>
                </c:pt>
                <c:pt idx="45">
                  <c:v>4460.9750745029432</c:v>
                </c:pt>
                <c:pt idx="46">
                  <c:v>7676.1699798169457</c:v>
                </c:pt>
                <c:pt idx="47">
                  <c:v>8473.173163128713</c:v>
                </c:pt>
              </c:numCache>
            </c:numRef>
          </c:yVal>
        </c:ser>
        <c:ser>
          <c:idx val="2"/>
          <c:order val="2"/>
          <c:tx>
            <c:v>384</c:v>
          </c:tx>
          <c:spPr>
            <a:ln w="28575">
              <a:noFill/>
            </a:ln>
          </c:spPr>
          <c:marker>
            <c:symbol val="triangle"/>
            <c:size val="7"/>
          </c:marker>
          <c:xVal>
            <c:numRef>
              <c:f>('600-800'!$E$18:$E$33,'600-800'!$E$66:$E$81,'600-800'!$E$114:$E$129)</c:f>
              <c:numCache>
                <c:formatCode>General</c:formatCode>
                <c:ptCount val="48"/>
                <c:pt idx="0">
                  <c:v>0.70515000000000005</c:v>
                </c:pt>
                <c:pt idx="1">
                  <c:v>0.58230999999999911</c:v>
                </c:pt>
                <c:pt idx="2">
                  <c:v>0.68459999999999999</c:v>
                </c:pt>
                <c:pt idx="3">
                  <c:v>0.71220000000000061</c:v>
                </c:pt>
                <c:pt idx="4">
                  <c:v>0.69098000000000004</c:v>
                </c:pt>
                <c:pt idx="5">
                  <c:v>0.65646000000000004</c:v>
                </c:pt>
                <c:pt idx="6">
                  <c:v>0.61546999999999996</c:v>
                </c:pt>
                <c:pt idx="7">
                  <c:v>0.70045999999999997</c:v>
                </c:pt>
                <c:pt idx="8">
                  <c:v>0.56533</c:v>
                </c:pt>
                <c:pt idx="9">
                  <c:v>0.60228999999999999</c:v>
                </c:pt>
                <c:pt idx="10">
                  <c:v>0.66406000000000065</c:v>
                </c:pt>
                <c:pt idx="11">
                  <c:v>0.62588000000000088</c:v>
                </c:pt>
                <c:pt idx="12">
                  <c:v>0.63870000000000116</c:v>
                </c:pt>
                <c:pt idx="13">
                  <c:v>0.50105</c:v>
                </c:pt>
                <c:pt idx="14">
                  <c:v>0.61592000000000113</c:v>
                </c:pt>
                <c:pt idx="15">
                  <c:v>0.51800999999999997</c:v>
                </c:pt>
                <c:pt idx="16">
                  <c:v>0.44423999999999997</c:v>
                </c:pt>
                <c:pt idx="17">
                  <c:v>0.65756999999999999</c:v>
                </c:pt>
                <c:pt idx="18">
                  <c:v>0.62197000000000113</c:v>
                </c:pt>
                <c:pt idx="19">
                  <c:v>0.65161000000000113</c:v>
                </c:pt>
                <c:pt idx="20">
                  <c:v>0.65711000000000064</c:v>
                </c:pt>
                <c:pt idx="21">
                  <c:v>0.60855000000000004</c:v>
                </c:pt>
                <c:pt idx="22">
                  <c:v>0.4747300000000001</c:v>
                </c:pt>
                <c:pt idx="23">
                  <c:v>0.6176900000000014</c:v>
                </c:pt>
                <c:pt idx="24">
                  <c:v>0.58564000000000005</c:v>
                </c:pt>
                <c:pt idx="25">
                  <c:v>0.63741000000000003</c:v>
                </c:pt>
                <c:pt idx="26">
                  <c:v>0.57162000000000102</c:v>
                </c:pt>
                <c:pt idx="27">
                  <c:v>0.44939000000000001</c:v>
                </c:pt>
                <c:pt idx="28">
                  <c:v>0.60795000000000088</c:v>
                </c:pt>
                <c:pt idx="29">
                  <c:v>0.60268999999999995</c:v>
                </c:pt>
                <c:pt idx="30">
                  <c:v>0.42215000000000008</c:v>
                </c:pt>
                <c:pt idx="31">
                  <c:v>0.45042000000000032</c:v>
                </c:pt>
                <c:pt idx="32">
                  <c:v>0.61273999999999995</c:v>
                </c:pt>
                <c:pt idx="33">
                  <c:v>0.64196000000000064</c:v>
                </c:pt>
                <c:pt idx="34">
                  <c:v>0.54569000000000101</c:v>
                </c:pt>
                <c:pt idx="35">
                  <c:v>0.46059</c:v>
                </c:pt>
                <c:pt idx="36">
                  <c:v>0.66727000000000114</c:v>
                </c:pt>
                <c:pt idx="37">
                  <c:v>0.50187000000000004</c:v>
                </c:pt>
                <c:pt idx="38">
                  <c:v>0.67684000000000177</c:v>
                </c:pt>
                <c:pt idx="39">
                  <c:v>0.61783999999999994</c:v>
                </c:pt>
                <c:pt idx="40">
                  <c:v>0.68698000000000004</c:v>
                </c:pt>
                <c:pt idx="41">
                  <c:v>0.46118000000000031</c:v>
                </c:pt>
                <c:pt idx="42">
                  <c:v>0.558620000000001</c:v>
                </c:pt>
                <c:pt idx="43">
                  <c:v>0.54242000000000001</c:v>
                </c:pt>
                <c:pt idx="44">
                  <c:v>0.51139000000000001</c:v>
                </c:pt>
                <c:pt idx="45">
                  <c:v>0.40257000000000032</c:v>
                </c:pt>
                <c:pt idx="46">
                  <c:v>0.5988</c:v>
                </c:pt>
                <c:pt idx="47">
                  <c:v>0.59530999999999956</c:v>
                </c:pt>
              </c:numCache>
            </c:numRef>
          </c:xVal>
          <c:yVal>
            <c:numRef>
              <c:f>('600-800'!$G$18:$G$33,'600-800'!$G$66:$G$81,'600-800'!$G$114:$G$129)</c:f>
              <c:numCache>
                <c:formatCode>0</c:formatCode>
                <c:ptCount val="48"/>
                <c:pt idx="0">
                  <c:v>5295.377364776632</c:v>
                </c:pt>
                <c:pt idx="1">
                  <c:v>3888.364405244864</c:v>
                </c:pt>
                <c:pt idx="2">
                  <c:v>5633.4972012430208</c:v>
                </c:pt>
                <c:pt idx="3">
                  <c:v>5658.6119010011516</c:v>
                </c:pt>
                <c:pt idx="4">
                  <c:v>6210.3292460939765</c:v>
                </c:pt>
                <c:pt idx="5">
                  <c:v>6531.8226587307654</c:v>
                </c:pt>
                <c:pt idx="6">
                  <c:v>4983.2218237537754</c:v>
                </c:pt>
                <c:pt idx="7">
                  <c:v>5907.5044269414584</c:v>
                </c:pt>
                <c:pt idx="8">
                  <c:v>4876.6340502018202</c:v>
                </c:pt>
                <c:pt idx="9">
                  <c:v>5705.4449119605515</c:v>
                </c:pt>
                <c:pt idx="10">
                  <c:v>6960.1678139315127</c:v>
                </c:pt>
                <c:pt idx="11">
                  <c:v>6439.4155964664014</c:v>
                </c:pt>
                <c:pt idx="12">
                  <c:v>6524.1143424202573</c:v>
                </c:pt>
                <c:pt idx="13">
                  <c:v>3261.575544066779</c:v>
                </c:pt>
                <c:pt idx="14">
                  <c:v>6085.0918222457149</c:v>
                </c:pt>
                <c:pt idx="15">
                  <c:v>4997.7991526696724</c:v>
                </c:pt>
                <c:pt idx="16">
                  <c:v>4006.1731672567962</c:v>
                </c:pt>
                <c:pt idx="17">
                  <c:v>6871.7808119618549</c:v>
                </c:pt>
                <c:pt idx="18">
                  <c:v>5438.8519822753024</c:v>
                </c:pt>
                <c:pt idx="19">
                  <c:v>5103.6128342208967</c:v>
                </c:pt>
                <c:pt idx="20">
                  <c:v>5449.9126579146305</c:v>
                </c:pt>
                <c:pt idx="21">
                  <c:v>7028.9961571220465</c:v>
                </c:pt>
                <c:pt idx="22">
                  <c:v>4102.1230806172234</c:v>
                </c:pt>
                <c:pt idx="23">
                  <c:v>5630.7831849139993</c:v>
                </c:pt>
                <c:pt idx="24">
                  <c:v>7260.3191451439934</c:v>
                </c:pt>
                <c:pt idx="25">
                  <c:v>6410.4953238344369</c:v>
                </c:pt>
                <c:pt idx="26">
                  <c:v>5365.7328660875255</c:v>
                </c:pt>
                <c:pt idx="27">
                  <c:v>4473.4807529314176</c:v>
                </c:pt>
                <c:pt idx="28">
                  <c:v>7584.8932343976685</c:v>
                </c:pt>
                <c:pt idx="29">
                  <c:v>6249.9790092401772</c:v>
                </c:pt>
                <c:pt idx="30">
                  <c:v>4229.8373474828095</c:v>
                </c:pt>
                <c:pt idx="31">
                  <c:v>4343.1004747410452</c:v>
                </c:pt>
                <c:pt idx="32">
                  <c:v>6581.2238865324325</c:v>
                </c:pt>
                <c:pt idx="33">
                  <c:v>9284.968561638183</c:v>
                </c:pt>
                <c:pt idx="34">
                  <c:v>6304.9669736486294</c:v>
                </c:pt>
                <c:pt idx="35">
                  <c:v>4487.9837083272405</c:v>
                </c:pt>
                <c:pt idx="36">
                  <c:v>7599.7972909877144</c:v>
                </c:pt>
                <c:pt idx="37">
                  <c:v>6533.7386479829365</c:v>
                </c:pt>
                <c:pt idx="38">
                  <c:v>8459.348627438163</c:v>
                </c:pt>
                <c:pt idx="39">
                  <c:v>8910.1531955473511</c:v>
                </c:pt>
                <c:pt idx="40">
                  <c:v>8534.1060260667291</c:v>
                </c:pt>
                <c:pt idx="41">
                  <c:v>5641.4712198818734</c:v>
                </c:pt>
                <c:pt idx="42">
                  <c:v>7118.9894115114548</c:v>
                </c:pt>
                <c:pt idx="43">
                  <c:v>8269.2640717741306</c:v>
                </c:pt>
                <c:pt idx="44">
                  <c:v>6846.0818727500991</c:v>
                </c:pt>
                <c:pt idx="45">
                  <c:v>4460.9750745029432</c:v>
                </c:pt>
                <c:pt idx="46">
                  <c:v>7676.1699798169457</c:v>
                </c:pt>
                <c:pt idx="47">
                  <c:v>8473.173163128713</c:v>
                </c:pt>
              </c:numCache>
            </c:numRef>
          </c:yVal>
        </c:ser>
        <c:ser>
          <c:idx val="3"/>
          <c:order val="3"/>
          <c:tx>
            <c:v>540</c:v>
          </c:tx>
          <c:spPr>
            <a:ln w="28575">
              <a:noFill/>
            </a:ln>
          </c:spPr>
          <c:marker>
            <c:symbol val="square"/>
            <c:size val="6"/>
          </c:marker>
          <c:xVal>
            <c:numRef>
              <c:f>('600-800'!$E$34:$E$49,'600-800'!$E$82:$E$97,'600-800'!$E$130:$E$145)</c:f>
              <c:numCache>
                <c:formatCode>General</c:formatCode>
                <c:ptCount val="48"/>
                <c:pt idx="0">
                  <c:v>0.64265000000000116</c:v>
                </c:pt>
                <c:pt idx="1">
                  <c:v>0.6721400000000014</c:v>
                </c:pt>
                <c:pt idx="2">
                  <c:v>0.63962000000000141</c:v>
                </c:pt>
                <c:pt idx="3">
                  <c:v>0.65032000000000101</c:v>
                </c:pt>
                <c:pt idx="4">
                  <c:v>0.55384000000000089</c:v>
                </c:pt>
                <c:pt idx="5">
                  <c:v>0.69468000000000063</c:v>
                </c:pt>
                <c:pt idx="6">
                  <c:v>0.66527000000000114</c:v>
                </c:pt>
                <c:pt idx="7">
                  <c:v>0.70564000000000116</c:v>
                </c:pt>
                <c:pt idx="8">
                  <c:v>0.75971000000000088</c:v>
                </c:pt>
                <c:pt idx="9">
                  <c:v>0.63998999999999995</c:v>
                </c:pt>
                <c:pt idx="10">
                  <c:v>0.65935999999999995</c:v>
                </c:pt>
                <c:pt idx="11">
                  <c:v>0.62158999999999998</c:v>
                </c:pt>
                <c:pt idx="12">
                  <c:v>0.67962000000000189</c:v>
                </c:pt>
                <c:pt idx="13">
                  <c:v>0.69396999999999998</c:v>
                </c:pt>
                <c:pt idx="14">
                  <c:v>0.57482999999999995</c:v>
                </c:pt>
                <c:pt idx="15">
                  <c:v>0.61336999999999997</c:v>
                </c:pt>
                <c:pt idx="16">
                  <c:v>0.64317000000000102</c:v>
                </c:pt>
                <c:pt idx="17">
                  <c:v>0.55184999999999995</c:v>
                </c:pt>
                <c:pt idx="18">
                  <c:v>0.54927999999999999</c:v>
                </c:pt>
                <c:pt idx="19">
                  <c:v>0.53351999999999911</c:v>
                </c:pt>
                <c:pt idx="20">
                  <c:v>0.55647999999999997</c:v>
                </c:pt>
                <c:pt idx="21">
                  <c:v>0.70062000000000102</c:v>
                </c:pt>
                <c:pt idx="22">
                  <c:v>0.63378000000000101</c:v>
                </c:pt>
                <c:pt idx="23">
                  <c:v>0.71175999999999995</c:v>
                </c:pt>
                <c:pt idx="24">
                  <c:v>0.645540000000001</c:v>
                </c:pt>
                <c:pt idx="25">
                  <c:v>0.62626000000000004</c:v>
                </c:pt>
                <c:pt idx="26">
                  <c:v>0.74224000000000101</c:v>
                </c:pt>
                <c:pt idx="27">
                  <c:v>0.66252999999999995</c:v>
                </c:pt>
                <c:pt idx="28">
                  <c:v>0.74046999999999996</c:v>
                </c:pt>
                <c:pt idx="29">
                  <c:v>0.77275000000000116</c:v>
                </c:pt>
                <c:pt idx="30">
                  <c:v>0.72496000000000005</c:v>
                </c:pt>
                <c:pt idx="31">
                  <c:v>0.60987000000000113</c:v>
                </c:pt>
                <c:pt idx="32">
                  <c:v>0.61043000000000003</c:v>
                </c:pt>
                <c:pt idx="33">
                  <c:v>0.59007999999999949</c:v>
                </c:pt>
                <c:pt idx="34">
                  <c:v>0.73588000000000064</c:v>
                </c:pt>
                <c:pt idx="35">
                  <c:v>0.63341999999999998</c:v>
                </c:pt>
                <c:pt idx="36">
                  <c:v>0.73248000000000002</c:v>
                </c:pt>
                <c:pt idx="37">
                  <c:v>0.70323999999999998</c:v>
                </c:pt>
                <c:pt idx="38">
                  <c:v>0.67517000000000116</c:v>
                </c:pt>
                <c:pt idx="39">
                  <c:v>0.72094000000000114</c:v>
                </c:pt>
                <c:pt idx="40">
                  <c:v>0.68066000000000004</c:v>
                </c:pt>
                <c:pt idx="41">
                  <c:v>0.69732000000000005</c:v>
                </c:pt>
                <c:pt idx="42">
                  <c:v>0.69286999999999999</c:v>
                </c:pt>
                <c:pt idx="43">
                  <c:v>0.58341999999999883</c:v>
                </c:pt>
                <c:pt idx="44">
                  <c:v>0.70785000000000065</c:v>
                </c:pt>
                <c:pt idx="45">
                  <c:v>0.71135000000000004</c:v>
                </c:pt>
                <c:pt idx="46">
                  <c:v>0.70123000000000002</c:v>
                </c:pt>
                <c:pt idx="47">
                  <c:v>0.71423999999999999</c:v>
                </c:pt>
              </c:numCache>
            </c:numRef>
          </c:xVal>
          <c:yVal>
            <c:numRef>
              <c:f>('600-800'!$G$34:$G$49,'600-800'!$G$82:$G$97,'600-800'!$G$130:$G$145)</c:f>
              <c:numCache>
                <c:formatCode>0</c:formatCode>
                <c:ptCount val="48"/>
                <c:pt idx="0">
                  <c:v>5236.2894422106865</c:v>
                </c:pt>
                <c:pt idx="1">
                  <c:v>7336.5849973711665</c:v>
                </c:pt>
                <c:pt idx="2">
                  <c:v>5485.8253646247549</c:v>
                </c:pt>
                <c:pt idx="3">
                  <c:v>6682.7629544955198</c:v>
                </c:pt>
                <c:pt idx="4">
                  <c:v>6986.8767950615538</c:v>
                </c:pt>
                <c:pt idx="5">
                  <c:v>4429.2254263694213</c:v>
                </c:pt>
                <c:pt idx="6">
                  <c:v>5143.1126100485244</c:v>
                </c:pt>
                <c:pt idx="7">
                  <c:v>7358.4805346401308</c:v>
                </c:pt>
                <c:pt idx="8">
                  <c:v>6138.9461137406406</c:v>
                </c:pt>
                <c:pt idx="9">
                  <c:v>5797.0892861025904</c:v>
                </c:pt>
                <c:pt idx="10">
                  <c:v>6206.3710397841633</c:v>
                </c:pt>
                <c:pt idx="11">
                  <c:v>4670.8106861725173</c:v>
                </c:pt>
                <c:pt idx="12">
                  <c:v>6516.1239412575342</c:v>
                </c:pt>
                <c:pt idx="13">
                  <c:v>6283.94650303861</c:v>
                </c:pt>
                <c:pt idx="14">
                  <c:v>6916.5364697010054</c:v>
                </c:pt>
                <c:pt idx="15">
                  <c:v>6134.2394208281285</c:v>
                </c:pt>
                <c:pt idx="16">
                  <c:v>5182.8898589525697</c:v>
                </c:pt>
                <c:pt idx="17">
                  <c:v>4773.0831416262199</c:v>
                </c:pt>
                <c:pt idx="18">
                  <c:v>6946.066274447744</c:v>
                </c:pt>
                <c:pt idx="19">
                  <c:v>6398.1131455764144</c:v>
                </c:pt>
                <c:pt idx="20">
                  <c:v>4969.2484418042195</c:v>
                </c:pt>
                <c:pt idx="21">
                  <c:v>6982.6789983308681</c:v>
                </c:pt>
                <c:pt idx="22">
                  <c:v>7595.6502646856316</c:v>
                </c:pt>
                <c:pt idx="23">
                  <c:v>7047.4345855700885</c:v>
                </c:pt>
                <c:pt idx="24">
                  <c:v>7466.5777081472952</c:v>
                </c:pt>
                <c:pt idx="25">
                  <c:v>6795.6798069188535</c:v>
                </c:pt>
                <c:pt idx="26">
                  <c:v>6390.9433237456888</c:v>
                </c:pt>
                <c:pt idx="27">
                  <c:v>7524.5944706917335</c:v>
                </c:pt>
                <c:pt idx="28">
                  <c:v>6673.6866086454338</c:v>
                </c:pt>
                <c:pt idx="29">
                  <c:v>5715.0327785761056</c:v>
                </c:pt>
                <c:pt idx="30">
                  <c:v>6358.7899226811824</c:v>
                </c:pt>
                <c:pt idx="31">
                  <c:v>6295.1849706389094</c:v>
                </c:pt>
                <c:pt idx="32">
                  <c:v>7313.5090744250538</c:v>
                </c:pt>
                <c:pt idx="33">
                  <c:v>6321.1874497288363</c:v>
                </c:pt>
                <c:pt idx="34">
                  <c:v>7068.0836846311204</c:v>
                </c:pt>
                <c:pt idx="35">
                  <c:v>4710.4773640667308</c:v>
                </c:pt>
                <c:pt idx="36">
                  <c:v>5979.2660728851624</c:v>
                </c:pt>
                <c:pt idx="37">
                  <c:v>7852.0070745419844</c:v>
                </c:pt>
                <c:pt idx="38">
                  <c:v>6994.9067752912415</c:v>
                </c:pt>
                <c:pt idx="39">
                  <c:v>6857.6518248756011</c:v>
                </c:pt>
                <c:pt idx="40">
                  <c:v>6776.575453928157</c:v>
                </c:pt>
                <c:pt idx="41">
                  <c:v>6345.1130236748286</c:v>
                </c:pt>
                <c:pt idx="42">
                  <c:v>7201.6791328331092</c:v>
                </c:pt>
                <c:pt idx="43">
                  <c:v>8018.9127600133252</c:v>
                </c:pt>
                <c:pt idx="44">
                  <c:v>5808.2475141889372</c:v>
                </c:pt>
                <c:pt idx="45">
                  <c:v>6798.9301450789681</c:v>
                </c:pt>
                <c:pt idx="46">
                  <c:v>6041.1850247960338</c:v>
                </c:pt>
                <c:pt idx="47">
                  <c:v>7287.3350705729654</c:v>
                </c:pt>
              </c:numCache>
            </c:numRef>
          </c:yVal>
        </c:ser>
        <c:axId val="55953280"/>
        <c:axId val="55963648"/>
      </c:scatterChart>
      <c:valAx>
        <c:axId val="55953280"/>
        <c:scaling>
          <c:orientation val="minMax"/>
          <c:min val="0.4"/>
        </c:scaling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NDVI</a:t>
                </a:r>
              </a:p>
            </c:rich>
          </c:tx>
          <c:layout/>
        </c:title>
        <c:numFmt formatCode="General" sourceLinked="1"/>
        <c:tickLblPos val="nextTo"/>
        <c:crossAx val="55963648"/>
        <c:crosses val="autoZero"/>
        <c:crossBetween val="midCat"/>
      </c:valAx>
      <c:valAx>
        <c:axId val="55963648"/>
        <c:scaling>
          <c:orientation val="minMax"/>
          <c:min val="2000"/>
        </c:scaling>
        <c:axPos val="l"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/>
                  <a:t>Sugar yield (lbs/ac)</a:t>
                </a:r>
              </a:p>
            </c:rich>
          </c:tx>
          <c:layout/>
        </c:title>
        <c:numFmt formatCode="0" sourceLinked="1"/>
        <c:tickLblPos val="nextTo"/>
        <c:crossAx val="55953280"/>
        <c:crosses val="autoZero"/>
        <c:crossBetween val="midCat"/>
      </c:valAx>
    </c:plotArea>
    <c:legend>
      <c:legendPos val="r"/>
      <c:legendEntry>
        <c:idx val="0"/>
        <c:delete val="1"/>
      </c:legendEntry>
      <c:legendEntry>
        <c:idx val="4"/>
        <c:delete val="1"/>
      </c:legendEntry>
      <c:layout>
        <c:manualLayout>
          <c:xMode val="edge"/>
          <c:yMode val="edge"/>
          <c:x val="0.75890334360379008"/>
          <c:y val="0.33079298886623981"/>
          <c:w val="0.21176602924634438"/>
          <c:h val="0.58170235986248409"/>
        </c:manualLayout>
      </c:layout>
    </c:legend>
    <c:plotVisOnly val="1"/>
  </c:chart>
  <c:spPr>
    <a:solidFill>
      <a:schemeClr val="bg1">
        <a:lumMod val="50000"/>
        <a:lumOff val="50000"/>
      </a:schemeClr>
    </a:solidFill>
  </c:spPr>
  <c:externalData r:id="rId1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hart>
    <c:title>
      <c:tx>
        <c:rich>
          <a:bodyPr/>
          <a:lstStyle/>
          <a:p>
            <a:pPr>
              <a:defRPr sz="1200" b="1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r>
              <a:rPr lang="en-US" dirty="0" smtClean="0"/>
              <a:t>NDVI at Different</a:t>
            </a:r>
            <a:r>
              <a:rPr lang="en-US" baseline="0" dirty="0" smtClean="0"/>
              <a:t> Biomass Level</a:t>
            </a:r>
            <a:r>
              <a:rPr lang="en-US" dirty="0" smtClean="0"/>
              <a:t>  </a:t>
            </a:r>
            <a:endParaRPr lang="en-US" dirty="0"/>
          </a:p>
        </c:rich>
      </c:tx>
      <c:layout>
        <c:manualLayout>
          <c:xMode val="edge"/>
          <c:yMode val="edge"/>
          <c:x val="0.30960814994279617"/>
          <c:y val="2.2974814318422992E-2"/>
        </c:manualLayout>
      </c:layout>
      <c:spPr>
        <a:noFill/>
        <a:ln w="25400">
          <a:noFill/>
        </a:ln>
      </c:spPr>
    </c:title>
    <c:plotArea>
      <c:layout>
        <c:manualLayout>
          <c:layoutTarget val="inner"/>
          <c:xMode val="edge"/>
          <c:yMode val="edge"/>
          <c:x val="0.11748367992462494"/>
          <c:y val="0.11113745292707987"/>
          <c:w val="0.78087141327207876"/>
          <c:h val="0.74691508108901061"/>
        </c:manualLayout>
      </c:layout>
      <c:scatterChart>
        <c:scatterStyle val="lineMarker"/>
        <c:ser>
          <c:idx val="0"/>
          <c:order val="0"/>
          <c:tx>
            <c:v>Feekes 4</c:v>
          </c:tx>
          <c:spPr>
            <a:ln w="28575">
              <a:noFill/>
            </a:ln>
          </c:spPr>
          <c:marker>
            <c:symbol val="diamond"/>
            <c:size val="5"/>
            <c:spPr>
              <a:solidFill>
                <a:srgbClr val="000080"/>
              </a:solidFill>
              <a:ln>
                <a:solidFill>
                  <a:srgbClr val="000080"/>
                </a:solidFill>
                <a:prstDash val="solid"/>
              </a:ln>
            </c:spPr>
          </c:marker>
          <c:xVal>
            <c:numRef>
              <c:f>'GS NDVI vs GR NDVI'!$E$3:$E$42</c:f>
              <c:numCache>
                <c:formatCode>General</c:formatCode>
                <c:ptCount val="40"/>
                <c:pt idx="0">
                  <c:v>4.321455648218344E-2</c:v>
                </c:pt>
                <c:pt idx="1">
                  <c:v>5.0095602294455095E-2</c:v>
                </c:pt>
                <c:pt idx="2">
                  <c:v>5.1330086174597334E-2</c:v>
                </c:pt>
                <c:pt idx="3">
                  <c:v>5.5914796500570824E-2</c:v>
                </c:pt>
                <c:pt idx="4">
                  <c:v>0.13787510137875067</c:v>
                </c:pt>
                <c:pt idx="5">
                  <c:v>4.9327354260089704E-2</c:v>
                </c:pt>
                <c:pt idx="6">
                  <c:v>0.16123642439431984</c:v>
                </c:pt>
                <c:pt idx="7">
                  <c:v>0.15651818553330799</c:v>
                </c:pt>
                <c:pt idx="8">
                  <c:v>2.8871391076115742E-2</c:v>
                </c:pt>
                <c:pt idx="9">
                  <c:v>1.8261504747991392E-2</c:v>
                </c:pt>
                <c:pt idx="10">
                  <c:v>1.4104882459312821E-2</c:v>
                </c:pt>
                <c:pt idx="11">
                  <c:v>1.800808526277118E-2</c:v>
                </c:pt>
                <c:pt idx="12">
                  <c:v>1.6837481698389601E-2</c:v>
                </c:pt>
                <c:pt idx="13">
                  <c:v>5.4339622641509808E-2</c:v>
                </c:pt>
                <c:pt idx="14">
                  <c:v>8.1775700934579545E-2</c:v>
                </c:pt>
                <c:pt idx="15">
                  <c:v>0.12485041882728358</c:v>
                </c:pt>
                <c:pt idx="16">
                  <c:v>9.8892405063292235E-2</c:v>
                </c:pt>
                <c:pt idx="17">
                  <c:v>0.11102362204724472</c:v>
                </c:pt>
                <c:pt idx="18">
                  <c:v>3.2669921141569656E-2</c:v>
                </c:pt>
                <c:pt idx="19">
                  <c:v>7.6447033127047944E-3</c:v>
                </c:pt>
                <c:pt idx="20">
                  <c:v>4.0769230769230932E-2</c:v>
                </c:pt>
                <c:pt idx="21">
                  <c:v>6.5015479876161422E-2</c:v>
                </c:pt>
                <c:pt idx="22">
                  <c:v>5.2839116719242928E-2</c:v>
                </c:pt>
                <c:pt idx="23">
                  <c:v>4.8430840759395626E-2</c:v>
                </c:pt>
                <c:pt idx="24">
                  <c:v>0.1652613827993277</c:v>
                </c:pt>
                <c:pt idx="25">
                  <c:v>0.15041322314049782</c:v>
                </c:pt>
                <c:pt idx="26">
                  <c:v>0.14088509947218841</c:v>
                </c:pt>
                <c:pt idx="27">
                  <c:v>0.15075593952483904</c:v>
                </c:pt>
                <c:pt idx="28">
                  <c:v>1.7782822550132509E-2</c:v>
                </c:pt>
                <c:pt idx="29">
                  <c:v>2.2796352583586803E-2</c:v>
                </c:pt>
                <c:pt idx="30">
                  <c:v>3.2015065913371291E-2</c:v>
                </c:pt>
                <c:pt idx="31">
                  <c:v>8.9278752436647166E-2</c:v>
                </c:pt>
                <c:pt idx="34">
                  <c:v>0.10977564102564205</c:v>
                </c:pt>
                <c:pt idx="35">
                  <c:v>0.11012145748987877</c:v>
                </c:pt>
                <c:pt idx="36">
                  <c:v>0.14546208039784658</c:v>
                </c:pt>
                <c:pt idx="37">
                  <c:v>0.14250814332247702</c:v>
                </c:pt>
                <c:pt idx="38">
                  <c:v>6.1366267850251573E-2</c:v>
                </c:pt>
                <c:pt idx="39">
                  <c:v>9.1541559868180168E-3</c:v>
                </c:pt>
              </c:numCache>
            </c:numRef>
          </c:xVal>
          <c:yVal>
            <c:numRef>
              <c:f>'GS NDVI vs GR NDVI'!$D$3:$D$42</c:f>
              <c:numCache>
                <c:formatCode>General</c:formatCode>
                <c:ptCount val="40"/>
                <c:pt idx="0">
                  <c:v>0.569926442281252</c:v>
                </c:pt>
                <c:pt idx="1">
                  <c:v>0.59610082899556549</c:v>
                </c:pt>
                <c:pt idx="2">
                  <c:v>0.63693121378106221</c:v>
                </c:pt>
                <c:pt idx="3">
                  <c:v>0.64114348370927365</c:v>
                </c:pt>
                <c:pt idx="4">
                  <c:v>0.81421604938271241</c:v>
                </c:pt>
                <c:pt idx="5">
                  <c:v>0.61692592592592599</c:v>
                </c:pt>
                <c:pt idx="6">
                  <c:v>0.80221086956521737</c:v>
                </c:pt>
                <c:pt idx="7">
                  <c:v>0.79715945165945512</c:v>
                </c:pt>
                <c:pt idx="8">
                  <c:v>0.55744444444444463</c:v>
                </c:pt>
                <c:pt idx="9">
                  <c:v>0.47901455026455236</c:v>
                </c:pt>
                <c:pt idx="10">
                  <c:v>0.44085375816993533</c:v>
                </c:pt>
                <c:pt idx="11">
                  <c:v>0.49241200828157505</c:v>
                </c:pt>
                <c:pt idx="12">
                  <c:v>0.61920061919504665</c:v>
                </c:pt>
                <c:pt idx="13">
                  <c:v>0.68516972578504987</c:v>
                </c:pt>
                <c:pt idx="14">
                  <c:v>0.75741058201058264</c:v>
                </c:pt>
                <c:pt idx="15">
                  <c:v>0.80556457431457462</c:v>
                </c:pt>
                <c:pt idx="16">
                  <c:v>0.7310964129372266</c:v>
                </c:pt>
                <c:pt idx="17">
                  <c:v>0.75275793650793665</c:v>
                </c:pt>
                <c:pt idx="18">
                  <c:v>0.52201029411764399</c:v>
                </c:pt>
                <c:pt idx="19">
                  <c:v>0.54427882205514133</c:v>
                </c:pt>
                <c:pt idx="20">
                  <c:v>0.54031333333333331</c:v>
                </c:pt>
                <c:pt idx="21">
                  <c:v>0.57489333333333703</c:v>
                </c:pt>
                <c:pt idx="22">
                  <c:v>0.60811999999999999</c:v>
                </c:pt>
                <c:pt idx="23">
                  <c:v>0.54664333333333726</c:v>
                </c:pt>
                <c:pt idx="24">
                  <c:v>0.80827333333333362</c:v>
                </c:pt>
                <c:pt idx="25">
                  <c:v>0.78893999999999986</c:v>
                </c:pt>
                <c:pt idx="26">
                  <c:v>0.78465000000000062</c:v>
                </c:pt>
                <c:pt idx="27">
                  <c:v>0.76248666666666653</c:v>
                </c:pt>
                <c:pt idx="28">
                  <c:v>0.49819333333333299</c:v>
                </c:pt>
                <c:pt idx="29">
                  <c:v>0.50199666666666654</c:v>
                </c:pt>
                <c:pt idx="30">
                  <c:v>0.54691409897291943</c:v>
                </c:pt>
                <c:pt idx="31">
                  <c:v>0.58045385202135757</c:v>
                </c:pt>
                <c:pt idx="34">
                  <c:v>0.76838137254902472</c:v>
                </c:pt>
                <c:pt idx="35">
                  <c:v>0.73984550438596564</c:v>
                </c:pt>
                <c:pt idx="36">
                  <c:v>0.78427111613876643</c:v>
                </c:pt>
                <c:pt idx="37">
                  <c:v>0.76219310035842713</c:v>
                </c:pt>
                <c:pt idx="38">
                  <c:v>0.46219444444444402</c:v>
                </c:pt>
                <c:pt idx="39">
                  <c:v>0.44688888888889305</c:v>
                </c:pt>
              </c:numCache>
            </c:numRef>
          </c:yVal>
        </c:ser>
        <c:ser>
          <c:idx val="1"/>
          <c:order val="1"/>
          <c:tx>
            <c:v>Feekes 5</c:v>
          </c:tx>
          <c:spPr>
            <a:ln w="28575">
              <a:noFill/>
            </a:ln>
          </c:spPr>
          <c:marker>
            <c:symbol val="square"/>
            <c:size val="5"/>
            <c:spPr>
              <a:solidFill>
                <a:srgbClr val="FF00FF"/>
              </a:solidFill>
              <a:ln>
                <a:solidFill>
                  <a:srgbClr val="FF00FF"/>
                </a:solidFill>
                <a:prstDash val="solid"/>
              </a:ln>
            </c:spPr>
          </c:marker>
          <c:xVal>
            <c:numRef>
              <c:f>'GS NDVI vs GR NDVI'!$K$3:$K$42</c:f>
              <c:numCache>
                <c:formatCode>General</c:formatCode>
                <c:ptCount val="40"/>
                <c:pt idx="0">
                  <c:v>3.7534571315685591E-2</c:v>
                </c:pt>
                <c:pt idx="1">
                  <c:v>4.3956043956044327E-2</c:v>
                </c:pt>
                <c:pt idx="2">
                  <c:v>6.2925851703406782E-2</c:v>
                </c:pt>
                <c:pt idx="3">
                  <c:v>6.0231352213801395E-2</c:v>
                </c:pt>
                <c:pt idx="4">
                  <c:v>4.6118370484242895E-2</c:v>
                </c:pt>
                <c:pt idx="5">
                  <c:v>6.1273528233880672E-2</c:v>
                </c:pt>
                <c:pt idx="6">
                  <c:v>0.22375215146299637</c:v>
                </c:pt>
                <c:pt idx="7">
                  <c:v>0.18710224862112954</c:v>
                </c:pt>
                <c:pt idx="8">
                  <c:v>3.2033963720571539E-2</c:v>
                </c:pt>
                <c:pt idx="9">
                  <c:v>3.1451307313376649E-2</c:v>
                </c:pt>
                <c:pt idx="10">
                  <c:v>2.3782559456398577E-2</c:v>
                </c:pt>
                <c:pt idx="11">
                  <c:v>1.9813084112149583E-2</c:v>
                </c:pt>
                <c:pt idx="12">
                  <c:v>4.2940038684719545E-2</c:v>
                </c:pt>
                <c:pt idx="13">
                  <c:v>7.0265978562921882E-2</c:v>
                </c:pt>
                <c:pt idx="14">
                  <c:v>9.8670962545309021E-2</c:v>
                </c:pt>
                <c:pt idx="15">
                  <c:v>0.11922141119221456</c:v>
                </c:pt>
                <c:pt idx="16">
                  <c:v>0.14485022568732142</c:v>
                </c:pt>
                <c:pt idx="17">
                  <c:v>0.11692697340650177</c:v>
                </c:pt>
                <c:pt idx="18">
                  <c:v>5.2466718872357133E-2</c:v>
                </c:pt>
                <c:pt idx="19">
                  <c:v>5.0781250000000132E-2</c:v>
                </c:pt>
                <c:pt idx="20">
                  <c:v>4.1220115416323061E-2</c:v>
                </c:pt>
                <c:pt idx="21">
                  <c:v>5.314009661835746E-2</c:v>
                </c:pt>
                <c:pt idx="22">
                  <c:v>6.4051240992794314E-2</c:v>
                </c:pt>
                <c:pt idx="23">
                  <c:v>5.9207839934667494E-2</c:v>
                </c:pt>
                <c:pt idx="24">
                  <c:v>0.20581553839164021</c:v>
                </c:pt>
                <c:pt idx="25">
                  <c:v>0.19152691968225952</c:v>
                </c:pt>
                <c:pt idx="26">
                  <c:v>0.19383259911894268</c:v>
                </c:pt>
                <c:pt idx="27">
                  <c:v>0.17341549295774794</c:v>
                </c:pt>
                <c:pt idx="28">
                  <c:v>2.6412027631044412E-2</c:v>
                </c:pt>
                <c:pt idx="29">
                  <c:v>3.8130381303813042E-2</c:v>
                </c:pt>
                <c:pt idx="30">
                  <c:v>3.0591974572904478E-2</c:v>
                </c:pt>
                <c:pt idx="31">
                  <c:v>4.5693489688637533E-2</c:v>
                </c:pt>
                <c:pt idx="32">
                  <c:v>8.4013050570962547E-2</c:v>
                </c:pt>
                <c:pt idx="33">
                  <c:v>5.7692307692307834E-2</c:v>
                </c:pt>
                <c:pt idx="34">
                  <c:v>0.13874788494077844</c:v>
                </c:pt>
                <c:pt idx="35">
                  <c:v>0.10171619924654669</c:v>
                </c:pt>
                <c:pt idx="36">
                  <c:v>0.24317062248096735</c:v>
                </c:pt>
                <c:pt idx="37">
                  <c:v>0.20282810428634551</c:v>
                </c:pt>
                <c:pt idx="38">
                  <c:v>3.4270311898344494E-2</c:v>
                </c:pt>
                <c:pt idx="39">
                  <c:v>3.4901365705614869E-2</c:v>
                </c:pt>
              </c:numCache>
            </c:numRef>
          </c:xVal>
          <c:yVal>
            <c:numRef>
              <c:f>'GS NDVI vs GR NDVI'!$J$3:$J$42</c:f>
              <c:numCache>
                <c:formatCode>General</c:formatCode>
                <c:ptCount val="40"/>
                <c:pt idx="0">
                  <c:v>0.50858928571428219</c:v>
                </c:pt>
                <c:pt idx="1">
                  <c:v>0.53249434389140249</c:v>
                </c:pt>
                <c:pt idx="2">
                  <c:v>0.62387096774193551</c:v>
                </c:pt>
                <c:pt idx="3">
                  <c:v>0.61686315789473678</c:v>
                </c:pt>
                <c:pt idx="4">
                  <c:v>0.65290526315790043</c:v>
                </c:pt>
                <c:pt idx="5">
                  <c:v>0.5758533653846154</c:v>
                </c:pt>
                <c:pt idx="6">
                  <c:v>0.7968666666666665</c:v>
                </c:pt>
                <c:pt idx="7">
                  <c:v>0.78728632478631844</c:v>
                </c:pt>
                <c:pt idx="8">
                  <c:v>0.51823529411764657</c:v>
                </c:pt>
                <c:pt idx="9">
                  <c:v>0.47992521367521546</c:v>
                </c:pt>
                <c:pt idx="10">
                  <c:v>0.43886111111111131</c:v>
                </c:pt>
                <c:pt idx="11">
                  <c:v>0.47510995370370368</c:v>
                </c:pt>
                <c:pt idx="12">
                  <c:v>0.55513157894736498</c:v>
                </c:pt>
                <c:pt idx="13">
                  <c:v>0.62749999999999995</c:v>
                </c:pt>
                <c:pt idx="14">
                  <c:v>0.6968575851393185</c:v>
                </c:pt>
                <c:pt idx="15">
                  <c:v>0.76005263157894765</c:v>
                </c:pt>
                <c:pt idx="16">
                  <c:v>0.74060828877005369</c:v>
                </c:pt>
                <c:pt idx="17">
                  <c:v>0.70694931773879777</c:v>
                </c:pt>
                <c:pt idx="18">
                  <c:v>0.52251818181817877</c:v>
                </c:pt>
                <c:pt idx="19">
                  <c:v>0.51415849673202607</c:v>
                </c:pt>
                <c:pt idx="20">
                  <c:v>0.50019736842105256</c:v>
                </c:pt>
                <c:pt idx="21">
                  <c:v>0.56517857142857686</c:v>
                </c:pt>
                <c:pt idx="22">
                  <c:v>0.6020540935672517</c:v>
                </c:pt>
                <c:pt idx="23">
                  <c:v>0.53211842105262763</c:v>
                </c:pt>
                <c:pt idx="24">
                  <c:v>0.80737499999999951</c:v>
                </c:pt>
                <c:pt idx="25">
                  <c:v>0.81410714285714258</c:v>
                </c:pt>
                <c:pt idx="26">
                  <c:v>0.80854575163399034</c:v>
                </c:pt>
                <c:pt idx="27">
                  <c:v>0.77723684210526267</c:v>
                </c:pt>
                <c:pt idx="28">
                  <c:v>0.47092105263157874</c:v>
                </c:pt>
                <c:pt idx="29">
                  <c:v>0.47092105263157874</c:v>
                </c:pt>
                <c:pt idx="30">
                  <c:v>0.50024999999999997</c:v>
                </c:pt>
                <c:pt idx="31">
                  <c:v>0.52</c:v>
                </c:pt>
                <c:pt idx="32">
                  <c:v>0.62577777777777865</c:v>
                </c:pt>
                <c:pt idx="33">
                  <c:v>0.57613486842105255</c:v>
                </c:pt>
                <c:pt idx="34">
                  <c:v>0.74472402597402665</c:v>
                </c:pt>
                <c:pt idx="35">
                  <c:v>0.68092045454546046</c:v>
                </c:pt>
                <c:pt idx="36">
                  <c:v>0.80710526315789788</c:v>
                </c:pt>
                <c:pt idx="37">
                  <c:v>0.77417105263158714</c:v>
                </c:pt>
                <c:pt idx="38">
                  <c:v>0.46954545454545454</c:v>
                </c:pt>
                <c:pt idx="39">
                  <c:v>0.45679144385026743</c:v>
                </c:pt>
              </c:numCache>
            </c:numRef>
          </c:yVal>
        </c:ser>
        <c:ser>
          <c:idx val="2"/>
          <c:order val="2"/>
          <c:tx>
            <c:v>Feekes 7</c:v>
          </c:tx>
          <c:spPr>
            <a:ln w="28575">
              <a:noFill/>
            </a:ln>
          </c:spPr>
          <c:marker>
            <c:symbol val="triangle"/>
            <c:size val="5"/>
            <c:spPr>
              <a:solidFill>
                <a:schemeClr val="accent6">
                  <a:lumMod val="75000"/>
                </a:schemeClr>
              </a:solidFill>
              <a:ln>
                <a:solidFill>
                  <a:schemeClr val="accent6">
                    <a:lumMod val="75000"/>
                  </a:schemeClr>
                </a:solidFill>
                <a:prstDash val="solid"/>
              </a:ln>
            </c:spPr>
          </c:marker>
          <c:xVal>
            <c:numRef>
              <c:f>'GS NDVI vs GR NDVI'!$Q$3:$Q$42</c:f>
              <c:numCache>
                <c:formatCode>General</c:formatCode>
                <c:ptCount val="40"/>
                <c:pt idx="0">
                  <c:v>4.2851725445582092E-2</c:v>
                </c:pt>
                <c:pt idx="1">
                  <c:v>4.4054580896686721E-2</c:v>
                </c:pt>
                <c:pt idx="2">
                  <c:v>7.5722092115535336E-2</c:v>
                </c:pt>
                <c:pt idx="3">
                  <c:v>7.9707354639969474E-2</c:v>
                </c:pt>
                <c:pt idx="4">
                  <c:v>0.15472312703583074</c:v>
                </c:pt>
                <c:pt idx="5">
                  <c:v>6.1003861003861126E-2</c:v>
                </c:pt>
                <c:pt idx="6">
                  <c:v>0.20928270042194141</c:v>
                </c:pt>
                <c:pt idx="7">
                  <c:v>0.2427101200686107</c:v>
                </c:pt>
                <c:pt idx="8">
                  <c:v>4.1297935103244823E-2</c:v>
                </c:pt>
                <c:pt idx="9">
                  <c:v>2.9126213592233049E-2</c:v>
                </c:pt>
                <c:pt idx="10">
                  <c:v>1.8024513338139984E-2</c:v>
                </c:pt>
                <c:pt idx="11">
                  <c:v>1.5429831006612889E-2</c:v>
                </c:pt>
                <c:pt idx="12">
                  <c:v>5.4804804804805145E-2</c:v>
                </c:pt>
                <c:pt idx="13">
                  <c:v>9.470429068419095E-2</c:v>
                </c:pt>
                <c:pt idx="14">
                  <c:v>0.14012738853503293</c:v>
                </c:pt>
                <c:pt idx="15">
                  <c:v>0.17111853088480841</c:v>
                </c:pt>
                <c:pt idx="16">
                  <c:v>0.20914479254868756</c:v>
                </c:pt>
                <c:pt idx="17">
                  <c:v>0.16120689655172579</c:v>
                </c:pt>
                <c:pt idx="18">
                  <c:v>3.9817974971558652E-2</c:v>
                </c:pt>
                <c:pt idx="19">
                  <c:v>3.3923303834808217E-2</c:v>
                </c:pt>
                <c:pt idx="20">
                  <c:v>5.7684862562911297E-2</c:v>
                </c:pt>
                <c:pt idx="21">
                  <c:v>6.8416865552903924E-2</c:v>
                </c:pt>
                <c:pt idx="22">
                  <c:v>8.607198748043815E-2</c:v>
                </c:pt>
                <c:pt idx="23">
                  <c:v>7.0278759324695739E-2</c:v>
                </c:pt>
                <c:pt idx="24">
                  <c:v>0.21410365335598983</c:v>
                </c:pt>
                <c:pt idx="25">
                  <c:v>0.22384105960264922</c:v>
                </c:pt>
                <c:pt idx="26">
                  <c:v>0.21868179834133591</c:v>
                </c:pt>
                <c:pt idx="27">
                  <c:v>0.17681895093062641</c:v>
                </c:pt>
                <c:pt idx="28">
                  <c:v>3.3395872420262832E-2</c:v>
                </c:pt>
                <c:pt idx="29">
                  <c:v>3.1788586748372205E-2</c:v>
                </c:pt>
                <c:pt idx="30">
                  <c:v>3.9781591263650613E-2</c:v>
                </c:pt>
                <c:pt idx="31">
                  <c:v>4.7906450396077112E-2</c:v>
                </c:pt>
                <c:pt idx="32">
                  <c:v>8.9600000000000568E-2</c:v>
                </c:pt>
                <c:pt idx="33">
                  <c:v>7.2075620322962081E-2</c:v>
                </c:pt>
                <c:pt idx="34">
                  <c:v>0.16381825760733784</c:v>
                </c:pt>
                <c:pt idx="35">
                  <c:v>0.10991735537190089</c:v>
                </c:pt>
                <c:pt idx="36">
                  <c:v>0.25919361984935757</c:v>
                </c:pt>
                <c:pt idx="37">
                  <c:v>0.24171888988361773</c:v>
                </c:pt>
                <c:pt idx="38">
                  <c:v>3.1469825990374137E-2</c:v>
                </c:pt>
                <c:pt idx="39">
                  <c:v>2.7882441597588601E-2</c:v>
                </c:pt>
              </c:numCache>
            </c:numRef>
          </c:xVal>
          <c:yVal>
            <c:numRef>
              <c:f>'GS NDVI vs GR NDVI'!$P$3:$P$42</c:f>
              <c:numCache>
                <c:formatCode>General</c:formatCode>
                <c:ptCount val="40"/>
                <c:pt idx="0">
                  <c:v>0.49805397727273004</c:v>
                </c:pt>
                <c:pt idx="1">
                  <c:v>0.52480701754386372</c:v>
                </c:pt>
                <c:pt idx="2">
                  <c:v>0.59258620689655028</c:v>
                </c:pt>
                <c:pt idx="3">
                  <c:v>0.59191470054446449</c:v>
                </c:pt>
                <c:pt idx="4">
                  <c:v>0.74867216117216118</c:v>
                </c:pt>
                <c:pt idx="5">
                  <c:v>0.58428571428571452</c:v>
                </c:pt>
                <c:pt idx="6">
                  <c:v>0.79036666666666355</c:v>
                </c:pt>
                <c:pt idx="7">
                  <c:v>0.79834374999999957</c:v>
                </c:pt>
                <c:pt idx="8">
                  <c:v>0.50975146198830412</c:v>
                </c:pt>
                <c:pt idx="9">
                  <c:v>0.46978632478632476</c:v>
                </c:pt>
                <c:pt idx="10">
                  <c:v>0.43317725752508368</c:v>
                </c:pt>
                <c:pt idx="11">
                  <c:v>0.46519047619047632</c:v>
                </c:pt>
                <c:pt idx="12">
                  <c:v>0.56644736842105259</c:v>
                </c:pt>
                <c:pt idx="13">
                  <c:v>0.62829523809524168</c:v>
                </c:pt>
                <c:pt idx="14">
                  <c:v>0.71170168067226891</c:v>
                </c:pt>
                <c:pt idx="15">
                  <c:v>0.76297619047619436</c:v>
                </c:pt>
                <c:pt idx="16">
                  <c:v>0.82057359307359645</c:v>
                </c:pt>
                <c:pt idx="17">
                  <c:v>0.70840909090909165</c:v>
                </c:pt>
                <c:pt idx="18">
                  <c:v>0.48726851851851849</c:v>
                </c:pt>
                <c:pt idx="19">
                  <c:v>0.47255769230769407</c:v>
                </c:pt>
                <c:pt idx="20">
                  <c:v>0.51291666666666658</c:v>
                </c:pt>
                <c:pt idx="21">
                  <c:v>0.55158730158729763</c:v>
                </c:pt>
                <c:pt idx="22">
                  <c:v>0.60634109311741291</c:v>
                </c:pt>
                <c:pt idx="23">
                  <c:v>0.53322398190044851</c:v>
                </c:pt>
                <c:pt idx="24">
                  <c:v>0.7727214170692478</c:v>
                </c:pt>
                <c:pt idx="25">
                  <c:v>0.75691348973607053</c:v>
                </c:pt>
                <c:pt idx="26">
                  <c:v>0.78841666666666343</c:v>
                </c:pt>
                <c:pt idx="27">
                  <c:v>0.75695046439628788</c:v>
                </c:pt>
                <c:pt idx="28">
                  <c:v>0.4242585784313726</c:v>
                </c:pt>
                <c:pt idx="29">
                  <c:v>0.43462105263157874</c:v>
                </c:pt>
                <c:pt idx="30">
                  <c:v>0.47971659919028553</c:v>
                </c:pt>
                <c:pt idx="31">
                  <c:v>0.49315319548872183</c:v>
                </c:pt>
                <c:pt idx="32">
                  <c:v>0.6122629310344827</c:v>
                </c:pt>
                <c:pt idx="33">
                  <c:v>0.57867895545315351</c:v>
                </c:pt>
                <c:pt idx="34">
                  <c:v>0.72149305555555565</c:v>
                </c:pt>
                <c:pt idx="35">
                  <c:v>0.64847844827586265</c:v>
                </c:pt>
                <c:pt idx="36">
                  <c:v>0.85901041666666988</c:v>
                </c:pt>
                <c:pt idx="37">
                  <c:v>0.8302884615384617</c:v>
                </c:pt>
                <c:pt idx="38">
                  <c:v>0.4517368421052631</c:v>
                </c:pt>
                <c:pt idx="39">
                  <c:v>0.44611428571428891</c:v>
                </c:pt>
              </c:numCache>
            </c:numRef>
          </c:yVal>
        </c:ser>
        <c:ser>
          <c:idx val="3"/>
          <c:order val="3"/>
          <c:tx>
            <c:v>Feekes 10</c:v>
          </c:tx>
          <c:spPr>
            <a:ln w="28575">
              <a:noFill/>
            </a:ln>
          </c:spPr>
          <c:marker>
            <c:symbol val="circle"/>
            <c:size val="5"/>
            <c:spPr>
              <a:solidFill>
                <a:schemeClr val="accent3">
                  <a:lumMod val="50000"/>
                </a:schemeClr>
              </a:solidFill>
              <a:ln>
                <a:solidFill>
                  <a:srgbClr val="00FF00"/>
                </a:solidFill>
                <a:prstDash val="solid"/>
              </a:ln>
            </c:spPr>
          </c:marker>
          <c:xVal>
            <c:numRef>
              <c:f>'GS NDVI vs GR NDVI'!$W$3:$W$42</c:f>
              <c:numCache>
                <c:formatCode>General</c:formatCode>
                <c:ptCount val="40"/>
                <c:pt idx="0">
                  <c:v>2.9197080291970798E-2</c:v>
                </c:pt>
                <c:pt idx="1">
                  <c:v>3.5573122529644646E-2</c:v>
                </c:pt>
                <c:pt idx="2">
                  <c:v>4.0679165192783563E-2</c:v>
                </c:pt>
                <c:pt idx="3">
                  <c:v>5.6011949215832732E-2</c:v>
                </c:pt>
                <c:pt idx="4">
                  <c:v>0.12122432541280755</c:v>
                </c:pt>
                <c:pt idx="5">
                  <c:v>3.275109170305681E-2</c:v>
                </c:pt>
                <c:pt idx="6">
                  <c:v>0.1763740771123872</c:v>
                </c:pt>
                <c:pt idx="7">
                  <c:v>0.20156046814044323</c:v>
                </c:pt>
                <c:pt idx="8">
                  <c:v>1.5785861358956849E-2</c:v>
                </c:pt>
                <c:pt idx="9">
                  <c:v>8.7997184090109187E-3</c:v>
                </c:pt>
                <c:pt idx="10">
                  <c:v>-1.3039117352056186E-2</c:v>
                </c:pt>
                <c:pt idx="11">
                  <c:v>1.7199862401100837E-3</c:v>
                </c:pt>
                <c:pt idx="12">
                  <c:v>2.5641025641025918E-2</c:v>
                </c:pt>
                <c:pt idx="13">
                  <c:v>5.7488099597217478E-2</c:v>
                </c:pt>
                <c:pt idx="14">
                  <c:v>8.9488081281750564E-2</c:v>
                </c:pt>
                <c:pt idx="15">
                  <c:v>0.11727912431587219</c:v>
                </c:pt>
                <c:pt idx="16">
                  <c:v>0.17501988862370721</c:v>
                </c:pt>
                <c:pt idx="17">
                  <c:v>0.10626911314984701</c:v>
                </c:pt>
                <c:pt idx="18">
                  <c:v>-1.4015416958654433E-2</c:v>
                </c:pt>
                <c:pt idx="19">
                  <c:v>1.8018018018018181E-2</c:v>
                </c:pt>
                <c:pt idx="20">
                  <c:v>3.9912917271408041E-2</c:v>
                </c:pt>
                <c:pt idx="21">
                  <c:v>4.6477850399418957E-2</c:v>
                </c:pt>
                <c:pt idx="22">
                  <c:v>6.676557863501488E-2</c:v>
                </c:pt>
                <c:pt idx="23">
                  <c:v>4.2054335690361044E-2</c:v>
                </c:pt>
                <c:pt idx="24">
                  <c:v>0.17042606516290817</c:v>
                </c:pt>
                <c:pt idx="25">
                  <c:v>0.17588769611891003</c:v>
                </c:pt>
                <c:pt idx="26">
                  <c:v>0.18984179850125027</c:v>
                </c:pt>
                <c:pt idx="27">
                  <c:v>0.14155942467827404</c:v>
                </c:pt>
                <c:pt idx="28">
                  <c:v>2.3487544483986017E-2</c:v>
                </c:pt>
                <c:pt idx="29">
                  <c:v>1.816860465116291E-2</c:v>
                </c:pt>
                <c:pt idx="30">
                  <c:v>8.0055690915420783E-3</c:v>
                </c:pt>
                <c:pt idx="31">
                  <c:v>2.0607754104086638E-2</c:v>
                </c:pt>
                <c:pt idx="32">
                  <c:v>5.2670900261486783E-2</c:v>
                </c:pt>
                <c:pt idx="33">
                  <c:v>4.0178571428571473E-2</c:v>
                </c:pt>
                <c:pt idx="34">
                  <c:v>0.13723916532905292</c:v>
                </c:pt>
                <c:pt idx="35">
                  <c:v>8.5891954916440263E-2</c:v>
                </c:pt>
                <c:pt idx="36">
                  <c:v>0.21601334445371237</c:v>
                </c:pt>
                <c:pt idx="37">
                  <c:v>0.16517493897477617</c:v>
                </c:pt>
                <c:pt idx="38">
                  <c:v>-1.8413123535319802E-2</c:v>
                </c:pt>
                <c:pt idx="39">
                  <c:v>-2.5522041763341028E-2</c:v>
                </c:pt>
              </c:numCache>
            </c:numRef>
          </c:xVal>
          <c:yVal>
            <c:numRef>
              <c:f>'GS NDVI vs GR NDVI'!$V$3:$V$42</c:f>
              <c:numCache>
                <c:formatCode>General</c:formatCode>
                <c:ptCount val="40"/>
                <c:pt idx="0">
                  <c:v>0.37500000000000155</c:v>
                </c:pt>
                <c:pt idx="1">
                  <c:v>0.37126984126984486</c:v>
                </c:pt>
                <c:pt idx="2">
                  <c:v>0.45818965517241544</c:v>
                </c:pt>
                <c:pt idx="3">
                  <c:v>0.46240000000000031</c:v>
                </c:pt>
                <c:pt idx="4">
                  <c:v>0.63405172413793098</c:v>
                </c:pt>
                <c:pt idx="5">
                  <c:v>0.43196428571428919</c:v>
                </c:pt>
                <c:pt idx="6">
                  <c:v>0.69975806451613365</c:v>
                </c:pt>
                <c:pt idx="7">
                  <c:v>0.71791666666666643</c:v>
                </c:pt>
                <c:pt idx="8">
                  <c:v>0.33653846153846501</c:v>
                </c:pt>
                <c:pt idx="9">
                  <c:v>0.29125000000000001</c:v>
                </c:pt>
                <c:pt idx="10">
                  <c:v>0.31709549071618026</c:v>
                </c:pt>
                <c:pt idx="11">
                  <c:v>0.3307517482517483</c:v>
                </c:pt>
                <c:pt idx="12">
                  <c:v>0.40944444444444605</c:v>
                </c:pt>
                <c:pt idx="13">
                  <c:v>0.48181730769230963</c:v>
                </c:pt>
                <c:pt idx="14">
                  <c:v>0.5719062244062243</c:v>
                </c:pt>
                <c:pt idx="15">
                  <c:v>0.66380837359098821</c:v>
                </c:pt>
                <c:pt idx="16">
                  <c:v>0.72278144016227164</c:v>
                </c:pt>
                <c:pt idx="17">
                  <c:v>0.59622252747252757</c:v>
                </c:pt>
                <c:pt idx="18">
                  <c:v>0.35626764705882352</c:v>
                </c:pt>
                <c:pt idx="19">
                  <c:v>0.35220611916264377</c:v>
                </c:pt>
                <c:pt idx="20">
                  <c:v>0.36723750000000005</c:v>
                </c:pt>
                <c:pt idx="21">
                  <c:v>0.46595849802371547</c:v>
                </c:pt>
                <c:pt idx="22">
                  <c:v>0.48638621794872106</c:v>
                </c:pt>
                <c:pt idx="23">
                  <c:v>0.42307692307692513</c:v>
                </c:pt>
                <c:pt idx="24">
                  <c:v>0.67040000000000322</c:v>
                </c:pt>
                <c:pt idx="25">
                  <c:v>0.71160000000000345</c:v>
                </c:pt>
                <c:pt idx="26">
                  <c:v>0.73568382352941708</c:v>
                </c:pt>
                <c:pt idx="27">
                  <c:v>0.64619736842105269</c:v>
                </c:pt>
                <c:pt idx="28">
                  <c:v>0.33874060150376112</c:v>
                </c:pt>
                <c:pt idx="29">
                  <c:v>0.30714285714285994</c:v>
                </c:pt>
                <c:pt idx="30">
                  <c:v>0.31951304347826082</c:v>
                </c:pt>
                <c:pt idx="31">
                  <c:v>0.35393115942028974</c:v>
                </c:pt>
                <c:pt idx="32">
                  <c:v>0.49043103448275854</c:v>
                </c:pt>
                <c:pt idx="33">
                  <c:v>0.4473369565217386</c:v>
                </c:pt>
                <c:pt idx="34">
                  <c:v>0.64729020979020979</c:v>
                </c:pt>
                <c:pt idx="35">
                  <c:v>0.54568181818182226</c:v>
                </c:pt>
                <c:pt idx="36">
                  <c:v>0.75373677248677706</c:v>
                </c:pt>
                <c:pt idx="37">
                  <c:v>0.70102809706258473</c:v>
                </c:pt>
                <c:pt idx="38">
                  <c:v>0.33033413848631243</c:v>
                </c:pt>
                <c:pt idx="39">
                  <c:v>0.30580952380952603</c:v>
                </c:pt>
              </c:numCache>
            </c:numRef>
          </c:yVal>
        </c:ser>
        <c:axId val="56279040"/>
        <c:axId val="56281344"/>
      </c:scatterChart>
      <c:valAx>
        <c:axId val="56279040"/>
        <c:scaling>
          <c:orientation val="minMax"/>
          <c:min val="0"/>
        </c:scaling>
        <c:axPos val="b"/>
        <c:title>
          <c:tx>
            <c:rich>
              <a:bodyPr/>
              <a:lstStyle/>
              <a:p>
                <a:pPr>
                  <a:defRPr sz="1000" b="1" i="0" u="none" strike="noStrike" baseline="0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pPr>
                <a:r>
                  <a:rPr lang="en-US"/>
                  <a:t>Degree of Plant</a:t>
                </a:r>
                <a:r>
                  <a:rPr lang="en-US" baseline="0"/>
                  <a:t> Biomass </a:t>
                </a:r>
                <a:endParaRPr lang="en-US"/>
              </a:p>
            </c:rich>
          </c:tx>
          <c:layout>
            <c:manualLayout>
              <c:xMode val="edge"/>
              <c:yMode val="edge"/>
              <c:x val="0.32516766217624388"/>
              <c:y val="0.92777635353720322"/>
            </c:manualLayout>
          </c:layout>
          <c:spPr>
            <a:noFill/>
            <a:ln w="25400">
              <a:noFill/>
            </a:ln>
          </c:spPr>
        </c:title>
        <c:numFmt formatCode="General" sourceLinked="1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56281344"/>
        <c:crossesAt val="-5.0000000000000114E-2"/>
        <c:crossBetween val="midCat"/>
      </c:valAx>
      <c:valAx>
        <c:axId val="56281344"/>
        <c:scaling>
          <c:orientation val="minMax"/>
        </c:scaling>
        <c:axPos val="l"/>
        <c:title>
          <c:tx>
            <c:rich>
              <a:bodyPr/>
              <a:lstStyle/>
              <a:p>
                <a:pPr>
                  <a:defRPr sz="1000" b="1" i="0" u="none" strike="noStrike" baseline="0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pPr>
                <a:r>
                  <a:rPr lang="en-US"/>
                  <a:t>NDVI</a:t>
                </a:r>
              </a:p>
            </c:rich>
          </c:tx>
          <c:layout>
            <c:manualLayout>
              <c:xMode val="edge"/>
              <c:yMode val="edge"/>
              <c:x val="2.8327949390941503E-2"/>
              <c:y val="0.42830138080566094"/>
            </c:manualLayout>
          </c:layout>
          <c:spPr>
            <a:noFill/>
            <a:ln w="25400">
              <a:noFill/>
            </a:ln>
          </c:spPr>
        </c:title>
        <c:numFmt formatCode="General" sourceLinked="1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56279040"/>
        <c:crosses val="autoZero"/>
        <c:crossBetween val="midCat"/>
      </c:valAx>
      <c:spPr>
        <a:solidFill>
          <a:srgbClr val="FFFFFF"/>
        </a:solidFill>
        <a:ln w="12700">
          <a:noFill/>
          <a:prstDash val="solid"/>
        </a:ln>
      </c:spPr>
    </c:plotArea>
    <c:legend>
      <c:legendPos val="r"/>
      <c:legendEntry>
        <c:idx val="0"/>
        <c:txPr>
          <a:bodyPr/>
          <a:lstStyle/>
          <a:p>
            <a:pPr>
              <a:defRPr sz="800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</c:legendEntry>
      <c:layout>
        <c:manualLayout>
          <c:xMode val="edge"/>
          <c:yMode val="edge"/>
          <c:x val="0.80462110505417717"/>
          <c:y val="0.41643957548784738"/>
          <c:w val="0.15610580144505914"/>
          <c:h val="0.22584045345395726"/>
        </c:manualLayout>
      </c:layout>
      <c:spPr>
        <a:solidFill>
          <a:srgbClr val="FFFFFF"/>
        </a:solidFill>
        <a:ln w="3175">
          <a:noFill/>
          <a:prstDash val="solid"/>
        </a:ln>
      </c:spPr>
      <c:txPr>
        <a:bodyPr/>
        <a:lstStyle/>
        <a:p>
          <a:pPr>
            <a:defRPr sz="920" b="0" i="0" u="none" strike="noStrike" baseline="0">
              <a:solidFill>
                <a:srgbClr val="000000"/>
              </a:solidFill>
              <a:latin typeface="Arial"/>
              <a:ea typeface="Arial"/>
              <a:cs typeface="Arial"/>
            </a:defRPr>
          </a:pPr>
          <a:endParaRPr lang="en-US"/>
        </a:p>
      </c:txPr>
    </c:legend>
    <c:plotVisOnly val="1"/>
    <c:dispBlanksAs val="gap"/>
  </c:chart>
  <c:spPr>
    <a:solidFill>
      <a:srgbClr val="FFFFFF"/>
    </a:solidFill>
    <a:ln w="3175">
      <a:solidFill>
        <a:srgbClr val="000000"/>
      </a:solidFill>
      <a:prstDash val="solid"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Arial"/>
          <a:ea typeface="Arial"/>
          <a:cs typeface="Arial"/>
        </a:defRPr>
      </a:pPr>
      <a:endParaRPr lang="en-US"/>
    </a:p>
  </c:txPr>
  <c:externalData r:id="rId1"/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E906DC0-FAC0-4263-A036-2CFF693E2047}" type="datetimeFigureOut">
              <a:rPr lang="en-US" smtClean="0"/>
              <a:pPr/>
              <a:t>8/3/2010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C4E6F05-B5EC-436E-89BB-ACD7BF05F096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14BBCE-DEDC-4A24-B083-DCB3AC264DE4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4E6F05-B5EC-436E-89BB-ACD7BF05F096}" type="slidenum">
              <a:rPr lang="en-US" smtClean="0"/>
              <a:pPr/>
              <a:t>10</a:t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14BBCE-DEDC-4A24-B083-DCB3AC264DE4}" type="slidenum">
              <a:rPr lang="en-US" smtClean="0"/>
              <a:pPr/>
              <a:t>11</a:t>
            </a:fld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4E6F05-B5EC-436E-89BB-ACD7BF05F096}" type="slidenum">
              <a:rPr lang="en-US" smtClean="0"/>
              <a:pPr/>
              <a:t>12</a:t>
            </a:fld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4E6F05-B5EC-436E-89BB-ACD7BF05F096}" type="slidenum">
              <a:rPr lang="en-US" smtClean="0"/>
              <a:pPr/>
              <a:t>14</a:t>
            </a:fld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4E6F05-B5EC-436E-89BB-ACD7BF05F096}" type="slidenum">
              <a:rPr lang="en-US" smtClean="0"/>
              <a:pPr/>
              <a:t>15</a:t>
            </a:fld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E327D7-9A8E-4C5D-8E05-3DE7B62A8779}" type="slidenum">
              <a:rPr lang="en-US" smtClean="0"/>
              <a:pPr/>
              <a:t>16</a:t>
            </a:fld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4E6F05-B5EC-436E-89BB-ACD7BF05F096}" type="slidenum">
              <a:rPr lang="en-US" smtClean="0"/>
              <a:pPr/>
              <a:t>17</a:t>
            </a:fld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4E6F05-B5EC-436E-89BB-ACD7BF05F096}" type="slidenum">
              <a:rPr lang="en-US" smtClean="0"/>
              <a:pPr/>
              <a:t>19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4E6F05-B5EC-436E-89BB-ACD7BF05F096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4E6F05-B5EC-436E-89BB-ACD7BF05F096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14BBCE-DEDC-4A24-B083-DCB3AC264DE4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14BBCE-DEDC-4A24-B083-DCB3AC264DE4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2724D7-01CC-402F-8686-9BCBFFFA3036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4E6F05-B5EC-436E-89BB-ACD7BF05F096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4E6F05-B5EC-436E-89BB-ACD7BF05F096}" type="slidenum">
              <a:rPr lang="en-US" smtClean="0"/>
              <a:pPr/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14BBCE-DEDC-4A24-B083-DCB3AC264DE4}" type="slidenum">
              <a:rPr lang="en-US" smtClean="0"/>
              <a:pPr/>
              <a:t>9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934ACB-0085-433C-AAE7-C5BC7FE0C9FA}" type="datetimeFigureOut">
              <a:rPr lang="en-US" smtClean="0"/>
              <a:pPr/>
              <a:t>8/3/2010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5FB6E4-85FE-4786-AFB8-CA2FB82DD5A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934ACB-0085-433C-AAE7-C5BC7FE0C9FA}" type="datetimeFigureOut">
              <a:rPr lang="en-US" smtClean="0"/>
              <a:pPr/>
              <a:t>8/3/2010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5FB6E4-85FE-4786-AFB8-CA2FB82DD5A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934ACB-0085-433C-AAE7-C5BC7FE0C9FA}" type="datetimeFigureOut">
              <a:rPr lang="en-US" smtClean="0"/>
              <a:pPr/>
              <a:t>8/3/2010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5FB6E4-85FE-4786-AFB8-CA2FB82DD5A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934ACB-0085-433C-AAE7-C5BC7FE0C9FA}" type="datetimeFigureOut">
              <a:rPr lang="en-US" smtClean="0"/>
              <a:pPr/>
              <a:t>8/3/2010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5FB6E4-85FE-4786-AFB8-CA2FB82DD5A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934ACB-0085-433C-AAE7-C5BC7FE0C9FA}" type="datetimeFigureOut">
              <a:rPr lang="en-US" smtClean="0"/>
              <a:pPr/>
              <a:t>8/3/2010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5FB6E4-85FE-4786-AFB8-CA2FB82DD5A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934ACB-0085-433C-AAE7-C5BC7FE0C9FA}" type="datetimeFigureOut">
              <a:rPr lang="en-US" smtClean="0"/>
              <a:pPr/>
              <a:t>8/3/2010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5FB6E4-85FE-4786-AFB8-CA2FB82DD5A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934ACB-0085-433C-AAE7-C5BC7FE0C9FA}" type="datetimeFigureOut">
              <a:rPr lang="en-US" smtClean="0"/>
              <a:pPr/>
              <a:t>8/3/2010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5FB6E4-85FE-4786-AFB8-CA2FB82DD5A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934ACB-0085-433C-AAE7-C5BC7FE0C9FA}" type="datetimeFigureOut">
              <a:rPr lang="en-US" smtClean="0"/>
              <a:pPr/>
              <a:t>8/3/2010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5FB6E4-85FE-4786-AFB8-CA2FB82DD5A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934ACB-0085-433C-AAE7-C5BC7FE0C9FA}" type="datetimeFigureOut">
              <a:rPr lang="en-US" smtClean="0"/>
              <a:pPr/>
              <a:t>8/3/2010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5FB6E4-85FE-4786-AFB8-CA2FB82DD5A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934ACB-0085-433C-AAE7-C5BC7FE0C9FA}" type="datetimeFigureOut">
              <a:rPr lang="en-US" smtClean="0"/>
              <a:pPr/>
              <a:t>8/3/2010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5FB6E4-85FE-4786-AFB8-CA2FB82DD5A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934ACB-0085-433C-AAE7-C5BC7FE0C9FA}" type="datetimeFigureOut">
              <a:rPr lang="en-US" smtClean="0"/>
              <a:pPr/>
              <a:t>8/3/2010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5FB6E4-85FE-4786-AFB8-CA2FB82DD5A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934ACB-0085-433C-AAE7-C5BC7FE0C9FA}" type="datetimeFigureOut">
              <a:rPr lang="en-US" smtClean="0"/>
              <a:pPr/>
              <a:t>8/3/2010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35FB6E4-85FE-4786-AFB8-CA2FB82DD5A1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jpe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8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jpeg"/><Relationship Id="rId3" Type="http://schemas.openxmlformats.org/officeDocument/2006/relationships/image" Target="../media/image32.jpeg"/><Relationship Id="rId7" Type="http://schemas.openxmlformats.org/officeDocument/2006/relationships/image" Target="../media/image35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4.jpeg"/><Relationship Id="rId5" Type="http://schemas.openxmlformats.org/officeDocument/2006/relationships/image" Target="../media/image33.jpeg"/><Relationship Id="rId4" Type="http://schemas.openxmlformats.org/officeDocument/2006/relationships/chart" Target="../charts/chart5.xml"/><Relationship Id="rId9" Type="http://schemas.openxmlformats.org/officeDocument/2006/relationships/image" Target="../media/image37.jpe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isprs.org/proceedings/XXXVI/part7/PDF/115.pdf" TargetMode="Externa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jpeg"/><Relationship Id="rId3" Type="http://schemas.openxmlformats.org/officeDocument/2006/relationships/image" Target="../media/image11.png"/><Relationship Id="rId7" Type="http://schemas.openxmlformats.org/officeDocument/2006/relationships/image" Target="../media/image15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e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em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jpeg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chart" Target="../charts/chart4.xml"/><Relationship Id="rId5" Type="http://schemas.openxmlformats.org/officeDocument/2006/relationships/chart" Target="../charts/chart3.xml"/><Relationship Id="rId4" Type="http://schemas.openxmlformats.org/officeDocument/2006/relationships/chart" Target="../charts/char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600" y="1600200"/>
            <a:ext cx="8686800" cy="1470025"/>
          </a:xfrm>
        </p:spPr>
        <p:txBody>
          <a:bodyPr>
            <a:noAutofit/>
          </a:bodyPr>
          <a:lstStyle/>
          <a:p>
            <a:r>
              <a:rPr lang="en-US" b="1" dirty="0" smtClean="0"/>
              <a:t>Louisiana State University </a:t>
            </a:r>
            <a:br>
              <a:rPr lang="en-US" b="1" dirty="0" smtClean="0"/>
            </a:br>
            <a:r>
              <a:rPr lang="en-US" b="1" dirty="0" smtClean="0"/>
              <a:t>Sensor Research Updates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38200" y="3048000"/>
            <a:ext cx="7315200" cy="381000"/>
          </a:xfrm>
        </p:spPr>
        <p:txBody>
          <a:bodyPr>
            <a:normAutofit lnSpcReduction="10000"/>
          </a:bodyPr>
          <a:lstStyle/>
          <a:p>
            <a:pPr algn="l"/>
            <a:r>
              <a:rPr lang="en-US" sz="2000" dirty="0" smtClean="0">
                <a:solidFill>
                  <a:schemeClr val="tx1"/>
                </a:solidFill>
              </a:rPr>
              <a:t>Yumiko Kanke, Dr. Brenda Tubana, Dr. Jasper Teboh, and Josh Lofton</a:t>
            </a:r>
          </a:p>
        </p:txBody>
      </p:sp>
      <p:pic>
        <p:nvPicPr>
          <p:cNvPr id="4" name="Picture 3" descr="LSUAC4CX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19200" y="4191000"/>
            <a:ext cx="1600200" cy="838200"/>
          </a:xfrm>
          <a:prstGeom prst="rect">
            <a:avLst/>
          </a:prstGeom>
          <a:noFill/>
        </p:spPr>
      </p:pic>
      <p:pic>
        <p:nvPicPr>
          <p:cNvPr id="30723" name="Picture 3"/>
          <p:cNvPicPr>
            <a:picLocks noChangeAspect="1" noChangeArrowheads="1"/>
          </p:cNvPicPr>
          <p:nvPr/>
        </p:nvPicPr>
        <p:blipFill>
          <a:blip r:embed="rId4" cstate="print"/>
          <a:srcRect t="4545"/>
          <a:stretch>
            <a:fillRect/>
          </a:stretch>
        </p:blipFill>
        <p:spPr bwMode="auto">
          <a:xfrm>
            <a:off x="2971800" y="3886200"/>
            <a:ext cx="2536092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24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791200" y="4191000"/>
            <a:ext cx="2057400" cy="8898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/>
          <a:lstStyle/>
          <a:p>
            <a:r>
              <a:rPr lang="en-US" dirty="0" smtClean="0"/>
              <a:t>Sugarcane: </a:t>
            </a:r>
            <a:r>
              <a:rPr lang="en-US" dirty="0" smtClean="0">
                <a:solidFill>
                  <a:srgbClr val="FFFF00"/>
                </a:solidFill>
              </a:rPr>
              <a:t>Research Focus 3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14400"/>
            <a:ext cx="8229600" cy="4983163"/>
          </a:xfrm>
        </p:spPr>
        <p:txBody>
          <a:bodyPr/>
          <a:lstStyle/>
          <a:p>
            <a:r>
              <a:rPr lang="en-US" dirty="0" smtClean="0"/>
              <a:t>Nitrogen fertilization is done early in spring (one time application)</a:t>
            </a:r>
          </a:p>
          <a:p>
            <a:r>
              <a:rPr lang="en-US" sz="2000" dirty="0" smtClean="0">
                <a:solidFill>
                  <a:srgbClr val="FFFF00"/>
                </a:solidFill>
              </a:rPr>
              <a:t>Tall stature – challenge when collecting data</a:t>
            </a:r>
          </a:p>
          <a:p>
            <a:r>
              <a:rPr lang="en-US" sz="2000" dirty="0" smtClean="0">
                <a:solidFill>
                  <a:srgbClr val="FFFF00"/>
                </a:solidFill>
              </a:rPr>
              <a:t>How early we can put our N reference strip?</a:t>
            </a:r>
            <a:endParaRPr lang="en-US" sz="2000" dirty="0" smtClean="0"/>
          </a:p>
          <a:p>
            <a:r>
              <a:rPr lang="en-US" sz="2000" dirty="0" smtClean="0">
                <a:solidFill>
                  <a:srgbClr val="FFFF00"/>
                </a:solidFill>
              </a:rPr>
              <a:t>How late can we apply N fertilizer?</a:t>
            </a:r>
          </a:p>
          <a:p>
            <a:r>
              <a:rPr lang="en-US" sz="2000" dirty="0" smtClean="0">
                <a:solidFill>
                  <a:srgbClr val="FFFF00"/>
                </a:solidFill>
              </a:rPr>
              <a:t>Small biomass is an issue early in the spring. Three weeks after growth recommenced in spring, height may become an issue.</a:t>
            </a:r>
          </a:p>
        </p:txBody>
      </p:sp>
      <p:pic>
        <p:nvPicPr>
          <p:cNvPr id="1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743200" y="3962400"/>
            <a:ext cx="3505200" cy="2628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553200" y="3657600"/>
            <a:ext cx="2286000" cy="30480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143000"/>
            <a:ext cx="8229600" cy="762000"/>
          </a:xfrm>
        </p:spPr>
        <p:txBody>
          <a:bodyPr>
            <a:normAutofit fontScale="85000" lnSpcReduction="20000"/>
          </a:bodyPr>
          <a:lstStyle/>
          <a:p>
            <a:r>
              <a:rPr lang="en-US" b="1" dirty="0" smtClean="0"/>
              <a:t>Evaluate spectral reflectance based on leaf element and plant canopy structure using red-edge.</a:t>
            </a:r>
          </a:p>
        </p:txBody>
      </p:sp>
      <p:sp>
        <p:nvSpPr>
          <p:cNvPr id="14" name="Title 1"/>
          <p:cNvSpPr txBox="1">
            <a:spLocks/>
          </p:cNvSpPr>
          <p:nvPr/>
        </p:nvSpPr>
        <p:spPr>
          <a:xfrm>
            <a:off x="685800" y="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Rice and Sugarcane: </a:t>
            </a: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Research Focus 4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14400" y="2209800"/>
            <a:ext cx="7019366" cy="44196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</p:pic>
      <p:sp>
        <p:nvSpPr>
          <p:cNvPr id="6" name="Down Arrow 5"/>
          <p:cNvSpPr/>
          <p:nvPr/>
        </p:nvSpPr>
        <p:spPr>
          <a:xfrm rot="19551264">
            <a:off x="4583685" y="3224718"/>
            <a:ext cx="685800" cy="1066800"/>
          </a:xfrm>
          <a:prstGeom prst="down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152400"/>
            <a:ext cx="8229600" cy="1143000"/>
          </a:xfrm>
        </p:spPr>
        <p:txBody>
          <a:bodyPr/>
          <a:lstStyle/>
          <a:p>
            <a:r>
              <a:rPr lang="en-US" dirty="0" smtClean="0"/>
              <a:t> Red-edge</a:t>
            </a:r>
            <a:endParaRPr lang="en-US" dirty="0"/>
          </a:p>
        </p:txBody>
      </p:sp>
      <p:pic>
        <p:nvPicPr>
          <p:cNvPr id="6" name="Content Placeholder 5" descr="Red-edge Fig1.jpg"/>
          <p:cNvPicPr>
            <a:picLocks noGrp="1" noChangeAspect="1"/>
          </p:cNvPicPr>
          <p:nvPr>
            <p:ph sz="half" idx="1"/>
          </p:nvPr>
        </p:nvPicPr>
        <p:blipFill>
          <a:blip r:embed="rId3" cstate="print"/>
          <a:stretch>
            <a:fillRect/>
          </a:stretch>
        </p:blipFill>
        <p:spPr>
          <a:xfrm>
            <a:off x="1981200" y="838200"/>
            <a:ext cx="4800600" cy="3417376"/>
          </a:xfrm>
        </p:spPr>
      </p:pic>
      <p:sp>
        <p:nvSpPr>
          <p:cNvPr id="7" name="Rectangle 6"/>
          <p:cNvSpPr/>
          <p:nvPr/>
        </p:nvSpPr>
        <p:spPr>
          <a:xfrm>
            <a:off x="609600" y="4343400"/>
            <a:ext cx="777240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§"/>
            </a:pPr>
            <a:r>
              <a:rPr lang="en-US" sz="2400" dirty="0" smtClean="0"/>
              <a:t> Wavelength between </a:t>
            </a:r>
            <a:r>
              <a:rPr lang="en-US" sz="2400" dirty="0"/>
              <a:t>RED and NIR </a:t>
            </a:r>
            <a:r>
              <a:rPr lang="en-US" sz="2400" dirty="0" smtClean="0"/>
              <a:t>wavelengths 	</a:t>
            </a:r>
          </a:p>
          <a:p>
            <a:pPr lvl="1">
              <a:buFont typeface="Wingdings" pitchFamily="2" charset="2"/>
              <a:buChar char="§"/>
            </a:pPr>
            <a:r>
              <a:rPr lang="en-US" sz="2400" dirty="0" smtClean="0"/>
              <a:t> 670 nm to 780 nm (Meer and </a:t>
            </a:r>
            <a:r>
              <a:rPr lang="en-US" sz="2400" dirty="0" err="1" smtClean="0"/>
              <a:t>Jong</a:t>
            </a:r>
            <a:r>
              <a:rPr lang="en-US" sz="2400" dirty="0" smtClean="0"/>
              <a:t>, 2006)</a:t>
            </a:r>
          </a:p>
          <a:p>
            <a:pPr lvl="1">
              <a:buFont typeface="Wingdings" pitchFamily="2" charset="2"/>
              <a:buChar char="§"/>
            </a:pPr>
            <a:r>
              <a:rPr lang="en-US" sz="2400" dirty="0" smtClean="0"/>
              <a:t> 700 and 750 nm (</a:t>
            </a:r>
            <a:r>
              <a:rPr lang="en-US" sz="2400" dirty="0" err="1" smtClean="0"/>
              <a:t>Seager</a:t>
            </a:r>
            <a:r>
              <a:rPr lang="en-US" sz="2400" dirty="0" smtClean="0"/>
              <a:t>, 2005)</a:t>
            </a:r>
          </a:p>
          <a:p>
            <a:pPr marL="169863" indent="-169863">
              <a:buFont typeface="Wingdings" pitchFamily="2" charset="2"/>
              <a:buChar char="§"/>
            </a:pPr>
            <a:r>
              <a:rPr lang="en-US" sz="2400" dirty="0"/>
              <a:t> </a:t>
            </a:r>
            <a:r>
              <a:rPr lang="en-US" sz="2400" dirty="0" smtClean="0"/>
              <a:t>The first or second derivative of reflectance between 690        to 740 nm, depending on the sensor (Dixit, 1985)</a:t>
            </a:r>
          </a:p>
          <a:p>
            <a:pPr>
              <a:buFont typeface="Wingdings" pitchFamily="2" charset="2"/>
              <a:buChar char="§"/>
            </a:pP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Index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2400" y="1524001"/>
            <a:ext cx="8458200" cy="2209800"/>
          </a:xfrm>
        </p:spPr>
        <p:txBody>
          <a:bodyPr/>
          <a:lstStyle/>
          <a:p>
            <a:r>
              <a:rPr lang="en-US" dirty="0" smtClean="0">
                <a:solidFill>
                  <a:srgbClr val="FFFF00"/>
                </a:solidFill>
              </a:rPr>
              <a:t>Reflectance             </a:t>
            </a:r>
          </a:p>
          <a:p>
            <a:pPr>
              <a:buNone/>
            </a:pPr>
            <a:r>
              <a:rPr lang="en-US" dirty="0"/>
              <a:t> </a:t>
            </a:r>
            <a:r>
              <a:rPr lang="en-US" dirty="0" smtClean="0"/>
              <a:t>Reflectance between 680-740 nm.  Index could be described as ratio of reflectance. </a:t>
            </a:r>
          </a:p>
          <a:p>
            <a:pPr>
              <a:buNone/>
            </a:pP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2400" y="3886200"/>
            <a:ext cx="8991600" cy="4525963"/>
          </a:xfrm>
        </p:spPr>
        <p:txBody>
          <a:bodyPr/>
          <a:lstStyle/>
          <a:p>
            <a:r>
              <a:rPr lang="en-US" dirty="0" smtClean="0">
                <a:solidFill>
                  <a:srgbClr val="FFFF00"/>
                </a:solidFill>
              </a:rPr>
              <a:t>Derivative analysis  (Red-edge position)</a:t>
            </a:r>
          </a:p>
          <a:p>
            <a:pPr>
              <a:buNone/>
            </a:pPr>
            <a:r>
              <a:rPr lang="en-US" dirty="0"/>
              <a:t> </a:t>
            </a:r>
            <a:r>
              <a:rPr lang="en-US" dirty="0" smtClean="0"/>
              <a:t>The wavelength of maximum slope in the red edge reflectance . The wavelength which has a maximum point of the first derivative reflectance. Index could be described as the specific wavelength .  (Cho and Skidmore)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89154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For example</a:t>
            </a:r>
            <a:br>
              <a:rPr lang="en-US" dirty="0" smtClean="0"/>
            </a:br>
            <a:r>
              <a:rPr lang="en-US" dirty="0" smtClean="0"/>
              <a:t>- </a:t>
            </a:r>
            <a:r>
              <a:rPr lang="en-US" sz="3100" dirty="0" smtClean="0"/>
              <a:t>Chlorophyll content can be explained by red-edge index</a:t>
            </a:r>
            <a:endParaRPr lang="en-US" dirty="0"/>
          </a:p>
        </p:txBody>
      </p:sp>
      <p:pic>
        <p:nvPicPr>
          <p:cNvPr id="1027" name="Picture 3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print">
            <a:lum/>
          </a:blip>
          <a:srcRect/>
          <a:stretch>
            <a:fillRect/>
          </a:stretch>
        </p:blipFill>
        <p:spPr bwMode="auto">
          <a:xfrm>
            <a:off x="152400" y="1600200"/>
            <a:ext cx="4343400" cy="312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 cstate="print">
            <a:lum/>
          </a:blip>
          <a:srcRect/>
          <a:stretch>
            <a:fillRect/>
          </a:stretch>
        </p:blipFill>
        <p:spPr bwMode="auto">
          <a:xfrm>
            <a:off x="4572000" y="1600200"/>
            <a:ext cx="4495801" cy="312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Content Placeholder 2"/>
          <p:cNvSpPr>
            <a:spLocks noGrp="1"/>
          </p:cNvSpPr>
          <p:nvPr>
            <p:ph sz="half" idx="1"/>
          </p:nvPr>
        </p:nvSpPr>
        <p:spPr>
          <a:xfrm>
            <a:off x="4953000" y="4800600"/>
            <a:ext cx="3962400" cy="1752600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en-US" sz="2200" b="1" dirty="0" smtClean="0">
                <a:solidFill>
                  <a:srgbClr val="FFFF00"/>
                </a:solidFill>
              </a:rPr>
              <a:t>Red-Edge (Reflectance Ratio)</a:t>
            </a:r>
            <a:endParaRPr lang="en-US" sz="1800" b="1" dirty="0" smtClean="0"/>
          </a:p>
          <a:p>
            <a:pPr>
              <a:buNone/>
            </a:pPr>
            <a:r>
              <a:rPr lang="en-US" sz="1800" b="1" dirty="0" smtClean="0"/>
              <a:t>        (R</a:t>
            </a:r>
            <a:r>
              <a:rPr lang="en-US" sz="1400" b="1" dirty="0" smtClean="0"/>
              <a:t>734</a:t>
            </a:r>
            <a:r>
              <a:rPr lang="en-US" sz="1800" b="1" dirty="0" smtClean="0"/>
              <a:t>-</a:t>
            </a:r>
            <a:r>
              <a:rPr lang="en-US" sz="1400" b="1" dirty="0" smtClean="0"/>
              <a:t>747</a:t>
            </a:r>
            <a:r>
              <a:rPr lang="en-US" sz="1800" b="1" dirty="0" smtClean="0"/>
              <a:t>nm)/(R</a:t>
            </a:r>
            <a:r>
              <a:rPr lang="en-US" sz="1400" b="1" dirty="0" smtClean="0"/>
              <a:t>715-726</a:t>
            </a:r>
            <a:r>
              <a:rPr lang="en-US" sz="1800" b="1" dirty="0" smtClean="0"/>
              <a:t>nm)</a:t>
            </a:r>
          </a:p>
          <a:p>
            <a:pPr>
              <a:buNone/>
            </a:pPr>
            <a:endParaRPr lang="en-US" sz="1800" b="1" dirty="0"/>
          </a:p>
        </p:txBody>
      </p:sp>
      <p:sp>
        <p:nvSpPr>
          <p:cNvPr id="11" name="Content Placeholder 2"/>
          <p:cNvSpPr>
            <a:spLocks noGrp="1"/>
          </p:cNvSpPr>
          <p:nvPr>
            <p:ph sz="half" idx="1"/>
          </p:nvPr>
        </p:nvSpPr>
        <p:spPr>
          <a:xfrm>
            <a:off x="228600" y="4800600"/>
            <a:ext cx="4495800" cy="1524000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en-US" sz="2400" b="1" dirty="0" smtClean="0">
                <a:solidFill>
                  <a:srgbClr val="FFFF00"/>
                </a:solidFill>
              </a:rPr>
              <a:t>Red Edge Position</a:t>
            </a:r>
          </a:p>
          <a:p>
            <a:pPr>
              <a:buNone/>
            </a:pPr>
            <a:r>
              <a:rPr lang="en-US" sz="1800" b="1" dirty="0" smtClean="0"/>
              <a:t>	The maximum point of the first derivative reflectance</a:t>
            </a:r>
          </a:p>
        </p:txBody>
      </p:sp>
      <p:sp>
        <p:nvSpPr>
          <p:cNvPr id="12" name="Content Placeholder 2"/>
          <p:cNvSpPr>
            <a:spLocks noGrp="1"/>
          </p:cNvSpPr>
          <p:nvPr>
            <p:ph sz="half" idx="1"/>
          </p:nvPr>
        </p:nvSpPr>
        <p:spPr>
          <a:xfrm>
            <a:off x="7315200" y="6096000"/>
            <a:ext cx="1676400" cy="533400"/>
          </a:xfrm>
        </p:spPr>
        <p:txBody>
          <a:bodyPr>
            <a:normAutofit fontScale="77500" lnSpcReduction="20000"/>
          </a:bodyPr>
          <a:lstStyle/>
          <a:p>
            <a:pPr>
              <a:buNone/>
            </a:pPr>
            <a:r>
              <a:rPr lang="en-US" dirty="0" smtClean="0"/>
              <a:t>(Moss, 1991)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FFFF00"/>
                </a:solidFill>
              </a:rPr>
              <a:t>Derivative Analysis</a:t>
            </a:r>
            <a:br>
              <a:rPr lang="en-US" dirty="0" smtClean="0">
                <a:solidFill>
                  <a:srgbClr val="FFFF00"/>
                </a:solidFill>
              </a:rPr>
            </a:br>
            <a:r>
              <a:rPr lang="en-US" dirty="0" smtClean="0"/>
              <a:t>Not only points but area and shape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9" name="Content Placeholder 2"/>
          <p:cNvSpPr>
            <a:spLocks noGrp="1"/>
          </p:cNvSpPr>
          <p:nvPr>
            <p:ph sz="half" idx="1"/>
          </p:nvPr>
        </p:nvSpPr>
        <p:spPr>
          <a:xfrm>
            <a:off x="7239000" y="6553200"/>
            <a:ext cx="1676400" cy="533400"/>
          </a:xfrm>
        </p:spPr>
        <p:txBody>
          <a:bodyPr>
            <a:normAutofit fontScale="55000" lnSpcReduction="20000"/>
          </a:bodyPr>
          <a:lstStyle/>
          <a:p>
            <a:pPr>
              <a:buNone/>
            </a:pPr>
            <a:r>
              <a:rPr lang="en-US" dirty="0" smtClean="0"/>
              <a:t>(</a:t>
            </a:r>
            <a:r>
              <a:rPr lang="en-US" dirty="0" err="1" smtClean="0"/>
              <a:t>Filella</a:t>
            </a:r>
            <a:r>
              <a:rPr lang="en-US" dirty="0" smtClean="0"/>
              <a:t>, 1994)</a:t>
            </a:r>
            <a:endParaRPr lang="en-US" dirty="0"/>
          </a:p>
        </p:txBody>
      </p:sp>
      <p:grpSp>
        <p:nvGrpSpPr>
          <p:cNvPr id="15" name="Group 14"/>
          <p:cNvGrpSpPr/>
          <p:nvPr/>
        </p:nvGrpSpPr>
        <p:grpSpPr>
          <a:xfrm>
            <a:off x="381000" y="1676400"/>
            <a:ext cx="8610600" cy="3564778"/>
            <a:chOff x="161925" y="1981200"/>
            <a:chExt cx="8610600" cy="3564778"/>
          </a:xfrm>
        </p:grpSpPr>
        <p:pic>
          <p:nvPicPr>
            <p:cNvPr id="11" name="Picture 6"/>
            <p:cNvPicPr>
              <a:picLocks noChangeAspect="1" noChangeArrowheads="1"/>
            </p:cNvPicPr>
            <p:nvPr/>
          </p:nvPicPr>
          <p:blipFill>
            <a:blip r:embed="rId3" cstate="print">
              <a:lum contrast="10000"/>
            </a:blip>
            <a:srcRect/>
            <a:stretch>
              <a:fillRect/>
            </a:stretch>
          </p:blipFill>
          <p:spPr bwMode="auto">
            <a:xfrm>
              <a:off x="4953000" y="4876800"/>
              <a:ext cx="3810000" cy="66917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030" name="Picture 6"/>
            <p:cNvPicPr>
              <a:picLocks noChangeAspect="1" noChangeArrowheads="1"/>
            </p:cNvPicPr>
            <p:nvPr/>
          </p:nvPicPr>
          <p:blipFill>
            <a:blip r:embed="rId3" cstate="print">
              <a:lum bright="10000"/>
            </a:blip>
            <a:srcRect/>
            <a:stretch>
              <a:fillRect/>
            </a:stretch>
          </p:blipFill>
          <p:spPr bwMode="auto">
            <a:xfrm>
              <a:off x="695325" y="4876800"/>
              <a:ext cx="3810000" cy="66917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028" name="Picture 4"/>
            <p:cNvPicPr>
              <a:picLocks noChangeAspect="1" noChangeArrowheads="1"/>
            </p:cNvPicPr>
            <p:nvPr/>
          </p:nvPicPr>
          <p:blipFill>
            <a:blip r:embed="rId4" cstate="print">
              <a:lum contrast="10000"/>
            </a:blip>
            <a:srcRect/>
            <a:stretch>
              <a:fillRect/>
            </a:stretch>
          </p:blipFill>
          <p:spPr bwMode="auto">
            <a:xfrm>
              <a:off x="4572000" y="2514600"/>
              <a:ext cx="4200525" cy="24384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029" name="Picture 5"/>
            <p:cNvPicPr>
              <a:picLocks noChangeAspect="1" noChangeArrowheads="1"/>
            </p:cNvPicPr>
            <p:nvPr/>
          </p:nvPicPr>
          <p:blipFill>
            <a:blip r:embed="rId5" cstate="print">
              <a:lum bright="10000"/>
            </a:blip>
            <a:srcRect l="5285" t="3150"/>
            <a:stretch>
              <a:fillRect/>
            </a:stretch>
          </p:blipFill>
          <p:spPr bwMode="auto">
            <a:xfrm>
              <a:off x="161925" y="2514600"/>
              <a:ext cx="4343400" cy="24193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2" name="TextBox 11"/>
            <p:cNvSpPr txBox="1"/>
            <p:nvPr/>
          </p:nvSpPr>
          <p:spPr>
            <a:xfrm>
              <a:off x="1524000" y="1981200"/>
              <a:ext cx="18288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 smtClean="0"/>
                <a:t>High N rate </a:t>
              </a:r>
              <a:endParaRPr lang="en-US" sz="2400" b="1" dirty="0"/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6172200" y="1981200"/>
              <a:ext cx="18288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 smtClean="0"/>
                <a:t>Low N rate </a:t>
              </a:r>
              <a:endParaRPr lang="en-US" sz="2400" b="1" dirty="0"/>
            </a:p>
          </p:txBody>
        </p:sp>
      </p:grpSp>
      <p:sp>
        <p:nvSpPr>
          <p:cNvPr id="16" name="Content Placeholder 3"/>
          <p:cNvSpPr>
            <a:spLocks noGrp="1"/>
          </p:cNvSpPr>
          <p:nvPr>
            <p:ph sz="half" idx="2"/>
          </p:nvPr>
        </p:nvSpPr>
        <p:spPr>
          <a:xfrm>
            <a:off x="152400" y="5410200"/>
            <a:ext cx="4419600" cy="1219199"/>
          </a:xfrm>
        </p:spPr>
        <p:txBody>
          <a:bodyPr>
            <a:normAutofit fontScale="55000" lnSpcReduction="20000"/>
          </a:bodyPr>
          <a:lstStyle/>
          <a:p>
            <a:r>
              <a:rPr lang="en-US" sz="3600" dirty="0" smtClean="0"/>
              <a:t>Maximum point </a:t>
            </a:r>
          </a:p>
          <a:p>
            <a:pPr lvl="1"/>
            <a:r>
              <a:rPr lang="en-US" sz="3200" dirty="0" smtClean="0"/>
              <a:t>Longer wavelength (approx. 750 nm)</a:t>
            </a:r>
          </a:p>
          <a:p>
            <a:pPr lvl="1"/>
            <a:r>
              <a:rPr lang="en-US" sz="3200" dirty="0" smtClean="0"/>
              <a:t>Peak of the reflectance pattern</a:t>
            </a:r>
          </a:p>
          <a:p>
            <a:r>
              <a:rPr lang="en-US" sz="3600" dirty="0" smtClean="0"/>
              <a:t>Large total area</a:t>
            </a:r>
            <a:endParaRPr lang="en-US" sz="3600" dirty="0"/>
          </a:p>
        </p:txBody>
      </p:sp>
      <p:sp>
        <p:nvSpPr>
          <p:cNvPr id="17" name="Content Placeholder 3"/>
          <p:cNvSpPr txBox="1">
            <a:spLocks/>
          </p:cNvSpPr>
          <p:nvPr/>
        </p:nvSpPr>
        <p:spPr>
          <a:xfrm>
            <a:off x="4876800" y="5334000"/>
            <a:ext cx="4267200" cy="13716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Maximum point</a:t>
            </a:r>
          </a:p>
          <a:p>
            <a:pPr marL="800100" lvl="1" indent="-342900">
              <a:spcBef>
                <a:spcPct val="20000"/>
              </a:spcBef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-Shorter wavelength</a:t>
            </a:r>
          </a:p>
          <a:p>
            <a:pPr marL="800100" lvl="1" indent="-342900">
              <a:spcBef>
                <a:spcPct val="20000"/>
              </a:spcBef>
              <a:defRPr/>
            </a:pPr>
            <a:r>
              <a:rPr lang="en-US" sz="2000" noProof="0" dirty="0" smtClean="0"/>
              <a:t>-Between 720 to 740 nm</a:t>
            </a:r>
            <a:endParaRPr kumimoji="0" lang="en-US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Small total area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3" name="Freeform 12"/>
          <p:cNvSpPr/>
          <p:nvPr/>
        </p:nvSpPr>
        <p:spPr>
          <a:xfrm>
            <a:off x="1676400" y="2743200"/>
            <a:ext cx="2821214" cy="1632857"/>
          </a:xfrm>
          <a:custGeom>
            <a:avLst/>
            <a:gdLst>
              <a:gd name="connsiteX0" fmla="*/ 0 w 2821214"/>
              <a:gd name="connsiteY0" fmla="*/ 1569357 h 1569357"/>
              <a:gd name="connsiteX1" fmla="*/ 348343 w 2821214"/>
              <a:gd name="connsiteY1" fmla="*/ 1525814 h 1569357"/>
              <a:gd name="connsiteX2" fmla="*/ 620486 w 2821214"/>
              <a:gd name="connsiteY2" fmla="*/ 1416957 h 1569357"/>
              <a:gd name="connsiteX3" fmla="*/ 620486 w 2821214"/>
              <a:gd name="connsiteY3" fmla="*/ 1406071 h 1569357"/>
              <a:gd name="connsiteX4" fmla="*/ 827314 w 2821214"/>
              <a:gd name="connsiteY4" fmla="*/ 1199243 h 1569357"/>
              <a:gd name="connsiteX5" fmla="*/ 1001486 w 2821214"/>
              <a:gd name="connsiteY5" fmla="*/ 905329 h 1569357"/>
              <a:gd name="connsiteX6" fmla="*/ 1262743 w 2821214"/>
              <a:gd name="connsiteY6" fmla="*/ 371929 h 1569357"/>
              <a:gd name="connsiteX7" fmla="*/ 1404257 w 2821214"/>
              <a:gd name="connsiteY7" fmla="*/ 143329 h 1569357"/>
              <a:gd name="connsiteX8" fmla="*/ 1545771 w 2821214"/>
              <a:gd name="connsiteY8" fmla="*/ 1814 h 1569357"/>
              <a:gd name="connsiteX9" fmla="*/ 1730829 w 2821214"/>
              <a:gd name="connsiteY9" fmla="*/ 132443 h 1569357"/>
              <a:gd name="connsiteX10" fmla="*/ 1937657 w 2821214"/>
              <a:gd name="connsiteY10" fmla="*/ 535214 h 1569357"/>
              <a:gd name="connsiteX11" fmla="*/ 2122714 w 2821214"/>
              <a:gd name="connsiteY11" fmla="*/ 829129 h 1569357"/>
              <a:gd name="connsiteX12" fmla="*/ 2329543 w 2821214"/>
              <a:gd name="connsiteY12" fmla="*/ 1188357 h 1569357"/>
              <a:gd name="connsiteX13" fmla="*/ 2590800 w 2821214"/>
              <a:gd name="connsiteY13" fmla="*/ 1406071 h 1569357"/>
              <a:gd name="connsiteX14" fmla="*/ 2786743 w 2821214"/>
              <a:gd name="connsiteY14" fmla="*/ 1471386 h 1569357"/>
              <a:gd name="connsiteX15" fmla="*/ 2797629 w 2821214"/>
              <a:gd name="connsiteY15" fmla="*/ 1493157 h 15693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2821214" h="1569357">
                <a:moveTo>
                  <a:pt x="0" y="1569357"/>
                </a:moveTo>
                <a:cubicBezTo>
                  <a:pt x="122464" y="1560285"/>
                  <a:pt x="244929" y="1551214"/>
                  <a:pt x="348343" y="1525814"/>
                </a:cubicBezTo>
                <a:cubicBezTo>
                  <a:pt x="451757" y="1500414"/>
                  <a:pt x="575129" y="1436914"/>
                  <a:pt x="620486" y="1416957"/>
                </a:cubicBezTo>
                <a:cubicBezTo>
                  <a:pt x="665843" y="1397000"/>
                  <a:pt x="586015" y="1442357"/>
                  <a:pt x="620486" y="1406071"/>
                </a:cubicBezTo>
                <a:cubicBezTo>
                  <a:pt x="654957" y="1369785"/>
                  <a:pt x="763814" y="1282700"/>
                  <a:pt x="827314" y="1199243"/>
                </a:cubicBezTo>
                <a:cubicBezTo>
                  <a:pt x="890814" y="1115786"/>
                  <a:pt x="928914" y="1043215"/>
                  <a:pt x="1001486" y="905329"/>
                </a:cubicBezTo>
                <a:cubicBezTo>
                  <a:pt x="1074058" y="767443"/>
                  <a:pt x="1195615" y="498929"/>
                  <a:pt x="1262743" y="371929"/>
                </a:cubicBezTo>
                <a:cubicBezTo>
                  <a:pt x="1329871" y="244929"/>
                  <a:pt x="1357086" y="205015"/>
                  <a:pt x="1404257" y="143329"/>
                </a:cubicBezTo>
                <a:cubicBezTo>
                  <a:pt x="1451428" y="81643"/>
                  <a:pt x="1491342" y="3628"/>
                  <a:pt x="1545771" y="1814"/>
                </a:cubicBezTo>
                <a:cubicBezTo>
                  <a:pt x="1600200" y="0"/>
                  <a:pt x="1665515" y="43543"/>
                  <a:pt x="1730829" y="132443"/>
                </a:cubicBezTo>
                <a:cubicBezTo>
                  <a:pt x="1796143" y="221343"/>
                  <a:pt x="1872343" y="419100"/>
                  <a:pt x="1937657" y="535214"/>
                </a:cubicBezTo>
                <a:cubicBezTo>
                  <a:pt x="2002971" y="651328"/>
                  <a:pt x="2057400" y="720272"/>
                  <a:pt x="2122714" y="829129"/>
                </a:cubicBezTo>
                <a:cubicBezTo>
                  <a:pt x="2188028" y="937986"/>
                  <a:pt x="2251529" y="1092200"/>
                  <a:pt x="2329543" y="1188357"/>
                </a:cubicBezTo>
                <a:cubicBezTo>
                  <a:pt x="2407557" y="1284514"/>
                  <a:pt x="2514600" y="1358900"/>
                  <a:pt x="2590800" y="1406071"/>
                </a:cubicBezTo>
                <a:cubicBezTo>
                  <a:pt x="2667000" y="1453242"/>
                  <a:pt x="2752272" y="1456872"/>
                  <a:pt x="2786743" y="1471386"/>
                </a:cubicBezTo>
                <a:cubicBezTo>
                  <a:pt x="2821214" y="1485900"/>
                  <a:pt x="2809421" y="1489528"/>
                  <a:pt x="2797629" y="1493157"/>
                </a:cubicBezTo>
              </a:path>
            </a:pathLst>
          </a:custGeom>
          <a:ln w="3492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Freeform 17"/>
          <p:cNvSpPr/>
          <p:nvPr/>
        </p:nvSpPr>
        <p:spPr>
          <a:xfrm>
            <a:off x="6008914" y="3341914"/>
            <a:ext cx="2873829" cy="1064986"/>
          </a:xfrm>
          <a:custGeom>
            <a:avLst/>
            <a:gdLst>
              <a:gd name="connsiteX0" fmla="*/ 0 w 2873829"/>
              <a:gd name="connsiteY0" fmla="*/ 1055915 h 1064986"/>
              <a:gd name="connsiteX1" fmla="*/ 195943 w 2873829"/>
              <a:gd name="connsiteY1" fmla="*/ 1055915 h 1064986"/>
              <a:gd name="connsiteX2" fmla="*/ 402772 w 2873829"/>
              <a:gd name="connsiteY2" fmla="*/ 1001486 h 1064986"/>
              <a:gd name="connsiteX3" fmla="*/ 533400 w 2873829"/>
              <a:gd name="connsiteY3" fmla="*/ 892629 h 1064986"/>
              <a:gd name="connsiteX4" fmla="*/ 664029 w 2873829"/>
              <a:gd name="connsiteY4" fmla="*/ 751115 h 1064986"/>
              <a:gd name="connsiteX5" fmla="*/ 827315 w 2873829"/>
              <a:gd name="connsiteY5" fmla="*/ 435429 h 1064986"/>
              <a:gd name="connsiteX6" fmla="*/ 990600 w 2873829"/>
              <a:gd name="connsiteY6" fmla="*/ 185057 h 1064986"/>
              <a:gd name="connsiteX7" fmla="*/ 1023257 w 2873829"/>
              <a:gd name="connsiteY7" fmla="*/ 119743 h 1064986"/>
              <a:gd name="connsiteX8" fmla="*/ 1121229 w 2873829"/>
              <a:gd name="connsiteY8" fmla="*/ 43543 h 1064986"/>
              <a:gd name="connsiteX9" fmla="*/ 1208315 w 2873829"/>
              <a:gd name="connsiteY9" fmla="*/ 21772 h 1064986"/>
              <a:gd name="connsiteX10" fmla="*/ 1404257 w 2873829"/>
              <a:gd name="connsiteY10" fmla="*/ 43543 h 1064986"/>
              <a:gd name="connsiteX11" fmla="*/ 1621972 w 2873829"/>
              <a:gd name="connsiteY11" fmla="*/ 283029 h 1064986"/>
              <a:gd name="connsiteX12" fmla="*/ 1828800 w 2873829"/>
              <a:gd name="connsiteY12" fmla="*/ 478972 h 1064986"/>
              <a:gd name="connsiteX13" fmla="*/ 2002972 w 2873829"/>
              <a:gd name="connsiteY13" fmla="*/ 685800 h 1064986"/>
              <a:gd name="connsiteX14" fmla="*/ 2231572 w 2873829"/>
              <a:gd name="connsiteY14" fmla="*/ 849086 h 1064986"/>
              <a:gd name="connsiteX15" fmla="*/ 2449286 w 2873829"/>
              <a:gd name="connsiteY15" fmla="*/ 903515 h 1064986"/>
              <a:gd name="connsiteX16" fmla="*/ 2721429 w 2873829"/>
              <a:gd name="connsiteY16" fmla="*/ 947057 h 1064986"/>
              <a:gd name="connsiteX17" fmla="*/ 2873829 w 2873829"/>
              <a:gd name="connsiteY17" fmla="*/ 859972 h 1064986"/>
              <a:gd name="connsiteX18" fmla="*/ 2873829 w 2873829"/>
              <a:gd name="connsiteY18" fmla="*/ 859972 h 10649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2873829" h="1064986">
                <a:moveTo>
                  <a:pt x="0" y="1055915"/>
                </a:moveTo>
                <a:cubicBezTo>
                  <a:pt x="64407" y="1060450"/>
                  <a:pt x="128814" y="1064986"/>
                  <a:pt x="195943" y="1055915"/>
                </a:cubicBezTo>
                <a:cubicBezTo>
                  <a:pt x="263072" y="1046844"/>
                  <a:pt x="346529" y="1028700"/>
                  <a:pt x="402772" y="1001486"/>
                </a:cubicBezTo>
                <a:cubicBezTo>
                  <a:pt x="459015" y="974272"/>
                  <a:pt x="489857" y="934358"/>
                  <a:pt x="533400" y="892629"/>
                </a:cubicBezTo>
                <a:cubicBezTo>
                  <a:pt x="576943" y="850901"/>
                  <a:pt x="615043" y="827315"/>
                  <a:pt x="664029" y="751115"/>
                </a:cubicBezTo>
                <a:cubicBezTo>
                  <a:pt x="713015" y="674915"/>
                  <a:pt x="772887" y="529772"/>
                  <a:pt x="827315" y="435429"/>
                </a:cubicBezTo>
                <a:cubicBezTo>
                  <a:pt x="881743" y="341086"/>
                  <a:pt x="957943" y="237671"/>
                  <a:pt x="990600" y="185057"/>
                </a:cubicBezTo>
                <a:cubicBezTo>
                  <a:pt x="1023257" y="132443"/>
                  <a:pt x="1001486" y="143329"/>
                  <a:pt x="1023257" y="119743"/>
                </a:cubicBezTo>
                <a:cubicBezTo>
                  <a:pt x="1045029" y="96157"/>
                  <a:pt x="1090386" y="59872"/>
                  <a:pt x="1121229" y="43543"/>
                </a:cubicBezTo>
                <a:cubicBezTo>
                  <a:pt x="1152072" y="27215"/>
                  <a:pt x="1161144" y="21772"/>
                  <a:pt x="1208315" y="21772"/>
                </a:cubicBezTo>
                <a:cubicBezTo>
                  <a:pt x="1255486" y="21772"/>
                  <a:pt x="1335314" y="0"/>
                  <a:pt x="1404257" y="43543"/>
                </a:cubicBezTo>
                <a:cubicBezTo>
                  <a:pt x="1473200" y="87086"/>
                  <a:pt x="1551215" y="210458"/>
                  <a:pt x="1621972" y="283029"/>
                </a:cubicBezTo>
                <a:cubicBezTo>
                  <a:pt x="1692729" y="355601"/>
                  <a:pt x="1765300" y="411844"/>
                  <a:pt x="1828800" y="478972"/>
                </a:cubicBezTo>
                <a:cubicBezTo>
                  <a:pt x="1892300" y="546100"/>
                  <a:pt x="1935843" y="624114"/>
                  <a:pt x="2002972" y="685800"/>
                </a:cubicBezTo>
                <a:cubicBezTo>
                  <a:pt x="2070101" y="747486"/>
                  <a:pt x="2157186" y="812800"/>
                  <a:pt x="2231572" y="849086"/>
                </a:cubicBezTo>
                <a:cubicBezTo>
                  <a:pt x="2305958" y="885372"/>
                  <a:pt x="2367643" y="887187"/>
                  <a:pt x="2449286" y="903515"/>
                </a:cubicBezTo>
                <a:cubicBezTo>
                  <a:pt x="2530929" y="919843"/>
                  <a:pt x="2650672" y="954314"/>
                  <a:pt x="2721429" y="947057"/>
                </a:cubicBezTo>
                <a:cubicBezTo>
                  <a:pt x="2792186" y="939800"/>
                  <a:pt x="2873829" y="859972"/>
                  <a:pt x="2873829" y="859972"/>
                </a:cubicBezTo>
                <a:lnTo>
                  <a:pt x="2873829" y="859972"/>
                </a:lnTo>
              </a:path>
            </a:pathLst>
          </a:cu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219200"/>
            <a:ext cx="8991600" cy="5410200"/>
          </a:xfrm>
        </p:spPr>
        <p:txBody>
          <a:bodyPr>
            <a:normAutofit fontScale="77500" lnSpcReduction="20000"/>
          </a:bodyPr>
          <a:lstStyle/>
          <a:p>
            <a:r>
              <a:rPr lang="en-US" dirty="0" smtClean="0"/>
              <a:t>Highly correlated with </a:t>
            </a:r>
          </a:p>
          <a:p>
            <a:pPr>
              <a:buNone/>
            </a:pPr>
            <a:r>
              <a:rPr lang="en-US" dirty="0" smtClean="0"/>
              <a:t>                            - chlorophyll content  </a:t>
            </a:r>
            <a:r>
              <a:rPr lang="en-US" sz="2400" dirty="0" smtClean="0"/>
              <a:t>(Meer, 2007)</a:t>
            </a:r>
            <a:endParaRPr lang="en-US" dirty="0" smtClean="0"/>
          </a:p>
          <a:p>
            <a:pPr>
              <a:buNone/>
            </a:pPr>
            <a:r>
              <a:rPr lang="en-US" dirty="0" smtClean="0"/>
              <a:t>                            - plant biomass     </a:t>
            </a:r>
            <a:r>
              <a:rPr lang="en-US" sz="2400" dirty="0" smtClean="0"/>
              <a:t>(</a:t>
            </a:r>
            <a:r>
              <a:rPr lang="en-US" sz="2400" dirty="0" err="1" smtClean="0"/>
              <a:t>Mutanga</a:t>
            </a:r>
            <a:r>
              <a:rPr lang="en-US" sz="2400" dirty="0" smtClean="0"/>
              <a:t>, 2004)    </a:t>
            </a:r>
            <a:endParaRPr lang="en-US" dirty="0" smtClean="0"/>
          </a:p>
          <a:p>
            <a:r>
              <a:rPr lang="en-US" dirty="0" smtClean="0"/>
              <a:t>Less affected by soil background      </a:t>
            </a:r>
            <a:r>
              <a:rPr lang="en-US" sz="2400" dirty="0" smtClean="0"/>
              <a:t>(</a:t>
            </a:r>
            <a:r>
              <a:rPr lang="en-US" sz="2400" dirty="0" err="1" smtClean="0"/>
              <a:t>Jong</a:t>
            </a:r>
            <a:r>
              <a:rPr lang="en-US" sz="2400" dirty="0" smtClean="0"/>
              <a:t>, 2007)</a:t>
            </a:r>
          </a:p>
          <a:p>
            <a:r>
              <a:rPr lang="en-US" dirty="0" smtClean="0"/>
              <a:t>Very narrow bands needed to be observed</a:t>
            </a:r>
            <a:endParaRPr lang="en-US" sz="4000" dirty="0" smtClean="0"/>
          </a:p>
          <a:p>
            <a:r>
              <a:rPr lang="en-US" dirty="0" smtClean="0"/>
              <a:t>Complicated method to determine REP</a:t>
            </a:r>
          </a:p>
          <a:p>
            <a:pPr marL="514350" indent="-514350">
              <a:buNone/>
            </a:pPr>
            <a:r>
              <a:rPr lang="en-US" dirty="0" smtClean="0"/>
              <a:t>                             -The simple maximum </a:t>
            </a:r>
            <a:r>
              <a:rPr lang="en-US" dirty="0" err="1" smtClean="0"/>
              <a:t>derivatie</a:t>
            </a:r>
            <a:endParaRPr lang="en-US" dirty="0" smtClean="0"/>
          </a:p>
          <a:p>
            <a:pPr marL="514350" indent="-514350">
              <a:buNone/>
            </a:pPr>
            <a:r>
              <a:rPr lang="en-US" dirty="0" smtClean="0"/>
              <a:t>                             -Linear interpolation (</a:t>
            </a:r>
            <a:r>
              <a:rPr lang="en-US" dirty="0" err="1" smtClean="0"/>
              <a:t>Guyot</a:t>
            </a:r>
            <a:r>
              <a:rPr lang="en-US" dirty="0" smtClean="0"/>
              <a:t> and </a:t>
            </a:r>
            <a:r>
              <a:rPr lang="en-US" dirty="0" err="1" smtClean="0"/>
              <a:t>Baret</a:t>
            </a:r>
            <a:r>
              <a:rPr lang="en-US" dirty="0" smtClean="0"/>
              <a:t>, 1988)</a:t>
            </a:r>
          </a:p>
          <a:p>
            <a:pPr marL="514350" indent="-514350">
              <a:buNone/>
            </a:pPr>
            <a:r>
              <a:rPr lang="en-US" dirty="0" smtClean="0"/>
              <a:t>                             -Inverted Gaussian</a:t>
            </a:r>
            <a:r>
              <a:rPr lang="da-DK" dirty="0" smtClean="0"/>
              <a:t>modelling (Miller et al., 1990) </a:t>
            </a:r>
          </a:p>
          <a:p>
            <a:pPr marL="514350" indent="-514350">
              <a:buNone/>
            </a:pPr>
            <a:r>
              <a:rPr lang="da-DK" dirty="0" smtClean="0"/>
              <a:t>                             -High order</a:t>
            </a:r>
            <a:r>
              <a:rPr lang="en-US" dirty="0" smtClean="0"/>
              <a:t>polynomial fitting (</a:t>
            </a:r>
            <a:r>
              <a:rPr lang="en-US" dirty="0" err="1" smtClean="0"/>
              <a:t>Pu</a:t>
            </a:r>
            <a:r>
              <a:rPr lang="en-US" dirty="0" smtClean="0"/>
              <a:t> et al., 2003) </a:t>
            </a:r>
          </a:p>
          <a:p>
            <a:pPr marL="514350" indent="-514350">
              <a:buNone/>
            </a:pPr>
            <a:r>
              <a:rPr lang="en-US" dirty="0" smtClean="0"/>
              <a:t>                             -Linear extrapolation </a:t>
            </a:r>
            <a:r>
              <a:rPr lang="en-US" sz="3100" dirty="0" smtClean="0"/>
              <a:t>techniques (Cho and Skidmore )</a:t>
            </a:r>
            <a:endParaRPr lang="en-US" dirty="0" smtClean="0"/>
          </a:p>
          <a:p>
            <a:pPr marL="514350" indent="-514350">
              <a:buNone/>
            </a:pPr>
            <a:r>
              <a:rPr lang="en-US" dirty="0" smtClean="0"/>
              <a:t>                             -</a:t>
            </a:r>
            <a:r>
              <a:rPr lang="en-US" dirty="0" err="1" smtClean="0"/>
              <a:t>Lagrangian</a:t>
            </a:r>
            <a:r>
              <a:rPr lang="en-US" dirty="0" smtClean="0"/>
              <a:t> interpolation technique </a:t>
            </a:r>
            <a:r>
              <a:rPr lang="en-US" sz="1800" dirty="0" smtClean="0"/>
              <a:t>(Dawson and Curran, 1998) 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304800" y="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Red-Edge Points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381000" y="-152400"/>
            <a:ext cx="9982200" cy="1143000"/>
          </a:xfrm>
        </p:spPr>
        <p:txBody>
          <a:bodyPr>
            <a:noAutofit/>
          </a:bodyPr>
          <a:lstStyle/>
          <a:p>
            <a:r>
              <a:rPr lang="en-US" sz="3500" dirty="0" smtClean="0"/>
              <a:t>Potential to be a new index for determine N rate?</a:t>
            </a:r>
            <a:endParaRPr lang="en-US" sz="3500" dirty="0"/>
          </a:p>
        </p:txBody>
      </p:sp>
      <p:sp>
        <p:nvSpPr>
          <p:cNvPr id="6" name="Content Placeholder 2"/>
          <p:cNvSpPr>
            <a:spLocks noGrp="1"/>
          </p:cNvSpPr>
          <p:nvPr>
            <p:ph sz="half" idx="1"/>
          </p:nvPr>
        </p:nvSpPr>
        <p:spPr>
          <a:xfrm>
            <a:off x="609600" y="685800"/>
            <a:ext cx="8229600" cy="685799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rgbClr val="FFFF00"/>
                </a:solidFill>
              </a:rPr>
              <a:t>Yes, </a:t>
            </a:r>
            <a:r>
              <a:rPr lang="en-US" dirty="0" smtClean="0"/>
              <a:t>especially biomass completely covers ground</a:t>
            </a:r>
            <a:endParaRPr lang="en-US" dirty="0" smtClean="0">
              <a:solidFill>
                <a:srgbClr val="FFFF00"/>
              </a:solidFill>
            </a:endParaRPr>
          </a:p>
          <a:p>
            <a:pPr>
              <a:buNone/>
            </a:pPr>
            <a:endParaRPr lang="en-US" dirty="0" smtClean="0">
              <a:solidFill>
                <a:srgbClr val="FFFF00"/>
              </a:solidFill>
            </a:endParaRPr>
          </a:p>
          <a:p>
            <a:endParaRPr lang="en-US" dirty="0" smtClean="0">
              <a:solidFill>
                <a:srgbClr val="FFFF00"/>
              </a:solidFill>
            </a:endParaRPr>
          </a:p>
        </p:txBody>
      </p:sp>
      <p:grpSp>
        <p:nvGrpSpPr>
          <p:cNvPr id="18" name="Group 17"/>
          <p:cNvGrpSpPr/>
          <p:nvPr/>
        </p:nvGrpSpPr>
        <p:grpSpPr>
          <a:xfrm>
            <a:off x="1676401" y="1295400"/>
            <a:ext cx="5943600" cy="3505200"/>
            <a:chOff x="1676401" y="1600200"/>
            <a:chExt cx="4733924" cy="3505200"/>
          </a:xfrm>
        </p:grpSpPr>
        <p:pic>
          <p:nvPicPr>
            <p:cNvPr id="4" name="Picture 2" descr="Spectral-Curve"/>
            <p:cNvPicPr>
              <a:picLocks noChangeAspect="1" noChangeArrowheads="1"/>
            </p:cNvPicPr>
            <p:nvPr/>
          </p:nvPicPr>
          <p:blipFill>
            <a:blip r:embed="rId3" cstate="print"/>
            <a:srcRect t="13123" b="13123"/>
            <a:stretch>
              <a:fillRect/>
            </a:stretch>
          </p:blipFill>
          <p:spPr bwMode="auto">
            <a:xfrm>
              <a:off x="1762124" y="1600200"/>
              <a:ext cx="4513167" cy="3124200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sp>
          <p:nvSpPr>
            <p:cNvPr id="5" name="Oval 4"/>
            <p:cNvSpPr/>
            <p:nvPr/>
          </p:nvSpPr>
          <p:spPr bwMode="auto">
            <a:xfrm>
              <a:off x="3743324" y="3810000"/>
              <a:ext cx="609600" cy="533400"/>
            </a:xfrm>
            <a:prstGeom prst="ellipse">
              <a:avLst/>
            </a:prstGeom>
            <a:solidFill>
              <a:srgbClr val="FF0000">
                <a:alpha val="37000"/>
              </a:srgbClr>
            </a:solidFill>
            <a:ln w="12700" cap="sq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7" name="Oval 6"/>
            <p:cNvSpPr/>
            <p:nvPr/>
          </p:nvSpPr>
          <p:spPr bwMode="auto">
            <a:xfrm>
              <a:off x="4429124" y="1752600"/>
              <a:ext cx="533400" cy="533400"/>
            </a:xfrm>
            <a:prstGeom prst="ellipse">
              <a:avLst/>
            </a:prstGeom>
            <a:solidFill>
              <a:schemeClr val="bg2">
                <a:lumMod val="60000"/>
                <a:lumOff val="40000"/>
                <a:alpha val="37000"/>
              </a:schemeClr>
            </a:solidFill>
            <a:ln w="12700" cap="sq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8" name="Text Box 6"/>
            <p:cNvSpPr txBox="1">
              <a:spLocks noChangeArrowheads="1"/>
            </p:cNvSpPr>
            <p:nvPr/>
          </p:nvSpPr>
          <p:spPr bwMode="auto">
            <a:xfrm>
              <a:off x="4429124" y="3352800"/>
              <a:ext cx="1143000" cy="7078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r>
                <a:rPr lang="en-US" sz="2000" b="1" dirty="0" smtClean="0">
                  <a:solidFill>
                    <a:srgbClr val="FF3300"/>
                  </a:solidFill>
                </a:rPr>
                <a:t>Red</a:t>
              </a:r>
            </a:p>
            <a:p>
              <a:r>
                <a:rPr lang="en-US" sz="2000" b="1" dirty="0" smtClean="0">
                  <a:solidFill>
                    <a:srgbClr val="FF3300"/>
                  </a:solidFill>
                </a:rPr>
                <a:t>650nm</a:t>
              </a:r>
              <a:endParaRPr lang="en-US" sz="2800" b="1" dirty="0"/>
            </a:p>
          </p:txBody>
        </p:sp>
        <p:sp>
          <p:nvSpPr>
            <p:cNvPr id="9" name="Text Box 6"/>
            <p:cNvSpPr txBox="1">
              <a:spLocks noChangeArrowheads="1"/>
            </p:cNvSpPr>
            <p:nvPr/>
          </p:nvSpPr>
          <p:spPr bwMode="auto">
            <a:xfrm>
              <a:off x="4581524" y="1981200"/>
              <a:ext cx="990600" cy="7078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r>
                <a:rPr lang="en-US" sz="2000" b="1" dirty="0" smtClean="0">
                  <a:solidFill>
                    <a:schemeClr val="bg2">
                      <a:lumMod val="60000"/>
                      <a:lumOff val="40000"/>
                    </a:schemeClr>
                  </a:solidFill>
                </a:rPr>
                <a:t>NIR</a:t>
              </a:r>
            </a:p>
            <a:p>
              <a:r>
                <a:rPr lang="en-US" sz="2000" b="1" dirty="0" smtClean="0">
                  <a:solidFill>
                    <a:schemeClr val="bg2">
                      <a:lumMod val="60000"/>
                      <a:lumOff val="40000"/>
                    </a:schemeClr>
                  </a:solidFill>
                </a:rPr>
                <a:t>780nm</a:t>
              </a:r>
              <a:endParaRPr lang="en-US" sz="2800" b="1" dirty="0">
                <a:solidFill>
                  <a:schemeClr val="bg2">
                    <a:lumMod val="60000"/>
                    <a:lumOff val="40000"/>
                  </a:schemeClr>
                </a:solidFill>
              </a:endParaRPr>
            </a:p>
          </p:txBody>
        </p:sp>
        <p:graphicFrame>
          <p:nvGraphicFramePr>
            <p:cNvPr id="10" name="Chart 9"/>
            <p:cNvGraphicFramePr>
              <a:graphicFrameLocks/>
            </p:cNvGraphicFramePr>
            <p:nvPr/>
          </p:nvGraphicFramePr>
          <p:xfrm>
            <a:off x="1676401" y="1600200"/>
            <a:ext cx="4733924" cy="3505200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4"/>
            </a:graphicData>
          </a:graphic>
        </p:graphicFrame>
        <p:grpSp>
          <p:nvGrpSpPr>
            <p:cNvPr id="11" name="Group 10"/>
            <p:cNvGrpSpPr/>
            <p:nvPr/>
          </p:nvGrpSpPr>
          <p:grpSpPr>
            <a:xfrm>
              <a:off x="2196227" y="3962400"/>
              <a:ext cx="3754962" cy="752475"/>
              <a:chOff x="-461467" y="0"/>
              <a:chExt cx="9873541" cy="1130300"/>
            </a:xfrm>
          </p:grpSpPr>
          <p:pic>
            <p:nvPicPr>
              <p:cNvPr id="12" name="Picture 11" descr="410b"/>
              <p:cNvPicPr preferRelativeResize="0">
                <a:picLocks noChangeArrowheads="1"/>
              </p:cNvPicPr>
              <p:nvPr/>
            </p:nvPicPr>
            <p:blipFill>
              <a:blip r:embed="rId5" cstate="print"/>
              <a:srcRect/>
              <a:stretch>
                <a:fillRect/>
              </a:stretch>
            </p:blipFill>
            <p:spPr bwMode="auto">
              <a:xfrm>
                <a:off x="-461467" y="0"/>
                <a:ext cx="3261121" cy="1130300"/>
              </a:xfrm>
              <a:prstGeom prst="rect">
                <a:avLst/>
              </a:prstGeom>
              <a:noFill/>
            </p:spPr>
          </p:pic>
          <p:pic>
            <p:nvPicPr>
              <p:cNvPr id="13" name="Picture 12" descr="201a"/>
              <p:cNvPicPr preferRelativeResize="0">
                <a:picLocks noChangeArrowheads="1"/>
              </p:cNvPicPr>
              <p:nvPr/>
            </p:nvPicPr>
            <p:blipFill>
              <a:blip r:embed="rId6" cstate="print"/>
              <a:srcRect/>
              <a:stretch>
                <a:fillRect/>
              </a:stretch>
            </p:blipFill>
            <p:spPr bwMode="auto">
              <a:xfrm>
                <a:off x="1044210" y="0"/>
                <a:ext cx="3261120" cy="1130300"/>
              </a:xfrm>
              <a:prstGeom prst="rect">
                <a:avLst/>
              </a:prstGeom>
              <a:noFill/>
            </p:spPr>
          </p:pic>
          <p:pic>
            <p:nvPicPr>
              <p:cNvPr id="14" name="Picture 13" descr="410b"/>
              <p:cNvPicPr preferRelativeResize="0">
                <a:picLocks noChangeArrowheads="1"/>
              </p:cNvPicPr>
              <p:nvPr/>
            </p:nvPicPr>
            <p:blipFill>
              <a:blip r:embed="rId7" cstate="print"/>
              <a:srcRect/>
              <a:stretch>
                <a:fillRect/>
              </a:stretch>
            </p:blipFill>
            <p:spPr bwMode="auto">
              <a:xfrm>
                <a:off x="2190153" y="0"/>
                <a:ext cx="3261119" cy="1130300"/>
              </a:xfrm>
              <a:prstGeom prst="rect">
                <a:avLst/>
              </a:prstGeom>
              <a:noFill/>
            </p:spPr>
          </p:pic>
          <p:pic>
            <p:nvPicPr>
              <p:cNvPr id="15" name="Picture 14" descr="302b"/>
              <p:cNvPicPr preferRelativeResize="0">
                <a:picLocks noChangeArrowheads="1"/>
              </p:cNvPicPr>
              <p:nvPr/>
            </p:nvPicPr>
            <p:blipFill>
              <a:blip r:embed="rId8" cstate="print"/>
              <a:srcRect/>
              <a:stretch>
                <a:fillRect/>
              </a:stretch>
            </p:blipFill>
            <p:spPr bwMode="auto">
              <a:xfrm>
                <a:off x="3645694" y="0"/>
                <a:ext cx="3261119" cy="1130300"/>
              </a:xfrm>
              <a:prstGeom prst="rect">
                <a:avLst/>
              </a:prstGeom>
              <a:noFill/>
            </p:spPr>
          </p:pic>
          <p:pic>
            <p:nvPicPr>
              <p:cNvPr id="16" name="Picture 15" descr="404A"/>
              <p:cNvPicPr preferRelativeResize="0">
                <a:picLocks noChangeArrowheads="1"/>
              </p:cNvPicPr>
              <p:nvPr/>
            </p:nvPicPr>
            <p:blipFill>
              <a:blip r:embed="rId9" cstate="print"/>
              <a:srcRect/>
              <a:stretch>
                <a:fillRect/>
              </a:stretch>
            </p:blipFill>
            <p:spPr bwMode="auto">
              <a:xfrm>
                <a:off x="6150954" y="0"/>
                <a:ext cx="3261120" cy="1130300"/>
              </a:xfrm>
              <a:prstGeom prst="rect">
                <a:avLst/>
              </a:prstGeom>
              <a:noFill/>
            </p:spPr>
          </p:pic>
        </p:grpSp>
        <p:sp>
          <p:nvSpPr>
            <p:cNvPr id="17" name="Oval 16"/>
            <p:cNvSpPr/>
            <p:nvPr/>
          </p:nvSpPr>
          <p:spPr>
            <a:xfrm>
              <a:off x="3921979" y="2209800"/>
              <a:ext cx="1828800" cy="762000"/>
            </a:xfrm>
            <a:prstGeom prst="ellipse">
              <a:avLst/>
            </a:prstGeom>
            <a:solidFill>
              <a:schemeClr val="accent1">
                <a:alpha val="18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9" name="Content Placeholder 2"/>
          <p:cNvSpPr>
            <a:spLocks noGrp="1"/>
          </p:cNvSpPr>
          <p:nvPr>
            <p:ph sz="half" idx="1"/>
          </p:nvPr>
        </p:nvSpPr>
        <p:spPr>
          <a:xfrm>
            <a:off x="381000" y="4876800"/>
            <a:ext cx="8534400" cy="1828800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>
                <a:solidFill>
                  <a:srgbClr val="FFFF00"/>
                </a:solidFill>
              </a:rPr>
              <a:t>However, </a:t>
            </a:r>
            <a:r>
              <a:rPr lang="en-US" dirty="0" smtClean="0"/>
              <a:t>need to be discussed </a:t>
            </a:r>
          </a:p>
          <a:p>
            <a:pPr>
              <a:buNone/>
            </a:pPr>
            <a:r>
              <a:rPr lang="en-US" dirty="0" smtClean="0"/>
              <a:t>    - Red-edge, What are you looking for?  Red-edge reflectance, point, shape, or area?   </a:t>
            </a:r>
          </a:p>
          <a:p>
            <a:pPr>
              <a:buNone/>
            </a:pPr>
            <a:r>
              <a:rPr lang="en-US" dirty="0" smtClean="0"/>
              <a:t>    - Looking at very narrow bands, work in practical fields?</a:t>
            </a:r>
          </a:p>
          <a:p>
            <a:pPr>
              <a:buNone/>
            </a:pPr>
            <a:endParaRPr lang="en-US" dirty="0" smtClean="0">
              <a:solidFill>
                <a:srgbClr val="FFFF00"/>
              </a:solidFill>
            </a:endParaRPr>
          </a:p>
          <a:p>
            <a:pPr>
              <a:buNone/>
            </a:pPr>
            <a:endParaRPr lang="en-US" dirty="0" smtClean="0">
              <a:solidFill>
                <a:srgbClr val="FFFF00"/>
              </a:solidFill>
            </a:endParaRPr>
          </a:p>
          <a:p>
            <a:endParaRPr lang="en-US" dirty="0" smtClean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Thank you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43000" y="1295400"/>
            <a:ext cx="6781800" cy="5086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0"/>
            <a:ext cx="8229600" cy="838200"/>
          </a:xfrm>
        </p:spPr>
        <p:txBody>
          <a:bodyPr/>
          <a:lstStyle/>
          <a:p>
            <a:r>
              <a:rPr lang="en-US" dirty="0" smtClean="0"/>
              <a:t>References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81000" y="762000"/>
            <a:ext cx="8458200" cy="5638800"/>
          </a:xfrm>
        </p:spPr>
        <p:txBody>
          <a:bodyPr>
            <a:normAutofit fontScale="92500"/>
          </a:bodyPr>
          <a:lstStyle/>
          <a:p>
            <a:pPr lvl="0"/>
            <a:r>
              <a:rPr lang="en-US" sz="1600" dirty="0" smtClean="0"/>
              <a:t>Meer, F.V.D., and S.M. de </a:t>
            </a:r>
            <a:r>
              <a:rPr lang="en-US" sz="1600" dirty="0" err="1" smtClean="0"/>
              <a:t>Jong</a:t>
            </a:r>
            <a:r>
              <a:rPr lang="en-US" sz="1600" dirty="0" smtClean="0"/>
              <a:t>. 2006. Imaging spectrometry for agriculture applications. In: </a:t>
            </a:r>
            <a:r>
              <a:rPr lang="en-US" sz="1600" i="1" dirty="0" smtClean="0"/>
              <a:t>Imaging spectrometry: Basic principal and prospective application, </a:t>
            </a:r>
            <a:r>
              <a:rPr lang="en-US" sz="1600" dirty="0" smtClean="0"/>
              <a:t>eds. </a:t>
            </a:r>
            <a:r>
              <a:rPr lang="en-US" sz="1600" dirty="0" err="1" smtClean="0"/>
              <a:t>Clevers</a:t>
            </a:r>
            <a:r>
              <a:rPr lang="en-US" sz="1600" dirty="0" smtClean="0"/>
              <a:t>, J. G. P. W. and R. </a:t>
            </a:r>
            <a:r>
              <a:rPr lang="en-US" sz="1600" dirty="0" err="1" smtClean="0"/>
              <a:t>Jongschaap</a:t>
            </a:r>
            <a:r>
              <a:rPr lang="en-US" sz="1600" dirty="0" smtClean="0"/>
              <a:t>, pp.157-197. Dordrecht, Netherlands : Springer.</a:t>
            </a:r>
          </a:p>
          <a:p>
            <a:pPr lvl="0"/>
            <a:r>
              <a:rPr lang="en-US" sz="1600" dirty="0" err="1" smtClean="0"/>
              <a:t>Seager</a:t>
            </a:r>
            <a:r>
              <a:rPr lang="en-US" sz="1600" dirty="0" smtClean="0"/>
              <a:t>, S., E.L. Turner,  J. Schafer, and E.B. Ford. 2005. Vegetation’s Red edge: a possible spectroscopic  </a:t>
            </a:r>
            <a:r>
              <a:rPr lang="en-US" sz="1600" dirty="0" err="1" smtClean="0"/>
              <a:t>biosignature</a:t>
            </a:r>
            <a:r>
              <a:rPr lang="en-US" sz="1600" dirty="0" smtClean="0"/>
              <a:t> of extraterrestrial plants. Astrophysics. 5: 372-390.</a:t>
            </a:r>
          </a:p>
          <a:p>
            <a:r>
              <a:rPr lang="en-US" sz="1600" dirty="0" smtClean="0"/>
              <a:t>Dixit, L. and S. Ram. 1985. Quantitative analysis by derivative electronic spectroscopy. Appl. </a:t>
            </a:r>
            <a:r>
              <a:rPr lang="en-US" sz="1600" dirty="0" err="1" smtClean="0"/>
              <a:t>Spectr</a:t>
            </a:r>
            <a:r>
              <a:rPr lang="en-US" sz="1600" dirty="0" smtClean="0"/>
              <a:t>. Rev. 21:311-418.</a:t>
            </a:r>
          </a:p>
          <a:p>
            <a:r>
              <a:rPr lang="en-US" sz="1600" dirty="0" smtClean="0"/>
              <a:t>Cho, M.A,  A.K. Skidmore, C. </a:t>
            </a:r>
            <a:r>
              <a:rPr lang="en-US" sz="1600" dirty="0" err="1" smtClean="0"/>
              <a:t>Atzberger</a:t>
            </a:r>
            <a:r>
              <a:rPr lang="en-US" sz="1600" dirty="0" smtClean="0"/>
              <a:t>..  Towards red-edge positions less sensitive to canopy biophysical parameters using prospect-</a:t>
            </a:r>
            <a:r>
              <a:rPr lang="en-US" sz="1600" dirty="0" err="1" smtClean="0"/>
              <a:t>sailh</a:t>
            </a:r>
            <a:r>
              <a:rPr lang="en-US" sz="1600" dirty="0" smtClean="0"/>
              <a:t> simulated data. </a:t>
            </a:r>
            <a:r>
              <a:rPr lang="en-US" sz="1600" dirty="0" smtClean="0">
                <a:hlinkClick r:id="rId3"/>
              </a:rPr>
              <a:t>http://www.isprs.org/proceedings/XXXVI/part7/PDF/115.pdf</a:t>
            </a:r>
            <a:endParaRPr lang="en-US" sz="1600" dirty="0" smtClean="0"/>
          </a:p>
          <a:p>
            <a:r>
              <a:rPr lang="en-US" sz="1600" dirty="0" smtClean="0"/>
              <a:t>Cho, M.A. and Skidmore, A.K., In Press. A new technique for extracting the red edge position from </a:t>
            </a:r>
            <a:r>
              <a:rPr lang="en-US" sz="1600" dirty="0" err="1" smtClean="0"/>
              <a:t>hyperspectral</a:t>
            </a:r>
            <a:r>
              <a:rPr lang="en-US" sz="1600" dirty="0" smtClean="0"/>
              <a:t> data: The linear extrapolation method. Remote Sensing of Environment.</a:t>
            </a:r>
          </a:p>
          <a:p>
            <a:r>
              <a:rPr lang="fr-FR" sz="1600" dirty="0" smtClean="0"/>
              <a:t>Guyot, G. and Baret, F., 1988. Utilisation de la haute </a:t>
            </a:r>
            <a:r>
              <a:rPr lang="fr-FR" sz="1600" dirty="0" err="1" smtClean="0"/>
              <a:t>resolution</a:t>
            </a:r>
            <a:r>
              <a:rPr lang="fr-FR" sz="1600" dirty="0" smtClean="0"/>
              <a:t> spectrale pour suivre l'</a:t>
            </a:r>
            <a:r>
              <a:rPr lang="fr-FR" sz="1600" dirty="0" err="1" smtClean="0"/>
              <a:t>etat</a:t>
            </a:r>
            <a:r>
              <a:rPr lang="fr-FR" sz="1600" dirty="0" smtClean="0"/>
              <a:t> des couverts </a:t>
            </a:r>
            <a:r>
              <a:rPr lang="fr-FR" sz="1600" dirty="0" err="1" smtClean="0"/>
              <a:t>vegetaux</a:t>
            </a:r>
            <a:r>
              <a:rPr lang="fr-FR" sz="1600" dirty="0" smtClean="0"/>
              <a:t>, P</a:t>
            </a:r>
            <a:r>
              <a:rPr lang="en-US" sz="1600" dirty="0" err="1" smtClean="0"/>
              <a:t>roceedings</a:t>
            </a:r>
            <a:r>
              <a:rPr lang="en-US" sz="1600" dirty="0" smtClean="0"/>
              <a:t> of the 4th International </a:t>
            </a:r>
            <a:r>
              <a:rPr lang="en-US" sz="1600" dirty="0" err="1" smtClean="0"/>
              <a:t>colloquim</a:t>
            </a:r>
            <a:r>
              <a:rPr lang="en-US" sz="1600" dirty="0" smtClean="0"/>
              <a:t> on spectral signatures of objects in remote sensing. ESA SP-287, </a:t>
            </a:r>
            <a:r>
              <a:rPr lang="en-US" sz="1600" dirty="0" err="1" smtClean="0"/>
              <a:t>Assois</a:t>
            </a:r>
            <a:r>
              <a:rPr lang="en-US" sz="1600" dirty="0" smtClean="0"/>
              <a:t>, France, pp. 279-286.</a:t>
            </a:r>
          </a:p>
          <a:p>
            <a:r>
              <a:rPr lang="en-US" sz="1600" dirty="0" smtClean="0"/>
              <a:t>Miller, J.R., Hare, E.W. and Wu, J., 1990. Quantitative characterization of the red edge reflectance. An inverted- Gaussian reflectance model. International Journal of Remote Sensing, 11(10): 1755-1773.</a:t>
            </a:r>
          </a:p>
          <a:p>
            <a:r>
              <a:rPr lang="en-US" sz="1500" dirty="0" err="1" smtClean="0"/>
              <a:t>Pu</a:t>
            </a:r>
            <a:r>
              <a:rPr lang="en-US" sz="1500" dirty="0" smtClean="0"/>
              <a:t>, R., Gong, P., </a:t>
            </a:r>
            <a:r>
              <a:rPr lang="en-US" sz="1500" dirty="0" err="1" smtClean="0"/>
              <a:t>Biging</a:t>
            </a:r>
            <a:r>
              <a:rPr lang="en-US" sz="1500" dirty="0" smtClean="0"/>
              <a:t>, G.S. and </a:t>
            </a:r>
            <a:r>
              <a:rPr lang="en-US" sz="1500" dirty="0" err="1" smtClean="0"/>
              <a:t>Larrieu</a:t>
            </a:r>
            <a:r>
              <a:rPr lang="en-US" sz="1500" dirty="0" smtClean="0"/>
              <a:t>, M.R., 2003. Extraction of red edge optical parameters from Hyperion</a:t>
            </a:r>
          </a:p>
          <a:p>
            <a:r>
              <a:rPr lang="en-US" sz="1500" dirty="0" smtClean="0"/>
              <a:t>data for estimation of forest leaf area index. IEEE Transactions on </a:t>
            </a:r>
            <a:r>
              <a:rPr lang="en-US" sz="1500" dirty="0" err="1" smtClean="0"/>
              <a:t>Geoscience</a:t>
            </a:r>
            <a:r>
              <a:rPr lang="en-US" sz="1500" dirty="0" smtClean="0"/>
              <a:t> and Remote Sensing, 41(4): 916-921.</a:t>
            </a:r>
          </a:p>
          <a:p>
            <a:r>
              <a:rPr lang="en-US" sz="1600" dirty="0" smtClean="0"/>
              <a:t>Dawson, T.P. and Curran, P.J., 1998. A new technique for interpolating red edge position. International Journal of Remote Sensing, 19(11): 2133-2139.</a:t>
            </a:r>
            <a:endParaRPr lang="en-US" sz="15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/>
              <a:t>Remote Sensor Studies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990600"/>
            <a:ext cx="9144000" cy="1524000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Crops: </a:t>
            </a:r>
            <a:r>
              <a:rPr lang="en-US" dirty="0" smtClean="0">
                <a:solidFill>
                  <a:srgbClr val="FFFF00"/>
                </a:solidFill>
              </a:rPr>
              <a:t>sugarcane, rice, cotton and corn</a:t>
            </a:r>
          </a:p>
          <a:p>
            <a:r>
              <a:rPr lang="en-US" dirty="0" smtClean="0"/>
              <a:t>Application: </a:t>
            </a:r>
            <a:r>
              <a:rPr lang="en-US" sz="2800" dirty="0" smtClean="0">
                <a:solidFill>
                  <a:srgbClr val="FFFF00"/>
                </a:solidFill>
              </a:rPr>
              <a:t>improve midseason N fertilizer recommendations</a:t>
            </a:r>
          </a:p>
          <a:p>
            <a:endParaRPr lang="en-US" sz="2800" dirty="0" smtClean="0">
              <a:solidFill>
                <a:srgbClr val="FFFF00"/>
              </a:solidFill>
            </a:endParaRPr>
          </a:p>
          <a:p>
            <a:endParaRPr lang="en-US" sz="2800" dirty="0" smtClean="0">
              <a:solidFill>
                <a:srgbClr val="FFFF00"/>
              </a:solidFill>
            </a:endParaRPr>
          </a:p>
          <a:p>
            <a:endParaRPr lang="en-US" sz="2800" dirty="0" smtClean="0">
              <a:solidFill>
                <a:srgbClr val="FFFF00"/>
              </a:solidFill>
            </a:endParaRPr>
          </a:p>
          <a:p>
            <a:endParaRPr lang="en-US" sz="2800" dirty="0" smtClean="0">
              <a:solidFill>
                <a:srgbClr val="FFFF00"/>
              </a:solidFill>
            </a:endParaRPr>
          </a:p>
          <a:p>
            <a:endParaRPr lang="en-US" dirty="0"/>
          </a:p>
        </p:txBody>
      </p:sp>
      <p:pic>
        <p:nvPicPr>
          <p:cNvPr id="6861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67200" y="2286000"/>
            <a:ext cx="2529418" cy="31401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8613" name="Picture 5"/>
          <p:cNvPicPr>
            <a:picLocks noChangeAspect="1" noChangeArrowheads="1"/>
          </p:cNvPicPr>
          <p:nvPr/>
        </p:nvPicPr>
        <p:blipFill>
          <a:blip r:embed="rId4" cstate="print"/>
          <a:srcRect b="58537"/>
          <a:stretch>
            <a:fillRect/>
          </a:stretch>
        </p:blipFill>
        <p:spPr bwMode="auto">
          <a:xfrm>
            <a:off x="6858000" y="2743200"/>
            <a:ext cx="2182133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8615" name="Picture 7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753100" y="4133850"/>
            <a:ext cx="3390900" cy="2724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Content Placeholder 2"/>
          <p:cNvSpPr txBox="1">
            <a:spLocks/>
          </p:cNvSpPr>
          <p:nvPr/>
        </p:nvSpPr>
        <p:spPr>
          <a:xfrm>
            <a:off x="0" y="2362200"/>
            <a:ext cx="8839200" cy="5181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Activities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Update database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Refinement algorithms 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Validation/calibration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304800" y="1066800"/>
            <a:ext cx="8229600" cy="5791200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Grain yield potential can be predicted at panicle differentiation (1501-1900 cumulative GDD). 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Research in on-going </a:t>
            </a:r>
          </a:p>
          <a:p>
            <a:pPr lvl="1"/>
            <a:r>
              <a:rPr lang="en-US" dirty="0" smtClean="0"/>
              <a:t>To evaluate the impact of water reflectance</a:t>
            </a:r>
          </a:p>
          <a:p>
            <a:pPr lvl="1"/>
            <a:r>
              <a:rPr lang="en-US" dirty="0" smtClean="0"/>
              <a:t>To refine the algorithm</a:t>
            </a:r>
          </a:p>
          <a:p>
            <a:pPr lvl="1"/>
            <a:endParaRPr lang="en-US" dirty="0" smtClean="0"/>
          </a:p>
          <a:p>
            <a:pPr lvl="1"/>
            <a:endParaRPr lang="en-US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9600" y="2057400"/>
            <a:ext cx="4025327" cy="3276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800600" y="2057400"/>
            <a:ext cx="4004150" cy="3276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/>
              <a:t>Rice Updates</a:t>
            </a:r>
            <a:endParaRPr lang="en-US" dirty="0"/>
          </a:p>
        </p:txBody>
      </p:sp>
      <p:sp>
        <p:nvSpPr>
          <p:cNvPr id="9" name="Content Placeholder 7"/>
          <p:cNvSpPr txBox="1">
            <a:spLocks/>
          </p:cNvSpPr>
          <p:nvPr/>
        </p:nvSpPr>
        <p:spPr>
          <a:xfrm>
            <a:off x="381000" y="5181600"/>
            <a:ext cx="8229600" cy="381000"/>
          </a:xfrm>
          <a:prstGeom prst="rect">
            <a:avLst/>
          </a:prstGeom>
        </p:spPr>
        <p:txBody>
          <a:bodyPr vert="horz" lIns="91440" tIns="45720" rIns="91440" bIns="45720" rtlCol="0">
            <a:normAutofit fontScale="70000" lnSpcReduction="20000"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0" name="Oval 9"/>
          <p:cNvSpPr/>
          <p:nvPr/>
        </p:nvSpPr>
        <p:spPr>
          <a:xfrm>
            <a:off x="1143000" y="3733800"/>
            <a:ext cx="1219200" cy="10668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143000"/>
            <a:ext cx="8763000" cy="1219199"/>
          </a:xfrm>
        </p:spPr>
        <p:txBody>
          <a:bodyPr>
            <a:normAutofit fontScale="92500" lnSpcReduction="10000"/>
          </a:bodyPr>
          <a:lstStyle/>
          <a:p>
            <a:pPr lvl="1">
              <a:buFont typeface="Arial" pitchFamily="34" charset="0"/>
              <a:buChar char="•"/>
            </a:pPr>
            <a:r>
              <a:rPr lang="en-US" dirty="0" smtClean="0">
                <a:solidFill>
                  <a:schemeClr val="tx1"/>
                </a:solidFill>
              </a:rPr>
              <a:t>The water as a background may alter canopy reflectance readings. This is most significant when plant biomass is small and the stand is thin. </a:t>
            </a:r>
          </a:p>
        </p:txBody>
      </p:sp>
      <p:pic>
        <p:nvPicPr>
          <p:cNvPr id="1027" name="Picture 3" descr="D:\Rice NUE Presentation\NUE FIG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3240" y="2362200"/>
            <a:ext cx="3972560" cy="309372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028" name="Picture 4" descr="D:\Rice NUE Presentation\NUE FIG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24400" y="2362200"/>
            <a:ext cx="3962400" cy="309372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4" name="Content Placeholder 2"/>
          <p:cNvSpPr txBox="1">
            <a:spLocks/>
          </p:cNvSpPr>
          <p:nvPr/>
        </p:nvSpPr>
        <p:spPr>
          <a:xfrm>
            <a:off x="762000" y="5638800"/>
            <a:ext cx="8229600" cy="914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lang="en-US" sz="2000" noProof="0" dirty="0" smtClean="0"/>
              <a:t>Low N rate, NDVI could be from 0.44 to 0.58 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kumimoji="0" lang="en-US" sz="2000" i="0" u="none" strike="noStrike" kern="1200" cap="none" spc="0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High N rate, NDVI could be from 0.62</a:t>
            </a:r>
            <a:r>
              <a:rPr kumimoji="0" lang="en-US" sz="2000" i="0" u="none" strike="noStrike" kern="1200" cap="none" spc="0" normalizeH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to 0.66</a:t>
            </a:r>
            <a:endParaRPr kumimoji="0" lang="en-US" sz="200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Rice Updates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00400" y="1600200"/>
            <a:ext cx="2743200" cy="215640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00400" y="4114800"/>
            <a:ext cx="2743200" cy="20574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6" name="Text Box 6"/>
          <p:cNvSpPr txBox="1">
            <a:spLocks noChangeArrowheads="1"/>
          </p:cNvSpPr>
          <p:nvPr/>
        </p:nvSpPr>
        <p:spPr bwMode="auto">
          <a:xfrm>
            <a:off x="3886200" y="1066800"/>
            <a:ext cx="1593706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400" b="1" dirty="0"/>
              <a:t>Check Plot </a:t>
            </a:r>
          </a:p>
        </p:txBody>
      </p:sp>
      <p:sp>
        <p:nvSpPr>
          <p:cNvPr id="7" name="Text Box 7"/>
          <p:cNvSpPr txBox="1">
            <a:spLocks noChangeArrowheads="1"/>
          </p:cNvSpPr>
          <p:nvPr/>
        </p:nvSpPr>
        <p:spPr bwMode="auto">
          <a:xfrm>
            <a:off x="4114800" y="3733800"/>
            <a:ext cx="137390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b="1" dirty="0" smtClean="0"/>
              <a:t>NDVI =0.168</a:t>
            </a:r>
            <a:endParaRPr lang="en-US" b="1" dirty="0"/>
          </a:p>
        </p:txBody>
      </p:sp>
      <p:sp>
        <p:nvSpPr>
          <p:cNvPr id="8" name="Text Box 8"/>
          <p:cNvSpPr txBox="1">
            <a:spLocks noChangeArrowheads="1"/>
          </p:cNvSpPr>
          <p:nvPr/>
        </p:nvSpPr>
        <p:spPr bwMode="auto">
          <a:xfrm>
            <a:off x="4495800" y="6172200"/>
            <a:ext cx="713657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b="1" dirty="0" smtClean="0"/>
              <a:t>0.438</a:t>
            </a:r>
            <a:endParaRPr lang="en-US" b="1" dirty="0"/>
          </a:p>
        </p:txBody>
      </p:sp>
      <p:sp>
        <p:nvSpPr>
          <p:cNvPr id="9" name="Text Box 10"/>
          <p:cNvSpPr txBox="1">
            <a:spLocks noChangeArrowheads="1"/>
          </p:cNvSpPr>
          <p:nvPr/>
        </p:nvSpPr>
        <p:spPr bwMode="auto">
          <a:xfrm>
            <a:off x="533400" y="1143000"/>
            <a:ext cx="764953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b="1" dirty="0"/>
              <a:t>Nadir </a:t>
            </a:r>
          </a:p>
        </p:txBody>
      </p:sp>
      <p:sp>
        <p:nvSpPr>
          <p:cNvPr id="10" name="Text Box 11"/>
          <p:cNvSpPr txBox="1">
            <a:spLocks noChangeArrowheads="1"/>
          </p:cNvSpPr>
          <p:nvPr/>
        </p:nvSpPr>
        <p:spPr bwMode="auto">
          <a:xfrm>
            <a:off x="457200" y="3886200"/>
            <a:ext cx="1812099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b="1" dirty="0" smtClean="0"/>
              <a:t>Tilted (45</a:t>
            </a:r>
            <a:r>
              <a:rPr lang="en-US" b="1" baseline="30000" dirty="0" smtClean="0"/>
              <a:t>o</a:t>
            </a:r>
            <a:r>
              <a:rPr lang="en-US" b="1" dirty="0" smtClean="0"/>
              <a:t> angle)</a:t>
            </a:r>
            <a:endParaRPr lang="en-US" b="1" dirty="0"/>
          </a:p>
        </p:txBody>
      </p:sp>
      <p:pic>
        <p:nvPicPr>
          <p:cNvPr id="27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164046" y="1600199"/>
            <a:ext cx="2637054" cy="220980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28" name="Text Box 6"/>
          <p:cNvSpPr txBox="1">
            <a:spLocks noChangeArrowheads="1"/>
          </p:cNvSpPr>
          <p:nvPr/>
        </p:nvSpPr>
        <p:spPr bwMode="auto">
          <a:xfrm>
            <a:off x="6858000" y="1066800"/>
            <a:ext cx="1387944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400" b="1" dirty="0" smtClean="0"/>
              <a:t>210 lbs/A</a:t>
            </a:r>
            <a:endParaRPr lang="en-US" sz="2400" b="1" dirty="0"/>
          </a:p>
        </p:txBody>
      </p:sp>
      <p:pic>
        <p:nvPicPr>
          <p:cNvPr id="29" name="Picture 5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172200" y="4114800"/>
            <a:ext cx="2590800" cy="210931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30" name="Text Box 7"/>
          <p:cNvSpPr txBox="1">
            <a:spLocks noChangeArrowheads="1"/>
          </p:cNvSpPr>
          <p:nvPr/>
        </p:nvSpPr>
        <p:spPr bwMode="auto">
          <a:xfrm>
            <a:off x="7576299" y="3781425"/>
            <a:ext cx="71045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b="1" dirty="0" smtClean="0"/>
              <a:t>0.725</a:t>
            </a:r>
            <a:endParaRPr lang="en-US" b="1" dirty="0"/>
          </a:p>
        </p:txBody>
      </p:sp>
      <p:sp>
        <p:nvSpPr>
          <p:cNvPr id="31" name="Text Box 7"/>
          <p:cNvSpPr txBox="1">
            <a:spLocks noChangeArrowheads="1"/>
          </p:cNvSpPr>
          <p:nvPr/>
        </p:nvSpPr>
        <p:spPr bwMode="auto">
          <a:xfrm>
            <a:off x="7543800" y="6248400"/>
            <a:ext cx="713657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b="1" dirty="0" smtClean="0"/>
              <a:t>0.757</a:t>
            </a:r>
            <a:endParaRPr lang="en-US" b="1" dirty="0"/>
          </a:p>
        </p:txBody>
      </p:sp>
      <p:pic>
        <p:nvPicPr>
          <p:cNvPr id="67586" name="Picture 2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81000" y="4191000"/>
            <a:ext cx="2057400" cy="18905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7587" name="Picture 3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04800" y="1752600"/>
            <a:ext cx="2209800" cy="16993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7" name="Title 5"/>
          <p:cNvSpPr>
            <a:spLocks noGrp="1"/>
          </p:cNvSpPr>
          <p:nvPr>
            <p:ph type="title"/>
          </p:nvPr>
        </p:nvSpPr>
        <p:spPr>
          <a:xfrm>
            <a:off x="381000" y="0"/>
            <a:ext cx="8229600" cy="1143000"/>
          </a:xfrm>
        </p:spPr>
        <p:txBody>
          <a:bodyPr/>
          <a:lstStyle/>
          <a:p>
            <a:r>
              <a:rPr lang="en-US" dirty="0" smtClean="0"/>
              <a:t>Rice Updates</a:t>
            </a:r>
            <a:endParaRPr lang="en-US" dirty="0"/>
          </a:p>
        </p:txBody>
      </p:sp>
      <p:sp>
        <p:nvSpPr>
          <p:cNvPr id="18" name="TextBox 17"/>
          <p:cNvSpPr txBox="1"/>
          <p:nvPr/>
        </p:nvSpPr>
        <p:spPr>
          <a:xfrm>
            <a:off x="152400" y="6324600"/>
            <a:ext cx="20628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FF00"/>
                </a:solidFill>
              </a:rPr>
              <a:t>Poster Presentation</a:t>
            </a:r>
            <a:endParaRPr lang="en-US" b="1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0"/>
            <a:ext cx="8458200" cy="990600"/>
          </a:xfrm>
        </p:spPr>
        <p:txBody>
          <a:bodyPr>
            <a:normAutofit/>
          </a:bodyPr>
          <a:lstStyle/>
          <a:p>
            <a:r>
              <a:rPr lang="en-US" dirty="0" smtClean="0"/>
              <a:t>Sugarcane Updates</a:t>
            </a:r>
            <a:endParaRPr lang="en-US" dirty="0"/>
          </a:p>
        </p:txBody>
      </p:sp>
      <p:pic>
        <p:nvPicPr>
          <p:cNvPr id="5939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3400" y="2133600"/>
            <a:ext cx="8096250" cy="472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extBox 4"/>
          <p:cNvSpPr txBox="1"/>
          <p:nvPr/>
        </p:nvSpPr>
        <p:spPr>
          <a:xfrm>
            <a:off x="2782824" y="3648456"/>
            <a:ext cx="228600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smtClean="0">
                <a:solidFill>
                  <a:schemeClr val="tx2">
                    <a:lumMod val="10000"/>
                  </a:schemeClr>
                </a:solidFill>
              </a:rPr>
              <a:t>No response</a:t>
            </a:r>
            <a:endParaRPr lang="en-US" sz="1000" dirty="0">
              <a:solidFill>
                <a:schemeClr val="tx2">
                  <a:lumMod val="10000"/>
                </a:schemeClr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011424" y="3639312"/>
            <a:ext cx="228600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smtClean="0">
                <a:solidFill>
                  <a:schemeClr val="tx2">
                    <a:lumMod val="10000"/>
                  </a:schemeClr>
                </a:solidFill>
              </a:rPr>
              <a:t>No response</a:t>
            </a:r>
            <a:endParaRPr lang="en-US" sz="1000" dirty="0">
              <a:solidFill>
                <a:schemeClr val="tx2">
                  <a:lumMod val="10000"/>
                </a:schemeClr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258312" y="3639312"/>
            <a:ext cx="228600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smtClean="0">
                <a:solidFill>
                  <a:schemeClr val="tx2">
                    <a:lumMod val="10000"/>
                  </a:schemeClr>
                </a:solidFill>
              </a:rPr>
              <a:t>No response</a:t>
            </a:r>
            <a:endParaRPr lang="en-US" sz="1000" dirty="0">
              <a:solidFill>
                <a:schemeClr val="tx2">
                  <a:lumMod val="10000"/>
                </a:schemeClr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380744" y="3654552"/>
            <a:ext cx="228600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smtClean="0">
                <a:solidFill>
                  <a:schemeClr val="tx2">
                    <a:lumMod val="10000"/>
                  </a:schemeClr>
                </a:solidFill>
              </a:rPr>
              <a:t>No response</a:t>
            </a:r>
            <a:endParaRPr lang="en-US" sz="1000" dirty="0">
              <a:solidFill>
                <a:schemeClr val="tx2">
                  <a:lumMod val="10000"/>
                </a:schemeClr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486400" y="3657600"/>
            <a:ext cx="228600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smtClean="0">
                <a:solidFill>
                  <a:schemeClr val="tx2">
                    <a:lumMod val="10000"/>
                  </a:schemeClr>
                </a:solidFill>
              </a:rPr>
              <a:t>No response</a:t>
            </a:r>
            <a:endParaRPr lang="en-US" sz="1000" dirty="0">
              <a:solidFill>
                <a:schemeClr val="tx2">
                  <a:lumMod val="10000"/>
                </a:schemeClr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400800" y="3694176"/>
            <a:ext cx="228600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smtClean="0">
                <a:solidFill>
                  <a:schemeClr val="tx2">
                    <a:lumMod val="10000"/>
                  </a:schemeClr>
                </a:solidFill>
              </a:rPr>
              <a:t>No response</a:t>
            </a:r>
            <a:endParaRPr lang="en-US" sz="1000" dirty="0">
              <a:solidFill>
                <a:schemeClr val="tx2">
                  <a:lumMod val="10000"/>
                </a:schemeClr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172200" y="3675888"/>
            <a:ext cx="228600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smtClean="0">
                <a:solidFill>
                  <a:schemeClr val="tx2">
                    <a:lumMod val="10000"/>
                  </a:schemeClr>
                </a:solidFill>
              </a:rPr>
              <a:t>No response</a:t>
            </a:r>
            <a:endParaRPr lang="en-US" sz="1000" dirty="0">
              <a:solidFill>
                <a:schemeClr val="tx2">
                  <a:lumMod val="10000"/>
                </a:schemeClr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629400" y="3694176"/>
            <a:ext cx="228600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smtClean="0">
                <a:solidFill>
                  <a:schemeClr val="tx2">
                    <a:lumMod val="10000"/>
                  </a:schemeClr>
                </a:solidFill>
              </a:rPr>
              <a:t>No response</a:t>
            </a:r>
            <a:endParaRPr lang="en-US" sz="1000" dirty="0">
              <a:solidFill>
                <a:schemeClr val="tx2">
                  <a:lumMod val="10000"/>
                </a:schemeClr>
              </a:solidFill>
            </a:endParaRPr>
          </a:p>
        </p:txBody>
      </p:sp>
      <p:cxnSp>
        <p:nvCxnSpPr>
          <p:cNvPr id="17" name="Straight Connector 16"/>
          <p:cNvCxnSpPr/>
          <p:nvPr/>
        </p:nvCxnSpPr>
        <p:spPr>
          <a:xfrm rot="5400000">
            <a:off x="2133600" y="4038600"/>
            <a:ext cx="3657600" cy="0"/>
          </a:xfrm>
          <a:prstGeom prst="line">
            <a:avLst/>
          </a:prstGeom>
          <a:ln w="38100">
            <a:solidFill>
              <a:schemeClr val="bg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Rectangle 21"/>
          <p:cNvSpPr/>
          <p:nvPr/>
        </p:nvSpPr>
        <p:spPr>
          <a:xfrm>
            <a:off x="1371600" y="2971800"/>
            <a:ext cx="2590800" cy="1143000"/>
          </a:xfrm>
          <a:prstGeom prst="rect">
            <a:avLst/>
          </a:prstGeom>
          <a:solidFill>
            <a:schemeClr val="bg2">
              <a:lumMod val="40000"/>
              <a:lumOff val="60000"/>
              <a:alpha val="7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/>
          <p:cNvSpPr/>
          <p:nvPr/>
        </p:nvSpPr>
        <p:spPr>
          <a:xfrm>
            <a:off x="3962400" y="2438400"/>
            <a:ext cx="4648200" cy="1143000"/>
          </a:xfrm>
          <a:prstGeom prst="rect">
            <a:avLst/>
          </a:prstGeom>
          <a:solidFill>
            <a:srgbClr val="FF6600">
              <a:alpha val="47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TextBox 20"/>
          <p:cNvSpPr txBox="1"/>
          <p:nvPr/>
        </p:nvSpPr>
        <p:spPr>
          <a:xfrm>
            <a:off x="4419600" y="2438400"/>
            <a:ext cx="2918299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500" b="1" i="1" u="sng" dirty="0" smtClean="0">
                <a:solidFill>
                  <a:schemeClr val="bg1"/>
                </a:solidFill>
              </a:rPr>
              <a:t>Recommended N for stubble cane:</a:t>
            </a:r>
          </a:p>
          <a:p>
            <a:r>
              <a:rPr lang="en-US" sz="1500" dirty="0" smtClean="0">
                <a:solidFill>
                  <a:schemeClr val="bg1"/>
                </a:solidFill>
              </a:rPr>
              <a:t>80-120 lbs N ac</a:t>
            </a:r>
            <a:r>
              <a:rPr lang="en-US" sz="1500" baseline="30000" dirty="0" smtClean="0">
                <a:solidFill>
                  <a:schemeClr val="bg1"/>
                </a:solidFill>
              </a:rPr>
              <a:t>-1</a:t>
            </a:r>
            <a:endParaRPr lang="en-US" sz="1500" baseline="30000" dirty="0">
              <a:solidFill>
                <a:schemeClr val="bg1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1295400" y="3048000"/>
            <a:ext cx="2733762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500" b="1" i="1" u="sng" dirty="0" smtClean="0">
                <a:solidFill>
                  <a:schemeClr val="bg1"/>
                </a:solidFill>
              </a:rPr>
              <a:t>Recommended N for plant cane:</a:t>
            </a:r>
          </a:p>
          <a:p>
            <a:r>
              <a:rPr lang="en-US" sz="1500" dirty="0" smtClean="0">
                <a:solidFill>
                  <a:schemeClr val="bg1"/>
                </a:solidFill>
              </a:rPr>
              <a:t>60-100 lbs N ac</a:t>
            </a:r>
            <a:r>
              <a:rPr lang="en-US" sz="1500" baseline="30000" dirty="0" smtClean="0">
                <a:solidFill>
                  <a:schemeClr val="bg1"/>
                </a:solidFill>
              </a:rPr>
              <a:t>-1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1" y="1066800"/>
            <a:ext cx="9144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Estimated optimal N rates for cane yield production fell within or below  (majority of the site-years) the recommended rates .  *Sugarcane is a perennial crop.  Plant cane is fist year plant, stubble cane is 2</a:t>
            </a:r>
            <a:r>
              <a:rPr lang="en-US" sz="2000" b="1" baseline="30000" dirty="0" smtClean="0"/>
              <a:t>nd</a:t>
            </a:r>
            <a:r>
              <a:rPr lang="en-US" sz="2000" b="1" dirty="0" smtClean="0"/>
              <a:t> or 3 rd year plant.</a:t>
            </a:r>
            <a:endParaRPr lang="en-US" sz="2000" b="1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Sugarcane: </a:t>
            </a:r>
            <a:r>
              <a:rPr lang="en-US" dirty="0" smtClean="0">
                <a:solidFill>
                  <a:srgbClr val="FFFF00"/>
                </a:solidFill>
              </a:rPr>
              <a:t>Research Focus 1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295400"/>
            <a:ext cx="4267200" cy="4906963"/>
          </a:xfrm>
        </p:spPr>
        <p:txBody>
          <a:bodyPr>
            <a:normAutofit/>
          </a:bodyPr>
          <a:lstStyle/>
          <a:p>
            <a:r>
              <a:rPr lang="en-US" sz="2800" dirty="0" smtClean="0"/>
              <a:t>Sugarcane is a perennial crop. It re-grows after each harvest for multiple years (4 years) without annual reseeding. </a:t>
            </a:r>
          </a:p>
          <a:p>
            <a:r>
              <a:rPr lang="en-US" sz="2400" dirty="0" smtClean="0">
                <a:solidFill>
                  <a:srgbClr val="FFFF00"/>
                </a:solidFill>
              </a:rPr>
              <a:t>Crop age effect</a:t>
            </a:r>
          </a:p>
          <a:p>
            <a:r>
              <a:rPr lang="en-US" sz="2400" dirty="0" smtClean="0">
                <a:solidFill>
                  <a:srgbClr val="FFFF00"/>
                </a:solidFill>
              </a:rPr>
              <a:t>Refinement procedure</a:t>
            </a:r>
          </a:p>
          <a:p>
            <a:pPr lvl="1"/>
            <a:r>
              <a:rPr lang="en-US" sz="2400" dirty="0" smtClean="0">
                <a:solidFill>
                  <a:srgbClr val="FFFF00"/>
                </a:solidFill>
              </a:rPr>
              <a:t> cumulative growing degree days</a:t>
            </a:r>
          </a:p>
          <a:p>
            <a:pPr lvl="1"/>
            <a:r>
              <a:rPr lang="en-US" sz="2400" dirty="0" smtClean="0">
                <a:solidFill>
                  <a:srgbClr val="FFFF00"/>
                </a:solidFill>
              </a:rPr>
              <a:t>Number of days from __ to sensing</a:t>
            </a:r>
          </a:p>
          <a:p>
            <a:pPr lvl="1">
              <a:buNone/>
            </a:pPr>
            <a:endParaRPr lang="en-US" sz="2000" dirty="0" smtClean="0"/>
          </a:p>
          <a:p>
            <a:pPr lvl="1">
              <a:buNone/>
            </a:pPr>
            <a:endParaRPr lang="en-US" dirty="0" smtClean="0"/>
          </a:p>
        </p:txBody>
      </p:sp>
      <p:pic>
        <p:nvPicPr>
          <p:cNvPr id="4" name="Picture 9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95800" y="1143000"/>
            <a:ext cx="4343400" cy="5345723"/>
          </a:xfrm>
          <a:prstGeom prst="rect">
            <a:avLst/>
          </a:prstGeom>
          <a:solidFill>
            <a:schemeClr val="tx1"/>
          </a:solidFill>
          <a:ln w="9525">
            <a:solidFill>
              <a:srgbClr val="000000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152400"/>
            <a:ext cx="8229600" cy="1143000"/>
          </a:xfrm>
        </p:spPr>
        <p:txBody>
          <a:bodyPr/>
          <a:lstStyle/>
          <a:p>
            <a:r>
              <a:rPr lang="en-US" dirty="0" smtClean="0"/>
              <a:t>Sugarcane: </a:t>
            </a:r>
            <a:r>
              <a:rPr lang="en-US" dirty="0" smtClean="0">
                <a:solidFill>
                  <a:srgbClr val="FFFF00"/>
                </a:solidFill>
              </a:rPr>
              <a:t>Research Focus 2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838200"/>
            <a:ext cx="8229600" cy="4983163"/>
          </a:xfrm>
        </p:spPr>
        <p:txBody>
          <a:bodyPr/>
          <a:lstStyle/>
          <a:p>
            <a:r>
              <a:rPr lang="en-US" dirty="0" smtClean="0"/>
              <a:t>Varietal diversification is an essential program in Louisiana’s sugarcane industry.</a:t>
            </a:r>
          </a:p>
          <a:p>
            <a:r>
              <a:rPr lang="en-US" sz="2400" dirty="0" smtClean="0">
                <a:solidFill>
                  <a:srgbClr val="FFFF00"/>
                </a:solidFill>
              </a:rPr>
              <a:t>Canopy structure effect</a:t>
            </a:r>
            <a:r>
              <a:rPr lang="en-US" sz="2400" dirty="0" smtClean="0"/>
              <a:t>	</a:t>
            </a:r>
          </a:p>
          <a:p>
            <a:r>
              <a:rPr lang="en-US" sz="2400" dirty="0" smtClean="0">
                <a:solidFill>
                  <a:srgbClr val="FFFF00"/>
                </a:solidFill>
              </a:rPr>
              <a:t>Refinement procedure</a:t>
            </a:r>
          </a:p>
          <a:p>
            <a:pPr>
              <a:buNone/>
            </a:pPr>
            <a:r>
              <a:rPr lang="en-US" sz="2400" dirty="0" smtClean="0">
                <a:solidFill>
                  <a:srgbClr val="FFFF00"/>
                </a:solidFill>
              </a:rPr>
              <a:t>    -categorize by canopy structure (droopy and erect leaf)</a:t>
            </a:r>
          </a:p>
          <a:p>
            <a:pPr>
              <a:buNone/>
            </a:pPr>
            <a:r>
              <a:rPr lang="en-US" sz="2400" dirty="0" smtClean="0">
                <a:solidFill>
                  <a:srgbClr val="FFFF00"/>
                </a:solidFill>
              </a:rPr>
              <a:t> or plant height</a:t>
            </a:r>
          </a:p>
        </p:txBody>
      </p:sp>
      <p:grpSp>
        <p:nvGrpSpPr>
          <p:cNvPr id="10" name="Group 9"/>
          <p:cNvGrpSpPr/>
          <p:nvPr/>
        </p:nvGrpSpPr>
        <p:grpSpPr>
          <a:xfrm>
            <a:off x="304800" y="3810000"/>
            <a:ext cx="8534400" cy="2819400"/>
            <a:chOff x="228600" y="2895600"/>
            <a:chExt cx="8534400" cy="2819400"/>
          </a:xfrm>
        </p:grpSpPr>
        <p:pic>
          <p:nvPicPr>
            <p:cNvPr id="4" name="Picture 2"/>
            <p:cNvPicPr>
              <a:picLocks noChangeAspect="1" noChangeArrowheads="1"/>
            </p:cNvPicPr>
            <p:nvPr/>
          </p:nvPicPr>
          <p:blipFill>
            <a:blip r:embed="rId3" cstate="print"/>
            <a:srcRect l="22642" t="22642" r="29560" b="7547"/>
            <a:stretch>
              <a:fillRect/>
            </a:stretch>
          </p:blipFill>
          <p:spPr bwMode="auto">
            <a:xfrm>
              <a:off x="3124200" y="2895600"/>
              <a:ext cx="1447800" cy="28194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5" name="Picture 4"/>
            <p:cNvPicPr>
              <a:picLocks noChangeAspect="1" noChangeArrowheads="1"/>
            </p:cNvPicPr>
            <p:nvPr/>
          </p:nvPicPr>
          <p:blipFill>
            <a:blip r:embed="rId4" cstate="print"/>
            <a:srcRect l="8627" t="19411" r="39610" b="787"/>
            <a:stretch>
              <a:fillRect/>
            </a:stretch>
          </p:blipFill>
          <p:spPr bwMode="auto">
            <a:xfrm>
              <a:off x="4724400" y="2895600"/>
              <a:ext cx="1371600" cy="28194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6" name="Picture 5"/>
            <p:cNvPicPr>
              <a:picLocks noChangeAspect="1" noChangeArrowheads="1"/>
            </p:cNvPicPr>
            <p:nvPr/>
          </p:nvPicPr>
          <p:blipFill>
            <a:blip r:embed="rId5" cstate="print"/>
            <a:srcRect t="25000" r="26667" b="13333"/>
            <a:stretch>
              <a:fillRect/>
            </a:stretch>
          </p:blipFill>
          <p:spPr bwMode="auto">
            <a:xfrm>
              <a:off x="6248400" y="2895600"/>
              <a:ext cx="2514600" cy="28194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7" name="Picture 6"/>
            <p:cNvPicPr>
              <a:picLocks noChangeAspect="1" noChangeArrowheads="1"/>
            </p:cNvPicPr>
            <p:nvPr/>
          </p:nvPicPr>
          <p:blipFill>
            <a:blip r:embed="rId6" cstate="print"/>
            <a:srcRect l="11392" r="18354" b="6329"/>
            <a:stretch>
              <a:fillRect/>
            </a:stretch>
          </p:blipFill>
          <p:spPr bwMode="auto">
            <a:xfrm>
              <a:off x="228600" y="2895600"/>
              <a:ext cx="2819400" cy="28194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cxnSp>
          <p:nvCxnSpPr>
            <p:cNvPr id="8" name="Straight Connector 7"/>
            <p:cNvCxnSpPr/>
            <p:nvPr/>
          </p:nvCxnSpPr>
          <p:spPr>
            <a:xfrm>
              <a:off x="3200400" y="3124200"/>
              <a:ext cx="1295400" cy="0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4724400" y="3505200"/>
              <a:ext cx="1295400" cy="0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990600"/>
            <a:ext cx="8534400" cy="762000"/>
          </a:xfrm>
        </p:spPr>
        <p:txBody>
          <a:bodyPr>
            <a:normAutofit fontScale="85000" lnSpcReduction="20000"/>
          </a:bodyPr>
          <a:lstStyle/>
          <a:p>
            <a:r>
              <a:rPr lang="en-US" b="1" dirty="0" smtClean="0"/>
              <a:t>Categorize by canopy structure (droopy and erect leaves)</a:t>
            </a:r>
          </a:p>
        </p:txBody>
      </p:sp>
      <p:graphicFrame>
        <p:nvGraphicFramePr>
          <p:cNvPr id="6" name="Chart 5"/>
          <p:cNvGraphicFramePr/>
          <p:nvPr/>
        </p:nvGraphicFramePr>
        <p:xfrm>
          <a:off x="5029200" y="1676400"/>
          <a:ext cx="2667000" cy="1676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7" name="Chart 6"/>
          <p:cNvGraphicFramePr/>
          <p:nvPr/>
        </p:nvGraphicFramePr>
        <p:xfrm>
          <a:off x="5029200" y="3429000"/>
          <a:ext cx="2667000" cy="1676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8" name="Chart 7"/>
          <p:cNvGraphicFramePr/>
          <p:nvPr/>
        </p:nvGraphicFramePr>
        <p:xfrm>
          <a:off x="5029200" y="5181600"/>
          <a:ext cx="2667000" cy="152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12" name="Chart 11"/>
          <p:cNvGraphicFramePr>
            <a:graphicFrameLocks noGrp="1"/>
          </p:cNvGraphicFramePr>
          <p:nvPr/>
        </p:nvGraphicFramePr>
        <p:xfrm>
          <a:off x="304800" y="2362200"/>
          <a:ext cx="4419600" cy="3352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cxnSp>
        <p:nvCxnSpPr>
          <p:cNvPr id="11" name="Straight Arrow Connector 10"/>
          <p:cNvCxnSpPr/>
          <p:nvPr/>
        </p:nvCxnSpPr>
        <p:spPr>
          <a:xfrm flipV="1">
            <a:off x="4572000" y="2590800"/>
            <a:ext cx="533400" cy="304800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>
            <a:off x="4572000" y="4191000"/>
            <a:ext cx="533400" cy="1588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>
            <a:off x="4724400" y="5105400"/>
            <a:ext cx="381000" cy="228600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itle 1"/>
          <p:cNvSpPr txBox="1">
            <a:spLocks/>
          </p:cNvSpPr>
          <p:nvPr/>
        </p:nvSpPr>
        <p:spPr>
          <a:xfrm>
            <a:off x="685800" y="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Sugarcane: </a:t>
            </a: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Research Focus 2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2096</TotalTime>
  <Words>1090</Words>
  <Application>Microsoft Office PowerPoint</Application>
  <PresentationFormat>On-screen Show (4:3)</PresentationFormat>
  <Paragraphs>164</Paragraphs>
  <Slides>19</Slides>
  <Notes>17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0" baseType="lpstr">
      <vt:lpstr>Office Theme</vt:lpstr>
      <vt:lpstr>Louisiana State University  Sensor Research Updates </vt:lpstr>
      <vt:lpstr>Remote Sensor Studies</vt:lpstr>
      <vt:lpstr>Rice Updates</vt:lpstr>
      <vt:lpstr>Rice Updates</vt:lpstr>
      <vt:lpstr>Rice Updates</vt:lpstr>
      <vt:lpstr>Sugarcane Updates</vt:lpstr>
      <vt:lpstr>Sugarcane: Research Focus 1</vt:lpstr>
      <vt:lpstr>Sugarcane: Research Focus 2</vt:lpstr>
      <vt:lpstr>Slide 9</vt:lpstr>
      <vt:lpstr>Sugarcane: Research Focus 3</vt:lpstr>
      <vt:lpstr>Slide 11</vt:lpstr>
      <vt:lpstr> Red-edge</vt:lpstr>
      <vt:lpstr>Index</vt:lpstr>
      <vt:lpstr>For example - Chlorophyll content can be explained by red-edge index</vt:lpstr>
      <vt:lpstr>Derivative Analysis Not only points but area and shape</vt:lpstr>
      <vt:lpstr>Slide 16</vt:lpstr>
      <vt:lpstr>Potential to be a new index for determine N rate?</vt:lpstr>
      <vt:lpstr>Thank you</vt:lpstr>
      <vt:lpstr>References</vt:lpstr>
    </vt:vector>
  </TitlesOfParts>
  <Company>LSU AgCenter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Red-Edge</dc:title>
  <dc:creator>ykanke1</dc:creator>
  <cp:lastModifiedBy>Yumiko kanke</cp:lastModifiedBy>
  <cp:revision>107</cp:revision>
  <dcterms:created xsi:type="dcterms:W3CDTF">2010-07-22T19:43:13Z</dcterms:created>
  <dcterms:modified xsi:type="dcterms:W3CDTF">2010-08-03T01:15:37Z</dcterms:modified>
</cp:coreProperties>
</file>