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1" r:id="rId10"/>
    <p:sldId id="273" r:id="rId11"/>
    <p:sldId id="274" r:id="rId12"/>
    <p:sldId id="258" r:id="rId13"/>
    <p:sldId id="275" r:id="rId14"/>
    <p:sldId id="259" r:id="rId15"/>
    <p:sldId id="270" r:id="rId16"/>
    <p:sldId id="268" r:id="rId17"/>
    <p:sldId id="269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72" d="100"/>
          <a:sy n="72" d="100"/>
        </p:scale>
        <p:origin x="-11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nall.AGRON\Desktop\Trials\Cotton\cotton%20YP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nall.AGRON\Desktop\Trials\Cotton\cotton%20YP0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nall.AGRON\Desktop\Trials\Cotton\cotton%20YP0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rnall.AGRON\Desktop\Trials\Cotton\cotton%20YP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9378881987577647E-2"/>
          <c:y val="3.3018867924528329E-2"/>
          <c:w val="0.75505459965652455"/>
          <c:h val="0.86084905660377609"/>
        </c:manualLayout>
      </c:layout>
      <c:scatterChart>
        <c:scatterStyle val="lineMarker"/>
        <c:ser>
          <c:idx val="0"/>
          <c:order val="0"/>
          <c:tx>
            <c:v>LCB</c:v>
          </c:tx>
          <c:spPr>
            <a:ln w="28575">
              <a:noFill/>
            </a:ln>
          </c:spPr>
          <c:trendline>
            <c:trendlineType val="exp"/>
            <c:dispRSqr val="1"/>
            <c:dispEq val="1"/>
            <c:trendlineLbl>
              <c:layout>
                <c:manualLayout>
                  <c:x val="-0.36214929655532174"/>
                  <c:y val="4.5614569405239454E-2"/>
                </c:manualLayout>
              </c:layout>
              <c:numFmt formatCode="General" sourceLinked="0"/>
              <c:spPr>
                <a:ln>
                  <a:solidFill>
                    <a:srgbClr val="0070C0"/>
                  </a:solidFill>
                </a:ln>
              </c:spPr>
            </c:trendlineLbl>
          </c:trendline>
          <c:xVal>
            <c:numRef>
              <c:f>'YP Data WF only'!$AB$3:$AB$84</c:f>
              <c:numCache>
                <c:formatCode>0.000000</c:formatCode>
                <c:ptCount val="82"/>
                <c:pt idx="0">
                  <c:v>6.3509080579837664E-4</c:v>
                </c:pt>
                <c:pt idx="1">
                  <c:v>6.9481797887113619E-4</c:v>
                </c:pt>
                <c:pt idx="2">
                  <c:v>7.351674519937185E-4</c:v>
                </c:pt>
                <c:pt idx="3">
                  <c:v>6.6050358328524953E-4</c:v>
                </c:pt>
                <c:pt idx="4">
                  <c:v>6.7354848916310786E-4</c:v>
                </c:pt>
                <c:pt idx="5">
                  <c:v>6.4682135741567334E-4</c:v>
                </c:pt>
                <c:pt idx="6">
                  <c:v>5.8665440932882836E-4</c:v>
                </c:pt>
                <c:pt idx="7">
                  <c:v>6.2491284196710642E-4</c:v>
                </c:pt>
                <c:pt idx="8">
                  <c:v>5.9913126429755675E-4</c:v>
                </c:pt>
                <c:pt idx="9">
                  <c:v>6.3738156761412596E-4</c:v>
                </c:pt>
                <c:pt idx="10">
                  <c:v>6.475793476671066E-4</c:v>
                </c:pt>
                <c:pt idx="11">
                  <c:v>4.8150656865942519E-4</c:v>
                </c:pt>
                <c:pt idx="12">
                  <c:v>6.4999384766826725E-4</c:v>
                </c:pt>
                <c:pt idx="13">
                  <c:v>5.6467056354164106E-4</c:v>
                </c:pt>
                <c:pt idx="14">
                  <c:v>6.4856141083531377E-4</c:v>
                </c:pt>
                <c:pt idx="15">
                  <c:v>6.7166406563137033E-4</c:v>
                </c:pt>
                <c:pt idx="16">
                  <c:v>6.4508130399603357E-4</c:v>
                </c:pt>
                <c:pt idx="17">
                  <c:v>6.8617612871394828E-4</c:v>
                </c:pt>
                <c:pt idx="18">
                  <c:v>5.66886597593304E-4</c:v>
                </c:pt>
                <c:pt idx="19">
                  <c:v>5.6582187073143204E-4</c:v>
                </c:pt>
                <c:pt idx="20">
                  <c:v>5.591931963573421E-4</c:v>
                </c:pt>
                <c:pt idx="21">
                  <c:v>5.9683508347536148E-4</c:v>
                </c:pt>
                <c:pt idx="22">
                  <c:v>6.0941020889341408E-4</c:v>
                </c:pt>
                <c:pt idx="23">
                  <c:v>6.6374772705522095E-4</c:v>
                </c:pt>
                <c:pt idx="24">
                  <c:v>5.7879431353988209E-4</c:v>
                </c:pt>
                <c:pt idx="25">
                  <c:v>6.1095858455354564E-4</c:v>
                </c:pt>
                <c:pt idx="26">
                  <c:v>6.863049095607248E-4</c:v>
                </c:pt>
                <c:pt idx="27">
                  <c:v>5.9370622678116334E-4</c:v>
                </c:pt>
                <c:pt idx="28">
                  <c:v>8.0206924091114128E-4</c:v>
                </c:pt>
                <c:pt idx="31">
                  <c:v>8.4198233395617621E-4</c:v>
                </c:pt>
                <c:pt idx="32">
                  <c:v>8.3927011371895649E-4</c:v>
                </c:pt>
                <c:pt idx="33">
                  <c:v>7.8701298701298807E-4</c:v>
                </c:pt>
                <c:pt idx="34">
                  <c:v>8.5166526822930827E-4</c:v>
                </c:pt>
                <c:pt idx="35">
                  <c:v>8.0770317235547505E-4</c:v>
                </c:pt>
                <c:pt idx="36">
                  <c:v>8.3354196851154389E-4</c:v>
                </c:pt>
                <c:pt idx="37">
                  <c:v>8.4365450086493969E-4</c:v>
                </c:pt>
                <c:pt idx="38">
                  <c:v>8.3331840573220108E-4</c:v>
                </c:pt>
                <c:pt idx="39">
                  <c:v>8.2793155120741387E-4</c:v>
                </c:pt>
                <c:pt idx="40">
                  <c:v>8.113672274374955E-4</c:v>
                </c:pt>
                <c:pt idx="41">
                  <c:v>8.5200933367902618E-4</c:v>
                </c:pt>
                <c:pt idx="42">
                  <c:v>7.5052001371746615E-4</c:v>
                </c:pt>
                <c:pt idx="43">
                  <c:v>8.244524441076165E-4</c:v>
                </c:pt>
                <c:pt idx="44">
                  <c:v>7.9358837130911629E-4</c:v>
                </c:pt>
                <c:pt idx="45">
                  <c:v>8.4030490912179558E-4</c:v>
                </c:pt>
                <c:pt idx="46">
                  <c:v>8.1293855946202025E-4</c:v>
                </c:pt>
                <c:pt idx="47">
                  <c:v>8.2416973923933471E-4</c:v>
                </c:pt>
                <c:pt idx="48">
                  <c:v>8.4152808128696405E-4</c:v>
                </c:pt>
                <c:pt idx="49">
                  <c:v>7.6931386347642565E-4</c:v>
                </c:pt>
                <c:pt idx="50">
                  <c:v>8.09479229357527E-4</c:v>
                </c:pt>
                <c:pt idx="51">
                  <c:v>8.1704545454545582E-4</c:v>
                </c:pt>
                <c:pt idx="52">
                  <c:v>8.4312941209493042E-4</c:v>
                </c:pt>
                <c:pt idx="53">
                  <c:v>8.2567674438547526E-4</c:v>
                </c:pt>
                <c:pt idx="54">
                  <c:v>8.3307904936918064E-4</c:v>
                </c:pt>
                <c:pt idx="55">
                  <c:v>8.1183195464262575E-4</c:v>
                </c:pt>
                <c:pt idx="57">
                  <c:v>9.2135927743086687E-4</c:v>
                </c:pt>
                <c:pt idx="58">
                  <c:v>9.2205155367231764E-4</c:v>
                </c:pt>
                <c:pt idx="59">
                  <c:v>9.2374721876840545E-4</c:v>
                </c:pt>
                <c:pt idx="60">
                  <c:v>9.2202369221240101E-4</c:v>
                </c:pt>
                <c:pt idx="61">
                  <c:v>8.9429064179413168E-4</c:v>
                </c:pt>
                <c:pt idx="62">
                  <c:v>9.1845494375549668E-4</c:v>
                </c:pt>
                <c:pt idx="63">
                  <c:v>9.1936929595828095E-4</c:v>
                </c:pt>
                <c:pt idx="64">
                  <c:v>9.2464460725221343E-4</c:v>
                </c:pt>
                <c:pt idx="65">
                  <c:v>8.999314156888324E-4</c:v>
                </c:pt>
                <c:pt idx="67">
                  <c:v>7.7771834463649366E-4</c:v>
                </c:pt>
                <c:pt idx="68">
                  <c:v>8.9255038937242556E-4</c:v>
                </c:pt>
                <c:pt idx="69">
                  <c:v>9.0435835351089804E-4</c:v>
                </c:pt>
                <c:pt idx="70">
                  <c:v>8.72261728570271E-4</c:v>
                </c:pt>
                <c:pt idx="71">
                  <c:v>9.2026264955134688E-4</c:v>
                </c:pt>
                <c:pt idx="72">
                  <c:v>8.4443075021729743E-4</c:v>
                </c:pt>
                <c:pt idx="73">
                  <c:v>9.1319100704945492E-4</c:v>
                </c:pt>
                <c:pt idx="74">
                  <c:v>9.1584380044390761E-4</c:v>
                </c:pt>
                <c:pt idx="75">
                  <c:v>8.9955941553967783E-4</c:v>
                </c:pt>
                <c:pt idx="76">
                  <c:v>8.7502716210343344E-4</c:v>
                </c:pt>
                <c:pt idx="77">
                  <c:v>9.0532541629497626E-4</c:v>
                </c:pt>
                <c:pt idx="78">
                  <c:v>8.7028332849178305E-4</c:v>
                </c:pt>
                <c:pt idx="79">
                  <c:v>9.0001629726206122E-4</c:v>
                </c:pt>
                <c:pt idx="80">
                  <c:v>8.8482249565406397E-4</c:v>
                </c:pt>
                <c:pt idx="81">
                  <c:v>8.9187348668281065E-4</c:v>
                </c:pt>
              </c:numCache>
            </c:numRef>
          </c:xVal>
          <c:yVal>
            <c:numRef>
              <c:f>'YP Data WF only'!$R$3:$R$84</c:f>
              <c:numCache>
                <c:formatCode>0.0</c:formatCode>
                <c:ptCount val="82"/>
                <c:pt idx="0">
                  <c:v>561.06373700279869</c:v>
                </c:pt>
                <c:pt idx="1">
                  <c:v>749.63305439935425</c:v>
                </c:pt>
                <c:pt idx="2">
                  <c:v>581.27139086932266</c:v>
                </c:pt>
                <c:pt idx="3">
                  <c:v>662.6692387246502</c:v>
                </c:pt>
                <c:pt idx="4">
                  <c:v>641.85890044456437</c:v>
                </c:pt>
                <c:pt idx="5">
                  <c:v>655.43702576189446</c:v>
                </c:pt>
                <c:pt idx="6">
                  <c:v>465.62688751388635</c:v>
                </c:pt>
                <c:pt idx="7">
                  <c:v>535.00649912228209</c:v>
                </c:pt>
                <c:pt idx="8">
                  <c:v>275.39132497395059</c:v>
                </c:pt>
                <c:pt idx="9">
                  <c:v>327.18673251603883</c:v>
                </c:pt>
                <c:pt idx="10">
                  <c:v>298.61240090828829</c:v>
                </c:pt>
                <c:pt idx="11">
                  <c:v>207.67795850893441</c:v>
                </c:pt>
                <c:pt idx="12">
                  <c:v>348.10342686910678</c:v>
                </c:pt>
                <c:pt idx="13">
                  <c:v>345.12545682561898</c:v>
                </c:pt>
                <c:pt idx="14">
                  <c:v>498.03003774897684</c:v>
                </c:pt>
                <c:pt idx="15">
                  <c:v>373.80614450635102</c:v>
                </c:pt>
                <c:pt idx="16">
                  <c:v>528.0224503298175</c:v>
                </c:pt>
                <c:pt idx="17">
                  <c:v>517.84771934790069</c:v>
                </c:pt>
                <c:pt idx="18">
                  <c:v>441.76767514165766</c:v>
                </c:pt>
                <c:pt idx="19">
                  <c:v>287.90588956146405</c:v>
                </c:pt>
                <c:pt idx="20">
                  <c:v>329.73927826759922</c:v>
                </c:pt>
                <c:pt idx="21">
                  <c:v>405.21663806027942</c:v>
                </c:pt>
                <c:pt idx="22">
                  <c:v>506.78668775780392</c:v>
                </c:pt>
                <c:pt idx="23">
                  <c:v>545.92572261507019</c:v>
                </c:pt>
                <c:pt idx="24">
                  <c:v>385.11534026673871</c:v>
                </c:pt>
                <c:pt idx="25">
                  <c:v>446.30553425554365</c:v>
                </c:pt>
                <c:pt idx="26">
                  <c:v>483.5301597991388</c:v>
                </c:pt>
                <c:pt idx="27">
                  <c:v>391.17763642669553</c:v>
                </c:pt>
                <c:pt idx="28">
                  <c:v>1101.1760162836506</c:v>
                </c:pt>
                <c:pt idx="29">
                  <c:v>890.02818791858283</c:v>
                </c:pt>
                <c:pt idx="30">
                  <c:v>801.82719632304645</c:v>
                </c:pt>
                <c:pt idx="31">
                  <c:v>1411.2158655285637</c:v>
                </c:pt>
                <c:pt idx="32">
                  <c:v>951.50160630334858</c:v>
                </c:pt>
                <c:pt idx="33">
                  <c:v>1149.2856480630337</c:v>
                </c:pt>
                <c:pt idx="34">
                  <c:v>1470.0165265922531</c:v>
                </c:pt>
                <c:pt idx="35">
                  <c:v>962.1926355876567</c:v>
                </c:pt>
                <c:pt idx="36">
                  <c:v>523.86043493105751</c:v>
                </c:pt>
                <c:pt idx="37">
                  <c:v>769.75410847012483</c:v>
                </c:pt>
                <c:pt idx="38">
                  <c:v>935.465062376888</c:v>
                </c:pt>
                <c:pt idx="39">
                  <c:v>708.28069008535806</c:v>
                </c:pt>
                <c:pt idx="40">
                  <c:v>871.31888667104454</c:v>
                </c:pt>
                <c:pt idx="41">
                  <c:v>1159.9766773473423</c:v>
                </c:pt>
                <c:pt idx="42">
                  <c:v>694.91690347997348</c:v>
                </c:pt>
                <c:pt idx="43">
                  <c:v>748.3720499015102</c:v>
                </c:pt>
                <c:pt idx="44">
                  <c:v>726.98999133289635</c:v>
                </c:pt>
                <c:pt idx="45">
                  <c:v>1083.8030936966516</c:v>
                </c:pt>
                <c:pt idx="46">
                  <c:v>1058.4118991464229</c:v>
                </c:pt>
                <c:pt idx="47">
                  <c:v>566.62455206828679</c:v>
                </c:pt>
                <c:pt idx="48">
                  <c:v>940.8105770190416</c:v>
                </c:pt>
                <c:pt idx="49">
                  <c:v>839.24579881812292</c:v>
                </c:pt>
                <c:pt idx="50">
                  <c:v>732.33550597504939</c:v>
                </c:pt>
                <c:pt idx="51">
                  <c:v>967.53815022981041</c:v>
                </c:pt>
                <c:pt idx="52">
                  <c:v>775.09962311227798</c:v>
                </c:pt>
                <c:pt idx="53">
                  <c:v>705.6079327642816</c:v>
                </c:pt>
                <c:pt idx="54">
                  <c:v>791.13616703873947</c:v>
                </c:pt>
                <c:pt idx="55">
                  <c:v>1111.8670455679578</c:v>
                </c:pt>
                <c:pt idx="57">
                  <c:v>2144.1179340820922</c:v>
                </c:pt>
                <c:pt idx="58">
                  <c:v>1844.4313427310199</c:v>
                </c:pt>
                <c:pt idx="59">
                  <c:v>2315.3015433354226</c:v>
                </c:pt>
                <c:pt idx="60">
                  <c:v>2385.6193895606907</c:v>
                </c:pt>
                <c:pt idx="61">
                  <c:v>2222.2168534552407</c:v>
                </c:pt>
                <c:pt idx="62">
                  <c:v>2111.2645141243797</c:v>
                </c:pt>
                <c:pt idx="63">
                  <c:v>2351.9313774609013</c:v>
                </c:pt>
                <c:pt idx="64">
                  <c:v>2002.32949005408</c:v>
                </c:pt>
                <c:pt idx="65">
                  <c:v>1580.9987884911711</c:v>
                </c:pt>
                <c:pt idx="67">
                  <c:v>1152.3937311327084</c:v>
                </c:pt>
                <c:pt idx="68">
                  <c:v>2049.0136454094063</c:v>
                </c:pt>
                <c:pt idx="69">
                  <c:v>1921.6913590936658</c:v>
                </c:pt>
                <c:pt idx="70">
                  <c:v>2304.7874622654167</c:v>
                </c:pt>
                <c:pt idx="71">
                  <c:v>2432.9566817495547</c:v>
                </c:pt>
                <c:pt idx="72">
                  <c:v>1920.844425925269</c:v>
                </c:pt>
                <c:pt idx="73">
                  <c:v>1280.5629506168448</c:v>
                </c:pt>
                <c:pt idx="74">
                  <c:v>1664.7882980131258</c:v>
                </c:pt>
                <c:pt idx="75">
                  <c:v>1536.901389585121</c:v>
                </c:pt>
                <c:pt idx="76">
                  <c:v>1537.4660116973853</c:v>
                </c:pt>
                <c:pt idx="77">
                  <c:v>2048.7313343532765</c:v>
                </c:pt>
                <c:pt idx="78">
                  <c:v>1280.5629506168448</c:v>
                </c:pt>
                <c:pt idx="79">
                  <c:v>1536.901389585121</c:v>
                </c:pt>
                <c:pt idx="80">
                  <c:v>2049.0136454094063</c:v>
                </c:pt>
                <c:pt idx="81">
                  <c:v>1920.844425925269</c:v>
                </c:pt>
              </c:numCache>
            </c:numRef>
          </c:yVal>
        </c:ser>
        <c:ser>
          <c:idx val="1"/>
          <c:order val="1"/>
          <c:tx>
            <c:v>ALtus</c:v>
          </c:tx>
          <c:spPr>
            <a:ln w="28575">
              <a:noFill/>
            </a:ln>
          </c:spPr>
          <c:trendline>
            <c:trendlineType val="exp"/>
            <c:dispRSqr val="1"/>
            <c:dispEq val="1"/>
            <c:trendlineLbl>
              <c:layout>
                <c:manualLayout>
                  <c:x val="-0.12634392923106832"/>
                  <c:y val="-0.27114545056867884"/>
                </c:manualLayout>
              </c:layout>
              <c:numFmt formatCode="General" sourceLinked="0"/>
              <c:spPr>
                <a:ln>
                  <a:solidFill>
                    <a:srgbClr val="C00000"/>
                  </a:solidFill>
                </a:ln>
              </c:spPr>
            </c:trendlineLbl>
          </c:trendline>
          <c:xVal>
            <c:numRef>
              <c:f>'YP Data WF only'!$AB$104:$AB$172</c:f>
              <c:numCache>
                <c:formatCode>0.000000</c:formatCode>
                <c:ptCount val="69"/>
                <c:pt idx="0">
                  <c:v>4.7560217017663048E-4</c:v>
                </c:pt>
                <c:pt idx="1">
                  <c:v>4.4666606415591053E-4</c:v>
                </c:pt>
                <c:pt idx="2">
                  <c:v>5.0979479381793439E-4</c:v>
                </c:pt>
                <c:pt idx="3">
                  <c:v>5.0574205702747508E-4</c:v>
                </c:pt>
                <c:pt idx="4">
                  <c:v>5.1363319652022944E-4</c:v>
                </c:pt>
                <c:pt idx="5">
                  <c:v>5.084929466226708E-4</c:v>
                </c:pt>
                <c:pt idx="6">
                  <c:v>5.0698915404211935E-4</c:v>
                </c:pt>
                <c:pt idx="7">
                  <c:v>5.0786644942632953E-4</c:v>
                </c:pt>
                <c:pt idx="8">
                  <c:v>4.8411334536345121E-4</c:v>
                </c:pt>
                <c:pt idx="9">
                  <c:v>5.0926971625905794E-4</c:v>
                </c:pt>
                <c:pt idx="10">
                  <c:v>5.060831578998444E-4</c:v>
                </c:pt>
                <c:pt idx="11">
                  <c:v>4.9149122019104003E-4</c:v>
                </c:pt>
                <c:pt idx="12">
                  <c:v>4.7001477962711389E-4</c:v>
                </c:pt>
                <c:pt idx="13">
                  <c:v>4.9886578910495946E-4</c:v>
                </c:pt>
                <c:pt idx="14">
                  <c:v>5.1185669953416192E-4</c:v>
                </c:pt>
                <c:pt idx="15">
                  <c:v>5.1970108695652132E-4</c:v>
                </c:pt>
                <c:pt idx="18">
                  <c:v>4.6964608589337346E-4</c:v>
                </c:pt>
                <c:pt idx="19">
                  <c:v>5.5425018941176541E-4</c:v>
                </c:pt>
                <c:pt idx="20">
                  <c:v>5.459751131092446E-4</c:v>
                </c:pt>
                <c:pt idx="21">
                  <c:v>5.7856283592437065E-4</c:v>
                </c:pt>
                <c:pt idx="22">
                  <c:v>5.2082329939209782E-4</c:v>
                </c:pt>
                <c:pt idx="23">
                  <c:v>5.7031963420168131E-4</c:v>
                </c:pt>
                <c:pt idx="24">
                  <c:v>5.8838392827434047E-4</c:v>
                </c:pt>
                <c:pt idx="25">
                  <c:v>6.1395490636254513E-4</c:v>
                </c:pt>
                <c:pt idx="26">
                  <c:v>5.6528683109243708E-4</c:v>
                </c:pt>
                <c:pt idx="27">
                  <c:v>5.2312623867373047E-4</c:v>
                </c:pt>
                <c:pt idx="28">
                  <c:v>5.9379419819819855E-4</c:v>
                </c:pt>
                <c:pt idx="29">
                  <c:v>5.737760179831934E-4</c:v>
                </c:pt>
                <c:pt idx="30">
                  <c:v>5.7805956856378992E-4</c:v>
                </c:pt>
                <c:pt idx="31">
                  <c:v>5.085449893509139E-4</c:v>
                </c:pt>
                <c:pt idx="32">
                  <c:v>5.8147014532418492E-4</c:v>
                </c:pt>
                <c:pt idx="33">
                  <c:v>5.9563473151260531E-4</c:v>
                </c:pt>
                <c:pt idx="35">
                  <c:v>4.9256401137980175E-4</c:v>
                </c:pt>
                <c:pt idx="36">
                  <c:v>5.5012802275960213E-4</c:v>
                </c:pt>
                <c:pt idx="37">
                  <c:v>5.2700924608819436E-4</c:v>
                </c:pt>
                <c:pt idx="38">
                  <c:v>4.5721906116643018E-4</c:v>
                </c:pt>
                <c:pt idx="39">
                  <c:v>5.3272403982930385E-4</c:v>
                </c:pt>
                <c:pt idx="40">
                  <c:v>5.1211593172119482E-4</c:v>
                </c:pt>
                <c:pt idx="41">
                  <c:v>4.5075035561877681E-4</c:v>
                </c:pt>
                <c:pt idx="42">
                  <c:v>4.7938122332859181E-4</c:v>
                </c:pt>
                <c:pt idx="43">
                  <c:v>5.1639402560455178E-4</c:v>
                </c:pt>
                <c:pt idx="45">
                  <c:v>3.9102866964709117E-4</c:v>
                </c:pt>
                <c:pt idx="46">
                  <c:v>5.2744711977703107E-4</c:v>
                </c:pt>
                <c:pt idx="47">
                  <c:v>5.4297940711688433E-4</c:v>
                </c:pt>
                <c:pt idx="48">
                  <c:v>5.5228698575284754E-4</c:v>
                </c:pt>
                <c:pt idx="49">
                  <c:v>5.5837281077219256E-4</c:v>
                </c:pt>
                <c:pt idx="50">
                  <c:v>5.8654467408112093E-4</c:v>
                </c:pt>
                <c:pt idx="51">
                  <c:v>4.931146427276465E-4</c:v>
                </c:pt>
                <c:pt idx="52">
                  <c:v>5.3911439325591724E-4</c:v>
                </c:pt>
                <c:pt idx="53">
                  <c:v>5.6217940428466792E-4</c:v>
                </c:pt>
                <c:pt idx="54">
                  <c:v>5.8063305047334121E-4</c:v>
                </c:pt>
                <c:pt idx="55">
                  <c:v>5.7658168494081809E-4</c:v>
                </c:pt>
                <c:pt idx="56">
                  <c:v>5.4230210165441691E-4</c:v>
                </c:pt>
                <c:pt idx="57">
                  <c:v>4.3033453934483761E-4</c:v>
                </c:pt>
                <c:pt idx="58">
                  <c:v>5.5660166617991504E-4</c:v>
                </c:pt>
                <c:pt idx="59">
                  <c:v>5.573456614509255E-4</c:v>
                </c:pt>
                <c:pt idx="60">
                  <c:v>5.8174904759971367E-4</c:v>
                </c:pt>
                <c:pt idx="61">
                  <c:v>5.6599093988474549E-4</c:v>
                </c:pt>
                <c:pt idx="62">
                  <c:v>4.7878532417777834E-4</c:v>
                </c:pt>
                <c:pt idx="63">
                  <c:v>4.6969533345368324E-4</c:v>
                </c:pt>
                <c:pt idx="64">
                  <c:v>5.6434729041435411E-4</c:v>
                </c:pt>
                <c:pt idx="65">
                  <c:v>5.566381266762947E-4</c:v>
                </c:pt>
                <c:pt idx="66">
                  <c:v>5.5257437152045319E-4</c:v>
                </c:pt>
                <c:pt idx="67">
                  <c:v>5.749168294416579E-4</c:v>
                </c:pt>
                <c:pt idx="68">
                  <c:v>5.4640678584030812E-4</c:v>
                </c:pt>
              </c:numCache>
            </c:numRef>
          </c:xVal>
          <c:yVal>
            <c:numRef>
              <c:f>'YP Data WF only'!$R$104:$R$172</c:f>
              <c:numCache>
                <c:formatCode>0.0</c:formatCode>
                <c:ptCount val="69"/>
                <c:pt idx="0">
                  <c:v>1047.1087598400011</c:v>
                </c:pt>
                <c:pt idx="1">
                  <c:v>1090.7382915000003</c:v>
                </c:pt>
                <c:pt idx="2">
                  <c:v>1085.8905657600012</c:v>
                </c:pt>
                <c:pt idx="3">
                  <c:v>1197.3882577800011</c:v>
                </c:pt>
                <c:pt idx="4">
                  <c:v>969.5451479999997</c:v>
                </c:pt>
                <c:pt idx="5">
                  <c:v>1066.4996628000001</c:v>
                </c:pt>
                <c:pt idx="6">
                  <c:v>1148.9110003799999</c:v>
                </c:pt>
                <c:pt idx="7">
                  <c:v>1095.58601724</c:v>
                </c:pt>
                <c:pt idx="8">
                  <c:v>1158.6064518600003</c:v>
                </c:pt>
                <c:pt idx="9">
                  <c:v>1144.0632746399992</c:v>
                </c:pt>
                <c:pt idx="10">
                  <c:v>1241.0177894400015</c:v>
                </c:pt>
                <c:pt idx="11">
                  <c:v>1304.0382240600004</c:v>
                </c:pt>
                <c:pt idx="12">
                  <c:v>1003.4792281799997</c:v>
                </c:pt>
                <c:pt idx="13">
                  <c:v>1090.7382915000003</c:v>
                </c:pt>
                <c:pt idx="14">
                  <c:v>1207.0837092600002</c:v>
                </c:pt>
                <c:pt idx="15">
                  <c:v>1139.2155489000011</c:v>
                </c:pt>
                <c:pt idx="18">
                  <c:v>1182.3582399999998</c:v>
                </c:pt>
                <c:pt idx="19">
                  <c:v>1294.9585600000009</c:v>
                </c:pt>
                <c:pt idx="20">
                  <c:v>1144.0352000000003</c:v>
                </c:pt>
                <c:pt idx="21">
                  <c:v>1157.03728</c:v>
                </c:pt>
                <c:pt idx="22">
                  <c:v>1166.5998399999999</c:v>
                </c:pt>
                <c:pt idx="23">
                  <c:v>1029.7026880000001</c:v>
                </c:pt>
                <c:pt idx="24">
                  <c:v>1479.7888</c:v>
                </c:pt>
                <c:pt idx="25">
                  <c:v>1268.5164800000002</c:v>
                </c:pt>
                <c:pt idx="26">
                  <c:v>1146.1576000000002</c:v>
                </c:pt>
                <c:pt idx="27">
                  <c:v>1416.7798399999999</c:v>
                </c:pt>
                <c:pt idx="28">
                  <c:v>1345.9409600000001</c:v>
                </c:pt>
                <c:pt idx="29">
                  <c:v>1107.7133760000002</c:v>
                </c:pt>
                <c:pt idx="30">
                  <c:v>1338.1110399999998</c:v>
                </c:pt>
                <c:pt idx="31">
                  <c:v>1316.5230399999998</c:v>
                </c:pt>
                <c:pt idx="32">
                  <c:v>1246.3180800000002</c:v>
                </c:pt>
                <c:pt idx="33">
                  <c:v>1548.8715199999999</c:v>
                </c:pt>
                <c:pt idx="35" formatCode="0.00">
                  <c:v>786.28967189267814</c:v>
                </c:pt>
                <c:pt idx="36" formatCode="0.00">
                  <c:v>1342.7408243090349</c:v>
                </c:pt>
                <c:pt idx="37" formatCode="0.00">
                  <c:v>1409.0897430095358</c:v>
                </c:pt>
                <c:pt idx="38" formatCode="0.00">
                  <c:v>681.81761758525818</c:v>
                </c:pt>
                <c:pt idx="39" formatCode="0.00">
                  <c:v>1337.2422951349604</c:v>
                </c:pt>
                <c:pt idx="40" formatCode="0.00">
                  <c:v>1596.7728721512851</c:v>
                </c:pt>
                <c:pt idx="41" formatCode="0.00">
                  <c:v>810.48320025860744</c:v>
                </c:pt>
                <c:pt idx="42" formatCode="0.00">
                  <c:v>1149.1925973816064</c:v>
                </c:pt>
                <c:pt idx="43" formatCode="0.00">
                  <c:v>1545.4532665265879</c:v>
                </c:pt>
                <c:pt idx="45">
                  <c:v>648.11726043800638</c:v>
                </c:pt>
                <c:pt idx="46">
                  <c:v>1114.7616879533712</c:v>
                </c:pt>
                <c:pt idx="47">
                  <c:v>1296.2345208760128</c:v>
                </c:pt>
                <c:pt idx="48">
                  <c:v>1524.3717965501908</c:v>
                </c:pt>
                <c:pt idx="49">
                  <c:v>1441.4127872141264</c:v>
                </c:pt>
                <c:pt idx="50">
                  <c:v>1664.3651248047997</c:v>
                </c:pt>
                <c:pt idx="51">
                  <c:v>715.52145552355921</c:v>
                </c:pt>
                <c:pt idx="52">
                  <c:v>1171.7960068719158</c:v>
                </c:pt>
                <c:pt idx="53">
                  <c:v>1451.7826633811358</c:v>
                </c:pt>
                <c:pt idx="54">
                  <c:v>1711.0295675563373</c:v>
                </c:pt>
                <c:pt idx="55">
                  <c:v>1607.330805886256</c:v>
                </c:pt>
                <c:pt idx="56">
                  <c:v>1423.5200000000002</c:v>
                </c:pt>
                <c:pt idx="57">
                  <c:v>674.04195085552647</c:v>
                </c:pt>
                <c:pt idx="58">
                  <c:v>1244.3851400409724</c:v>
                </c:pt>
                <c:pt idx="59">
                  <c:v>1638.4404343872804</c:v>
                </c:pt>
                <c:pt idx="60">
                  <c:v>1716.2145056398408</c:v>
                </c:pt>
                <c:pt idx="61">
                  <c:v>1617.7006820532649</c:v>
                </c:pt>
                <c:pt idx="62">
                  <c:v>1311.789335126525</c:v>
                </c:pt>
                <c:pt idx="63">
                  <c:v>674.04195085552647</c:v>
                </c:pt>
                <c:pt idx="64">
                  <c:v>1399.933282546094</c:v>
                </c:pt>
                <c:pt idx="65">
                  <c:v>1482.8922918821588</c:v>
                </c:pt>
                <c:pt idx="66">
                  <c:v>1348.0839017110536</c:v>
                </c:pt>
                <c:pt idx="67">
                  <c:v>1534.7416727172001</c:v>
                </c:pt>
                <c:pt idx="68">
                  <c:v>1296.2345208760128</c:v>
                </c:pt>
              </c:numCache>
            </c:numRef>
          </c:yVal>
        </c:ser>
        <c:axId val="48047232"/>
        <c:axId val="48048768"/>
      </c:scatterChart>
      <c:valAx>
        <c:axId val="48047232"/>
        <c:scaling>
          <c:orientation val="minMax"/>
        </c:scaling>
        <c:axPos val="b"/>
        <c:numFmt formatCode="0.000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8048768"/>
        <c:crosses val="autoZero"/>
        <c:crossBetween val="midCat"/>
      </c:valAx>
      <c:valAx>
        <c:axId val="48048768"/>
        <c:scaling>
          <c:orientation val="minMax"/>
        </c:scaling>
        <c:axPos val="l"/>
        <c:numFmt formatCode="0" sourceLinked="0"/>
        <c:tickLblPos val="nextTo"/>
        <c:crossAx val="48047232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6347736625514404"/>
          <c:y val="0.41909886264216972"/>
          <c:w val="0.122119341563786"/>
          <c:h val="0.1506909448818898"/>
        </c:manualLayout>
      </c:layout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South West</a:t>
            </a:r>
          </a:p>
        </c:rich>
      </c:tx>
      <c:layout>
        <c:manualLayout>
          <c:xMode val="edge"/>
          <c:yMode val="edge"/>
          <c:x val="0.41366662500520784"/>
          <c:y val="3.7777690288713937E-2"/>
        </c:manualLayout>
      </c:layout>
      <c:overlay val="1"/>
    </c:title>
    <c:plotArea>
      <c:layout>
        <c:manualLayout>
          <c:layoutTarget val="inner"/>
          <c:xMode val="edge"/>
          <c:yMode val="edge"/>
          <c:x val="0.18932591759363415"/>
          <c:y val="3.9685564304461941E-2"/>
          <c:w val="0.72222222222222221"/>
          <c:h val="0.78182388451443574"/>
        </c:manualLayout>
      </c:layout>
      <c:scatterChart>
        <c:scatterStyle val="lineMarker"/>
        <c:ser>
          <c:idx val="1"/>
          <c:order val="0"/>
          <c:tx>
            <c:v>ALtus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accent6">
                  <a:lumMod val="75000"/>
                </a:schemeClr>
              </a:solidFill>
            </c:spPr>
          </c:marker>
          <c:trendline>
            <c:trendlineType val="exp"/>
            <c:dispRSqr val="1"/>
            <c:dispEq val="1"/>
            <c:trendlineLbl>
              <c:layout>
                <c:manualLayout>
                  <c:x val="-0.26501187351581057"/>
                  <c:y val="1.4824146981627297E-2"/>
                </c:manualLayout>
              </c:layout>
              <c:numFmt formatCode="General" sourceLinked="0"/>
            </c:trendlineLbl>
          </c:trendline>
          <c:xVal>
            <c:numRef>
              <c:f>'YP Data WF only'!$AB$104:$AB$172</c:f>
              <c:numCache>
                <c:formatCode>0.000000</c:formatCode>
                <c:ptCount val="69"/>
                <c:pt idx="0">
                  <c:v>4.7560217017663043E-4</c:v>
                </c:pt>
                <c:pt idx="1">
                  <c:v>4.4666606415591075E-4</c:v>
                </c:pt>
                <c:pt idx="2">
                  <c:v>5.0979479381793407E-4</c:v>
                </c:pt>
                <c:pt idx="3">
                  <c:v>5.0574205702747486E-4</c:v>
                </c:pt>
                <c:pt idx="4">
                  <c:v>5.1363319652022923E-4</c:v>
                </c:pt>
                <c:pt idx="5">
                  <c:v>5.0849294662267048E-4</c:v>
                </c:pt>
                <c:pt idx="6">
                  <c:v>5.0698915404211913E-4</c:v>
                </c:pt>
                <c:pt idx="7">
                  <c:v>5.0786644942632975E-4</c:v>
                </c:pt>
                <c:pt idx="8">
                  <c:v>4.8411334536345142E-4</c:v>
                </c:pt>
                <c:pt idx="9">
                  <c:v>5.0926971625905805E-4</c:v>
                </c:pt>
                <c:pt idx="10">
                  <c:v>5.060831578998444E-4</c:v>
                </c:pt>
                <c:pt idx="11">
                  <c:v>4.9149122019104003E-4</c:v>
                </c:pt>
                <c:pt idx="12">
                  <c:v>4.700147796271141E-4</c:v>
                </c:pt>
                <c:pt idx="13">
                  <c:v>4.9886578910495968E-4</c:v>
                </c:pt>
                <c:pt idx="14">
                  <c:v>5.1185669953416203E-4</c:v>
                </c:pt>
                <c:pt idx="15">
                  <c:v>5.1970108695652078E-4</c:v>
                </c:pt>
                <c:pt idx="18">
                  <c:v>4.6964608589337314E-4</c:v>
                </c:pt>
                <c:pt idx="19">
                  <c:v>5.5425018941176552E-4</c:v>
                </c:pt>
                <c:pt idx="20">
                  <c:v>5.4597511310924493E-4</c:v>
                </c:pt>
                <c:pt idx="21">
                  <c:v>5.7856283592437087E-4</c:v>
                </c:pt>
                <c:pt idx="22">
                  <c:v>5.2082329939209804E-4</c:v>
                </c:pt>
                <c:pt idx="23">
                  <c:v>5.7031963420168131E-4</c:v>
                </c:pt>
                <c:pt idx="24">
                  <c:v>5.8838392827434047E-4</c:v>
                </c:pt>
                <c:pt idx="25">
                  <c:v>6.1395490636254513E-4</c:v>
                </c:pt>
                <c:pt idx="26">
                  <c:v>5.652868310924373E-4</c:v>
                </c:pt>
                <c:pt idx="27">
                  <c:v>5.231262386737309E-4</c:v>
                </c:pt>
                <c:pt idx="28">
                  <c:v>5.9379419819819866E-4</c:v>
                </c:pt>
                <c:pt idx="29">
                  <c:v>5.7377601798319362E-4</c:v>
                </c:pt>
                <c:pt idx="30">
                  <c:v>5.7805956856379003E-4</c:v>
                </c:pt>
                <c:pt idx="31">
                  <c:v>5.0854498935091412E-4</c:v>
                </c:pt>
                <c:pt idx="32">
                  <c:v>5.8147014532418482E-4</c:v>
                </c:pt>
                <c:pt idx="33">
                  <c:v>5.9563473151260564E-4</c:v>
                </c:pt>
                <c:pt idx="35">
                  <c:v>4.9256401137980175E-4</c:v>
                </c:pt>
                <c:pt idx="36">
                  <c:v>5.501280227596017E-4</c:v>
                </c:pt>
                <c:pt idx="37">
                  <c:v>5.2700924608819447E-4</c:v>
                </c:pt>
                <c:pt idx="38">
                  <c:v>4.5721906116643024E-4</c:v>
                </c:pt>
                <c:pt idx="39">
                  <c:v>5.3272403982930396E-4</c:v>
                </c:pt>
                <c:pt idx="40">
                  <c:v>5.1211593172119482E-4</c:v>
                </c:pt>
                <c:pt idx="41">
                  <c:v>4.507503556187767E-4</c:v>
                </c:pt>
                <c:pt idx="42">
                  <c:v>4.7938122332859181E-4</c:v>
                </c:pt>
                <c:pt idx="43">
                  <c:v>5.1639402560455145E-4</c:v>
                </c:pt>
                <c:pt idx="45">
                  <c:v>3.9102866964709117E-4</c:v>
                </c:pt>
                <c:pt idx="46">
                  <c:v>5.2744711977703129E-4</c:v>
                </c:pt>
                <c:pt idx="47">
                  <c:v>5.4297940711688433E-4</c:v>
                </c:pt>
                <c:pt idx="48">
                  <c:v>5.5228698575284754E-4</c:v>
                </c:pt>
                <c:pt idx="49">
                  <c:v>5.5837281077219299E-4</c:v>
                </c:pt>
                <c:pt idx="50">
                  <c:v>5.8654467408112039E-4</c:v>
                </c:pt>
                <c:pt idx="51">
                  <c:v>4.9311464272764661E-4</c:v>
                </c:pt>
                <c:pt idx="52">
                  <c:v>5.3911439325591735E-4</c:v>
                </c:pt>
                <c:pt idx="53">
                  <c:v>5.6217940428466792E-4</c:v>
                </c:pt>
                <c:pt idx="54">
                  <c:v>5.8063305047334132E-4</c:v>
                </c:pt>
                <c:pt idx="55">
                  <c:v>5.7658168494081809E-4</c:v>
                </c:pt>
                <c:pt idx="56">
                  <c:v>5.4230210165441702E-4</c:v>
                </c:pt>
                <c:pt idx="57">
                  <c:v>4.3033453934483788E-4</c:v>
                </c:pt>
                <c:pt idx="58">
                  <c:v>5.5660166617991472E-4</c:v>
                </c:pt>
                <c:pt idx="59">
                  <c:v>5.573456614509255E-4</c:v>
                </c:pt>
                <c:pt idx="60">
                  <c:v>5.8174904759971334E-4</c:v>
                </c:pt>
                <c:pt idx="61">
                  <c:v>5.6599093988474517E-4</c:v>
                </c:pt>
                <c:pt idx="62">
                  <c:v>4.7878532417777823E-4</c:v>
                </c:pt>
                <c:pt idx="63">
                  <c:v>4.6969533345368329E-4</c:v>
                </c:pt>
                <c:pt idx="64">
                  <c:v>5.6434729041435422E-4</c:v>
                </c:pt>
                <c:pt idx="65">
                  <c:v>5.566381266762946E-4</c:v>
                </c:pt>
                <c:pt idx="66">
                  <c:v>5.5257437152045341E-4</c:v>
                </c:pt>
                <c:pt idx="67">
                  <c:v>5.7491682944165812E-4</c:v>
                </c:pt>
                <c:pt idx="68">
                  <c:v>5.4640678584030801E-4</c:v>
                </c:pt>
              </c:numCache>
            </c:numRef>
          </c:xVal>
          <c:yVal>
            <c:numRef>
              <c:f>'YP Data WF only'!$R$104:$R$172</c:f>
              <c:numCache>
                <c:formatCode>0.0</c:formatCode>
                <c:ptCount val="69"/>
                <c:pt idx="0">
                  <c:v>1047.1087598400011</c:v>
                </c:pt>
                <c:pt idx="1">
                  <c:v>1090.7382915000003</c:v>
                </c:pt>
                <c:pt idx="2">
                  <c:v>1085.8905657600017</c:v>
                </c:pt>
                <c:pt idx="3">
                  <c:v>1197.3882577800011</c:v>
                </c:pt>
                <c:pt idx="4">
                  <c:v>969.54514799999947</c:v>
                </c:pt>
                <c:pt idx="5">
                  <c:v>1066.4996628000001</c:v>
                </c:pt>
                <c:pt idx="6">
                  <c:v>1148.9110003799999</c:v>
                </c:pt>
                <c:pt idx="7">
                  <c:v>1095.58601724</c:v>
                </c:pt>
                <c:pt idx="8">
                  <c:v>1158.6064518600003</c:v>
                </c:pt>
                <c:pt idx="9">
                  <c:v>1144.0632746399988</c:v>
                </c:pt>
                <c:pt idx="10">
                  <c:v>1241.0177894400019</c:v>
                </c:pt>
                <c:pt idx="11">
                  <c:v>1304.0382240600004</c:v>
                </c:pt>
                <c:pt idx="12">
                  <c:v>1003.4792281799995</c:v>
                </c:pt>
                <c:pt idx="13">
                  <c:v>1090.7382915000003</c:v>
                </c:pt>
                <c:pt idx="14">
                  <c:v>1207.0837092600002</c:v>
                </c:pt>
                <c:pt idx="15">
                  <c:v>1139.2155489000011</c:v>
                </c:pt>
                <c:pt idx="18">
                  <c:v>1182.3582399999998</c:v>
                </c:pt>
                <c:pt idx="19">
                  <c:v>1294.9585600000014</c:v>
                </c:pt>
                <c:pt idx="20">
                  <c:v>1144.0352000000003</c:v>
                </c:pt>
                <c:pt idx="21">
                  <c:v>1157.03728</c:v>
                </c:pt>
                <c:pt idx="22">
                  <c:v>1166.5998399999999</c:v>
                </c:pt>
                <c:pt idx="23">
                  <c:v>1029.7026880000001</c:v>
                </c:pt>
                <c:pt idx="24">
                  <c:v>1479.7888</c:v>
                </c:pt>
                <c:pt idx="25">
                  <c:v>1268.5164800000002</c:v>
                </c:pt>
                <c:pt idx="26">
                  <c:v>1146.1576000000002</c:v>
                </c:pt>
                <c:pt idx="27">
                  <c:v>1416.7798399999999</c:v>
                </c:pt>
                <c:pt idx="28">
                  <c:v>1345.9409600000001</c:v>
                </c:pt>
                <c:pt idx="29">
                  <c:v>1107.7133760000002</c:v>
                </c:pt>
                <c:pt idx="30">
                  <c:v>1338.1110399999998</c:v>
                </c:pt>
                <c:pt idx="31">
                  <c:v>1316.5230399999998</c:v>
                </c:pt>
                <c:pt idx="32">
                  <c:v>1246.3180800000002</c:v>
                </c:pt>
                <c:pt idx="33">
                  <c:v>1548.8715199999999</c:v>
                </c:pt>
                <c:pt idx="35" formatCode="0.00">
                  <c:v>786.28967189267814</c:v>
                </c:pt>
                <c:pt idx="36" formatCode="0.00">
                  <c:v>1342.7408243090349</c:v>
                </c:pt>
                <c:pt idx="37" formatCode="0.00">
                  <c:v>1409.0897430095358</c:v>
                </c:pt>
                <c:pt idx="38" formatCode="0.00">
                  <c:v>681.81761758525772</c:v>
                </c:pt>
                <c:pt idx="39" formatCode="0.00">
                  <c:v>1337.2422951349604</c:v>
                </c:pt>
                <c:pt idx="40" formatCode="0.00">
                  <c:v>1596.7728721512851</c:v>
                </c:pt>
                <c:pt idx="41" formatCode="0.00">
                  <c:v>810.48320025860789</c:v>
                </c:pt>
                <c:pt idx="42" formatCode="0.00">
                  <c:v>1149.1925973816064</c:v>
                </c:pt>
                <c:pt idx="43" formatCode="0.00">
                  <c:v>1545.4532665265879</c:v>
                </c:pt>
                <c:pt idx="45">
                  <c:v>648.11726043800638</c:v>
                </c:pt>
                <c:pt idx="46">
                  <c:v>1114.7616879533712</c:v>
                </c:pt>
                <c:pt idx="47">
                  <c:v>1296.2345208760128</c:v>
                </c:pt>
                <c:pt idx="48">
                  <c:v>1524.3717965501908</c:v>
                </c:pt>
                <c:pt idx="49">
                  <c:v>1441.4127872141264</c:v>
                </c:pt>
                <c:pt idx="50">
                  <c:v>1664.3651248047997</c:v>
                </c:pt>
                <c:pt idx="51">
                  <c:v>715.52145552355921</c:v>
                </c:pt>
                <c:pt idx="52">
                  <c:v>1171.7960068719158</c:v>
                </c:pt>
                <c:pt idx="53">
                  <c:v>1451.7826633811364</c:v>
                </c:pt>
                <c:pt idx="54">
                  <c:v>1711.0295675563373</c:v>
                </c:pt>
                <c:pt idx="55">
                  <c:v>1607.330805886256</c:v>
                </c:pt>
                <c:pt idx="56">
                  <c:v>1423.5200000000002</c:v>
                </c:pt>
                <c:pt idx="57">
                  <c:v>674.04195085552647</c:v>
                </c:pt>
                <c:pt idx="58">
                  <c:v>1244.3851400409724</c:v>
                </c:pt>
                <c:pt idx="59">
                  <c:v>1638.4404343872804</c:v>
                </c:pt>
                <c:pt idx="60">
                  <c:v>1716.2145056398408</c:v>
                </c:pt>
                <c:pt idx="61">
                  <c:v>1617.7006820532654</c:v>
                </c:pt>
                <c:pt idx="62">
                  <c:v>1311.789335126525</c:v>
                </c:pt>
                <c:pt idx="63">
                  <c:v>674.04195085552647</c:v>
                </c:pt>
                <c:pt idx="64">
                  <c:v>1399.933282546094</c:v>
                </c:pt>
                <c:pt idx="65">
                  <c:v>1482.8922918821588</c:v>
                </c:pt>
                <c:pt idx="66">
                  <c:v>1348.0839017110536</c:v>
                </c:pt>
                <c:pt idx="67">
                  <c:v>1534.7416727172001</c:v>
                </c:pt>
                <c:pt idx="68">
                  <c:v>1296.2345208760128</c:v>
                </c:pt>
              </c:numCache>
            </c:numRef>
          </c:yVal>
        </c:ser>
        <c:ser>
          <c:idx val="0"/>
          <c:order val="1"/>
          <c:tx>
            <c:v>YPN</c:v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FF0000"/>
              </a:solidFill>
            </c:spPr>
          </c:marker>
          <c:trendline>
            <c:spPr>
              <a:ln w="22225">
                <a:solidFill>
                  <a:srgbClr val="FF0000"/>
                </a:solidFill>
              </a:ln>
            </c:spPr>
            <c:trendlineType val="exp"/>
            <c:dispEq val="1"/>
            <c:trendlineLbl>
              <c:layout>
                <c:manualLayout>
                  <c:x val="-0.23981543973669964"/>
                  <c:y val="6.2810236220472451E-2"/>
                </c:manualLayout>
              </c:layout>
              <c:numFmt formatCode="General" sourceLinked="0"/>
            </c:trendlineLbl>
          </c:trendline>
          <c:xVal>
            <c:numRef>
              <c:f>'YP Data WF only'!$BD$7:$BD$12</c:f>
              <c:numCache>
                <c:formatCode>General</c:formatCode>
                <c:ptCount val="6"/>
                <c:pt idx="0">
                  <c:v>3.5000000000000038E-4</c:v>
                </c:pt>
                <c:pt idx="1">
                  <c:v>4.0000000000000034E-4</c:v>
                </c:pt>
                <c:pt idx="2">
                  <c:v>4.5000000000000064E-4</c:v>
                </c:pt>
                <c:pt idx="3">
                  <c:v>5.0000000000000034E-4</c:v>
                </c:pt>
                <c:pt idx="4">
                  <c:v>5.5000000000000079E-4</c:v>
                </c:pt>
                <c:pt idx="5">
                  <c:v>6.0000000000000081E-4</c:v>
                </c:pt>
              </c:numCache>
            </c:numRef>
          </c:xVal>
          <c:yVal>
            <c:numRef>
              <c:f>'YP Data WF only'!$BF$7:$BF$12</c:f>
              <c:numCache>
                <c:formatCode>General</c:formatCode>
                <c:ptCount val="6"/>
                <c:pt idx="0">
                  <c:v>836.10872538592446</c:v>
                </c:pt>
                <c:pt idx="1">
                  <c:v>1004.4181111368066</c:v>
                </c:pt>
                <c:pt idx="2">
                  <c:v>1206.6083170151949</c:v>
                </c:pt>
                <c:pt idx="3">
                  <c:v>1449.4995804510552</c:v>
                </c:pt>
                <c:pt idx="4">
                  <c:v>1741.285058373523</c:v>
                </c:pt>
                <c:pt idx="5">
                  <c:v>2091.8071970544256</c:v>
                </c:pt>
              </c:numCache>
            </c:numRef>
          </c:yVal>
        </c:ser>
        <c:axId val="48092672"/>
        <c:axId val="48094592"/>
      </c:scatterChart>
      <c:valAx>
        <c:axId val="48092672"/>
        <c:scaling>
          <c:orientation val="minMax"/>
          <c:min val="3.0000000000000057E-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INSEY (NDVI / Cum GDD)</a:t>
                </a:r>
              </a:p>
            </c:rich>
          </c:tx>
          <c:layout/>
        </c:title>
        <c:numFmt formatCode="0.000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8094592"/>
        <c:crosses val="autoZero"/>
        <c:crossBetween val="midCat"/>
      </c:valAx>
      <c:valAx>
        <c:axId val="480945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Lint Yield Kg ha</a:t>
                </a:r>
              </a:p>
            </c:rich>
          </c:tx>
          <c:layout/>
        </c:title>
        <c:numFmt formatCode="0" sourceLinked="0"/>
        <c:tickLblPos val="nextTo"/>
        <c:crossAx val="48092672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North Central</a:t>
            </a:r>
          </a:p>
        </c:rich>
      </c:tx>
      <c:layout>
        <c:manualLayout>
          <c:xMode val="edge"/>
          <c:yMode val="edge"/>
          <c:x val="0.4136667155735968"/>
          <c:y val="2.7777695240925115E-2"/>
        </c:manualLayout>
      </c:layout>
      <c:overlay val="1"/>
    </c:title>
    <c:plotArea>
      <c:layout>
        <c:manualLayout>
          <c:layoutTarget val="inner"/>
          <c:xMode val="edge"/>
          <c:yMode val="edge"/>
          <c:x val="0.1646849858053458"/>
          <c:y val="8.0440157480314939E-2"/>
          <c:w val="0.75155279503105488"/>
          <c:h val="0.74182388451443582"/>
        </c:manualLayout>
      </c:layout>
      <c:scatterChart>
        <c:scatterStyle val="lineMarker"/>
        <c:ser>
          <c:idx val="0"/>
          <c:order val="0"/>
          <c:tx>
            <c:v>LCB</c:v>
          </c:tx>
          <c:spPr>
            <a:ln w="28575">
              <a:noFill/>
            </a:ln>
          </c:spPr>
          <c:trendline>
            <c:trendlineType val="exp"/>
            <c:dispRSqr val="1"/>
            <c:dispEq val="1"/>
            <c:trendlineLbl>
              <c:layout>
                <c:manualLayout>
                  <c:x val="-0.25660099630403349"/>
                  <c:y val="-5.27503937007874E-2"/>
                </c:manualLayout>
              </c:layout>
              <c:numFmt formatCode="General" sourceLinked="0"/>
            </c:trendlineLbl>
          </c:trendline>
          <c:xVal>
            <c:numRef>
              <c:f>'YP Data WF only'!$AB$3:$AB$77</c:f>
              <c:numCache>
                <c:formatCode>0.000000</c:formatCode>
                <c:ptCount val="75"/>
                <c:pt idx="0">
                  <c:v>6.3509080579837631E-4</c:v>
                </c:pt>
                <c:pt idx="1">
                  <c:v>6.9481797887113652E-4</c:v>
                </c:pt>
                <c:pt idx="2">
                  <c:v>7.3516745199371839E-4</c:v>
                </c:pt>
                <c:pt idx="3">
                  <c:v>6.6050358328524953E-4</c:v>
                </c:pt>
                <c:pt idx="4">
                  <c:v>6.7354848916310764E-4</c:v>
                </c:pt>
                <c:pt idx="5">
                  <c:v>6.4682135741567334E-4</c:v>
                </c:pt>
                <c:pt idx="6">
                  <c:v>5.8665440932882803E-4</c:v>
                </c:pt>
                <c:pt idx="7">
                  <c:v>6.2491284196710675E-4</c:v>
                </c:pt>
                <c:pt idx="8">
                  <c:v>5.9913126429755686E-4</c:v>
                </c:pt>
                <c:pt idx="9">
                  <c:v>6.3738156761412575E-4</c:v>
                </c:pt>
                <c:pt idx="10">
                  <c:v>6.4757934766710682E-4</c:v>
                </c:pt>
                <c:pt idx="11">
                  <c:v>4.8150656865942514E-4</c:v>
                </c:pt>
                <c:pt idx="12">
                  <c:v>6.4999384766826747E-4</c:v>
                </c:pt>
                <c:pt idx="13">
                  <c:v>5.6467056354164073E-4</c:v>
                </c:pt>
                <c:pt idx="14">
                  <c:v>6.4856141083531409E-4</c:v>
                </c:pt>
                <c:pt idx="15">
                  <c:v>6.7166406563137033E-4</c:v>
                </c:pt>
                <c:pt idx="16">
                  <c:v>6.4508130399603368E-4</c:v>
                </c:pt>
                <c:pt idx="17">
                  <c:v>6.8617612871394828E-4</c:v>
                </c:pt>
                <c:pt idx="18">
                  <c:v>5.6688659759330411E-4</c:v>
                </c:pt>
                <c:pt idx="19">
                  <c:v>5.6582187073143204E-4</c:v>
                </c:pt>
                <c:pt idx="20">
                  <c:v>5.5919319635734199E-4</c:v>
                </c:pt>
                <c:pt idx="21">
                  <c:v>5.9683508347536148E-4</c:v>
                </c:pt>
                <c:pt idx="22">
                  <c:v>6.0941020889341429E-4</c:v>
                </c:pt>
                <c:pt idx="23">
                  <c:v>6.6374772705522062E-4</c:v>
                </c:pt>
                <c:pt idx="24">
                  <c:v>5.7879431353988231E-4</c:v>
                </c:pt>
                <c:pt idx="25">
                  <c:v>6.1095858455354542E-4</c:v>
                </c:pt>
                <c:pt idx="26">
                  <c:v>6.8630490956072491E-4</c:v>
                </c:pt>
                <c:pt idx="27">
                  <c:v>5.9370622678116345E-4</c:v>
                </c:pt>
                <c:pt idx="28">
                  <c:v>8.0206924091114063E-4</c:v>
                </c:pt>
                <c:pt idx="31">
                  <c:v>8.419823339561761E-4</c:v>
                </c:pt>
                <c:pt idx="32">
                  <c:v>8.3927011371895692E-4</c:v>
                </c:pt>
                <c:pt idx="33">
                  <c:v>7.8701298701298796E-4</c:v>
                </c:pt>
                <c:pt idx="34">
                  <c:v>8.5166526822930762E-4</c:v>
                </c:pt>
                <c:pt idx="35">
                  <c:v>8.0770317235547462E-4</c:v>
                </c:pt>
                <c:pt idx="36">
                  <c:v>8.3354196851154422E-4</c:v>
                </c:pt>
                <c:pt idx="37">
                  <c:v>8.4365450086494023E-4</c:v>
                </c:pt>
                <c:pt idx="38">
                  <c:v>8.3331840573220184E-4</c:v>
                </c:pt>
                <c:pt idx="39">
                  <c:v>8.2793155120741344E-4</c:v>
                </c:pt>
                <c:pt idx="40">
                  <c:v>8.1136722743749593E-4</c:v>
                </c:pt>
                <c:pt idx="41">
                  <c:v>8.5200933367902628E-4</c:v>
                </c:pt>
                <c:pt idx="42">
                  <c:v>7.5052001371746647E-4</c:v>
                </c:pt>
                <c:pt idx="43">
                  <c:v>8.2445244410761639E-4</c:v>
                </c:pt>
                <c:pt idx="44">
                  <c:v>7.9358837130911661E-4</c:v>
                </c:pt>
                <c:pt idx="45">
                  <c:v>8.4030490912179602E-4</c:v>
                </c:pt>
                <c:pt idx="46">
                  <c:v>8.1293855946202047E-4</c:v>
                </c:pt>
                <c:pt idx="47">
                  <c:v>8.2416973923933427E-4</c:v>
                </c:pt>
                <c:pt idx="48">
                  <c:v>8.4152808128696481E-4</c:v>
                </c:pt>
                <c:pt idx="49">
                  <c:v>7.6931386347642533E-4</c:v>
                </c:pt>
                <c:pt idx="50">
                  <c:v>8.0947922935752743E-4</c:v>
                </c:pt>
                <c:pt idx="51">
                  <c:v>8.1704545454545615E-4</c:v>
                </c:pt>
                <c:pt idx="52">
                  <c:v>8.4312941209493031E-4</c:v>
                </c:pt>
                <c:pt idx="53">
                  <c:v>8.2567674438547504E-4</c:v>
                </c:pt>
                <c:pt idx="54">
                  <c:v>8.3307904936918021E-4</c:v>
                </c:pt>
                <c:pt idx="55">
                  <c:v>8.1183195464262564E-4</c:v>
                </c:pt>
                <c:pt idx="57">
                  <c:v>9.2135927743086708E-4</c:v>
                </c:pt>
                <c:pt idx="58">
                  <c:v>9.2205155367231775E-4</c:v>
                </c:pt>
                <c:pt idx="59">
                  <c:v>9.2374721876840502E-4</c:v>
                </c:pt>
                <c:pt idx="60">
                  <c:v>9.2202369221240079E-4</c:v>
                </c:pt>
                <c:pt idx="61">
                  <c:v>8.94290641794132E-4</c:v>
                </c:pt>
                <c:pt idx="62">
                  <c:v>9.1845494375549723E-4</c:v>
                </c:pt>
                <c:pt idx="63">
                  <c:v>9.1936929595828117E-4</c:v>
                </c:pt>
                <c:pt idx="64">
                  <c:v>9.2464460725221332E-4</c:v>
                </c:pt>
                <c:pt idx="65">
                  <c:v>8.9993141568883283E-4</c:v>
                </c:pt>
                <c:pt idx="67">
                  <c:v>7.7771834463649366E-4</c:v>
                </c:pt>
                <c:pt idx="68">
                  <c:v>8.9255038937242621E-4</c:v>
                </c:pt>
                <c:pt idx="69">
                  <c:v>9.0435835351089879E-4</c:v>
                </c:pt>
                <c:pt idx="70">
                  <c:v>8.7226172857027132E-4</c:v>
                </c:pt>
                <c:pt idx="71">
                  <c:v>9.2026264955134688E-4</c:v>
                </c:pt>
                <c:pt idx="72">
                  <c:v>8.4443075021729721E-4</c:v>
                </c:pt>
                <c:pt idx="73">
                  <c:v>9.1319100704945482E-4</c:v>
                </c:pt>
                <c:pt idx="74">
                  <c:v>9.1584380044390772E-4</c:v>
                </c:pt>
              </c:numCache>
            </c:numRef>
          </c:xVal>
          <c:yVal>
            <c:numRef>
              <c:f>'YP Data WF only'!$R$3:$R$77</c:f>
              <c:numCache>
                <c:formatCode>0.0</c:formatCode>
                <c:ptCount val="75"/>
                <c:pt idx="0">
                  <c:v>561.06373700279869</c:v>
                </c:pt>
                <c:pt idx="1">
                  <c:v>749.63305439935425</c:v>
                </c:pt>
                <c:pt idx="2">
                  <c:v>581.27139086932311</c:v>
                </c:pt>
                <c:pt idx="3">
                  <c:v>662.6692387246502</c:v>
                </c:pt>
                <c:pt idx="4">
                  <c:v>641.85890044456437</c:v>
                </c:pt>
                <c:pt idx="5">
                  <c:v>655.43702576189446</c:v>
                </c:pt>
                <c:pt idx="6">
                  <c:v>465.62688751388646</c:v>
                </c:pt>
                <c:pt idx="7">
                  <c:v>535.00649912228209</c:v>
                </c:pt>
                <c:pt idx="8">
                  <c:v>275.39132497395059</c:v>
                </c:pt>
                <c:pt idx="9">
                  <c:v>327.18673251603883</c:v>
                </c:pt>
                <c:pt idx="10">
                  <c:v>298.61240090828829</c:v>
                </c:pt>
                <c:pt idx="11">
                  <c:v>207.67795850893441</c:v>
                </c:pt>
                <c:pt idx="12">
                  <c:v>348.10342686910678</c:v>
                </c:pt>
                <c:pt idx="13">
                  <c:v>345.12545682561898</c:v>
                </c:pt>
                <c:pt idx="14">
                  <c:v>498.03003774897655</c:v>
                </c:pt>
                <c:pt idx="15">
                  <c:v>373.80614450635102</c:v>
                </c:pt>
                <c:pt idx="16">
                  <c:v>528.0224503298175</c:v>
                </c:pt>
                <c:pt idx="17">
                  <c:v>517.84771934790047</c:v>
                </c:pt>
                <c:pt idx="18">
                  <c:v>441.76767514165766</c:v>
                </c:pt>
                <c:pt idx="19">
                  <c:v>287.90588956146405</c:v>
                </c:pt>
                <c:pt idx="20">
                  <c:v>329.73927826759899</c:v>
                </c:pt>
                <c:pt idx="21">
                  <c:v>405.21663806027914</c:v>
                </c:pt>
                <c:pt idx="22">
                  <c:v>506.7866877578038</c:v>
                </c:pt>
                <c:pt idx="23">
                  <c:v>545.92572261507019</c:v>
                </c:pt>
                <c:pt idx="24">
                  <c:v>385.11534026673871</c:v>
                </c:pt>
                <c:pt idx="25">
                  <c:v>446.30553425554365</c:v>
                </c:pt>
                <c:pt idx="26">
                  <c:v>483.53015979913869</c:v>
                </c:pt>
                <c:pt idx="27">
                  <c:v>391.17763642669553</c:v>
                </c:pt>
                <c:pt idx="28">
                  <c:v>1101.1760162836506</c:v>
                </c:pt>
                <c:pt idx="29">
                  <c:v>890.02818791858306</c:v>
                </c:pt>
                <c:pt idx="30">
                  <c:v>801.82719632304622</c:v>
                </c:pt>
                <c:pt idx="31">
                  <c:v>1411.2158655285641</c:v>
                </c:pt>
                <c:pt idx="32">
                  <c:v>951.50160630334847</c:v>
                </c:pt>
                <c:pt idx="33">
                  <c:v>1149.2856480630337</c:v>
                </c:pt>
                <c:pt idx="34">
                  <c:v>1470.0165265922531</c:v>
                </c:pt>
                <c:pt idx="35">
                  <c:v>962.19263558765692</c:v>
                </c:pt>
                <c:pt idx="36">
                  <c:v>523.86043493105751</c:v>
                </c:pt>
                <c:pt idx="37">
                  <c:v>769.75410847012483</c:v>
                </c:pt>
                <c:pt idx="38">
                  <c:v>935.465062376888</c:v>
                </c:pt>
                <c:pt idx="39">
                  <c:v>708.28069008535806</c:v>
                </c:pt>
                <c:pt idx="40">
                  <c:v>871.31888667104454</c:v>
                </c:pt>
                <c:pt idx="41">
                  <c:v>1159.9766773473427</c:v>
                </c:pt>
                <c:pt idx="42">
                  <c:v>694.91690347997348</c:v>
                </c:pt>
                <c:pt idx="43">
                  <c:v>748.3720499015102</c:v>
                </c:pt>
                <c:pt idx="44">
                  <c:v>726.98999133289669</c:v>
                </c:pt>
                <c:pt idx="45">
                  <c:v>1083.8030936966516</c:v>
                </c:pt>
                <c:pt idx="46">
                  <c:v>1058.4118991464231</c:v>
                </c:pt>
                <c:pt idx="47">
                  <c:v>566.62455206828702</c:v>
                </c:pt>
                <c:pt idx="48">
                  <c:v>940.8105770190416</c:v>
                </c:pt>
                <c:pt idx="49">
                  <c:v>839.24579881812303</c:v>
                </c:pt>
                <c:pt idx="50">
                  <c:v>732.33550597504939</c:v>
                </c:pt>
                <c:pt idx="51">
                  <c:v>967.53815022981053</c:v>
                </c:pt>
                <c:pt idx="52">
                  <c:v>775.09962311227798</c:v>
                </c:pt>
                <c:pt idx="53">
                  <c:v>705.6079327642816</c:v>
                </c:pt>
                <c:pt idx="54">
                  <c:v>791.13616703873947</c:v>
                </c:pt>
                <c:pt idx="55">
                  <c:v>1111.8670455679578</c:v>
                </c:pt>
                <c:pt idx="57">
                  <c:v>2144.1179340820922</c:v>
                </c:pt>
                <c:pt idx="58">
                  <c:v>1844.4313427310199</c:v>
                </c:pt>
                <c:pt idx="59">
                  <c:v>2315.301543335424</c:v>
                </c:pt>
                <c:pt idx="60">
                  <c:v>2385.6193895606907</c:v>
                </c:pt>
                <c:pt idx="61">
                  <c:v>2222.2168534552407</c:v>
                </c:pt>
                <c:pt idx="62">
                  <c:v>2111.2645141243797</c:v>
                </c:pt>
                <c:pt idx="63">
                  <c:v>2351.9313774609022</c:v>
                </c:pt>
                <c:pt idx="64">
                  <c:v>2002.3294900540798</c:v>
                </c:pt>
                <c:pt idx="65">
                  <c:v>1580.9987884911711</c:v>
                </c:pt>
                <c:pt idx="67">
                  <c:v>1152.3937311327084</c:v>
                </c:pt>
                <c:pt idx="68">
                  <c:v>2049.0136454094063</c:v>
                </c:pt>
                <c:pt idx="69">
                  <c:v>1921.6913590936658</c:v>
                </c:pt>
                <c:pt idx="70">
                  <c:v>2304.7874622654167</c:v>
                </c:pt>
                <c:pt idx="71">
                  <c:v>2432.9566817495547</c:v>
                </c:pt>
                <c:pt idx="72">
                  <c:v>1920.844425925269</c:v>
                </c:pt>
                <c:pt idx="73">
                  <c:v>1280.5629506168448</c:v>
                </c:pt>
                <c:pt idx="74">
                  <c:v>1664.7882980131258</c:v>
                </c:pt>
              </c:numCache>
            </c:numRef>
          </c:yVal>
        </c:ser>
        <c:ser>
          <c:idx val="1"/>
          <c:order val="1"/>
          <c:tx>
            <c:v>YPN</c:v>
          </c:tx>
          <c:spPr>
            <a:ln w="28575">
              <a:noFill/>
            </a:ln>
          </c:spPr>
          <c:marker>
            <c:symbol val="square"/>
            <c:size val="2"/>
            <c:spPr>
              <a:solidFill>
                <a:srgbClr val="FF0000"/>
              </a:solidFill>
            </c:spPr>
          </c:marker>
          <c:trendline>
            <c:spPr>
              <a:ln w="22225">
                <a:solidFill>
                  <a:srgbClr val="FF0000"/>
                </a:solidFill>
              </a:ln>
            </c:spPr>
            <c:trendlineType val="exp"/>
            <c:dispEq val="1"/>
            <c:trendlineLbl>
              <c:layout>
                <c:manualLayout>
                  <c:x val="-0.23101333761851198"/>
                  <c:y val="-6.4642782152230974E-2"/>
                </c:manualLayout>
              </c:layout>
              <c:numFmt formatCode="General" sourceLinked="0"/>
            </c:trendlineLbl>
          </c:trendline>
          <c:xVal>
            <c:numRef>
              <c:f>'YP Data WF only'!$BD$42:$BD$51</c:f>
              <c:numCache>
                <c:formatCode>General</c:formatCode>
                <c:ptCount val="10"/>
                <c:pt idx="0">
                  <c:v>4.5000000000000064E-4</c:v>
                </c:pt>
                <c:pt idx="1">
                  <c:v>5.0000000000000034E-4</c:v>
                </c:pt>
                <c:pt idx="2">
                  <c:v>5.5000000000000079E-4</c:v>
                </c:pt>
                <c:pt idx="3">
                  <c:v>6.0000000000000081E-4</c:v>
                </c:pt>
                <c:pt idx="4">
                  <c:v>6.5000000000000084E-4</c:v>
                </c:pt>
                <c:pt idx="5">
                  <c:v>7.0000000000000075E-4</c:v>
                </c:pt>
                <c:pt idx="6">
                  <c:v>7.5000000000000088E-4</c:v>
                </c:pt>
                <c:pt idx="7">
                  <c:v>8.0000000000000101E-4</c:v>
                </c:pt>
                <c:pt idx="8">
                  <c:v>8.5000000000000147E-4</c:v>
                </c:pt>
                <c:pt idx="9">
                  <c:v>9.0000000000000128E-4</c:v>
                </c:pt>
              </c:numCache>
            </c:numRef>
          </c:xVal>
          <c:yVal>
            <c:numRef>
              <c:f>'YP Data WF only'!$BF$42:$BF$51</c:f>
              <c:numCache>
                <c:formatCode>General</c:formatCode>
                <c:ptCount val="10"/>
                <c:pt idx="0">
                  <c:v>245.8765051395888</c:v>
                </c:pt>
                <c:pt idx="1">
                  <c:v>311.41281090288129</c:v>
                </c:pt>
                <c:pt idx="2">
                  <c:v>394.41726544542115</c:v>
                </c:pt>
                <c:pt idx="3">
                  <c:v>499.54585628771378</c:v>
                </c:pt>
                <c:pt idx="4">
                  <c:v>632.69558509922024</c:v>
                </c:pt>
                <c:pt idx="5">
                  <c:v>801.33524953811173</c:v>
                </c:pt>
                <c:pt idx="6">
                  <c:v>1014.9243921966148</c:v>
                </c:pt>
                <c:pt idx="7">
                  <c:v>1285.4439168492829</c:v>
                </c:pt>
                <c:pt idx="8">
                  <c:v>1628.0681359806401</c:v>
                </c:pt>
                <c:pt idx="9">
                  <c:v>2062.0159469051787</c:v>
                </c:pt>
              </c:numCache>
            </c:numRef>
          </c:yVal>
        </c:ser>
        <c:axId val="49387008"/>
        <c:axId val="49388928"/>
      </c:scatterChart>
      <c:valAx>
        <c:axId val="49387008"/>
        <c:scaling>
          <c:orientation val="minMax"/>
          <c:max val="9.0000000000000214E-4"/>
          <c:min val="4.0000000000000034E-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INSEY (NDVI / Cum GDD)</a:t>
                </a:r>
              </a:p>
            </c:rich>
          </c:tx>
          <c:layout/>
        </c:title>
        <c:numFmt formatCode="0.000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9388928"/>
        <c:crosses val="autoZero"/>
        <c:crossBetween val="midCat"/>
      </c:valAx>
      <c:valAx>
        <c:axId val="493889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Lint Yield Kg ha</a:t>
                </a:r>
              </a:p>
            </c:rich>
          </c:tx>
          <c:layout/>
        </c:title>
        <c:numFmt formatCode="0" sourceLinked="0"/>
        <c:tickLblPos val="nextTo"/>
        <c:crossAx val="4938700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000000000000016"/>
          <c:y val="4.8611111111111112E-2"/>
          <c:w val="0.67291666666666672"/>
          <c:h val="0.69791666666666652"/>
        </c:manualLayout>
      </c:layout>
      <c:scatterChart>
        <c:scatterStyle val="lineMarker"/>
        <c:ser>
          <c:idx val="0"/>
          <c:order val="0"/>
          <c:tx>
            <c:v>LCB</c:v>
          </c:tx>
          <c:spPr>
            <a:ln w="28575">
              <a:noFill/>
            </a:ln>
          </c:spPr>
          <c:xVal>
            <c:numRef>
              <c:f>'YP Data WF only'!$Z$4:$Z$58</c:f>
              <c:numCache>
                <c:formatCode>0.00</c:formatCode>
                <c:ptCount val="55"/>
                <c:pt idx="0">
                  <c:v>1.094045091705707</c:v>
                </c:pt>
                <c:pt idx="1">
                  <c:v>1.1575784837091678</c:v>
                </c:pt>
                <c:pt idx="2">
                  <c:v>1.0400143999170748</c:v>
                </c:pt>
                <c:pt idx="3">
                  <c:v>1.0605546215023309</c:v>
                </c:pt>
                <c:pt idx="4">
                  <c:v>1.0184706683047475</c:v>
                </c:pt>
                <c:pt idx="5">
                  <c:v>0.92373311654440005</c:v>
                </c:pt>
                <c:pt idx="7">
                  <c:v>0.95874372242312456</c:v>
                </c:pt>
                <c:pt idx="8">
                  <c:v>1.019952743502232</c:v>
                </c:pt>
                <c:pt idx="9">
                  <c:v>1.0362714672795814</c:v>
                </c:pt>
                <c:pt idx="10">
                  <c:v>0.77051796078271406</c:v>
                </c:pt>
                <c:pt idx="11">
                  <c:v>1.040135206090838</c:v>
                </c:pt>
                <c:pt idx="12">
                  <c:v>0.90359891111241419</c:v>
                </c:pt>
                <c:pt idx="14">
                  <c:v>1.0356213835884882</c:v>
                </c:pt>
                <c:pt idx="15">
                  <c:v>0.99463411362264398</c:v>
                </c:pt>
                <c:pt idx="16">
                  <c:v>1.0579971568616597</c:v>
                </c:pt>
                <c:pt idx="17">
                  <c:v>0.87406772608191952</c:v>
                </c:pt>
                <c:pt idx="18">
                  <c:v>0.8724260513783626</c:v>
                </c:pt>
                <c:pt idx="19">
                  <c:v>0.86220547046906615</c:v>
                </c:pt>
                <c:pt idx="21">
                  <c:v>1.021069682004661</c:v>
                </c:pt>
                <c:pt idx="22">
                  <c:v>1.1121124502102477</c:v>
                </c:pt>
                <c:pt idx="23">
                  <c:v>0.96977260480327632</c:v>
                </c:pt>
                <c:pt idx="24">
                  <c:v>1.0236639927330404</c:v>
                </c:pt>
                <c:pt idx="25">
                  <c:v>1.1499071159898671</c:v>
                </c:pt>
                <c:pt idx="26">
                  <c:v>0.99475758583764928</c:v>
                </c:pt>
                <c:pt idx="30">
                  <c:v>1.0497626526603769</c:v>
                </c:pt>
                <c:pt idx="31">
                  <c:v>1.0463811238610219</c:v>
                </c:pt>
                <c:pt idx="32">
                  <c:v>0.98122823675291437</c:v>
                </c:pt>
                <c:pt idx="33">
                  <c:v>1.0618350945135691</c:v>
                </c:pt>
                <c:pt idx="35">
                  <c:v>1.0319904601596579</c:v>
                </c:pt>
                <c:pt idx="36">
                  <c:v>1.0445105698973802</c:v>
                </c:pt>
                <c:pt idx="37">
                  <c:v>1.0317136718703519</c:v>
                </c:pt>
                <c:pt idx="38">
                  <c:v>1.0250443226475718</c:v>
                </c:pt>
                <c:pt idx="39">
                  <c:v>1.0045363881279969</c:v>
                </c:pt>
                <c:pt idx="40">
                  <c:v>1.0548545094782069</c:v>
                </c:pt>
                <c:pt idx="42">
                  <c:v>1.0985082729825557</c:v>
                </c:pt>
                <c:pt idx="43">
                  <c:v>1.0573846890215817</c:v>
                </c:pt>
                <c:pt idx="44">
                  <c:v>1.1196302480457616</c:v>
                </c:pt>
                <c:pt idx="45">
                  <c:v>1.0831670636408268</c:v>
                </c:pt>
                <c:pt idx="46">
                  <c:v>1.0981315943289351</c:v>
                </c:pt>
                <c:pt idx="47">
                  <c:v>1.1212600142649314</c:v>
                </c:pt>
                <c:pt idx="49">
                  <c:v>1.0522093358614371</c:v>
                </c:pt>
                <c:pt idx="50">
                  <c:v>1.0620443662009897</c:v>
                </c:pt>
                <c:pt idx="51">
                  <c:v>1.0959498484596926</c:v>
                </c:pt>
                <c:pt idx="52">
                  <c:v>1.073263831038159</c:v>
                </c:pt>
                <c:pt idx="53">
                  <c:v>1.0828857881289295</c:v>
                </c:pt>
                <c:pt idx="54">
                  <c:v>1.0552675483762461</c:v>
                </c:pt>
              </c:numCache>
            </c:numRef>
          </c:xVal>
          <c:yVal>
            <c:numRef>
              <c:f>'YP Data WF only'!$U$4:$U$58</c:f>
              <c:numCache>
                <c:formatCode>0.0</c:formatCode>
                <c:ptCount val="55"/>
                <c:pt idx="0">
                  <c:v>1.3360925060027813</c:v>
                </c:pt>
                <c:pt idx="1">
                  <c:v>1.0360166814103375</c:v>
                </c:pt>
                <c:pt idx="2">
                  <c:v>1.1810944016175915</c:v>
                </c:pt>
                <c:pt idx="3">
                  <c:v>1.1440035384809819</c:v>
                </c:pt>
                <c:pt idx="4">
                  <c:v>1.1682042209023131</c:v>
                </c:pt>
                <c:pt idx="5">
                  <c:v>0.82990016428661717</c:v>
                </c:pt>
                <c:pt idx="7">
                  <c:v>0.51474388708501762</c:v>
                </c:pt>
                <c:pt idx="8">
                  <c:v>0.61155655688821153</c:v>
                </c:pt>
                <c:pt idx="9">
                  <c:v>0.558147240076867</c:v>
                </c:pt>
                <c:pt idx="10">
                  <c:v>0.38817838446756392</c:v>
                </c:pt>
                <c:pt idx="11">
                  <c:v>0.65065270691140464</c:v>
                </c:pt>
                <c:pt idx="12">
                  <c:v>0.6450864753826786</c:v>
                </c:pt>
                <c:pt idx="14">
                  <c:v>0.75056947608200464</c:v>
                </c:pt>
                <c:pt idx="15">
                  <c:v>1.0602220956719819</c:v>
                </c:pt>
                <c:pt idx="16">
                  <c:v>1.0397921412300684</c:v>
                </c:pt>
                <c:pt idx="17">
                  <c:v>0.88703018223234575</c:v>
                </c:pt>
                <c:pt idx="18">
                  <c:v>0.57808940774487516</c:v>
                </c:pt>
                <c:pt idx="19">
                  <c:v>0.66208712984054652</c:v>
                </c:pt>
                <c:pt idx="21">
                  <c:v>1.2506561679790025</c:v>
                </c:pt>
                <c:pt idx="22">
                  <c:v>1.3472440944881892</c:v>
                </c:pt>
                <c:pt idx="23">
                  <c:v>0.95039370078740149</c:v>
                </c:pt>
                <c:pt idx="24">
                  <c:v>1.1013998250218726</c:v>
                </c:pt>
                <c:pt idx="25">
                  <c:v>1.1932633420822398</c:v>
                </c:pt>
                <c:pt idx="26">
                  <c:v>0.9653543307086615</c:v>
                </c:pt>
                <c:pt idx="30" formatCode="0.00">
                  <c:v>1.2815533980582519</c:v>
                </c:pt>
                <c:pt idx="31" formatCode="0.00">
                  <c:v>0.86407766990291257</c:v>
                </c:pt>
                <c:pt idx="32" formatCode="0.00">
                  <c:v>1.0436893203883497</c:v>
                </c:pt>
                <c:pt idx="33" formatCode="0.00">
                  <c:v>1.3349514563106799</c:v>
                </c:pt>
                <c:pt idx="35" formatCode="0.00">
                  <c:v>0.54444444444444462</c:v>
                </c:pt>
                <c:pt idx="36" formatCode="0.00">
                  <c:v>0.79999999999999993</c:v>
                </c:pt>
                <c:pt idx="37" formatCode="0.00">
                  <c:v>0.97222222222222221</c:v>
                </c:pt>
                <c:pt idx="38" formatCode="0.00">
                  <c:v>0.7361111111111116</c:v>
                </c:pt>
                <c:pt idx="39" formatCode="0.00">
                  <c:v>0.90555555555555567</c:v>
                </c:pt>
                <c:pt idx="40" formatCode="0.00">
                  <c:v>1.2055555555555559</c:v>
                </c:pt>
                <c:pt idx="42" formatCode="0.00">
                  <c:v>1.0769230769230766</c:v>
                </c:pt>
                <c:pt idx="43" formatCode="0.00">
                  <c:v>1.0461538461538471</c:v>
                </c:pt>
                <c:pt idx="44" formatCode="0.00">
                  <c:v>1.5596153846153844</c:v>
                </c:pt>
                <c:pt idx="45" formatCode="0.00">
                  <c:v>1.5230769230769241</c:v>
                </c:pt>
                <c:pt idx="46" formatCode="0.00">
                  <c:v>0.8153846153846156</c:v>
                </c:pt>
                <c:pt idx="47" formatCode="0.00">
                  <c:v>1.3538461538461537</c:v>
                </c:pt>
                <c:pt idx="49" formatCode="0.00">
                  <c:v>0.87261146496815323</c:v>
                </c:pt>
                <c:pt idx="50" formatCode="0.00">
                  <c:v>1.1528662420382159</c:v>
                </c:pt>
                <c:pt idx="51" formatCode="0.00">
                  <c:v>0.92356687898089151</c:v>
                </c:pt>
                <c:pt idx="52" formatCode="0.00">
                  <c:v>0.84076433121019156</c:v>
                </c:pt>
                <c:pt idx="53" formatCode="0.00">
                  <c:v>0.9426751592356688</c:v>
                </c:pt>
                <c:pt idx="54" formatCode="0.00">
                  <c:v>1.3248407643312115</c:v>
                </c:pt>
              </c:numCache>
            </c:numRef>
          </c:yVal>
        </c:ser>
        <c:ser>
          <c:idx val="1"/>
          <c:order val="1"/>
          <c:tx>
            <c:v>Altus</c:v>
          </c:tx>
          <c:spPr>
            <a:ln w="28575">
              <a:noFill/>
            </a:ln>
          </c:spPr>
          <c:xVal>
            <c:numRef>
              <c:f>'YP Data WF only'!$Z$104:$Z$172</c:f>
              <c:numCache>
                <c:formatCode>0.00</c:formatCode>
                <c:ptCount val="69"/>
                <c:pt idx="1">
                  <c:v>0.9391590118060783</c:v>
                </c:pt>
                <c:pt idx="2">
                  <c:v>1.0718933297310351</c:v>
                </c:pt>
                <c:pt idx="3">
                  <c:v>1.0633720549249213</c:v>
                </c:pt>
                <c:pt idx="5">
                  <c:v>0.98999237212006019</c:v>
                </c:pt>
                <c:pt idx="6">
                  <c:v>0.98706461629987718</c:v>
                </c:pt>
                <c:pt idx="7">
                  <c:v>0.98877263554425709</c:v>
                </c:pt>
                <c:pt idx="9">
                  <c:v>1.0519638038003682</c:v>
                </c:pt>
                <c:pt idx="10">
                  <c:v>1.0453815470009398</c:v>
                </c:pt>
                <c:pt idx="11">
                  <c:v>1.015239974064442</c:v>
                </c:pt>
                <c:pt idx="13">
                  <c:v>1.0613831962916886</c:v>
                </c:pt>
                <c:pt idx="14">
                  <c:v>1.0890225620995231</c:v>
                </c:pt>
                <c:pt idx="15">
                  <c:v>1.1057122232812089</c:v>
                </c:pt>
                <c:pt idx="19">
                  <c:v>1.1801443811832391</c:v>
                </c:pt>
                <c:pt idx="20">
                  <c:v>1.1625245679854339</c:v>
                </c:pt>
                <c:pt idx="21">
                  <c:v>1.2319123980854894</c:v>
                </c:pt>
                <c:pt idx="23">
                  <c:v>1.0950347936955884</c:v>
                </c:pt>
                <c:pt idx="24">
                  <c:v>1.1297189065103261</c:v>
                </c:pt>
                <c:pt idx="25">
                  <c:v>1.1788161303059046</c:v>
                </c:pt>
                <c:pt idx="27">
                  <c:v>0.92541734549656818</c:v>
                </c:pt>
                <c:pt idx="28">
                  <c:v>1.0504299154655168</c:v>
                </c:pt>
                <c:pt idx="29">
                  <c:v>1.015017485679528</c:v>
                </c:pt>
                <c:pt idx="31">
                  <c:v>0.87974495537616004</c:v>
                </c:pt>
                <c:pt idx="32">
                  <c:v>1.0059000437772678</c:v>
                </c:pt>
                <c:pt idx="33">
                  <c:v>1.0304037229112595</c:v>
                </c:pt>
                <c:pt idx="36">
                  <c:v>1.1168660520254992</c:v>
                </c:pt>
                <c:pt idx="37">
                  <c:v>1.0699304738320252</c:v>
                </c:pt>
                <c:pt idx="39">
                  <c:v>1.1651396126623614</c:v>
                </c:pt>
                <c:pt idx="40">
                  <c:v>1.1200668896321069</c:v>
                </c:pt>
                <c:pt idx="42">
                  <c:v>1.0635182365425124</c:v>
                </c:pt>
                <c:pt idx="43">
                  <c:v>1.145631987124361</c:v>
                </c:pt>
                <c:pt idx="46">
                  <c:v>1.348870711329323</c:v>
                </c:pt>
                <c:pt idx="47">
                  <c:v>1.3885923188367009</c:v>
                </c:pt>
                <c:pt idx="48">
                  <c:v>1.412395122463258</c:v>
                </c:pt>
                <c:pt idx="49">
                  <c:v>1.4279587511476615</c:v>
                </c:pt>
                <c:pt idx="50">
                  <c:v>1.5000042697904619</c:v>
                </c:pt>
                <c:pt idx="52">
                  <c:v>1.0932840896263483</c:v>
                </c:pt>
                <c:pt idx="53">
                  <c:v>1.1400582249494615</c:v>
                </c:pt>
                <c:pt idx="54">
                  <c:v>1.1774808536643526</c:v>
                </c:pt>
                <c:pt idx="55">
                  <c:v>1.1692649842062641</c:v>
                </c:pt>
                <c:pt idx="56">
                  <c:v>1.0997485263359681</c:v>
                </c:pt>
                <c:pt idx="58">
                  <c:v>1.2934162036524262</c:v>
                </c:pt>
                <c:pt idx="59">
                  <c:v>1.2951450801496343</c:v>
                </c:pt>
                <c:pt idx="60">
                  <c:v>1.3518530222682057</c:v>
                </c:pt>
                <c:pt idx="61">
                  <c:v>1.3152347491011032</c:v>
                </c:pt>
                <c:pt idx="62">
                  <c:v>1.1125886499993831</c:v>
                </c:pt>
                <c:pt idx="64">
                  <c:v>1.2015177716684815</c:v>
                </c:pt>
                <c:pt idx="65">
                  <c:v>1.1851046562104814</c:v>
                </c:pt>
                <c:pt idx="66">
                  <c:v>1.1764527602549459</c:v>
                </c:pt>
                <c:pt idx="67">
                  <c:v>1.2240207396021532</c:v>
                </c:pt>
                <c:pt idx="68">
                  <c:v>1.1633217256440758</c:v>
                </c:pt>
              </c:numCache>
            </c:numRef>
          </c:xVal>
          <c:yVal>
            <c:numRef>
              <c:f>'YP Data WF only'!$U$104:$U$172</c:f>
              <c:numCache>
                <c:formatCode>0.00</c:formatCode>
                <c:ptCount val="69"/>
                <c:pt idx="1">
                  <c:v>1.0416666666666659</c:v>
                </c:pt>
                <c:pt idx="2">
                  <c:v>1.0370370370370372</c:v>
                </c:pt>
                <c:pt idx="3">
                  <c:v>1.1435185185185195</c:v>
                </c:pt>
                <c:pt idx="5">
                  <c:v>1.1000000000000001</c:v>
                </c:pt>
                <c:pt idx="6">
                  <c:v>1.1849999999999998</c:v>
                </c:pt>
                <c:pt idx="7">
                  <c:v>1.129999999999999</c:v>
                </c:pt>
                <c:pt idx="9">
                  <c:v>0.98744769874476956</c:v>
                </c:pt>
                <c:pt idx="10">
                  <c:v>1.0711297071129688</c:v>
                </c:pt>
                <c:pt idx="11">
                  <c:v>1.1255230125523004</c:v>
                </c:pt>
                <c:pt idx="13">
                  <c:v>1.0869565217391315</c:v>
                </c:pt>
                <c:pt idx="14">
                  <c:v>1.2028985507246368</c:v>
                </c:pt>
                <c:pt idx="15">
                  <c:v>1.1352657004830919</c:v>
                </c:pt>
                <c:pt idx="19">
                  <c:v>1.1297297297297297</c:v>
                </c:pt>
                <c:pt idx="20">
                  <c:v>1.0432432432432432</c:v>
                </c:pt>
                <c:pt idx="21">
                  <c:v>1.0594594594594586</c:v>
                </c:pt>
                <c:pt idx="23">
                  <c:v>0.88265306122448972</c:v>
                </c:pt>
                <c:pt idx="24">
                  <c:v>1.1173469387755111</c:v>
                </c:pt>
                <c:pt idx="25">
                  <c:v>1.0918367346938775</c:v>
                </c:pt>
                <c:pt idx="27">
                  <c:v>1.1518324607329844</c:v>
                </c:pt>
                <c:pt idx="28">
                  <c:v>1.1937172774869111</c:v>
                </c:pt>
                <c:pt idx="29">
                  <c:v>0.99476439790575888</c:v>
                </c:pt>
                <c:pt idx="31">
                  <c:v>1.0144927536231878</c:v>
                </c:pt>
                <c:pt idx="32">
                  <c:v>1.0241545893719814</c:v>
                </c:pt>
                <c:pt idx="33">
                  <c:v>1.2318840579710135</c:v>
                </c:pt>
                <c:pt idx="36">
                  <c:v>1.707692307692307</c:v>
                </c:pt>
                <c:pt idx="37">
                  <c:v>1.7920745920745909</c:v>
                </c:pt>
                <c:pt idx="39">
                  <c:v>1.9612903225806455</c:v>
                </c:pt>
                <c:pt idx="40">
                  <c:v>2.3419354838709667</c:v>
                </c:pt>
                <c:pt idx="42">
                  <c:v>1.417910447761193</c:v>
                </c:pt>
                <c:pt idx="43">
                  <c:v>1.90682948891904</c:v>
                </c:pt>
                <c:pt idx="46">
                  <c:v>1.7199999999999982</c:v>
                </c:pt>
                <c:pt idx="47">
                  <c:v>2</c:v>
                </c:pt>
                <c:pt idx="48">
                  <c:v>2.3519999999999981</c:v>
                </c:pt>
                <c:pt idx="49">
                  <c:v>2.2240000000000002</c:v>
                </c:pt>
                <c:pt idx="50">
                  <c:v>2.5679999999999996</c:v>
                </c:pt>
                <c:pt idx="52">
                  <c:v>1.63768115942029</c:v>
                </c:pt>
                <c:pt idx="53">
                  <c:v>2.0289855072463796</c:v>
                </c:pt>
                <c:pt idx="54">
                  <c:v>2.3913043478260887</c:v>
                </c:pt>
                <c:pt idx="55">
                  <c:v>2.2463768115942031</c:v>
                </c:pt>
                <c:pt idx="56">
                  <c:v>1.989486113953616</c:v>
                </c:pt>
                <c:pt idx="58">
                  <c:v>1.8461538461538469</c:v>
                </c:pt>
                <c:pt idx="59">
                  <c:v>2.4307692307692284</c:v>
                </c:pt>
                <c:pt idx="60">
                  <c:v>2.5461538461538447</c:v>
                </c:pt>
                <c:pt idx="61">
                  <c:v>2.4</c:v>
                </c:pt>
                <c:pt idx="62">
                  <c:v>1.946153846153847</c:v>
                </c:pt>
                <c:pt idx="64">
                  <c:v>2.0769230769230771</c:v>
                </c:pt>
                <c:pt idx="65">
                  <c:v>2.1999999999999997</c:v>
                </c:pt>
                <c:pt idx="66">
                  <c:v>2</c:v>
                </c:pt>
                <c:pt idx="67">
                  <c:v>2.2769230769230782</c:v>
                </c:pt>
                <c:pt idx="68">
                  <c:v>1.9230769230769242</c:v>
                </c:pt>
              </c:numCache>
            </c:numRef>
          </c:yVal>
        </c:ser>
        <c:axId val="86151552"/>
        <c:axId val="86153472"/>
      </c:scatterChart>
      <c:valAx>
        <c:axId val="86151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 NDVI</a:t>
                </a:r>
              </a:p>
            </c:rich>
          </c:tx>
          <c:layout/>
        </c:title>
        <c:numFmt formatCode="0.00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6153472"/>
        <c:crosses val="autoZero"/>
        <c:crossBetween val="midCat"/>
      </c:valAx>
      <c:valAx>
        <c:axId val="861534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 Harvest</a:t>
                </a:r>
              </a:p>
            </c:rich>
          </c:tx>
          <c:layout/>
        </c:title>
        <c:numFmt formatCode="0.0" sourceLinked="1"/>
        <c:tickLblPos val="nextTo"/>
        <c:crossAx val="86151552"/>
        <c:crosses val="autoZero"/>
        <c:crossBetween val="midCat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5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9E95-7C5B-4A0F-B94D-629EACAB6E38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23789-4EB6-4A0D-ACAD-FD736C244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DBE591-DEB4-46AB-81B7-197906AA4FF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23789-4EB6-4A0D-ACAD-FD736C244B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ABF6-0C6F-4A0F-8BC8-9342550F8E2B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7537-BEB0-4FD8-84F6-617B393A2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ABF6-0C6F-4A0F-8BC8-9342550F8E2B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7537-BEB0-4FD8-84F6-617B393A2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ABF6-0C6F-4A0F-8BC8-9342550F8E2B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7537-BEB0-4FD8-84F6-617B393A2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ABF6-0C6F-4A0F-8BC8-9342550F8E2B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7537-BEB0-4FD8-84F6-617B393A2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ABF6-0C6F-4A0F-8BC8-9342550F8E2B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7537-BEB0-4FD8-84F6-617B393A2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ABF6-0C6F-4A0F-8BC8-9342550F8E2B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7537-BEB0-4FD8-84F6-617B393A2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ABF6-0C6F-4A0F-8BC8-9342550F8E2B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7537-BEB0-4FD8-84F6-617B393A2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ABF6-0C6F-4A0F-8BC8-9342550F8E2B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7537-BEB0-4FD8-84F6-617B393A2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ABF6-0C6F-4A0F-8BC8-9342550F8E2B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7537-BEB0-4FD8-84F6-617B393A2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ABF6-0C6F-4A0F-8BC8-9342550F8E2B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7537-BEB0-4FD8-84F6-617B393A2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EABF6-0C6F-4A0F-8BC8-9342550F8E2B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7537-BEB0-4FD8-84F6-617B393A2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EABF6-0C6F-4A0F-8BC8-9342550F8E2B}" type="datetimeFigureOut">
              <a:rPr lang="en-US" smtClean="0"/>
              <a:pPr/>
              <a:t>8/2/2010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7537-BEB0-4FD8-84F6-617B393A2A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tton_wheat_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Development of Cotton N Fertilization Algorithms, Southern USA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Kevin Bronson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Brenda Tubana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Brian Arnall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LSU</a:t>
            </a:r>
            <a:endParaRPr lang="en-US" dirty="0"/>
          </a:p>
        </p:txBody>
      </p:sp>
      <p:pic>
        <p:nvPicPr>
          <p:cNvPr id="5" name="Content Placeholder 4" descr="check_30_60 lbs N_ri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22" name="Picture 2" descr="LSU Ag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6088" y="1676400"/>
            <a:ext cx="1844037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2009</a:t>
            </a:r>
          </a:p>
          <a:p>
            <a:pPr lvl="1"/>
            <a:r>
              <a:rPr lang="en-US" dirty="0" smtClean="0"/>
              <a:t>NDVI and Yield best correlated at later stage. 4 weeks after first bloom </a:t>
            </a:r>
          </a:p>
          <a:p>
            <a:pPr lvl="1"/>
            <a:r>
              <a:rPr lang="en-US" dirty="0" smtClean="0"/>
              <a:t>RI NDVI and RI yield best correlated at 2 weeks after first bloom</a:t>
            </a:r>
          </a:p>
          <a:p>
            <a:r>
              <a:rPr lang="en-US" dirty="0" smtClean="0"/>
              <a:t>Tested 08 algorithm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3326"/>
            <a:ext cx="8153400" cy="663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years of Data</a:t>
            </a:r>
          </a:p>
          <a:p>
            <a:pPr lvl="1"/>
            <a:r>
              <a:rPr lang="en-US" dirty="0" smtClean="0"/>
              <a:t>Stillwater and Altus</a:t>
            </a:r>
          </a:p>
          <a:p>
            <a:r>
              <a:rPr lang="en-US" dirty="0" smtClean="0"/>
              <a:t>NDVI and Cumulative GDD’s </a:t>
            </a:r>
          </a:p>
          <a:p>
            <a:r>
              <a:rPr lang="en-US" dirty="0" smtClean="0"/>
              <a:t>First White Flower</a:t>
            </a:r>
          </a:p>
          <a:p>
            <a:r>
              <a:rPr lang="en-US" dirty="0" smtClean="0"/>
              <a:t>Environment </a:t>
            </a:r>
          </a:p>
        </p:txBody>
      </p:sp>
      <p:pic>
        <p:nvPicPr>
          <p:cNvPr id="4" name="Picture 2" descr="C:\Documents and Settings\Soil Fertility\My Documents\My Pictures\Agriculture+log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6634"/>
            <a:ext cx="2057400" cy="197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257550" y="3886200"/>
            <a:ext cx="5886450" cy="2781300"/>
            <a:chOff x="3257550" y="3886200"/>
            <a:chExt cx="5886450" cy="2781300"/>
          </a:xfrm>
        </p:grpSpPr>
        <p:pic>
          <p:nvPicPr>
            <p:cNvPr id="1026" name="Picture 2" descr="F:\oklahoma-map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57550" y="3886200"/>
              <a:ext cx="5886450" cy="2781300"/>
            </a:xfrm>
            <a:prstGeom prst="rect">
              <a:avLst/>
            </a:prstGeom>
            <a:noFill/>
          </p:spPr>
        </p:pic>
        <p:sp>
          <p:nvSpPr>
            <p:cNvPr id="6" name="5-Point Star 5"/>
            <p:cNvSpPr/>
            <p:nvPr/>
          </p:nvSpPr>
          <p:spPr>
            <a:xfrm>
              <a:off x="5486400" y="5638800"/>
              <a:ext cx="152400" cy="152400"/>
            </a:xfrm>
            <a:prstGeom prst="star5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7162800" y="4572000"/>
              <a:ext cx="152400" cy="152400"/>
            </a:xfrm>
            <a:prstGeom prst="star5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IMG_1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2667000"/>
            <a:ext cx="28575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Prediction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371600" y="1676400"/>
          <a:ext cx="617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YP Models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2286000"/>
          <a:ext cx="4800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476750" y="2362200"/>
          <a:ext cx="46672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Index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143000" y="1981200"/>
          <a:ext cx="607695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Catch-up and YP trials (long-term).</a:t>
            </a:r>
          </a:p>
          <a:p>
            <a:r>
              <a:rPr lang="en-US" dirty="0" smtClean="0"/>
              <a:t>SBNRC </a:t>
            </a:r>
            <a:r>
              <a:rPr lang="en-US" dirty="0" err="1" smtClean="0"/>
              <a:t>trts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Altus </a:t>
            </a:r>
          </a:p>
          <a:p>
            <a:pPr lvl="1"/>
            <a:r>
              <a:rPr lang="en-US" dirty="0" smtClean="0"/>
              <a:t>30 lb pre   62 lbs applied (42-96)</a:t>
            </a:r>
          </a:p>
          <a:p>
            <a:pPr lvl="1"/>
            <a:r>
              <a:rPr lang="en-US" dirty="0" smtClean="0"/>
              <a:t>60 lb pre    26 lbs applied (17-42)</a:t>
            </a:r>
          </a:p>
          <a:p>
            <a:r>
              <a:rPr lang="en-US" dirty="0" smtClean="0"/>
              <a:t>LCB </a:t>
            </a:r>
          </a:p>
          <a:p>
            <a:pPr lvl="1"/>
            <a:r>
              <a:rPr lang="en-US" dirty="0" smtClean="0"/>
              <a:t>0 lb pre       28 lbs applied ( 17-45)</a:t>
            </a:r>
          </a:p>
          <a:p>
            <a:pPr lvl="1"/>
            <a:r>
              <a:rPr lang="en-US" dirty="0" smtClean="0"/>
              <a:t>40 lb pre     16 lbs applied (4-27)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514600"/>
            <a:ext cx="54864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2" descr="C:\Documents and Settings\Soil Fertility\My Documents\My Pictures\Agriculture+log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295400"/>
            <a:ext cx="2057400" cy="197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SU Ag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752600"/>
            <a:ext cx="1844037" cy="1066800"/>
          </a:xfrm>
          <a:prstGeom prst="rect">
            <a:avLst/>
          </a:prstGeom>
          <a:noFill/>
        </p:spPr>
      </p:pic>
      <p:pic>
        <p:nvPicPr>
          <p:cNvPr id="6" name="Picture 1" descr="C:\Documents and Settings\kbronson\Desktop\Desktop\AgriLifeRESEARCHemail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312137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new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447800"/>
            <a:ext cx="1143000" cy="14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W:\BRONSON\Pictures_2009\DSCN3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192"/>
            <a:ext cx="9144000" cy="702259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0267" y="5410200"/>
            <a:ext cx="8263467" cy="99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r>
              <a:rPr lang="en-US" sz="1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Kevin F. Bronson, </a:t>
            </a:r>
            <a:r>
              <a:rPr lang="en-US" sz="12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Adi</a:t>
            </a:r>
            <a:r>
              <a:rPr lang="en-US" sz="1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 </a:t>
            </a:r>
            <a:r>
              <a:rPr lang="en-US" sz="12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Malapati</a:t>
            </a:r>
            <a:r>
              <a:rPr lang="en-US" sz="1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 </a:t>
            </a:r>
            <a:br>
              <a:rPr lang="en-US" sz="1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</a:br>
            <a:r>
              <a:rPr lang="en-US" sz="1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Jason </a:t>
            </a:r>
            <a:r>
              <a:rPr lang="en-US" sz="12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Nusz</a:t>
            </a:r>
            <a:r>
              <a:rPr lang="en-US" sz="1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, Jeff Johnson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63812" y="6229350"/>
            <a:ext cx="5891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/>
              </a:rPr>
              <a:t>Texas A &amp; M </a:t>
            </a:r>
            <a:r>
              <a:rPr lang="en-US" b="1" dirty="0" err="1" smtClean="0">
                <a:solidFill>
                  <a:srgbClr val="FFFF00"/>
                </a:solidFill>
                <a:effectLst/>
              </a:rPr>
              <a:t>AgriLife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b="1" dirty="0">
                <a:solidFill>
                  <a:srgbClr val="FFFF00"/>
                </a:solidFill>
                <a:effectLst/>
              </a:rPr>
              <a:t>Res,  and Texas Tech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Univ. </a:t>
            </a:r>
            <a:r>
              <a:rPr lang="en-US" b="1" dirty="0">
                <a:solidFill>
                  <a:srgbClr val="FFFF00"/>
                </a:solidFill>
                <a:effectLst/>
              </a:rPr>
              <a:t>Lubbock, TX </a:t>
            </a:r>
          </a:p>
        </p:txBody>
      </p:sp>
      <p:pic>
        <p:nvPicPr>
          <p:cNvPr id="3077" name="Picture 1" descr="C:\Documents and Settings\kbronson\Desktop\Desktop\AgriLifeRESEARCHemail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2137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new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0"/>
            <a:ext cx="1143000" cy="14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3467" y="9906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>
                <a:solidFill>
                  <a:srgbClr val="FF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Improved Strategies for Nitrogen Management in Subsurface Drip Irrigated Cotton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5734" y="-50800"/>
            <a:ext cx="8085667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Treatments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644" y="977900"/>
            <a:ext cx="8534400" cy="57277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sz="2000" dirty="0" smtClean="0">
                <a:latin typeface="Arial" pitchFamily="34" charset="0"/>
              </a:rPr>
              <a:t>Soil test based N mgt (STB) 32-0-0 injected early square to mid bloom for 2.5  bale/ac yield goal (125 lb N/ac –    0-24 in soil test NO</a:t>
            </a:r>
            <a:r>
              <a:rPr lang="en-US" sz="2000" baseline="-25000" dirty="0" smtClean="0">
                <a:latin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</a:rPr>
              <a:t>-N – irrigation water NO</a:t>
            </a:r>
            <a:r>
              <a:rPr lang="en-US" sz="2000" baseline="-25000" dirty="0" smtClean="0">
                <a:latin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</a:rPr>
              <a:t>) 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sz="2000" dirty="0" smtClean="0">
                <a:latin typeface="Arial" pitchFamily="34" charset="0"/>
              </a:rPr>
              <a:t>0.5 X Soil test based (0.5 STB)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sz="2000" dirty="0" smtClean="0">
                <a:latin typeface="Arial" pitchFamily="34" charset="0"/>
              </a:rPr>
              <a:t>1.5 X Soil test based (1.5 STB)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sz="2000" dirty="0" smtClean="0">
                <a:latin typeface="Arial" pitchFamily="34" charset="0"/>
              </a:rPr>
              <a:t>Zero-N (1 plot/station/rep)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sz="2000" dirty="0" smtClean="0">
                <a:latin typeface="Arial" pitchFamily="34" charset="0"/>
              </a:rPr>
              <a:t>Reflectance-based mgt 1:  initially 0.5 STB N rate, N injection rate adjusted upwards to STB rate when NDVI REF1 is statistically &lt; NDVI REF1.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sz="2000" dirty="0" smtClean="0">
                <a:latin typeface="Arial" pitchFamily="34" charset="0"/>
              </a:rPr>
              <a:t>Reflectance-based mgt 2 :  initially STB N rate, N injection rate adjusted upwards to 1.5 STB rate when NDVI REF2 is statistically &lt; NDVI 1.5 STB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endParaRPr lang="en-US" sz="28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7733" y="201305"/>
            <a:ext cx="883920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First open boll biomass, N accumulation, N fertilizer recovery efficiency, seed and lint yields as affected by nitrogen management, Lubbock, TX, 2007.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9334" y="1371601"/>
          <a:ext cx="8974664" cy="4974649"/>
        </p:xfrm>
        <a:graphic>
          <a:graphicData uri="http://schemas.openxmlformats.org/drawingml/2006/table">
            <a:tbl>
              <a:tblPr/>
              <a:tblGrid>
                <a:gridCol w="1896532"/>
                <a:gridCol w="1354667"/>
                <a:gridCol w="1062205"/>
                <a:gridCol w="1182708"/>
                <a:gridCol w="1182708"/>
                <a:gridCol w="69571"/>
                <a:gridCol w="1221111"/>
                <a:gridCol w="935592"/>
                <a:gridCol w="69570"/>
              </a:tblGrid>
              <a:tr h="12902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treatment</a:t>
                      </a:r>
                      <a:endParaRPr lang="en-US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fertilizer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injected</a:t>
                      </a:r>
                      <a:r>
                        <a:rPr lang="en-US" sz="1800" b="1" baseline="300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N uptake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Recovery efficiency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Biomass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823" marR="3782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Seed yield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Lint yield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67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lb N/ac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--------------- lb/ac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--------------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4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1.5*STB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2379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1347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0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Refl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strategy 2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131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a*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7666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2253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1330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STB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128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7704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2241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1326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0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Refl.strategy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7561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2350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1372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0.5*STB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2270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1365 a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Zero-N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 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33620" marR="33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5362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1692 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1062 </a:t>
                      </a:r>
                    </a:p>
                  </a:txBody>
                  <a:tcPr marL="33620" marR="3362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Line 1028"/>
          <p:cNvSpPr>
            <a:spLocks noChangeShapeType="1"/>
          </p:cNvSpPr>
          <p:nvPr/>
        </p:nvSpPr>
        <p:spPr bwMode="auto">
          <a:xfrm>
            <a:off x="237067" y="15240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Line 1028"/>
          <p:cNvSpPr>
            <a:spLocks noChangeShapeType="1"/>
          </p:cNvSpPr>
          <p:nvPr/>
        </p:nvSpPr>
        <p:spPr bwMode="auto">
          <a:xfrm>
            <a:off x="169333" y="25908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Line 1028"/>
          <p:cNvSpPr>
            <a:spLocks noChangeShapeType="1"/>
          </p:cNvSpPr>
          <p:nvPr/>
        </p:nvSpPr>
        <p:spPr bwMode="auto">
          <a:xfrm>
            <a:off x="169333" y="64008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066" y="6400800"/>
            <a:ext cx="54081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aseline="300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sz="10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Injected from 11 July to 11 August</a:t>
            </a:r>
          </a:p>
          <a:p>
            <a:r>
              <a:rPr lang="en-US" sz="1000" dirty="0" smtClean="0"/>
              <a:t>*Means in a column followed by the same letter are not significantly different at </a:t>
            </a:r>
            <a:r>
              <a:rPr lang="en-US" sz="1000" i="1" dirty="0" smtClean="0"/>
              <a:t>P</a:t>
            </a:r>
            <a:r>
              <a:rPr lang="en-US" sz="1000" dirty="0" smtClean="0"/>
              <a:t> = 0.05</a:t>
            </a:r>
          </a:p>
          <a:p>
            <a:pPr lvl="0"/>
            <a:endParaRPr lang="en-US" sz="1000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1600" y="1371600"/>
          <a:ext cx="8909752" cy="4833816"/>
        </p:xfrm>
        <a:graphic>
          <a:graphicData uri="http://schemas.openxmlformats.org/drawingml/2006/table">
            <a:tbl>
              <a:tblPr/>
              <a:tblGrid>
                <a:gridCol w="1867580"/>
                <a:gridCol w="1253098"/>
                <a:gridCol w="111674"/>
                <a:gridCol w="1123593"/>
                <a:gridCol w="1365296"/>
                <a:gridCol w="1170254"/>
                <a:gridCol w="1105240"/>
                <a:gridCol w="847423"/>
                <a:gridCol w="65594"/>
              </a:tblGrid>
              <a:tr h="1295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treatment</a:t>
                      </a:r>
                      <a:endParaRPr lang="en-US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fertilizer injected</a:t>
                      </a:r>
                      <a:r>
                        <a:rPr lang="en-US" sz="18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218" marR="452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N uptake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Recovery efficiency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Biomass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Seed yield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Lint yield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0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--------- lb N/ac ------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--------------- lb/ac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-------------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1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1.5*STB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7993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2553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1532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3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Refl.strategy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2572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1586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91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STB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7546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2455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1495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91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Refl.strategy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110 b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6587 b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2542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1538 a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3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0.5*STB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2129 b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1283 b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39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Zero-N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 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40194" marR="401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4968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1640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1006</a:t>
                      </a:r>
                    </a:p>
                  </a:txBody>
                  <a:tcPr marL="40194" marR="401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9333" y="30605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First open boll biomass, N accumulation, N fertilizer recovery efficiency, seed and lint yields as affected by nitrogen management, Lubbock, TX, 2008.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028"/>
          <p:cNvSpPr>
            <a:spLocks noChangeShapeType="1"/>
          </p:cNvSpPr>
          <p:nvPr/>
        </p:nvSpPr>
        <p:spPr bwMode="auto">
          <a:xfrm>
            <a:off x="169333" y="15240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1028"/>
          <p:cNvSpPr>
            <a:spLocks noChangeShapeType="1"/>
          </p:cNvSpPr>
          <p:nvPr/>
        </p:nvSpPr>
        <p:spPr bwMode="auto">
          <a:xfrm>
            <a:off x="169333" y="25908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Line 1028"/>
          <p:cNvSpPr>
            <a:spLocks noChangeShapeType="1"/>
          </p:cNvSpPr>
          <p:nvPr/>
        </p:nvSpPr>
        <p:spPr bwMode="auto">
          <a:xfrm>
            <a:off x="169333" y="64008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2119" y="6400800"/>
            <a:ext cx="54081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aseline="30000" dirty="0" smtClean="0"/>
              <a:t>a</a:t>
            </a:r>
            <a:r>
              <a:rPr lang="en-US" sz="1000" dirty="0" smtClean="0"/>
              <a:t> Injected from 26 June to 16 July and 5 to 8 August</a:t>
            </a:r>
          </a:p>
          <a:p>
            <a:r>
              <a:rPr lang="en-US" sz="1000" dirty="0" smtClean="0"/>
              <a:t>*Means in a column followed by the same letter are not significantly different at </a:t>
            </a:r>
            <a:r>
              <a:rPr lang="en-US" sz="1000" i="1" dirty="0" smtClean="0"/>
              <a:t>P</a:t>
            </a:r>
            <a:r>
              <a:rPr lang="en-US" sz="1000" dirty="0" smtClean="0"/>
              <a:t> = 0.05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9334" y="1469137"/>
          <a:ext cx="8839202" cy="5050623"/>
        </p:xfrm>
        <a:graphic>
          <a:graphicData uri="http://schemas.openxmlformats.org/drawingml/2006/table">
            <a:tbl>
              <a:tblPr/>
              <a:tblGrid>
                <a:gridCol w="1830939"/>
                <a:gridCol w="1337992"/>
                <a:gridCol w="1126732"/>
                <a:gridCol w="1370371"/>
                <a:gridCol w="1023932"/>
                <a:gridCol w="86852"/>
                <a:gridCol w="1024798"/>
                <a:gridCol w="1037586"/>
              </a:tblGrid>
              <a:tr h="11446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treatment</a:t>
                      </a:r>
                      <a:endParaRPr lang="en-US" sz="20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 fertilizer injected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N uptake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Recovery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Efficiency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Biomass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Seed yield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Lint yield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3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u="none" strike="noStrike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----------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lb N/ac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-------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--------------- lb/ac ------------- 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1.5*STB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124 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 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7761 a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2526 a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1527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Refl.strategy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2487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1509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5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STB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114 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 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7670 a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2471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1522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Refl.strategy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109 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8058 a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2581 a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1610 a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0.5*STB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2326 b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1487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7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Zero-N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6962 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2029 </a:t>
                      </a: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1336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960" marR="60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7067" y="152400"/>
            <a:ext cx="890693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First open boll biomass, N accumulation, N fertilizer recovery efficiency, seed and lint yields as affected by nitrogen management, Lubbock, TX, 2009</a:t>
            </a:r>
            <a:endParaRPr lang="en-US" sz="2600" b="1" dirty="0"/>
          </a:p>
        </p:txBody>
      </p:sp>
      <p:sp>
        <p:nvSpPr>
          <p:cNvPr id="4" name="Line 1028"/>
          <p:cNvSpPr>
            <a:spLocks noChangeShapeType="1"/>
          </p:cNvSpPr>
          <p:nvPr/>
        </p:nvSpPr>
        <p:spPr bwMode="auto">
          <a:xfrm>
            <a:off x="169333" y="15240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1028"/>
          <p:cNvSpPr>
            <a:spLocks noChangeShapeType="1"/>
          </p:cNvSpPr>
          <p:nvPr/>
        </p:nvSpPr>
        <p:spPr bwMode="auto">
          <a:xfrm>
            <a:off x="169333" y="25908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Line 1028"/>
          <p:cNvSpPr>
            <a:spLocks noChangeShapeType="1"/>
          </p:cNvSpPr>
          <p:nvPr/>
        </p:nvSpPr>
        <p:spPr bwMode="auto">
          <a:xfrm>
            <a:off x="237067" y="64770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-101600" y="417493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FF6600"/>
                </a:solidFill>
                <a:effectLst/>
              </a:rPr>
              <a:t>Summary of </a:t>
            </a:r>
            <a:r>
              <a:rPr lang="en-US" sz="2600" b="1" dirty="0" smtClean="0">
                <a:solidFill>
                  <a:srgbClr val="FF6600"/>
                </a:solidFill>
                <a:effectLst/>
              </a:rPr>
              <a:t>three </a:t>
            </a:r>
            <a:r>
              <a:rPr lang="en-US" sz="2600" b="1" dirty="0">
                <a:solidFill>
                  <a:srgbClr val="FF6600"/>
                </a:solidFill>
                <a:effectLst/>
              </a:rPr>
              <a:t>years of </a:t>
            </a:r>
            <a:r>
              <a:rPr lang="en-US" sz="2600" b="1" dirty="0" smtClean="0">
                <a:solidFill>
                  <a:srgbClr val="FF6600"/>
                </a:solidFill>
                <a:effectLst/>
              </a:rPr>
              <a:t>Refl. Strategy 1 N </a:t>
            </a:r>
            <a:r>
              <a:rPr lang="en-US" sz="2600" b="1" dirty="0">
                <a:solidFill>
                  <a:srgbClr val="FF6600"/>
                </a:solidFill>
                <a:effectLst/>
              </a:rPr>
              <a:t>fertilizer management </a:t>
            </a:r>
            <a:r>
              <a:rPr lang="en-US" sz="2600" b="1" dirty="0" smtClean="0">
                <a:solidFill>
                  <a:srgbClr val="FF6600"/>
                </a:solidFill>
                <a:effectLst/>
              </a:rPr>
              <a:t> in SDI cotton</a:t>
            </a:r>
            <a:r>
              <a:rPr lang="en-US" sz="2600" b="1" dirty="0">
                <a:solidFill>
                  <a:srgbClr val="FF6600"/>
                </a:solidFill>
                <a:effectLst/>
              </a:rPr>
              <a:t>, Lubbock, TX, </a:t>
            </a:r>
            <a:r>
              <a:rPr lang="en-US" sz="2600" b="1" dirty="0" smtClean="0">
                <a:solidFill>
                  <a:srgbClr val="FF6600"/>
                </a:solidFill>
                <a:effectLst/>
              </a:rPr>
              <a:t>2007-2009</a:t>
            </a:r>
            <a:endParaRPr lang="en-US" sz="2600" b="1" dirty="0">
              <a:solidFill>
                <a:srgbClr val="FF6600"/>
              </a:solidFill>
              <a:effectLst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600200"/>
          <a:ext cx="8534399" cy="4648200"/>
        </p:xfrm>
        <a:graphic>
          <a:graphicData uri="http://schemas.openxmlformats.org/drawingml/2006/table">
            <a:tbl>
              <a:tblPr/>
              <a:tblGrid>
                <a:gridCol w="2594459"/>
                <a:gridCol w="1297228"/>
                <a:gridCol w="1638604"/>
                <a:gridCol w="1638604"/>
                <a:gridCol w="1365504"/>
              </a:tblGrid>
              <a:tr h="514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Units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2007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2008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2009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0-24 inch NO</a:t>
                      </a:r>
                      <a:r>
                        <a:rPr lang="en-US" sz="2400" baseline="-250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lb /ac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17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18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9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Starter N fertilizer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lb N/ac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Irrigation NO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lb N/ac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14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Injected fertilizer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lb N/ac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46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24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92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Recovery efficiency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72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94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77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Lint yield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lb /ac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1372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1538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1610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Line 1028"/>
          <p:cNvSpPr>
            <a:spLocks noChangeShapeType="1"/>
          </p:cNvSpPr>
          <p:nvPr/>
        </p:nvSpPr>
        <p:spPr bwMode="auto">
          <a:xfrm>
            <a:off x="237067" y="15240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Line 1028"/>
          <p:cNvSpPr>
            <a:spLocks noChangeShapeType="1"/>
          </p:cNvSpPr>
          <p:nvPr/>
        </p:nvSpPr>
        <p:spPr bwMode="auto">
          <a:xfrm>
            <a:off x="237067" y="20574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Line 1028"/>
          <p:cNvSpPr>
            <a:spLocks noChangeShapeType="1"/>
          </p:cNvSpPr>
          <p:nvPr/>
        </p:nvSpPr>
        <p:spPr bwMode="auto">
          <a:xfrm>
            <a:off x="237067" y="63246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-101600" y="417493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FF6600"/>
                </a:solidFill>
                <a:effectLst/>
              </a:rPr>
              <a:t>Summary of </a:t>
            </a:r>
            <a:r>
              <a:rPr lang="en-US" sz="2600" b="1" dirty="0" smtClean="0">
                <a:solidFill>
                  <a:srgbClr val="FF6600"/>
                </a:solidFill>
                <a:effectLst/>
              </a:rPr>
              <a:t>three </a:t>
            </a:r>
            <a:r>
              <a:rPr lang="en-US" sz="2600" b="1" dirty="0">
                <a:solidFill>
                  <a:srgbClr val="FF6600"/>
                </a:solidFill>
                <a:effectLst/>
              </a:rPr>
              <a:t>years of </a:t>
            </a:r>
            <a:r>
              <a:rPr lang="en-US" sz="2600" b="1" dirty="0" smtClean="0">
                <a:solidFill>
                  <a:srgbClr val="FF6600"/>
                </a:solidFill>
                <a:effectLst/>
              </a:rPr>
              <a:t>soil test based strategy for N </a:t>
            </a:r>
            <a:r>
              <a:rPr lang="en-US" sz="2600" b="1" dirty="0">
                <a:solidFill>
                  <a:srgbClr val="FF6600"/>
                </a:solidFill>
                <a:effectLst/>
              </a:rPr>
              <a:t>fertilizer management </a:t>
            </a:r>
            <a:r>
              <a:rPr lang="en-US" sz="2600" b="1" dirty="0" smtClean="0">
                <a:solidFill>
                  <a:srgbClr val="FF6600"/>
                </a:solidFill>
                <a:effectLst/>
              </a:rPr>
              <a:t> in SDI cotton</a:t>
            </a:r>
            <a:r>
              <a:rPr lang="en-US" sz="2600" b="1" dirty="0">
                <a:solidFill>
                  <a:srgbClr val="FF6600"/>
                </a:solidFill>
                <a:effectLst/>
              </a:rPr>
              <a:t>, Lubbock, TX, </a:t>
            </a:r>
            <a:r>
              <a:rPr lang="en-US" sz="2600" b="1" dirty="0" smtClean="0">
                <a:solidFill>
                  <a:srgbClr val="FF6600"/>
                </a:solidFill>
                <a:effectLst/>
              </a:rPr>
              <a:t>2007-2009</a:t>
            </a:r>
            <a:endParaRPr lang="en-US" sz="2600" b="1" dirty="0">
              <a:solidFill>
                <a:srgbClr val="FF6600"/>
              </a:solidFill>
              <a:effectLst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1600200"/>
          <a:ext cx="8534399" cy="4648200"/>
        </p:xfrm>
        <a:graphic>
          <a:graphicData uri="http://schemas.openxmlformats.org/drawingml/2006/table">
            <a:tbl>
              <a:tblPr/>
              <a:tblGrid>
                <a:gridCol w="2594459"/>
                <a:gridCol w="1297228"/>
                <a:gridCol w="1638604"/>
                <a:gridCol w="1638604"/>
                <a:gridCol w="1365504"/>
              </a:tblGrid>
              <a:tr h="514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Units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2007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2008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2009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0-24 inch NO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lb /ac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24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9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Starter N fertilizer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lb N/ac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Irrigation NO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lb N/ac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30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14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Injected fertilizer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lb N/ac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80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48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92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Recovery efficiency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%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49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Lint yield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lb /ac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1326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1495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1522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Line 1028"/>
          <p:cNvSpPr>
            <a:spLocks noChangeShapeType="1"/>
          </p:cNvSpPr>
          <p:nvPr/>
        </p:nvSpPr>
        <p:spPr bwMode="auto">
          <a:xfrm>
            <a:off x="237067" y="15240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Line 1028"/>
          <p:cNvSpPr>
            <a:spLocks noChangeShapeType="1"/>
          </p:cNvSpPr>
          <p:nvPr/>
        </p:nvSpPr>
        <p:spPr bwMode="auto">
          <a:xfrm>
            <a:off x="237067" y="20574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Line 1028"/>
          <p:cNvSpPr>
            <a:spLocks noChangeShapeType="1"/>
          </p:cNvSpPr>
          <p:nvPr/>
        </p:nvSpPr>
        <p:spPr bwMode="auto">
          <a:xfrm>
            <a:off x="237067" y="6324600"/>
            <a:ext cx="860213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8000" y="1524000"/>
            <a:ext cx="8128000" cy="50292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5000"/>
              </a:spcBef>
              <a:buFontTx/>
              <a:buChar char="•"/>
              <a:defRPr/>
            </a:pPr>
            <a:r>
              <a:rPr lang="en-US" sz="2800" kern="0" dirty="0" smtClean="0">
                <a:effectLst/>
                <a:latin typeface="Arial" pitchFamily="34" charset="0"/>
              </a:rPr>
              <a:t>Recovery efficiency of daily injection of N between early square and mid bloom was 62 to 94 %.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Reflectance-based N management strategy1 saved 22, 26, and 50 % N compared to soil test based management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during 2007, 2008, and 2009, respectively.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baseline="0" dirty="0" smtClean="0">
                <a:effectLst/>
                <a:latin typeface="Arial" pitchFamily="34" charset="0"/>
              </a:rPr>
              <a:t>EONRs</a:t>
            </a:r>
            <a:r>
              <a:rPr lang="en-US" sz="2800" kern="0" dirty="0" smtClean="0">
                <a:effectLst/>
                <a:latin typeface="Arial" pitchFamily="34" charset="0"/>
              </a:rPr>
              <a:t> ranged from 22 to 68 lb N/ac for lint.</a:t>
            </a:r>
            <a:endParaRPr lang="en-US" sz="2800" kern="0" baseline="0" dirty="0" smtClean="0"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85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918</Words>
  <Application>Microsoft Office PowerPoint</Application>
  <PresentationFormat>On-screen Show (4:3)</PresentationFormat>
  <Paragraphs>314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Development of Cotton N Fertilization Algorithms, Southern USA</vt:lpstr>
      <vt:lpstr>Improved Strategies for Nitrogen Management in Subsurface Drip Irrigated Cotton</vt:lpstr>
      <vt:lpstr>Treatments </vt:lpstr>
      <vt:lpstr>Slide 4</vt:lpstr>
      <vt:lpstr>Slide 5</vt:lpstr>
      <vt:lpstr>Slide 6</vt:lpstr>
      <vt:lpstr>Slide 7</vt:lpstr>
      <vt:lpstr>Slide 8</vt:lpstr>
      <vt:lpstr>Conclusions</vt:lpstr>
      <vt:lpstr>LSU</vt:lpstr>
      <vt:lpstr>Slide 11</vt:lpstr>
      <vt:lpstr>Slide 12</vt:lpstr>
      <vt:lpstr>Ok State</vt:lpstr>
      <vt:lpstr>Yield Prediction</vt:lpstr>
      <vt:lpstr>YP Models</vt:lpstr>
      <vt:lpstr>Response Index</vt:lpstr>
      <vt:lpstr>2010</vt:lpstr>
      <vt:lpstr>Thank you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Cotton N Fertilization Algorithms, Southern USA</dc:title>
  <dc:creator>arnall</dc:creator>
  <cp:lastModifiedBy>arnall</cp:lastModifiedBy>
  <cp:revision>80</cp:revision>
  <dcterms:created xsi:type="dcterms:W3CDTF">2010-07-28T16:05:49Z</dcterms:created>
  <dcterms:modified xsi:type="dcterms:W3CDTF">2010-08-02T20:11:49Z</dcterms:modified>
</cp:coreProperties>
</file>