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37" r:id="rId2"/>
    <p:sldId id="261" r:id="rId3"/>
    <p:sldId id="262" r:id="rId4"/>
    <p:sldId id="259" r:id="rId5"/>
    <p:sldId id="277" r:id="rId6"/>
    <p:sldId id="287" r:id="rId7"/>
    <p:sldId id="327" r:id="rId8"/>
    <p:sldId id="323" r:id="rId9"/>
    <p:sldId id="339" r:id="rId10"/>
    <p:sldId id="342" r:id="rId11"/>
    <p:sldId id="338" r:id="rId12"/>
    <p:sldId id="321" r:id="rId13"/>
    <p:sldId id="273" r:id="rId14"/>
    <p:sldId id="270" r:id="rId15"/>
    <p:sldId id="345" r:id="rId16"/>
    <p:sldId id="343" r:id="rId17"/>
    <p:sldId id="344" r:id="rId18"/>
    <p:sldId id="349" r:id="rId19"/>
    <p:sldId id="347" r:id="rId20"/>
    <p:sldId id="346" r:id="rId21"/>
    <p:sldId id="324" r:id="rId22"/>
    <p:sldId id="328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Tucker's%20Data\Important%20Presentations%20and%20Paper%20Files\Dissertation%20Table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Tucker's%20Data\Important%20Presentations%20and%20Paper%20Files\Dissertation%20Table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60388536614342414"/>
                  <c:y val="1.465552938789631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aseline="0" dirty="0"/>
                      <a:t>y = 203.97x - 180.25
R² = </a:t>
                    </a:r>
                    <a:r>
                      <a:rPr lang="en-US" baseline="0" dirty="0" smtClean="0"/>
                      <a:t>0.40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'Checks only sensor tables'!$E$2:$E$29</c:f>
              <c:numCache>
                <c:formatCode>General</c:formatCode>
                <c:ptCount val="28"/>
                <c:pt idx="0">
                  <c:v>0.95</c:v>
                </c:pt>
                <c:pt idx="1">
                  <c:v>1.01</c:v>
                </c:pt>
                <c:pt idx="2">
                  <c:v>1</c:v>
                </c:pt>
                <c:pt idx="6">
                  <c:v>1.19</c:v>
                </c:pt>
                <c:pt idx="7">
                  <c:v>1.1499999999999999</c:v>
                </c:pt>
                <c:pt idx="8">
                  <c:v>1.02</c:v>
                </c:pt>
                <c:pt idx="9">
                  <c:v>1.44</c:v>
                </c:pt>
                <c:pt idx="10">
                  <c:v>1.0303865281369899</c:v>
                </c:pt>
                <c:pt idx="11">
                  <c:v>0.96229463779896041</c:v>
                </c:pt>
                <c:pt idx="12">
                  <c:v>0.98288952518424511</c:v>
                </c:pt>
                <c:pt idx="13">
                  <c:v>1.07</c:v>
                </c:pt>
                <c:pt idx="14">
                  <c:v>0.89500000000000002</c:v>
                </c:pt>
                <c:pt idx="15">
                  <c:v>0.95699999999999996</c:v>
                </c:pt>
                <c:pt idx="16">
                  <c:v>1.0421307380204459</c:v>
                </c:pt>
                <c:pt idx="17">
                  <c:v>1.0090806005922883</c:v>
                </c:pt>
                <c:pt idx="18">
                  <c:v>1.0213560395863079</c:v>
                </c:pt>
                <c:pt idx="19">
                  <c:v>1.05</c:v>
                </c:pt>
                <c:pt idx="20">
                  <c:v>1</c:v>
                </c:pt>
                <c:pt idx="21">
                  <c:v>1</c:v>
                </c:pt>
              </c:numCache>
            </c:numRef>
          </c:xVal>
          <c:yVal>
            <c:numRef>
              <c:f>'Checks only sensor tables'!$N$2:$N$29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6">
                  <c:v>82.6</c:v>
                </c:pt>
                <c:pt idx="7">
                  <c:v>47.396999999999991</c:v>
                </c:pt>
                <c:pt idx="8">
                  <c:v>33.207999999999998</c:v>
                </c:pt>
                <c:pt idx="9">
                  <c:v>91.210000000000008</c:v>
                </c:pt>
                <c:pt idx="10">
                  <c:v>98.559999999999988</c:v>
                </c:pt>
                <c:pt idx="11">
                  <c:v>19.179999999999982</c:v>
                </c:pt>
                <c:pt idx="12">
                  <c:v>6.6499999999999995</c:v>
                </c:pt>
                <c:pt idx="13">
                  <c:v>62.789999999999985</c:v>
                </c:pt>
                <c:pt idx="14">
                  <c:v>4.55</c:v>
                </c:pt>
                <c:pt idx="15">
                  <c:v>6.5099999999999874</c:v>
                </c:pt>
                <c:pt idx="16">
                  <c:v>106.54</c:v>
                </c:pt>
                <c:pt idx="17">
                  <c:v>14.630000000000003</c:v>
                </c:pt>
                <c:pt idx="18">
                  <c:v>3.9200000000000155</c:v>
                </c:pt>
                <c:pt idx="19">
                  <c:v>31.990000000000009</c:v>
                </c:pt>
                <c:pt idx="20">
                  <c:v>0</c:v>
                </c:pt>
                <c:pt idx="21">
                  <c:v>0</c:v>
                </c:pt>
              </c:numCache>
            </c:numRef>
          </c:yVal>
        </c:ser>
        <c:axId val="77744768"/>
        <c:axId val="89137920"/>
      </c:scatterChart>
      <c:valAx>
        <c:axId val="77744768"/>
        <c:scaling>
          <c:orientation val="minMax"/>
          <c:min val="0.8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RI NDVI V8/9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137920"/>
        <c:crosses val="autoZero"/>
        <c:crossBetween val="midCat"/>
      </c:valAx>
      <c:valAx>
        <c:axId val="89137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Delta N Required lbs ac </a:t>
                </a:r>
                <a:r>
                  <a:rPr lang="en-US" sz="1200" baseline="30000" dirty="0">
                    <a:latin typeface="Arial" pitchFamily="34" charset="0"/>
                    <a:cs typeface="Arial" pitchFamily="34" charset="0"/>
                  </a:rPr>
                  <a:t>-1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774476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55800033592929721"/>
                  <c:y val="-3.262398745023247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aseline="0"/>
                      <a:t>y = 185.99x - 169.12
R² = 0.74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'Checks only sensor tables'!$F$2:$F$23</c:f>
              <c:numCache>
                <c:formatCode>General</c:formatCode>
                <c:ptCount val="22"/>
                <c:pt idx="6">
                  <c:v>1.28</c:v>
                </c:pt>
                <c:pt idx="7">
                  <c:v>1.04</c:v>
                </c:pt>
                <c:pt idx="8">
                  <c:v>1.03</c:v>
                </c:pt>
                <c:pt idx="9">
                  <c:v>1.48</c:v>
                </c:pt>
                <c:pt idx="13">
                  <c:v>1.1399999999999999</c:v>
                </c:pt>
                <c:pt idx="14">
                  <c:v>1.03</c:v>
                </c:pt>
                <c:pt idx="15">
                  <c:v>1.02</c:v>
                </c:pt>
                <c:pt idx="19">
                  <c:v>1.01</c:v>
                </c:pt>
                <c:pt idx="20">
                  <c:v>1</c:v>
                </c:pt>
                <c:pt idx="21">
                  <c:v>1</c:v>
                </c:pt>
              </c:numCache>
            </c:numRef>
          </c:xVal>
          <c:yVal>
            <c:numRef>
              <c:f>'Checks only sensor tables'!$N$2:$N$29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6">
                  <c:v>82.6</c:v>
                </c:pt>
                <c:pt idx="7">
                  <c:v>47.396999999999991</c:v>
                </c:pt>
                <c:pt idx="8">
                  <c:v>33.207999999999998</c:v>
                </c:pt>
                <c:pt idx="9">
                  <c:v>91.210000000000008</c:v>
                </c:pt>
                <c:pt idx="10">
                  <c:v>98.559999999999988</c:v>
                </c:pt>
                <c:pt idx="11">
                  <c:v>19.179999999999982</c:v>
                </c:pt>
                <c:pt idx="12">
                  <c:v>6.6499999999999995</c:v>
                </c:pt>
                <c:pt idx="13">
                  <c:v>62.789999999999985</c:v>
                </c:pt>
                <c:pt idx="14">
                  <c:v>4.55</c:v>
                </c:pt>
                <c:pt idx="15">
                  <c:v>6.5099999999999874</c:v>
                </c:pt>
                <c:pt idx="16">
                  <c:v>106.54</c:v>
                </c:pt>
                <c:pt idx="17">
                  <c:v>14.630000000000003</c:v>
                </c:pt>
                <c:pt idx="18">
                  <c:v>3.9200000000000155</c:v>
                </c:pt>
                <c:pt idx="19">
                  <c:v>31.990000000000009</c:v>
                </c:pt>
                <c:pt idx="20">
                  <c:v>0</c:v>
                </c:pt>
                <c:pt idx="21">
                  <c:v>0</c:v>
                </c:pt>
              </c:numCache>
            </c:numRef>
          </c:yVal>
        </c:ser>
        <c:axId val="52017408"/>
        <c:axId val="52025216"/>
      </c:scatterChart>
      <c:valAx>
        <c:axId val="52017408"/>
        <c:scaling>
          <c:orientation val="minMax"/>
          <c:min val="0.8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RI NDVI V15/16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025216"/>
        <c:crosses val="autoZero"/>
        <c:crossBetween val="midCat"/>
      </c:valAx>
      <c:valAx>
        <c:axId val="52025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Delta N Required lbs ac </a:t>
                </a:r>
                <a:r>
                  <a:rPr lang="en-US" sz="1200" baseline="30000" dirty="0">
                    <a:latin typeface="Arial" pitchFamily="34" charset="0"/>
                    <a:cs typeface="Arial" pitchFamily="34" charset="0"/>
                  </a:rPr>
                  <a:t>-1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017408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06544D-2176-40CA-970A-232117290969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F742C0-8F59-4BDA-8A09-2E530759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8A7ED-6ED7-488B-8435-9F9E803DA5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Our best soil based system had a mean difference of 26 lbs/ac.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C898-3FDC-43FD-B384-DC7ADFF342F6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B1B9E2-7866-472E-B1D6-14DBE1C4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8EDC-F55A-4195-95C2-E5C345EB18B1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1A2B-9CEC-41DE-8110-E4DE31D71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C5E1-2B62-4779-80CC-366B1244D6D5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593C-DFAA-4D2A-84F7-78600D0C8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0E32-6F7E-4D13-84EF-DF69CB3A966A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4E01-4EAB-44FF-9A36-9DBC2741B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62D6-6C1E-40B6-AD94-098237934779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438D-4267-4D45-969B-149F6615E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30F2-AACD-45A2-985A-52DB6FC5DA34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8DE1-FD81-4F9C-B591-CDBD88882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37DD-19AC-446B-8BA5-B5A952B7BABE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1AF9-ED0A-497E-BA82-97066C33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DC61-B496-40C6-B7F8-92BB7EBB2A9D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FF90-2248-42FD-A0D3-5EE092B25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6B71-3A16-46D7-8584-C5C43690C4F8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7AB5-82F7-4F7D-BB4F-CA1F6BA9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9EFF-0B96-4075-8C85-54DF3283A4F3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FC1-C61A-4B02-A28C-0FD329C2E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DFF2-0CF1-45ED-8AE3-35BC381A01CB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BE55-7B0E-4FA1-A426-A3D092A1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73834C-55CC-4C6F-ADCC-98A3D0F5BB5C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6032ABE-2B08-4B54-8265-D76A5091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3B3C4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04DA3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04DA3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Sensor Based Results in Kansas</a:t>
            </a:r>
            <a:endParaRPr lang="en-US" sz="3600" dirty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81000" y="41148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*Drew Tucker and Dave </a:t>
            </a:r>
            <a:r>
              <a:rPr lang="en-US" sz="3200" dirty="0" err="1" smtClean="0">
                <a:solidFill>
                  <a:srgbClr val="FFFF00"/>
                </a:solidFill>
              </a:rPr>
              <a:t>Mengel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e-mail: </a:t>
            </a:r>
            <a:r>
              <a:rPr lang="en-US" sz="2800" b="1" dirty="0">
                <a:solidFill>
                  <a:srgbClr val="FFFF00"/>
                </a:solidFill>
              </a:rPr>
              <a:t>drew.tucker@okstate.edu</a:t>
            </a:r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Oklahoma State University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Field &amp; Research Service </a:t>
            </a:r>
            <a:r>
              <a:rPr lang="en-US" sz="3200" dirty="0" smtClean="0">
                <a:solidFill>
                  <a:srgbClr val="FFFF00"/>
                </a:solidFill>
              </a:rPr>
              <a:t>Unit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Chickasha, OK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Arial" charset="0"/>
              </a:rPr>
              <a:t>Dry Land </a:t>
            </a:r>
            <a:r>
              <a:rPr lang="en-US" sz="4000" dirty="0" smtClean="0">
                <a:latin typeface="Arial" charset="0"/>
              </a:rPr>
              <a:t>Results 2008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914400"/>
          <a:ext cx="6858000" cy="5410202"/>
        </p:xfrm>
        <a:graphic>
          <a:graphicData uri="http://schemas.openxmlformats.org/drawingml/2006/table">
            <a:tbl>
              <a:tblPr/>
              <a:tblGrid>
                <a:gridCol w="1823275"/>
                <a:gridCol w="1906151"/>
                <a:gridCol w="1471051"/>
                <a:gridCol w="1657523"/>
              </a:tblGrid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Pre-Plant 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Side-dress 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Grain 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-------------------------lbs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-------------------------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ac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 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 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 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 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141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107 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 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146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Corn Growth and N-Uptake</a:t>
            </a:r>
          </a:p>
        </p:txBody>
      </p:sp>
      <p:sp>
        <p:nvSpPr>
          <p:cNvPr id="2549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54979" name="Picture 4" descr="corn pres 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84325"/>
            <a:ext cx="8004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of preplant N, KS 2009</a:t>
            </a:r>
          </a:p>
        </p:txBody>
      </p:sp>
      <p:pic>
        <p:nvPicPr>
          <p:cNvPr id="72706" name="Content Placeholder 3" descr="N def corn near Goessel,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Denitrification</a:t>
            </a:r>
            <a:r>
              <a:rPr lang="en-US" dirty="0" smtClean="0"/>
              <a:t> N loss in corn, KS 2009</a:t>
            </a:r>
            <a:endParaRPr lang="en-US" dirty="0"/>
          </a:p>
        </p:txBody>
      </p:sp>
      <p:pic>
        <p:nvPicPr>
          <p:cNvPr id="73730" name="Content Placeholder 3" descr="N deficient corn, KS 15 N of Goessel,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work on corn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 season rescue N applications to corn at V-12 to 16 using high clearance sprayers.</a:t>
            </a:r>
          </a:p>
          <a:p>
            <a:pPr lvl="1" eaLnBrk="1" hangingPunct="1"/>
            <a:r>
              <a:rPr lang="en-US" smtClean="0"/>
              <a:t>Work started in 2009, both on research farms and with cooperative farmers and dealers/custom applicators</a:t>
            </a:r>
          </a:p>
        </p:txBody>
      </p:sp>
      <p:pic>
        <p:nvPicPr>
          <p:cNvPr id="71683" name="Picture 3" descr="dry spr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36131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Agronomy North Farm, 2009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219200"/>
          <a:ext cx="8001000" cy="4800597"/>
        </p:xfrm>
        <a:graphic>
          <a:graphicData uri="http://schemas.openxmlformats.org/drawingml/2006/table">
            <a:tbl>
              <a:tblPr/>
              <a:tblGrid>
                <a:gridCol w="3200400"/>
                <a:gridCol w="2057400"/>
                <a:gridCol w="2743200"/>
              </a:tblGrid>
              <a:tr h="105624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Treatment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lbs ac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Grain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Yield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bu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 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+ 30 at V-8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 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+ 60 at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V-8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 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+ 90 at V-8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185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+ 30 at V-16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166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+ 60 at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V-16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 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+ 90 at V-16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206 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Farmer fields near St. </a:t>
            </a:r>
            <a:r>
              <a:rPr lang="en-US" sz="4000" dirty="0" err="1" smtClean="0"/>
              <a:t>Marys</a:t>
            </a:r>
            <a:r>
              <a:rPr lang="en-US" sz="4000" dirty="0" smtClean="0"/>
              <a:t> KS, 2009</a:t>
            </a:r>
          </a:p>
        </p:txBody>
      </p:sp>
      <p:graphicFrame>
        <p:nvGraphicFramePr>
          <p:cNvPr id="88095" name="Group 31"/>
          <p:cNvGraphicFramePr>
            <a:graphicFrameLocks noGrp="1"/>
          </p:cNvGraphicFramePr>
          <p:nvPr/>
        </p:nvGraphicFramePr>
        <p:xfrm>
          <a:off x="304800" y="1676400"/>
          <a:ext cx="8534400" cy="2665415"/>
        </p:xfrm>
        <a:graphic>
          <a:graphicData uri="http://schemas.openxmlformats.org/drawingml/2006/table">
            <a:tbl>
              <a:tblPr/>
              <a:tblGrid>
                <a:gridCol w="3495675"/>
                <a:gridCol w="1868488"/>
                <a:gridCol w="3170237"/>
              </a:tblGrid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Treatment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 Rate lb/ac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Grain Yield bu/ac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Pre-plant 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70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177 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Pre-plant N + 30 at V-16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178 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Pre-plant N + 60 at V-16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185 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Pre-plant N + 90 at V-16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177 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9" name="TextBox 5"/>
          <p:cNvSpPr txBox="1">
            <a:spLocks noChangeArrowheads="1"/>
          </p:cNvSpPr>
          <p:nvPr/>
        </p:nvSpPr>
        <p:spPr bwMode="auto">
          <a:xfrm>
            <a:off x="457200" y="4953000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Sensor rates at these fields applied by JB Pearl with a high clearance applicator averaged less than </a:t>
            </a:r>
            <a:r>
              <a:rPr lang="en-US" dirty="0" smtClean="0">
                <a:latin typeface="Tw Cen MT" pitchFamily="34" charset="0"/>
              </a:rPr>
              <a:t>30 </a:t>
            </a:r>
            <a:r>
              <a:rPr lang="en-US" dirty="0">
                <a:latin typeface="Tw Cen MT" pitchFamily="34" charset="0"/>
              </a:rPr>
              <a:t>lb/ac </a:t>
            </a:r>
            <a:r>
              <a:rPr lang="en-US" dirty="0" smtClean="0">
                <a:latin typeface="Tw Cen MT" pitchFamily="34" charset="0"/>
              </a:rPr>
              <a:t>at </a:t>
            </a:r>
            <a:r>
              <a:rPr lang="en-US" dirty="0">
                <a:latin typeface="Tw Cen MT" pitchFamily="34" charset="0"/>
              </a:rPr>
              <a:t>V-16.  The producer’s normal rate would have been 160 lb N/ac applied as anhydrous ammonia pre-plant.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Rossville Experiment Field, 2009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76400"/>
          <a:ext cx="8610600" cy="2895600"/>
        </p:xfrm>
        <a:graphic>
          <a:graphicData uri="http://schemas.openxmlformats.org/drawingml/2006/table">
            <a:tbl>
              <a:tblPr/>
              <a:tblGrid>
                <a:gridCol w="3526246"/>
                <a:gridCol w="1886132"/>
                <a:gridCol w="3198222"/>
              </a:tblGrid>
              <a:tr h="663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Treatment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lbs ac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Grain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Yield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bu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 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 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+ 30 at V-16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 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+ 60 at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V-16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 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Pre-plant N + 90 at V-16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 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7180" name="TextBox 3"/>
          <p:cNvSpPr txBox="1">
            <a:spLocks noChangeArrowheads="1"/>
          </p:cNvSpPr>
          <p:nvPr/>
        </p:nvSpPr>
        <p:spPr bwMode="auto">
          <a:xfrm>
            <a:off x="533400" y="50292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/>
              </a:rPr>
              <a:t>A sensor based N recommendation for the V-16 timing would have been 84 kg N ha</a:t>
            </a:r>
            <a:r>
              <a:rPr lang="en-US" baseline="30000">
                <a:latin typeface="Tw Cen MT"/>
              </a:rPr>
              <a:t>-1</a:t>
            </a:r>
            <a:endParaRPr lang="en-US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143000"/>
          </a:xfrm>
        </p:spPr>
        <p:txBody>
          <a:bodyPr/>
          <a:lstStyle/>
          <a:p>
            <a:r>
              <a:rPr lang="en-US" dirty="0" smtClean="0"/>
              <a:t>KSU Future Sensor Based N Rec. V-8,9?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5002" y="1295400"/>
          <a:ext cx="8299398" cy="528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KSU Future Sensor Based N Rec. V-15/16?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5002" y="1143000"/>
          <a:ext cx="8680398" cy="543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Background: 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We put out our first field trials in 2006:</a:t>
            </a:r>
          </a:p>
          <a:p>
            <a:pPr lvl="1" eaLnBrk="1" hangingPunct="1"/>
            <a:r>
              <a:rPr lang="en-US" sz="2600" smtClean="0"/>
              <a:t>Focus was on sorghum and wheat as those crops were where we felt we could make the greatest impact.</a:t>
            </a:r>
          </a:p>
          <a:p>
            <a:pPr eaLnBrk="1" hangingPunct="1"/>
            <a:r>
              <a:rPr lang="en-US" sz="3000" smtClean="0"/>
              <a:t>Purchased a Crop Circle amber sensor in 2006. </a:t>
            </a:r>
          </a:p>
          <a:p>
            <a:pPr lvl="1" eaLnBrk="1" hangingPunct="1"/>
            <a:r>
              <a:rPr lang="en-US" sz="2600" smtClean="0"/>
              <a:t>Setting between OSU and UNL-ARS, we wanted to understand the differences between the two sensors and the different approaches the two groups were taking</a:t>
            </a:r>
          </a:p>
          <a:p>
            <a:pPr lvl="1" eaLnBrk="1" hangingPunct="1"/>
            <a:r>
              <a:rPr lang="en-US" sz="2600" smtClean="0"/>
              <a:t>We wanted to determine if we needed different algorithms for different sensors.</a:t>
            </a:r>
          </a:p>
          <a:p>
            <a:pPr eaLnBrk="1" hangingPunct="1">
              <a:buFont typeface="Wingdings 2" pitchFamily="18" charset="2"/>
              <a:buNone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Final Remarks</a:t>
            </a:r>
          </a:p>
        </p:txBody>
      </p:sp>
      <p:sp>
        <p:nvSpPr>
          <p:cNvPr id="179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Sensor based nitrogen management for corn may have the most potential for making rescue N applications or “top off” N applications during late vegetative growth.</a:t>
            </a:r>
          </a:p>
          <a:p>
            <a:pPr lvl="1" eaLnBrk="1" hangingPunct="1"/>
            <a:r>
              <a:rPr lang="en-US" dirty="0" smtClean="0"/>
              <a:t>Further research on how, when, and how much to apply is still required.  </a:t>
            </a:r>
            <a:endParaRPr lang="en-US" dirty="0" smtClean="0"/>
          </a:p>
          <a:p>
            <a:pPr eaLnBrk="1" hangingPunct="1"/>
            <a:r>
              <a:rPr lang="en-US" dirty="0" smtClean="0"/>
              <a:t>Technology will require a good reference strip to be successful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Further research may be required to decide what a “good” reference strip is.</a:t>
            </a:r>
            <a:endParaRPr lang="en-US" dirty="0" smtClean="0"/>
          </a:p>
          <a:p>
            <a:pPr eaLnBrk="1" hangingPunct="1"/>
            <a:r>
              <a:rPr lang="en-US" dirty="0" smtClean="0"/>
              <a:t>Industry is currently marketing sensor technology, thus there is a need for future research in this topic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Future topic areas may include </a:t>
            </a:r>
            <a:r>
              <a:rPr lang="en-US" dirty="0" err="1" smtClean="0"/>
              <a:t>biofuel</a:t>
            </a:r>
            <a:r>
              <a:rPr lang="en-US" dirty="0" smtClean="0"/>
              <a:t> crops, forage crops, and grain crops.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Estimating NUE, Future Research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we estimate expected NUE/Recovery based on soil, climate and crop-fertilizer management?</a:t>
            </a:r>
          </a:p>
          <a:p>
            <a:pPr eaLnBrk="1" hangingPunct="1"/>
            <a:r>
              <a:rPr lang="en-US" dirty="0" smtClean="0"/>
              <a:t>Project initiated in 2008</a:t>
            </a:r>
          </a:p>
          <a:p>
            <a:pPr lvl="1" eaLnBrk="1" hangingPunct="1"/>
            <a:r>
              <a:rPr lang="en-US" dirty="0" smtClean="0"/>
              <a:t>Includes both a “data mining” and field component</a:t>
            </a:r>
          </a:p>
          <a:p>
            <a:pPr lvl="1" eaLnBrk="1" hangingPunct="1"/>
            <a:r>
              <a:rPr lang="en-US" dirty="0" smtClean="0"/>
              <a:t>Intent is to provide quantitative estimates of the expected NUE from different management practices as impacted by soils and climate.</a:t>
            </a:r>
          </a:p>
          <a:p>
            <a:pPr lvl="1" eaLnBrk="1" hangingPunct="1"/>
            <a:r>
              <a:rPr lang="en-US" dirty="0" smtClean="0"/>
              <a:t>Using standard practices as base and providing/developing adjustment coefficients up or down.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5" name="Picture 4" descr="Clouds over Irrigation 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10406063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9"/>
          <p:cNvSpPr txBox="1">
            <a:spLocks noChangeArrowheads="1"/>
          </p:cNvSpPr>
          <p:nvPr/>
        </p:nvSpPr>
        <p:spPr bwMode="auto">
          <a:xfrm>
            <a:off x="2743200" y="2438400"/>
            <a:ext cx="441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Perpet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Where we’re at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Initial downloadable algorithms (</a:t>
            </a:r>
            <a:r>
              <a:rPr lang="en-US" sz="3200" dirty="0" err="1" smtClean="0"/>
              <a:t>GreenSeeker</a:t>
            </a:r>
            <a:r>
              <a:rPr lang="en-US" sz="3200" dirty="0" smtClean="0"/>
              <a:t> based) were made available to the public for wheat and sorghum through the K-State Soil Testing Lab website in January 2009.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K-State algorithm options were added to the menu of the </a:t>
            </a:r>
            <a:r>
              <a:rPr lang="en-US" sz="3200" dirty="0" err="1" smtClean="0"/>
              <a:t>GreenSeeker</a:t>
            </a:r>
            <a:r>
              <a:rPr lang="en-US" sz="3200" dirty="0" smtClean="0"/>
              <a:t> control unit for wheat and sorghum for the 2009 crop year.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Corn algorithms for use at V-8/9 and V-15/16 will be available for 2011.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General Approach to Algorithms and Rate Calculators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approach to developing rate calculators is based on: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200" dirty="0" smtClean="0"/>
              <a:t>An in-field reference strip; calculated RI; relationship of RI at sensing to RI at harvest; expected N uptake; and NUE.</a:t>
            </a:r>
          </a:p>
          <a:p>
            <a:pPr lvl="1" eaLnBrk="1" hangingPunct="1"/>
            <a:r>
              <a:rPr lang="en-US" dirty="0" smtClean="0"/>
              <a:t>Yield potential is estimated from reference strip. </a:t>
            </a:r>
          </a:p>
          <a:p>
            <a:pPr lvl="1" eaLnBrk="1" hangingPunct="1"/>
            <a:r>
              <a:rPr lang="en-US" dirty="0" smtClean="0"/>
              <a:t>Yield response to additional N is based on the expected RI at harvest based on RI at sensing and yield potential of reference.</a:t>
            </a:r>
          </a:p>
          <a:p>
            <a:pPr lvl="1" eaLnBrk="1" hangingPunct="1"/>
            <a:r>
              <a:rPr lang="en-US" dirty="0" smtClean="0"/>
              <a:t>Additional N need to optimize yield is estimated from N uptake data across a range of yield levels, </a:t>
            </a:r>
          </a:p>
          <a:p>
            <a:pPr lvl="1" eaLnBrk="1" hangingPunct="1"/>
            <a:r>
              <a:rPr lang="en-US" dirty="0" smtClean="0"/>
              <a:t>Estimated NUE is used to convert N uptake need to fertilizer N need. Base is 50%, but can be adjusted up or down based on soils, climate, or management practice.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265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KSU Grain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Sorghum Nitrogen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Rate Calc.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006475" y="1447800"/>
          <a:ext cx="6826250" cy="5149850"/>
        </p:xfrm>
        <a:graphic>
          <a:graphicData uri="http://schemas.openxmlformats.org/presentationml/2006/ole">
            <p:oleObj spid="_x0000_s3074" name="Worksheet" r:id="rId3" imgW="4556836" imgH="34366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Grain Sorghum Nitrogen Sensor Calculator Performance </a:t>
            </a:r>
            <a:r>
              <a:rPr lang="en-US" dirty="0" smtClean="0"/>
              <a:t>2006-2009</a:t>
            </a:r>
            <a:endParaRPr lang="en-US" dirty="0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idx="1"/>
          </p:nvPr>
        </p:nvGraphicFramePr>
        <p:xfrm>
          <a:off x="228600" y="1447800"/>
          <a:ext cx="8686799" cy="5223794"/>
        </p:xfrm>
        <a:graphic>
          <a:graphicData uri="http://schemas.openxmlformats.org/presentationml/2006/ole">
            <p:oleObj spid="_x0000_s10242" name="Worksheet" r:id="rId4" imgW="4324350" imgH="26003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39" name="Picture 4" descr="2006 research pictures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Corn work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 2007 we initiated a corn study focused on using the GS and CC at the V-8/9 growth stage. This study was initiated at Rossville (NE) and Tribune (WC) under sprinkler irrigation.</a:t>
            </a:r>
          </a:p>
          <a:p>
            <a:pPr eaLnBrk="1" hangingPunct="1"/>
            <a:r>
              <a:rPr lang="en-US" sz="3200" dirty="0" smtClean="0"/>
              <a:t> In 2008 added a flood irrigated site at Colby (NW),  and a high yielding </a:t>
            </a:r>
            <a:r>
              <a:rPr lang="en-US" sz="3200" dirty="0" smtClean="0"/>
              <a:t>dry land </a:t>
            </a:r>
            <a:r>
              <a:rPr lang="en-US" sz="3200" dirty="0" smtClean="0"/>
              <a:t>site at Manhattan.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Irrigated</a:t>
            </a:r>
            <a:r>
              <a:rPr lang="en-US" sz="4000" dirty="0" smtClean="0">
                <a:latin typeface="Arial" charset="0"/>
              </a:rPr>
              <a:t> Results 2007-2009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86801" cy="5448300"/>
        </p:xfrm>
        <a:graphic>
          <a:graphicData uri="http://schemas.openxmlformats.org/drawingml/2006/table">
            <a:tbl>
              <a:tblPr/>
              <a:tblGrid>
                <a:gridCol w="1302280"/>
                <a:gridCol w="1361475"/>
                <a:gridCol w="1050704"/>
                <a:gridCol w="1183890"/>
                <a:gridCol w="947113"/>
                <a:gridCol w="947113"/>
                <a:gridCol w="947113"/>
                <a:gridCol w="947113"/>
              </a:tblGrid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Pre-Plant 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Side-dress 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Grain 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2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Rossville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Tribune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Rossville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Tribune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------------------------------lbs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------------------------------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-------------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ac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-------------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139 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214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 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218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221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195 cde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 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208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212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222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215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GS+CH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191 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CC + 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1149</TotalTime>
  <Words>1117</Words>
  <Application>Microsoft Office PowerPoint</Application>
  <PresentationFormat>On-screen Show (4:3)</PresentationFormat>
  <Paragraphs>281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Equity</vt:lpstr>
      <vt:lpstr>Worksheet</vt:lpstr>
      <vt:lpstr>Slide 1</vt:lpstr>
      <vt:lpstr>Background: </vt:lpstr>
      <vt:lpstr>Where we’re at today</vt:lpstr>
      <vt:lpstr>Our General Approach to Algorithms and Rate Calculators</vt:lpstr>
      <vt:lpstr>KSU Grain Sorghum Nitrogen Rate Calc. </vt:lpstr>
      <vt:lpstr>Grain Sorghum Nitrogen Sensor Calculator Performance 2006-2009</vt:lpstr>
      <vt:lpstr>Slide 7</vt:lpstr>
      <vt:lpstr>Corn work</vt:lpstr>
      <vt:lpstr>Irrigated Results 2007-2009</vt:lpstr>
      <vt:lpstr>Dry Land Results 2008</vt:lpstr>
      <vt:lpstr>Corn Growth and N-Uptake</vt:lpstr>
      <vt:lpstr>Loss of preplant N, KS 2009</vt:lpstr>
      <vt:lpstr>Denitrification N loss in corn, KS 2009</vt:lpstr>
      <vt:lpstr>Additional work on corn</vt:lpstr>
      <vt:lpstr>Agronomy North Farm, 2009</vt:lpstr>
      <vt:lpstr>Farmer fields near St. Marys KS, 2009</vt:lpstr>
      <vt:lpstr>Rossville Experiment Field, 2009</vt:lpstr>
      <vt:lpstr>KSU Future Sensor Based N Rec. V-8,9?</vt:lpstr>
      <vt:lpstr>KSU Future Sensor Based N Rec. V-15/16?</vt:lpstr>
      <vt:lpstr>Final Remarks</vt:lpstr>
      <vt:lpstr>Estimating NUE, Future Research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kansas sensor based N recommendations</dc:title>
  <dc:creator>dmengel</dc:creator>
  <cp:lastModifiedBy>ant3377</cp:lastModifiedBy>
  <cp:revision>76</cp:revision>
  <dcterms:created xsi:type="dcterms:W3CDTF">2009-07-28T20:23:22Z</dcterms:created>
  <dcterms:modified xsi:type="dcterms:W3CDTF">2010-08-03T00:36:15Z</dcterms:modified>
</cp:coreProperties>
</file>