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58" r:id="rId2"/>
    <p:sldId id="259" r:id="rId3"/>
    <p:sldId id="260" r:id="rId4"/>
    <p:sldId id="261" r:id="rId5"/>
    <p:sldId id="264" r:id="rId6"/>
    <p:sldId id="263" r:id="rId7"/>
    <p:sldId id="265" r:id="rId8"/>
    <p:sldId id="269" r:id="rId9"/>
    <p:sldId id="272" r:id="rId10"/>
    <p:sldId id="270" r:id="rId11"/>
    <p:sldId id="271" r:id="rId12"/>
    <p:sldId id="262" r:id="rId13"/>
    <p:sldId id="266" r:id="rId14"/>
    <p:sldId id="276" r:id="rId15"/>
    <p:sldId id="27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8000"/>
    <a:srgbClr val="00CC00"/>
    <a:srgbClr val="33CC33"/>
    <a:srgbClr val="009900"/>
    <a:srgbClr val="BFDA7C"/>
    <a:srgbClr val="006600"/>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snapToGrid="0">
      <p:cViewPr varScale="1">
        <p:scale>
          <a:sx n="83" d="100"/>
          <a:sy n="83" d="100"/>
        </p:scale>
        <p:origin x="-143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2" d="100"/>
          <a:sy n="62" d="100"/>
        </p:scale>
        <p:origin x="-270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9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89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9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F6A465-E751-4FC0-BA42-3ECCBDBF3AA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28353C6-D151-4DAE-997A-4957B499C75F}" type="datetimeFigureOut">
              <a:rPr lang="en-US"/>
              <a:pPr>
                <a:defRPr/>
              </a:pPr>
              <a:t>8/1/2010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F9E3F4C-86BC-41A7-980E-8760C027A32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35B7AF-3EA0-46A6-BDB2-B9B334BE34E1}" type="slidenum">
              <a:rPr lang="en-US"/>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5"/>
          <p:cNvGrpSpPr>
            <a:grpSpLocks/>
          </p:cNvGrpSpPr>
          <p:nvPr/>
        </p:nvGrpSpPr>
        <p:grpSpPr bwMode="auto">
          <a:xfrm>
            <a:off x="0" y="977900"/>
            <a:ext cx="9144000" cy="3800475"/>
            <a:chOff x="0" y="616"/>
            <a:chExt cx="5760" cy="2394"/>
          </a:xfrm>
        </p:grpSpPr>
        <p:grpSp>
          <p:nvGrpSpPr>
            <p:cNvPr id="5" name="Group 24"/>
            <p:cNvGrpSpPr>
              <a:grpSpLocks/>
            </p:cNvGrpSpPr>
            <p:nvPr userDrawn="1"/>
          </p:nvGrpSpPr>
          <p:grpSpPr bwMode="auto">
            <a:xfrm>
              <a:off x="1016" y="616"/>
              <a:ext cx="4744" cy="1290"/>
              <a:chOff x="1016" y="616"/>
              <a:chExt cx="4744" cy="1290"/>
            </a:xfrm>
          </p:grpSpPr>
          <p:sp>
            <p:nvSpPr>
              <p:cNvPr id="7" name="Rectangle 12"/>
              <p:cNvSpPr>
                <a:spLocks noChangeArrowheads="1"/>
              </p:cNvSpPr>
              <p:nvPr userDrawn="1"/>
            </p:nvSpPr>
            <p:spPr bwMode="auto">
              <a:xfrm>
                <a:off x="1016" y="616"/>
                <a:ext cx="448" cy="1290"/>
              </a:xfrm>
              <a:prstGeom prst="rect">
                <a:avLst/>
              </a:prstGeom>
              <a:solidFill>
                <a:srgbClr val="559CBE"/>
              </a:solidFill>
              <a:ln w="9525">
                <a:noFill/>
                <a:miter lim="800000"/>
                <a:headEnd/>
                <a:tailEnd/>
              </a:ln>
              <a:effectLst/>
            </p:spPr>
            <p:txBody>
              <a:bodyPr wrap="none" anchor="ctr"/>
              <a:lstStyle/>
              <a:p>
                <a:pPr>
                  <a:defRPr/>
                </a:pPr>
                <a:endParaRPr lang="en-US" dirty="0"/>
              </a:p>
            </p:txBody>
          </p:sp>
          <p:sp>
            <p:nvSpPr>
              <p:cNvPr id="8" name="Rectangle 13"/>
              <p:cNvSpPr>
                <a:spLocks noChangeArrowheads="1"/>
              </p:cNvSpPr>
              <p:nvPr userDrawn="1"/>
            </p:nvSpPr>
            <p:spPr bwMode="auto">
              <a:xfrm>
                <a:off x="1464" y="616"/>
                <a:ext cx="92" cy="1290"/>
              </a:xfrm>
              <a:prstGeom prst="rect">
                <a:avLst/>
              </a:prstGeom>
              <a:solidFill>
                <a:srgbClr val="ADAFB2"/>
              </a:solidFill>
              <a:ln w="9525">
                <a:noFill/>
                <a:miter lim="800000"/>
                <a:headEnd/>
                <a:tailEnd/>
              </a:ln>
              <a:effectLst/>
            </p:spPr>
            <p:txBody>
              <a:bodyPr wrap="none" anchor="ctr"/>
              <a:lstStyle/>
              <a:p>
                <a:pPr>
                  <a:defRPr/>
                </a:pPr>
                <a:endParaRPr lang="en-US" dirty="0"/>
              </a:p>
            </p:txBody>
          </p:sp>
          <p:sp>
            <p:nvSpPr>
              <p:cNvPr id="9" name="Rectangle 14"/>
              <p:cNvSpPr>
                <a:spLocks noChangeArrowheads="1"/>
              </p:cNvSpPr>
              <p:nvPr userDrawn="1"/>
            </p:nvSpPr>
            <p:spPr bwMode="auto">
              <a:xfrm>
                <a:off x="1556" y="616"/>
                <a:ext cx="160" cy="1290"/>
              </a:xfrm>
              <a:prstGeom prst="rect">
                <a:avLst/>
              </a:prstGeom>
              <a:solidFill>
                <a:srgbClr val="B15C0F"/>
              </a:solidFill>
              <a:ln w="9525">
                <a:noFill/>
                <a:miter lim="800000"/>
                <a:headEnd/>
                <a:tailEnd/>
              </a:ln>
              <a:effectLst/>
            </p:spPr>
            <p:txBody>
              <a:bodyPr wrap="none" anchor="ctr"/>
              <a:lstStyle/>
              <a:p>
                <a:pPr>
                  <a:defRPr/>
                </a:pPr>
                <a:endParaRPr lang="en-US" dirty="0"/>
              </a:p>
            </p:txBody>
          </p:sp>
          <p:sp>
            <p:nvSpPr>
              <p:cNvPr id="10" name="Rectangle 15"/>
              <p:cNvSpPr>
                <a:spLocks noChangeArrowheads="1"/>
              </p:cNvSpPr>
              <p:nvPr userDrawn="1"/>
            </p:nvSpPr>
            <p:spPr bwMode="auto">
              <a:xfrm>
                <a:off x="1716" y="616"/>
                <a:ext cx="448" cy="1290"/>
              </a:xfrm>
              <a:prstGeom prst="rect">
                <a:avLst/>
              </a:prstGeom>
              <a:solidFill>
                <a:srgbClr val="C88B0F"/>
              </a:solidFill>
              <a:ln w="9525">
                <a:noFill/>
                <a:miter lim="800000"/>
                <a:headEnd/>
                <a:tailEnd/>
              </a:ln>
              <a:effectLst/>
            </p:spPr>
            <p:txBody>
              <a:bodyPr wrap="none" anchor="ctr"/>
              <a:lstStyle/>
              <a:p>
                <a:pPr>
                  <a:defRPr/>
                </a:pPr>
                <a:endParaRPr lang="en-US" dirty="0"/>
              </a:p>
            </p:txBody>
          </p:sp>
          <p:sp>
            <p:nvSpPr>
              <p:cNvPr id="11" name="Rectangle 16"/>
              <p:cNvSpPr>
                <a:spLocks noChangeArrowheads="1"/>
              </p:cNvSpPr>
              <p:nvPr userDrawn="1"/>
            </p:nvSpPr>
            <p:spPr bwMode="auto">
              <a:xfrm>
                <a:off x="2164" y="616"/>
                <a:ext cx="3596" cy="1290"/>
              </a:xfrm>
              <a:prstGeom prst="rect">
                <a:avLst/>
              </a:prstGeom>
              <a:solidFill>
                <a:srgbClr val="357C2A"/>
              </a:solidFill>
              <a:ln w="9525">
                <a:noFill/>
                <a:miter lim="800000"/>
                <a:headEnd/>
                <a:tailEnd/>
              </a:ln>
              <a:effectLst/>
            </p:spPr>
            <p:txBody>
              <a:bodyPr wrap="none" anchor="ctr"/>
              <a:lstStyle/>
              <a:p>
                <a:pPr>
                  <a:defRPr/>
                </a:pPr>
                <a:endParaRPr lang="en-US" dirty="0"/>
              </a:p>
            </p:txBody>
          </p:sp>
        </p:grpSp>
        <p:sp>
          <p:nvSpPr>
            <p:cNvPr id="6" name="Rectangle 17"/>
            <p:cNvSpPr>
              <a:spLocks noChangeArrowheads="1"/>
            </p:cNvSpPr>
            <p:nvPr userDrawn="1"/>
          </p:nvSpPr>
          <p:spPr bwMode="auto">
            <a:xfrm>
              <a:off x="0" y="1906"/>
              <a:ext cx="4624" cy="1104"/>
            </a:xfrm>
            <a:prstGeom prst="rect">
              <a:avLst/>
            </a:prstGeom>
            <a:solidFill>
              <a:srgbClr val="9FCF67"/>
            </a:solidFill>
            <a:ln w="9525">
              <a:noFill/>
              <a:miter lim="800000"/>
              <a:headEnd/>
              <a:tailEnd/>
            </a:ln>
            <a:effectLst/>
          </p:spPr>
          <p:txBody>
            <a:bodyPr wrap="none" anchor="ctr"/>
            <a:lstStyle/>
            <a:p>
              <a:pPr>
                <a:defRPr/>
              </a:pPr>
              <a:endParaRPr lang="en-US" dirty="0"/>
            </a:p>
          </p:txBody>
        </p:sp>
      </p:grpSp>
      <p:sp>
        <p:nvSpPr>
          <p:cNvPr id="12" name="Text Box 10"/>
          <p:cNvSpPr txBox="1">
            <a:spLocks noChangeArrowheads="1"/>
          </p:cNvSpPr>
          <p:nvPr/>
        </p:nvSpPr>
        <p:spPr bwMode="auto">
          <a:xfrm>
            <a:off x="500063" y="6538913"/>
            <a:ext cx="2063750" cy="228600"/>
          </a:xfrm>
          <a:prstGeom prst="rect">
            <a:avLst/>
          </a:prstGeom>
          <a:noFill/>
          <a:ln w="9525">
            <a:noFill/>
            <a:miter lim="800000"/>
            <a:headEnd/>
            <a:tailEnd/>
          </a:ln>
          <a:effectLst/>
        </p:spPr>
        <p:txBody>
          <a:bodyPr>
            <a:spAutoFit/>
          </a:bodyPr>
          <a:lstStyle/>
          <a:p>
            <a:pPr>
              <a:spcBef>
                <a:spcPct val="50000"/>
              </a:spcBef>
              <a:defRPr/>
            </a:pPr>
            <a:r>
              <a:rPr lang="en-US" sz="900" dirty="0">
                <a:solidFill>
                  <a:schemeClr val="bg2"/>
                </a:solidFill>
              </a:rPr>
              <a:t>INTERNAL USE ONLY</a:t>
            </a:r>
          </a:p>
        </p:txBody>
      </p:sp>
      <p:pic>
        <p:nvPicPr>
          <p:cNvPr id="13" name="Picture 26" descr="DP_R_Primary_singleline_process_v10"/>
          <p:cNvPicPr>
            <a:picLocks noChangeAspect="1" noChangeArrowheads="1"/>
          </p:cNvPicPr>
          <p:nvPr/>
        </p:nvPicPr>
        <p:blipFill>
          <a:blip r:embed="rId2" cstate="print"/>
          <a:srcRect/>
          <a:stretch>
            <a:fillRect/>
          </a:stretch>
        </p:blipFill>
        <p:spPr bwMode="auto">
          <a:xfrm>
            <a:off x="7804150" y="6392863"/>
            <a:ext cx="1196975" cy="369887"/>
          </a:xfrm>
          <a:prstGeom prst="rect">
            <a:avLst/>
          </a:prstGeom>
          <a:noFill/>
          <a:ln w="9525">
            <a:noFill/>
            <a:miter lim="800000"/>
            <a:headEnd/>
            <a:tailEnd/>
          </a:ln>
        </p:spPr>
      </p:pic>
      <p:pic>
        <p:nvPicPr>
          <p:cNvPr id="14" name="Picture 27" descr="taglineHorizontal"/>
          <p:cNvPicPr>
            <a:picLocks noChangeAspect="1" noChangeArrowheads="1"/>
          </p:cNvPicPr>
          <p:nvPr/>
        </p:nvPicPr>
        <p:blipFill>
          <a:blip r:embed="rId3" cstate="print"/>
          <a:srcRect/>
          <a:stretch>
            <a:fillRect/>
          </a:stretch>
        </p:blipFill>
        <p:spPr bwMode="auto">
          <a:xfrm>
            <a:off x="5029200" y="6451600"/>
            <a:ext cx="2459038" cy="311150"/>
          </a:xfrm>
          <a:prstGeom prst="rect">
            <a:avLst/>
          </a:prstGeom>
          <a:noFill/>
          <a:ln w="9525">
            <a:noFill/>
            <a:miter lim="800000"/>
            <a:headEnd/>
            <a:tailEnd/>
          </a:ln>
        </p:spPr>
      </p:pic>
      <p:sp>
        <p:nvSpPr>
          <p:cNvPr id="98307" name="Rectangle 3"/>
          <p:cNvSpPr>
            <a:spLocks noGrp="1" noChangeArrowheads="1"/>
          </p:cNvSpPr>
          <p:nvPr>
            <p:ph type="ctrTitle"/>
          </p:nvPr>
        </p:nvSpPr>
        <p:spPr>
          <a:xfrm>
            <a:off x="3455988" y="984250"/>
            <a:ext cx="5187950" cy="2038350"/>
          </a:xfrm>
        </p:spPr>
        <p:txBody>
          <a:bodyPr anchor="ctr"/>
          <a:lstStyle>
            <a:lvl1pPr>
              <a:defRPr sz="3600">
                <a:solidFill>
                  <a:schemeClr val="bg1"/>
                </a:solidFill>
              </a:defRPr>
            </a:lvl1pPr>
          </a:lstStyle>
          <a:p>
            <a:r>
              <a:rPr lang="en-US" smtClean="0"/>
              <a:t>Click to edit Master title style</a:t>
            </a:r>
            <a:endParaRPr lang="en-US"/>
          </a:p>
        </p:txBody>
      </p:sp>
      <p:sp>
        <p:nvSpPr>
          <p:cNvPr id="98308" name="Rectangle 4"/>
          <p:cNvSpPr>
            <a:spLocks noGrp="1" noChangeArrowheads="1"/>
          </p:cNvSpPr>
          <p:nvPr>
            <p:ph type="subTitle" idx="1"/>
          </p:nvPr>
        </p:nvSpPr>
        <p:spPr>
          <a:xfrm>
            <a:off x="1604963" y="3032125"/>
            <a:ext cx="4914900" cy="1725613"/>
          </a:xfrm>
        </p:spPr>
        <p:txBody>
          <a:bodyPr anchor="ctr"/>
          <a:lstStyle>
            <a:lvl1pPr marL="0" indent="0">
              <a:defRPr sz="2000" b="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838200"/>
            <a:ext cx="2035175"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0063" y="838200"/>
            <a:ext cx="59563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0063" y="1728788"/>
            <a:ext cx="3995737" cy="4291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8788"/>
            <a:ext cx="3995738" cy="4291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0063" y="838200"/>
            <a:ext cx="8143875"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00063" y="1728788"/>
            <a:ext cx="8143875" cy="4291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052" name="Group 25"/>
          <p:cNvGrpSpPr>
            <a:grpSpLocks/>
          </p:cNvGrpSpPr>
          <p:nvPr/>
        </p:nvGrpSpPr>
        <p:grpSpPr bwMode="auto">
          <a:xfrm>
            <a:off x="571500" y="311150"/>
            <a:ext cx="8572500" cy="285750"/>
            <a:chOff x="360" y="196"/>
            <a:chExt cx="5400" cy="180"/>
          </a:xfrm>
        </p:grpSpPr>
        <p:sp>
          <p:nvSpPr>
            <p:cNvPr id="4122" name="Rectangle 26"/>
            <p:cNvSpPr>
              <a:spLocks noChangeArrowheads="1"/>
            </p:cNvSpPr>
            <p:nvPr/>
          </p:nvSpPr>
          <p:spPr bwMode="auto">
            <a:xfrm>
              <a:off x="360" y="196"/>
              <a:ext cx="448" cy="180"/>
            </a:xfrm>
            <a:prstGeom prst="rect">
              <a:avLst/>
            </a:prstGeom>
            <a:solidFill>
              <a:srgbClr val="559CBE"/>
            </a:solidFill>
            <a:ln w="9525">
              <a:noFill/>
              <a:miter lim="800000"/>
              <a:headEnd/>
              <a:tailEnd/>
            </a:ln>
            <a:effectLst/>
          </p:spPr>
          <p:txBody>
            <a:bodyPr wrap="none" anchor="ctr"/>
            <a:lstStyle/>
            <a:p>
              <a:pPr>
                <a:defRPr/>
              </a:pPr>
              <a:endParaRPr lang="en-US" dirty="0"/>
            </a:p>
          </p:txBody>
        </p:sp>
        <p:sp>
          <p:nvSpPr>
            <p:cNvPr id="4123" name="Rectangle 27"/>
            <p:cNvSpPr>
              <a:spLocks noChangeArrowheads="1"/>
            </p:cNvSpPr>
            <p:nvPr/>
          </p:nvSpPr>
          <p:spPr bwMode="auto">
            <a:xfrm>
              <a:off x="808" y="196"/>
              <a:ext cx="92" cy="180"/>
            </a:xfrm>
            <a:prstGeom prst="rect">
              <a:avLst/>
            </a:prstGeom>
            <a:solidFill>
              <a:srgbClr val="ADAFB2"/>
            </a:solidFill>
            <a:ln w="9525">
              <a:noFill/>
              <a:miter lim="800000"/>
              <a:headEnd/>
              <a:tailEnd/>
            </a:ln>
            <a:effectLst/>
          </p:spPr>
          <p:txBody>
            <a:bodyPr wrap="none" anchor="ctr"/>
            <a:lstStyle/>
            <a:p>
              <a:pPr>
                <a:defRPr/>
              </a:pPr>
              <a:endParaRPr lang="en-US" dirty="0"/>
            </a:p>
          </p:txBody>
        </p:sp>
        <p:sp>
          <p:nvSpPr>
            <p:cNvPr id="4124" name="Rectangle 28"/>
            <p:cNvSpPr>
              <a:spLocks noChangeArrowheads="1"/>
            </p:cNvSpPr>
            <p:nvPr/>
          </p:nvSpPr>
          <p:spPr bwMode="auto">
            <a:xfrm>
              <a:off x="900" y="196"/>
              <a:ext cx="160" cy="180"/>
            </a:xfrm>
            <a:prstGeom prst="rect">
              <a:avLst/>
            </a:prstGeom>
            <a:solidFill>
              <a:srgbClr val="B15C0F"/>
            </a:solidFill>
            <a:ln w="9525">
              <a:noFill/>
              <a:miter lim="800000"/>
              <a:headEnd/>
              <a:tailEnd/>
            </a:ln>
            <a:effectLst/>
          </p:spPr>
          <p:txBody>
            <a:bodyPr wrap="none" anchor="ctr"/>
            <a:lstStyle/>
            <a:p>
              <a:pPr>
                <a:defRPr/>
              </a:pPr>
              <a:endParaRPr lang="en-US" dirty="0"/>
            </a:p>
          </p:txBody>
        </p:sp>
        <p:sp>
          <p:nvSpPr>
            <p:cNvPr id="4125" name="Rectangle 29"/>
            <p:cNvSpPr>
              <a:spLocks noChangeArrowheads="1"/>
            </p:cNvSpPr>
            <p:nvPr/>
          </p:nvSpPr>
          <p:spPr bwMode="auto">
            <a:xfrm>
              <a:off x="1060" y="196"/>
              <a:ext cx="448" cy="180"/>
            </a:xfrm>
            <a:prstGeom prst="rect">
              <a:avLst/>
            </a:prstGeom>
            <a:solidFill>
              <a:srgbClr val="C88B0F"/>
            </a:solidFill>
            <a:ln w="9525">
              <a:noFill/>
              <a:miter lim="800000"/>
              <a:headEnd/>
              <a:tailEnd/>
            </a:ln>
            <a:effectLst/>
          </p:spPr>
          <p:txBody>
            <a:bodyPr wrap="none" anchor="ctr"/>
            <a:lstStyle/>
            <a:p>
              <a:pPr>
                <a:defRPr/>
              </a:pPr>
              <a:endParaRPr lang="en-US" dirty="0"/>
            </a:p>
          </p:txBody>
        </p:sp>
        <p:sp>
          <p:nvSpPr>
            <p:cNvPr id="4126" name="Rectangle 30"/>
            <p:cNvSpPr>
              <a:spLocks noChangeArrowheads="1"/>
            </p:cNvSpPr>
            <p:nvPr/>
          </p:nvSpPr>
          <p:spPr bwMode="auto">
            <a:xfrm>
              <a:off x="1508" y="196"/>
              <a:ext cx="3596" cy="180"/>
            </a:xfrm>
            <a:prstGeom prst="rect">
              <a:avLst/>
            </a:prstGeom>
            <a:solidFill>
              <a:srgbClr val="357C2A"/>
            </a:solidFill>
            <a:ln w="9525">
              <a:noFill/>
              <a:miter lim="800000"/>
              <a:headEnd/>
              <a:tailEnd/>
            </a:ln>
            <a:effectLst/>
          </p:spPr>
          <p:txBody>
            <a:bodyPr wrap="none" anchor="ctr"/>
            <a:lstStyle/>
            <a:p>
              <a:pPr>
                <a:defRPr/>
              </a:pPr>
              <a:endParaRPr lang="en-US" dirty="0"/>
            </a:p>
          </p:txBody>
        </p:sp>
        <p:sp>
          <p:nvSpPr>
            <p:cNvPr id="4127" name="Rectangle 31"/>
            <p:cNvSpPr>
              <a:spLocks noChangeArrowheads="1"/>
            </p:cNvSpPr>
            <p:nvPr/>
          </p:nvSpPr>
          <p:spPr bwMode="auto">
            <a:xfrm>
              <a:off x="5102" y="196"/>
              <a:ext cx="658" cy="180"/>
            </a:xfrm>
            <a:prstGeom prst="rect">
              <a:avLst/>
            </a:prstGeom>
            <a:solidFill>
              <a:srgbClr val="9FCF67"/>
            </a:solidFill>
            <a:ln w="9525">
              <a:noFill/>
              <a:miter lim="800000"/>
              <a:headEnd/>
              <a:tailEnd/>
            </a:ln>
            <a:effectLst/>
          </p:spPr>
          <p:txBody>
            <a:bodyPr wrap="none" anchor="ctr"/>
            <a:lstStyle/>
            <a:p>
              <a:pPr>
                <a:defRPr/>
              </a:pPr>
              <a:endParaRPr lang="en-US" dirty="0"/>
            </a:p>
          </p:txBody>
        </p:sp>
      </p:grpSp>
      <p:pic>
        <p:nvPicPr>
          <p:cNvPr id="2053" name="Picture 35" descr="DP_R_Primary_singleline_process_v10"/>
          <p:cNvPicPr>
            <a:picLocks noChangeAspect="1" noChangeArrowheads="1"/>
          </p:cNvPicPr>
          <p:nvPr/>
        </p:nvPicPr>
        <p:blipFill>
          <a:blip r:embed="rId13" cstate="print"/>
          <a:srcRect/>
          <a:stretch>
            <a:fillRect/>
          </a:stretch>
        </p:blipFill>
        <p:spPr bwMode="auto">
          <a:xfrm>
            <a:off x="7804150" y="6392863"/>
            <a:ext cx="1196975" cy="369887"/>
          </a:xfrm>
          <a:prstGeom prst="rect">
            <a:avLst/>
          </a:prstGeom>
          <a:noFill/>
          <a:ln w="9525">
            <a:noFill/>
            <a:miter lim="800000"/>
            <a:headEnd/>
            <a:tailEnd/>
          </a:ln>
        </p:spPr>
      </p:pic>
      <p:pic>
        <p:nvPicPr>
          <p:cNvPr id="2054" name="Picture 36" descr="taglineHorizontal"/>
          <p:cNvPicPr>
            <a:picLocks noChangeAspect="1" noChangeArrowheads="1"/>
          </p:cNvPicPr>
          <p:nvPr/>
        </p:nvPicPr>
        <p:blipFill>
          <a:blip r:embed="rId14" cstate="print"/>
          <a:srcRect/>
          <a:stretch>
            <a:fillRect/>
          </a:stretch>
        </p:blipFill>
        <p:spPr bwMode="auto">
          <a:xfrm>
            <a:off x="5029200" y="6451600"/>
            <a:ext cx="2459038" cy="311150"/>
          </a:xfrm>
          <a:prstGeom prst="rect">
            <a:avLst/>
          </a:prstGeom>
          <a:noFill/>
          <a:ln w="9525">
            <a:noFill/>
            <a:miter lim="800000"/>
            <a:headEnd/>
            <a:tailEnd/>
          </a:ln>
        </p:spPr>
      </p:pic>
      <p:sp>
        <p:nvSpPr>
          <p:cNvPr id="4133" name="Text Box 37"/>
          <p:cNvSpPr txBox="1">
            <a:spLocks noChangeArrowheads="1"/>
          </p:cNvSpPr>
          <p:nvPr/>
        </p:nvSpPr>
        <p:spPr bwMode="auto">
          <a:xfrm>
            <a:off x="7119938" y="80963"/>
            <a:ext cx="1957387" cy="274637"/>
          </a:xfrm>
          <a:prstGeom prst="rect">
            <a:avLst/>
          </a:prstGeom>
          <a:noFill/>
          <a:ln w="9525">
            <a:noFill/>
            <a:miter lim="800000"/>
            <a:headEnd/>
            <a:tailEnd/>
          </a:ln>
          <a:effectLst/>
        </p:spPr>
        <p:txBody>
          <a:bodyPr lIns="91382" tIns="45691" rIns="91382" bIns="45691">
            <a:spAutoFit/>
          </a:bodyPr>
          <a:lstStyle/>
          <a:p>
            <a:pPr algn="r" defTabSz="912813">
              <a:spcBef>
                <a:spcPct val="50000"/>
              </a:spcBef>
              <a:defRPr/>
            </a:pPr>
            <a:r>
              <a:rPr lang="en-US" sz="900" dirty="0">
                <a:solidFill>
                  <a:schemeClr val="bg2"/>
                </a:solidFill>
              </a:rPr>
              <a:t>INTERNAL USE ONLY </a:t>
            </a:r>
            <a:r>
              <a:rPr lang="en-US" sz="1200" dirty="0">
                <a:solidFill>
                  <a:schemeClr val="bg2"/>
                </a:solidFill>
              </a:rPr>
              <a:t>   </a:t>
            </a:r>
            <a:fld id="{D7BE08E1-A2C1-4B2D-8D97-2E49E2D376C6}" type="slidenum">
              <a:rPr lang="en-US" sz="900">
                <a:solidFill>
                  <a:schemeClr val="bg2"/>
                </a:solidFill>
              </a:rPr>
              <a:pPr algn="r" defTabSz="912813">
                <a:spcBef>
                  <a:spcPct val="50000"/>
                </a:spcBef>
                <a:defRPr/>
              </a:pPr>
              <a:t>‹#›</a:t>
            </a:fld>
            <a:endParaRPr lang="en-US" sz="9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231775" indent="-231775" algn="l" defTabSz="739775" rtl="0" eaLnBrk="0" fontAlgn="base" hangingPunct="0">
        <a:spcBef>
          <a:spcPct val="20000"/>
        </a:spcBef>
        <a:spcAft>
          <a:spcPct val="0"/>
        </a:spcAft>
        <a:defRPr sz="1600" b="1">
          <a:solidFill>
            <a:schemeClr val="tx1"/>
          </a:solidFill>
          <a:latin typeface="+mn-lt"/>
          <a:ea typeface="+mn-ea"/>
          <a:cs typeface="+mn-cs"/>
        </a:defRPr>
      </a:lvl1pPr>
      <a:lvl2pPr marL="566738" indent="-220663" algn="l" defTabSz="739775" rtl="0" eaLnBrk="0" fontAlgn="base" hangingPunct="0">
        <a:spcBef>
          <a:spcPct val="20000"/>
        </a:spcBef>
        <a:spcAft>
          <a:spcPct val="0"/>
        </a:spcAft>
        <a:buFont typeface="Wingdings" pitchFamily="2" charset="2"/>
        <a:defRPr sz="1500">
          <a:solidFill>
            <a:schemeClr val="tx1"/>
          </a:solidFill>
          <a:latin typeface="+mn-lt"/>
        </a:defRPr>
      </a:lvl2pPr>
      <a:lvl3pPr marL="909638" indent="-228600" algn="l" defTabSz="739775" rtl="0" eaLnBrk="0" fontAlgn="base" hangingPunct="0">
        <a:spcBef>
          <a:spcPct val="20000"/>
        </a:spcBef>
        <a:spcAft>
          <a:spcPct val="0"/>
        </a:spcAft>
        <a:buFont typeface="Wingdings" pitchFamily="2" charset="2"/>
        <a:defRPr sz="1400">
          <a:solidFill>
            <a:schemeClr val="tx1"/>
          </a:solidFill>
          <a:latin typeface="+mn-lt"/>
        </a:defRPr>
      </a:lvl3pPr>
      <a:lvl4pPr marL="1262063" indent="-238125" algn="l" defTabSz="739775" rtl="0" eaLnBrk="0" fontAlgn="base" hangingPunct="0">
        <a:spcBef>
          <a:spcPct val="20000"/>
        </a:spcBef>
        <a:spcAft>
          <a:spcPct val="0"/>
        </a:spcAft>
        <a:buFont typeface="Times New Roman" pitchFamily="18" charset="0"/>
        <a:defRPr sz="1400">
          <a:solidFill>
            <a:schemeClr val="tx1"/>
          </a:solidFill>
          <a:latin typeface="+mn-lt"/>
        </a:defRPr>
      </a:lvl4pPr>
      <a:lvl5pPr marL="1597025" indent="-220663" algn="l" defTabSz="739775" rtl="0" eaLnBrk="0" fontAlgn="base" hangingPunct="0">
        <a:spcBef>
          <a:spcPct val="20000"/>
        </a:spcBef>
        <a:spcAft>
          <a:spcPct val="0"/>
        </a:spcAft>
        <a:buFont typeface="Arial" charset="0"/>
        <a:defRPr sz="1400">
          <a:solidFill>
            <a:schemeClr val="tx1"/>
          </a:solidFill>
          <a:latin typeface="+mn-lt"/>
        </a:defRPr>
      </a:lvl5pPr>
      <a:lvl6pPr marL="2054225" indent="-220663" algn="l" defTabSz="739775" rtl="0" eaLnBrk="1" fontAlgn="base" hangingPunct="1">
        <a:spcBef>
          <a:spcPct val="20000"/>
        </a:spcBef>
        <a:spcAft>
          <a:spcPct val="0"/>
        </a:spcAft>
        <a:buFont typeface="Arial" charset="0"/>
        <a:defRPr sz="1400">
          <a:solidFill>
            <a:schemeClr val="tx1"/>
          </a:solidFill>
          <a:latin typeface="+mn-lt"/>
        </a:defRPr>
      </a:lvl6pPr>
      <a:lvl7pPr marL="2511425" indent="-220663" algn="l" defTabSz="739775" rtl="0" eaLnBrk="1" fontAlgn="base" hangingPunct="1">
        <a:spcBef>
          <a:spcPct val="20000"/>
        </a:spcBef>
        <a:spcAft>
          <a:spcPct val="0"/>
        </a:spcAft>
        <a:buFont typeface="Arial" charset="0"/>
        <a:defRPr sz="1400">
          <a:solidFill>
            <a:schemeClr val="tx1"/>
          </a:solidFill>
          <a:latin typeface="+mn-lt"/>
        </a:defRPr>
      </a:lvl7pPr>
      <a:lvl8pPr marL="2968625" indent="-220663" algn="l" defTabSz="739775" rtl="0" eaLnBrk="1" fontAlgn="base" hangingPunct="1">
        <a:spcBef>
          <a:spcPct val="20000"/>
        </a:spcBef>
        <a:spcAft>
          <a:spcPct val="0"/>
        </a:spcAft>
        <a:buFont typeface="Arial" charset="0"/>
        <a:defRPr sz="1400">
          <a:solidFill>
            <a:schemeClr val="tx1"/>
          </a:solidFill>
          <a:latin typeface="+mn-lt"/>
        </a:defRPr>
      </a:lvl8pPr>
      <a:lvl9pPr marL="3425825" indent="-220663" algn="l" defTabSz="739775" rtl="0" eaLnBrk="1" fontAlgn="base" hangingPunct="1">
        <a:spcBef>
          <a:spcPct val="20000"/>
        </a:spcBef>
        <a:spcAft>
          <a:spcPct val="0"/>
        </a:spcAft>
        <a:buFont typeface="Arial" charset="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lgn="ctr" eaLnBrk="1" hangingPunct="1"/>
            <a:r>
              <a:rPr lang="en-US" sz="3200" dirty="0" smtClean="0"/>
              <a:t/>
            </a:r>
            <a:br>
              <a:rPr lang="en-US" sz="3200" dirty="0" smtClean="0"/>
            </a:br>
            <a:r>
              <a:rPr lang="en-US" sz="3200" dirty="0" smtClean="0"/>
              <a:t>Agronomy Trial Manager </a:t>
            </a:r>
            <a:br>
              <a:rPr lang="en-US" sz="3200" dirty="0" smtClean="0"/>
            </a:br>
            <a:r>
              <a:rPr lang="en-US" sz="3200" dirty="0" smtClean="0"/>
              <a:t/>
            </a:r>
            <a:br>
              <a:rPr lang="en-US" sz="3200" dirty="0" smtClean="0"/>
            </a:br>
            <a:r>
              <a:rPr lang="en-US" sz="1800" dirty="0" smtClean="0"/>
              <a:t>Jacob Vossenkemper </a:t>
            </a:r>
          </a:p>
        </p:txBody>
      </p:sp>
      <p:sp>
        <p:nvSpPr>
          <p:cNvPr id="4099" name="Rectangle 3"/>
          <p:cNvSpPr>
            <a:spLocks noGrp="1" noChangeArrowheads="1"/>
          </p:cNvSpPr>
          <p:nvPr>
            <p:ph type="subTitle" idx="1"/>
          </p:nvPr>
        </p:nvSpPr>
        <p:spPr/>
        <p:txBody>
          <a:bodyPr/>
          <a:lstStyle/>
          <a:p>
            <a:pPr eaLnBrk="1" hangingPunct="1"/>
            <a:r>
              <a:rPr lang="en-US" sz="3600" i="1" dirty="0" smtClean="0"/>
              <a:t>Career Opportunities at Pioneer Hi-Bred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0538" y="554038"/>
            <a:ext cx="8143875" cy="685800"/>
          </a:xfrm>
        </p:spPr>
        <p:txBody>
          <a:bodyPr/>
          <a:lstStyle/>
          <a:p>
            <a:pPr algn="ctr" eaLnBrk="1" hangingPunct="1"/>
            <a:r>
              <a:rPr lang="en-US" sz="3200" dirty="0" smtClean="0"/>
              <a:t>Highlighting Technology:  </a:t>
            </a:r>
            <a:r>
              <a:rPr lang="en-US" sz="2000" dirty="0" smtClean="0"/>
              <a:t/>
            </a:r>
            <a:br>
              <a:rPr lang="en-US" sz="2000" dirty="0" smtClean="0"/>
            </a:br>
            <a:r>
              <a:rPr lang="en-US" sz="2000" b="0" i="1" dirty="0" smtClean="0"/>
              <a:t>Sensor Based N Recommendation</a:t>
            </a:r>
          </a:p>
        </p:txBody>
      </p:sp>
      <p:pic>
        <p:nvPicPr>
          <p:cNvPr id="7" name="Content Placeholder 6" descr="IMG_0508.JPG"/>
          <p:cNvPicPr>
            <a:picLocks noGrp="1" noChangeAspect="1"/>
          </p:cNvPicPr>
          <p:nvPr>
            <p:ph sz="half" idx="1"/>
          </p:nvPr>
        </p:nvPicPr>
        <p:blipFill>
          <a:blip r:embed="rId2" cstate="print"/>
          <a:stretch>
            <a:fillRect/>
          </a:stretch>
        </p:blipFill>
        <p:spPr>
          <a:xfrm>
            <a:off x="253175" y="3582900"/>
            <a:ext cx="3995737" cy="2996803"/>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8" name="Content Placeholder 7" descr="IMG_0563.JPG"/>
          <p:cNvPicPr>
            <a:picLocks noGrp="1" noChangeAspect="1"/>
          </p:cNvPicPr>
          <p:nvPr>
            <p:ph sz="half" idx="2"/>
          </p:nvPr>
        </p:nvPicPr>
        <p:blipFill>
          <a:blip r:embed="rId3" cstate="print"/>
          <a:stretch>
            <a:fillRect/>
          </a:stretch>
        </p:blipFill>
        <p:spPr>
          <a:xfrm>
            <a:off x="4931664" y="1755987"/>
            <a:ext cx="3582702" cy="2011341"/>
          </a:xfrm>
          <a:ln w="228600" cap="sq" cmpd="thickThin">
            <a:solidFill>
              <a:srgbClr val="000000"/>
            </a:solidFill>
          </a:ln>
          <a:effectLst>
            <a:innerShdw blurRad="76200">
              <a:srgbClr val="000000"/>
            </a:innerShdw>
          </a:effectLst>
        </p:spPr>
      </p:pic>
      <p:pic>
        <p:nvPicPr>
          <p:cNvPr id="9" name="Picture 8" descr="IMG_3678.JPG"/>
          <p:cNvPicPr>
            <a:picLocks noChangeAspect="1"/>
          </p:cNvPicPr>
          <p:nvPr/>
        </p:nvPicPr>
        <p:blipFill>
          <a:blip r:embed="rId4" cstate="print"/>
          <a:stretch>
            <a:fillRect/>
          </a:stretch>
        </p:blipFill>
        <p:spPr>
          <a:xfrm>
            <a:off x="454152" y="1435608"/>
            <a:ext cx="3395472" cy="2020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626" name="Picture 2" descr="C:\Documents and Settings\vossenja\My Documents\My Pictures\2010_06_03\IMG_0458.JPG"/>
          <p:cNvPicPr>
            <a:picLocks noChangeAspect="1" noChangeArrowheads="1"/>
          </p:cNvPicPr>
          <p:nvPr/>
        </p:nvPicPr>
        <p:blipFill>
          <a:blip r:embed="rId5" cstate="print"/>
          <a:srcRect/>
          <a:stretch>
            <a:fillRect/>
          </a:stretch>
        </p:blipFill>
        <p:spPr bwMode="auto">
          <a:xfrm>
            <a:off x="4937125" y="4117975"/>
            <a:ext cx="3722688" cy="20891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31850" y="712788"/>
          <a:ext cx="7378700" cy="5534025"/>
        </p:xfrm>
        <a:graphic>
          <a:graphicData uri="http://schemas.openxmlformats.org/presentationml/2006/ole">
            <p:oleObj spid="_x0000_s1026" name="Presentation" r:id="rId3" imgW="2377366" imgH="1783001" progId="PowerPoint.Show.12">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US" sz="2400" dirty="0" smtClean="0"/>
              <a:t>Row Spacing x Population x Hi-bred </a:t>
            </a:r>
          </a:p>
        </p:txBody>
      </p:sp>
      <p:sp>
        <p:nvSpPr>
          <p:cNvPr id="14339" name="Content Placeholder 2"/>
          <p:cNvSpPr>
            <a:spLocks noGrp="1"/>
          </p:cNvSpPr>
          <p:nvPr>
            <p:ph idx="1"/>
          </p:nvPr>
        </p:nvSpPr>
        <p:spPr/>
        <p:txBody>
          <a:bodyPr/>
          <a:lstStyle/>
          <a:p>
            <a:pPr eaLnBrk="1" hangingPunct="1">
              <a:buFont typeface="Wingdings" pitchFamily="2" charset="2"/>
              <a:buChar char="ü"/>
            </a:pPr>
            <a:r>
              <a:rPr lang="en-US" sz="2000" dirty="0" smtClean="0"/>
              <a:t>Heartland Business Unit 2010</a:t>
            </a:r>
          </a:p>
          <a:p>
            <a:pPr eaLnBrk="1" hangingPunct="1">
              <a:buFont typeface="Wingdings" pitchFamily="2" charset="2"/>
              <a:buChar char="ü"/>
            </a:pPr>
            <a:endParaRPr lang="en-US" dirty="0" smtClean="0"/>
          </a:p>
          <a:p>
            <a:pPr lvl="1" eaLnBrk="1" hangingPunct="1">
              <a:buFont typeface="Arial" charset="0"/>
              <a:buChar char="•"/>
            </a:pPr>
            <a:r>
              <a:rPr lang="en-US" b="1" dirty="0" smtClean="0"/>
              <a:t>Working with a number of </a:t>
            </a:r>
          </a:p>
          <a:p>
            <a:pPr lvl="1" eaLnBrk="1" hangingPunct="1"/>
            <a:r>
              <a:rPr lang="en-US" b="1" dirty="0" smtClean="0"/>
              <a:t>     equipment manufactures </a:t>
            </a:r>
          </a:p>
          <a:p>
            <a:pPr eaLnBrk="1" hangingPunct="1"/>
            <a:r>
              <a:rPr lang="en-US" dirty="0" smtClean="0"/>
              <a:t>		</a:t>
            </a:r>
          </a:p>
          <a:p>
            <a:pPr eaLnBrk="1" hangingPunct="1"/>
            <a:r>
              <a:rPr lang="en-US" dirty="0" smtClean="0"/>
              <a:t>	         </a:t>
            </a:r>
            <a:r>
              <a:rPr lang="en-US" b="0" dirty="0" smtClean="0"/>
              <a:t>Northern, IL </a:t>
            </a:r>
          </a:p>
          <a:p>
            <a:pPr eaLnBrk="1" hangingPunct="1"/>
            <a:r>
              <a:rPr lang="en-US" b="0" dirty="0" smtClean="0"/>
              <a:t>		East Central, IL</a:t>
            </a:r>
          </a:p>
          <a:p>
            <a:pPr eaLnBrk="1" hangingPunct="1"/>
            <a:r>
              <a:rPr lang="en-US" b="0" dirty="0" smtClean="0"/>
              <a:t>		South West, IN</a:t>
            </a:r>
          </a:p>
          <a:p>
            <a:pPr eaLnBrk="1" hangingPunct="1"/>
            <a:endParaRPr lang="en-US" dirty="0" smtClean="0"/>
          </a:p>
          <a:p>
            <a:pPr lvl="2" eaLnBrk="1" hangingPunct="1">
              <a:buFont typeface="Arial" charset="0"/>
              <a:buChar char="•"/>
            </a:pPr>
            <a:endParaRPr lang="en-US" sz="1800" dirty="0" smtClean="0"/>
          </a:p>
          <a:p>
            <a:pPr lvl="2" eaLnBrk="1" hangingPunct="1"/>
            <a:endParaRPr lang="en-US" sz="1800" dirty="0" smtClean="0"/>
          </a:p>
        </p:txBody>
      </p:sp>
      <p:pic>
        <p:nvPicPr>
          <p:cNvPr id="14340" name="Picture 4" descr="IMG_0131.JPG"/>
          <p:cNvPicPr>
            <a:picLocks noChangeAspect="1"/>
          </p:cNvPicPr>
          <p:nvPr/>
        </p:nvPicPr>
        <p:blipFill>
          <a:blip r:embed="rId2" cstate="print"/>
          <a:srcRect/>
          <a:stretch>
            <a:fillRect/>
          </a:stretch>
        </p:blipFill>
        <p:spPr bwMode="auto">
          <a:xfrm>
            <a:off x="4684713" y="1487488"/>
            <a:ext cx="4141787" cy="2324100"/>
          </a:xfrm>
          <a:prstGeom prst="rect">
            <a:avLst/>
          </a:prstGeom>
          <a:noFill/>
          <a:ln w="9525">
            <a:noFill/>
            <a:miter lim="800000"/>
            <a:headEnd/>
            <a:tailEnd/>
          </a:ln>
        </p:spPr>
      </p:pic>
      <p:pic>
        <p:nvPicPr>
          <p:cNvPr id="14341" name="Picture 5" descr="IMG_0141.JPG"/>
          <p:cNvPicPr>
            <a:picLocks noChangeAspect="1"/>
          </p:cNvPicPr>
          <p:nvPr/>
        </p:nvPicPr>
        <p:blipFill>
          <a:blip r:embed="rId3" cstate="print"/>
          <a:srcRect/>
          <a:stretch>
            <a:fillRect/>
          </a:stretch>
        </p:blipFill>
        <p:spPr bwMode="auto">
          <a:xfrm>
            <a:off x="5457825" y="4071938"/>
            <a:ext cx="3168650" cy="1778000"/>
          </a:xfrm>
          <a:prstGeom prst="rect">
            <a:avLst/>
          </a:prstGeom>
          <a:noFill/>
          <a:ln w="9525">
            <a:noFill/>
            <a:miter lim="800000"/>
            <a:headEnd/>
            <a:tailEnd/>
          </a:ln>
        </p:spPr>
      </p:pic>
      <p:pic>
        <p:nvPicPr>
          <p:cNvPr id="6" name="Picture 5" descr="IMG_0057 (1).JPG"/>
          <p:cNvPicPr>
            <a:picLocks noChangeAspect="1"/>
          </p:cNvPicPr>
          <p:nvPr/>
        </p:nvPicPr>
        <p:blipFill>
          <a:blip r:embed="rId4" cstate="print"/>
          <a:stretch>
            <a:fillRect/>
          </a:stretch>
        </p:blipFill>
        <p:spPr>
          <a:xfrm>
            <a:off x="789709" y="4364181"/>
            <a:ext cx="3560618" cy="222743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28638" y="838200"/>
            <a:ext cx="8143875" cy="685800"/>
          </a:xfrm>
        </p:spPr>
        <p:txBody>
          <a:bodyPr/>
          <a:lstStyle/>
          <a:p>
            <a:pPr algn="ctr" eaLnBrk="1" hangingPunct="1"/>
            <a:r>
              <a:rPr lang="en-US" dirty="0" smtClean="0"/>
              <a:t>Equidistant Plant Spacing Evaluation</a:t>
            </a:r>
          </a:p>
        </p:txBody>
      </p:sp>
      <p:pic>
        <p:nvPicPr>
          <p:cNvPr id="15363" name="Picture 4" descr="IMG_0363.JPG"/>
          <p:cNvPicPr>
            <a:picLocks noChangeAspect="1"/>
          </p:cNvPicPr>
          <p:nvPr/>
        </p:nvPicPr>
        <p:blipFill>
          <a:blip r:embed="rId2" cstate="print"/>
          <a:srcRect/>
          <a:stretch>
            <a:fillRect/>
          </a:stretch>
        </p:blipFill>
        <p:spPr bwMode="auto">
          <a:xfrm>
            <a:off x="1614488" y="2092325"/>
            <a:ext cx="2398712" cy="4270375"/>
          </a:xfrm>
          <a:prstGeom prst="rect">
            <a:avLst/>
          </a:prstGeom>
          <a:noFill/>
          <a:ln w="9525">
            <a:noFill/>
            <a:miter lim="800000"/>
            <a:headEnd/>
            <a:tailEnd/>
          </a:ln>
        </p:spPr>
      </p:pic>
      <p:pic>
        <p:nvPicPr>
          <p:cNvPr id="15364" name="Content Placeholder 7" descr="IMG_0411.JPG"/>
          <p:cNvPicPr>
            <a:picLocks noGrp="1" noChangeAspect="1"/>
          </p:cNvPicPr>
          <p:nvPr>
            <p:ph idx="1"/>
          </p:nvPr>
        </p:nvPicPr>
        <p:blipFill>
          <a:blip r:embed="rId3" cstate="print"/>
          <a:srcRect/>
          <a:stretch>
            <a:fillRect/>
          </a:stretch>
        </p:blipFill>
        <p:spPr>
          <a:xfrm>
            <a:off x="5057775" y="2062163"/>
            <a:ext cx="2425700" cy="4319587"/>
          </a:xfrm>
        </p:spPr>
      </p:pic>
      <p:sp>
        <p:nvSpPr>
          <p:cNvPr id="15365" name="Rectangle 8"/>
          <p:cNvSpPr>
            <a:spLocks noChangeArrowheads="1"/>
          </p:cNvSpPr>
          <p:nvPr/>
        </p:nvSpPr>
        <p:spPr bwMode="auto">
          <a:xfrm>
            <a:off x="1857375" y="1536700"/>
            <a:ext cx="5280025" cy="369888"/>
          </a:xfrm>
          <a:prstGeom prst="rect">
            <a:avLst/>
          </a:prstGeom>
          <a:noFill/>
          <a:ln w="9525">
            <a:noFill/>
            <a:miter lim="800000"/>
            <a:headEnd/>
            <a:tailEnd/>
          </a:ln>
        </p:spPr>
        <p:txBody>
          <a:bodyPr>
            <a:spAutoFit/>
          </a:bodyPr>
          <a:lstStyle/>
          <a:p>
            <a:r>
              <a:rPr lang="en-US" dirty="0"/>
              <a:t> </a:t>
            </a:r>
            <a:r>
              <a:rPr lang="en-US" b="1" dirty="0"/>
              <a:t>What we want!                              What we get!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mtClean="0"/>
              <a:t>Equidistant plant spacing evaluation</a:t>
            </a:r>
          </a:p>
        </p:txBody>
      </p:sp>
      <p:grpSp>
        <p:nvGrpSpPr>
          <p:cNvPr id="2" name="Group 18"/>
          <p:cNvGrpSpPr>
            <a:grpSpLocks/>
          </p:cNvGrpSpPr>
          <p:nvPr/>
        </p:nvGrpSpPr>
        <p:grpSpPr bwMode="auto">
          <a:xfrm>
            <a:off x="504825" y="2324100"/>
            <a:ext cx="1752600" cy="4038600"/>
            <a:chOff x="2514600" y="1371600"/>
            <a:chExt cx="1752600" cy="4038600"/>
          </a:xfrm>
        </p:grpSpPr>
        <p:sp>
          <p:nvSpPr>
            <p:cNvPr id="20" name="Flowchart: Connector 19"/>
            <p:cNvSpPr/>
            <p:nvPr/>
          </p:nvSpPr>
          <p:spPr>
            <a:xfrm>
              <a:off x="2514600" y="13716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2514600" y="22098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Connector 21"/>
            <p:cNvSpPr/>
            <p:nvPr/>
          </p:nvSpPr>
          <p:spPr>
            <a:xfrm>
              <a:off x="2514600" y="32004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Connector 22"/>
            <p:cNvSpPr/>
            <p:nvPr/>
          </p:nvSpPr>
          <p:spPr>
            <a:xfrm>
              <a:off x="2514600" y="41148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Connector 23"/>
            <p:cNvSpPr/>
            <p:nvPr/>
          </p:nvSpPr>
          <p:spPr>
            <a:xfrm>
              <a:off x="2514600" y="4953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owchart: Connector 24"/>
            <p:cNvSpPr/>
            <p:nvPr/>
          </p:nvSpPr>
          <p:spPr>
            <a:xfrm>
              <a:off x="3810000" y="17526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lowchart: Connector 25"/>
            <p:cNvSpPr/>
            <p:nvPr/>
          </p:nvSpPr>
          <p:spPr>
            <a:xfrm>
              <a:off x="3810000" y="2667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lowchart: Connector 26"/>
            <p:cNvSpPr/>
            <p:nvPr/>
          </p:nvSpPr>
          <p:spPr>
            <a:xfrm>
              <a:off x="3810000" y="35814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3810000" y="44958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Arrow Connector 28"/>
            <p:cNvCxnSpPr/>
            <p:nvPr/>
          </p:nvCxnSpPr>
          <p:spPr>
            <a:xfrm flipV="1">
              <a:off x="3124200" y="48768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124200" y="39624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3124200" y="44958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3124200" y="35052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 name="Group 32"/>
          <p:cNvGrpSpPr>
            <a:grpSpLocks/>
          </p:cNvGrpSpPr>
          <p:nvPr/>
        </p:nvGrpSpPr>
        <p:grpSpPr bwMode="auto">
          <a:xfrm>
            <a:off x="7131050" y="1965325"/>
            <a:ext cx="1828800" cy="4495800"/>
            <a:chOff x="5181600" y="2133600"/>
            <a:chExt cx="1828800" cy="4495800"/>
          </a:xfrm>
        </p:grpSpPr>
        <p:sp>
          <p:nvSpPr>
            <p:cNvPr id="34" name="Flowchart: Connector 33"/>
            <p:cNvSpPr/>
            <p:nvPr/>
          </p:nvSpPr>
          <p:spPr>
            <a:xfrm>
              <a:off x="5181600" y="2286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Connector 34"/>
            <p:cNvSpPr/>
            <p:nvPr/>
          </p:nvSpPr>
          <p:spPr>
            <a:xfrm>
              <a:off x="5181600" y="33528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lowchart: Connector 35"/>
            <p:cNvSpPr/>
            <p:nvPr/>
          </p:nvSpPr>
          <p:spPr>
            <a:xfrm>
              <a:off x="5181600" y="41148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lowchart: Connector 36"/>
            <p:cNvSpPr/>
            <p:nvPr/>
          </p:nvSpPr>
          <p:spPr>
            <a:xfrm>
              <a:off x="5181600" y="50292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lowchart: Connector 37"/>
            <p:cNvSpPr/>
            <p:nvPr/>
          </p:nvSpPr>
          <p:spPr>
            <a:xfrm>
              <a:off x="5181600" y="58674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Connector 38"/>
            <p:cNvSpPr/>
            <p:nvPr/>
          </p:nvSpPr>
          <p:spPr>
            <a:xfrm>
              <a:off x="6477000" y="21336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Connector 39"/>
            <p:cNvSpPr/>
            <p:nvPr/>
          </p:nvSpPr>
          <p:spPr>
            <a:xfrm>
              <a:off x="6477000" y="32766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Flowchart: Connector 40"/>
            <p:cNvSpPr/>
            <p:nvPr/>
          </p:nvSpPr>
          <p:spPr>
            <a:xfrm>
              <a:off x="6477000" y="41148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lowchart: Connector 41"/>
            <p:cNvSpPr/>
            <p:nvPr/>
          </p:nvSpPr>
          <p:spPr>
            <a:xfrm>
              <a:off x="6477000" y="4953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p:cNvCxnSpPr/>
            <p:nvPr/>
          </p:nvCxnSpPr>
          <p:spPr>
            <a:xfrm rot="10800000">
              <a:off x="5791200" y="62484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5715000" y="5257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715000" y="54102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715000" y="44958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Flowchart: Connector 46"/>
            <p:cNvSpPr/>
            <p:nvPr/>
          </p:nvSpPr>
          <p:spPr>
            <a:xfrm>
              <a:off x="6553200" y="61722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293" name="Rectangle 47"/>
          <p:cNvSpPr>
            <a:spLocks noChangeArrowheads="1"/>
          </p:cNvSpPr>
          <p:nvPr/>
        </p:nvSpPr>
        <p:spPr bwMode="auto">
          <a:xfrm>
            <a:off x="377825" y="1546225"/>
            <a:ext cx="8766175" cy="369888"/>
          </a:xfrm>
          <a:prstGeom prst="rect">
            <a:avLst/>
          </a:prstGeom>
          <a:noFill/>
          <a:ln w="9525">
            <a:noFill/>
            <a:miter lim="800000"/>
            <a:headEnd/>
            <a:tailEnd/>
          </a:ln>
        </p:spPr>
        <p:txBody>
          <a:bodyPr>
            <a:spAutoFit/>
          </a:bodyPr>
          <a:lstStyle/>
          <a:p>
            <a:r>
              <a:rPr lang="en-US" b="1"/>
              <a:t>What we want!                                                                                   What we get!</a:t>
            </a:r>
          </a:p>
        </p:txBody>
      </p:sp>
      <p:pic>
        <p:nvPicPr>
          <p:cNvPr id="12294" name="Picture 48" descr="IMG_0402.JPG"/>
          <p:cNvPicPr>
            <a:picLocks noChangeAspect="1"/>
          </p:cNvPicPr>
          <p:nvPr/>
        </p:nvPicPr>
        <p:blipFill>
          <a:blip r:embed="rId2" cstate="print"/>
          <a:srcRect/>
          <a:stretch>
            <a:fillRect/>
          </a:stretch>
        </p:blipFill>
        <p:spPr bwMode="auto">
          <a:xfrm>
            <a:off x="2649538" y="1468438"/>
            <a:ext cx="3975100" cy="2232025"/>
          </a:xfrm>
          <a:prstGeom prst="rect">
            <a:avLst/>
          </a:prstGeom>
          <a:noFill/>
          <a:ln w="9525">
            <a:noFill/>
            <a:miter lim="800000"/>
            <a:headEnd/>
            <a:tailEnd/>
          </a:ln>
        </p:spPr>
      </p:pic>
      <p:graphicFrame>
        <p:nvGraphicFramePr>
          <p:cNvPr id="50" name="Table 49"/>
          <p:cNvGraphicFramePr>
            <a:graphicFrameLocks noGrp="1"/>
          </p:cNvGraphicFramePr>
          <p:nvPr/>
        </p:nvGraphicFramePr>
        <p:xfrm>
          <a:off x="2622550" y="4384675"/>
          <a:ext cx="4144677" cy="1479930"/>
        </p:xfrm>
        <a:graphic>
          <a:graphicData uri="http://schemas.openxmlformats.org/drawingml/2006/table">
            <a:tbl>
              <a:tblPr/>
              <a:tblGrid>
                <a:gridCol w="928425"/>
                <a:gridCol w="1743011"/>
                <a:gridCol w="1473241"/>
              </a:tblGrid>
              <a:tr h="247012">
                <a:tc>
                  <a:txBody>
                    <a:bodyPr/>
                    <a:lstStyle/>
                    <a:p>
                      <a:pPr algn="ctr" fontAlgn="b"/>
                      <a:r>
                        <a:rPr lang="en-US" sz="1600" b="1" i="0" u="none" strike="noStrike" dirty="0">
                          <a:solidFill>
                            <a:srgbClr val="FFFFFF"/>
                          </a:solidFill>
                          <a:latin typeface="Calibri"/>
                        </a:rPr>
                        <a:t>Planter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600" b="1" i="0" u="none" strike="noStrike" dirty="0">
                          <a:solidFill>
                            <a:srgbClr val="FFFFFF"/>
                          </a:solidFill>
                          <a:latin typeface="Calibri"/>
                        </a:rPr>
                        <a:t># of Measurements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600" b="1" i="0" u="none" strike="noStrike" dirty="0">
                          <a:solidFill>
                            <a:srgbClr val="FFFFFF"/>
                          </a:solidFill>
                          <a:latin typeface="Calibri"/>
                        </a:rPr>
                        <a:t>Standard </a:t>
                      </a:r>
                      <a:r>
                        <a:rPr lang="en-US" sz="1600" b="1" i="0" u="none" strike="noStrike" dirty="0" smtClean="0">
                          <a:solidFill>
                            <a:srgbClr val="FFFFFF"/>
                          </a:solidFill>
                          <a:latin typeface="Calibri"/>
                        </a:rPr>
                        <a:t>Deviation </a:t>
                      </a:r>
                      <a:endParaRPr lang="en-US" sz="1600" b="1" i="0" u="none" strike="noStrike" dirty="0">
                        <a:solidFill>
                          <a:srgbClr val="FFFFFF"/>
                        </a:solidFill>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492315">
                <a:tc>
                  <a:txBody>
                    <a:bodyPr/>
                    <a:lstStyle/>
                    <a:p>
                      <a:pPr algn="ctr" fontAlgn="b"/>
                      <a:r>
                        <a:rPr lang="en-US" sz="1600" b="1" i="0" u="none" strike="noStrike" dirty="0">
                          <a:solidFill>
                            <a:srgbClr val="000000"/>
                          </a:solidFill>
                          <a:latin typeface="Calibri"/>
                        </a:rPr>
                        <a:t>Planter 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1600" b="1" i="0" u="none" strike="noStrike" dirty="0">
                          <a:solidFill>
                            <a:srgbClr val="000000"/>
                          </a:solidFill>
                          <a:latin typeface="Calibri"/>
                        </a:rPr>
                        <a:t>n = 1184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1600" b="1" i="0" u="none" strike="noStrike" dirty="0">
                          <a:solidFill>
                            <a:srgbClr val="000000"/>
                          </a:solidFill>
                          <a:latin typeface="Calibri"/>
                        </a:rPr>
                        <a:t>2.22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r>
              <a:tr h="492315">
                <a:tc>
                  <a:txBody>
                    <a:bodyPr/>
                    <a:lstStyle/>
                    <a:p>
                      <a:pPr algn="ctr" fontAlgn="b"/>
                      <a:r>
                        <a:rPr lang="en-US" sz="1600" b="1" i="0" u="none" strike="noStrike">
                          <a:solidFill>
                            <a:srgbClr val="000000"/>
                          </a:solidFill>
                          <a:latin typeface="Calibri"/>
                        </a:rPr>
                        <a:t>Planter 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n = 6048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Agronomy Sciences</a:t>
            </a:r>
            <a:endParaRPr lang="en-US" dirty="0"/>
          </a:p>
        </p:txBody>
      </p:sp>
      <p:sp>
        <p:nvSpPr>
          <p:cNvPr id="3" name="Content Placeholder 2"/>
          <p:cNvSpPr>
            <a:spLocks noGrp="1"/>
          </p:cNvSpPr>
          <p:nvPr>
            <p:ph idx="1"/>
          </p:nvPr>
        </p:nvSpPr>
        <p:spPr/>
        <p:txBody>
          <a:bodyPr/>
          <a:lstStyle/>
          <a:p>
            <a:pPr marL="231775" lvl="1" indent="-231775"/>
            <a:r>
              <a:rPr lang="en-US" sz="2300" dirty="0" smtClean="0"/>
              <a:t> Qualifications and experience: </a:t>
            </a:r>
          </a:p>
          <a:p>
            <a:pPr marL="231775" lvl="1" indent="-231775"/>
            <a:endParaRPr lang="en-US" sz="2300" dirty="0" smtClean="0"/>
          </a:p>
          <a:p>
            <a:pPr marL="231775" lvl="1" indent="-231775"/>
            <a:r>
              <a:rPr lang="en-US" sz="2300" dirty="0" smtClean="0"/>
              <a:t>	</a:t>
            </a:r>
            <a:r>
              <a:rPr lang="en-US" sz="1800" dirty="0" smtClean="0"/>
              <a:t>Field-research based Bachelors or Masters degree in Agronomy, Weed Science, Soil Science, Plant Pathology, or Entomology</a:t>
            </a:r>
          </a:p>
          <a:p>
            <a:pPr marL="231775" lvl="1" indent="-231775"/>
            <a:endParaRPr lang="en-US" sz="1800" dirty="0" smtClean="0"/>
          </a:p>
          <a:p>
            <a:pPr marL="231775" lvl="1" indent="-231775"/>
            <a:r>
              <a:rPr lang="en-US" sz="1800" dirty="0" smtClean="0"/>
              <a:t>	2-4 years field research management experience with an agricultural company or university in conceiving, coordinating, executing, analyzing, interpreting, and reporting results from field research trials in writing and oral presentations is required</a:t>
            </a:r>
          </a:p>
          <a:p>
            <a:pPr marL="231775" lvl="1" indent="-231775"/>
            <a:endParaRPr lang="en-US" sz="1800" dirty="0" smtClean="0"/>
          </a:p>
          <a:p>
            <a:pPr marL="231775" lvl="1" indent="-231775"/>
            <a:r>
              <a:rPr lang="en-US" sz="1800" dirty="0" smtClean="0"/>
              <a:t>	</a:t>
            </a:r>
            <a:r>
              <a:rPr lang="en-US" sz="1800" b="1" dirty="0" smtClean="0"/>
              <a:t>Apply at:  http://www.pioneer.com/employment/openings/search.asp</a:t>
            </a:r>
            <a:br>
              <a:rPr lang="en-US" sz="1800" b="1" dirty="0" smtClean="0"/>
            </a:br>
            <a:endParaRPr lang="en-US" sz="1800" b="1" dirty="0" smtClean="0"/>
          </a:p>
          <a:p>
            <a:pPr marL="231775" lvl="1" indent="-231775"/>
            <a:r>
              <a:rPr lang="en-US" sz="2400" dirty="0" smtClean="0"/>
              <a:t>	</a:t>
            </a:r>
          </a:p>
          <a:p>
            <a:pPr marL="231775" lvl="1" indent="-231775"/>
            <a:endParaRPr lang="en-US" sz="2300"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27050" y="655638"/>
            <a:ext cx="8143875" cy="685800"/>
          </a:xfrm>
        </p:spPr>
        <p:txBody>
          <a:bodyPr/>
          <a:lstStyle/>
          <a:p>
            <a:pPr algn="ctr" eaLnBrk="1" hangingPunct="1"/>
            <a:r>
              <a:rPr lang="en-US" sz="4000" dirty="0" smtClean="0"/>
              <a:t>“Investments in Science”</a:t>
            </a:r>
          </a:p>
        </p:txBody>
      </p:sp>
      <p:sp>
        <p:nvSpPr>
          <p:cNvPr id="5123" name="Rectangle 3"/>
          <p:cNvSpPr>
            <a:spLocks noGrp="1" noChangeArrowheads="1"/>
          </p:cNvSpPr>
          <p:nvPr>
            <p:ph type="body" idx="1"/>
          </p:nvPr>
        </p:nvSpPr>
        <p:spPr>
          <a:xfrm>
            <a:off x="500063" y="1400175"/>
            <a:ext cx="8307387" cy="5291570"/>
          </a:xfrm>
        </p:spPr>
        <p:txBody>
          <a:bodyPr/>
          <a:lstStyle/>
          <a:p>
            <a:pPr eaLnBrk="1" hangingPunct="1">
              <a:buFontTx/>
              <a:buChar char="•"/>
            </a:pPr>
            <a:r>
              <a:rPr lang="en-US" sz="2000" dirty="0" smtClean="0"/>
              <a:t>Pioneer and DuPont are making substantial investment in research and development   </a:t>
            </a:r>
          </a:p>
          <a:p>
            <a:pPr lvl="1" eaLnBrk="1" hangingPunct="1"/>
            <a:endParaRPr lang="en-US" dirty="0" smtClean="0"/>
          </a:p>
          <a:p>
            <a:pPr lvl="1" eaLnBrk="1" hangingPunct="1">
              <a:buFont typeface="Arial" charset="0"/>
              <a:buChar char="•"/>
            </a:pPr>
            <a:r>
              <a:rPr lang="en-US" dirty="0" smtClean="0"/>
              <a:t>400 new scientists will be added in the remainder of 2010 and 2011 </a:t>
            </a:r>
          </a:p>
          <a:p>
            <a:pPr lvl="1" eaLnBrk="1" hangingPunct="1"/>
            <a:endParaRPr lang="en-US" dirty="0" smtClean="0"/>
          </a:p>
          <a:p>
            <a:pPr lvl="2" eaLnBrk="1" hangingPunct="1">
              <a:buFont typeface="Wingdings" pitchFamily="2" charset="2"/>
              <a:buChar char="ü"/>
            </a:pPr>
            <a:r>
              <a:rPr lang="en-US" dirty="0" smtClean="0"/>
              <a:t>Molecular biologist</a:t>
            </a:r>
          </a:p>
          <a:p>
            <a:pPr lvl="2" eaLnBrk="1" hangingPunct="1">
              <a:buFont typeface="Wingdings" pitchFamily="2" charset="2"/>
              <a:buChar char="ü"/>
            </a:pPr>
            <a:r>
              <a:rPr lang="en-US" dirty="0" smtClean="0"/>
              <a:t>Plant physiologist </a:t>
            </a:r>
          </a:p>
          <a:p>
            <a:pPr lvl="2" eaLnBrk="1" hangingPunct="1">
              <a:buFont typeface="Wingdings" pitchFamily="2" charset="2"/>
              <a:buChar char="ü"/>
            </a:pPr>
            <a:r>
              <a:rPr lang="en-US" dirty="0" smtClean="0"/>
              <a:t>Statisticians: phenotypic analysis </a:t>
            </a:r>
          </a:p>
          <a:p>
            <a:pPr lvl="2" eaLnBrk="1" hangingPunct="1">
              <a:buFont typeface="Wingdings" pitchFamily="2" charset="2"/>
              <a:buChar char="ü"/>
            </a:pPr>
            <a:r>
              <a:rPr lang="en-US" dirty="0" smtClean="0"/>
              <a:t>Entomologist  </a:t>
            </a:r>
          </a:p>
          <a:p>
            <a:pPr lvl="2" eaLnBrk="1" hangingPunct="1">
              <a:buFont typeface="Wingdings" pitchFamily="2" charset="2"/>
              <a:buChar char="ü"/>
            </a:pPr>
            <a:r>
              <a:rPr lang="en-US" dirty="0" smtClean="0"/>
              <a:t>Plant Breeders </a:t>
            </a:r>
          </a:p>
          <a:p>
            <a:pPr lvl="2" eaLnBrk="1" hangingPunct="1">
              <a:buFont typeface="Wingdings" pitchFamily="2" charset="2"/>
              <a:buChar char="ü"/>
            </a:pPr>
            <a:r>
              <a:rPr lang="en-US" dirty="0" smtClean="0"/>
              <a:t>Many more………..</a:t>
            </a:r>
          </a:p>
          <a:p>
            <a:pPr lvl="1" eaLnBrk="1" hangingPunct="1">
              <a:buFont typeface="Wingdings" pitchFamily="2" charset="2"/>
              <a:buChar char="ü"/>
            </a:pPr>
            <a:endParaRPr lang="en-US" dirty="0" smtClean="0"/>
          </a:p>
          <a:p>
            <a:pPr lvl="1" eaLnBrk="1" hangingPunct="1">
              <a:buFont typeface="Arial" charset="0"/>
              <a:buChar char="•"/>
            </a:pPr>
            <a:r>
              <a:rPr lang="en-US" b="1" dirty="0" smtClean="0"/>
              <a:t>Agronomy Sciences and Product Advancement  (Sales and  Marketing)</a:t>
            </a:r>
          </a:p>
          <a:p>
            <a:pPr lvl="2" eaLnBrk="1" hangingPunct="1">
              <a:buFont typeface="Wingdings" pitchFamily="2" charset="2"/>
              <a:buChar char="ü"/>
            </a:pPr>
            <a:endParaRPr lang="en-US" b="1" dirty="0" smtClean="0"/>
          </a:p>
          <a:p>
            <a:pPr lvl="2" eaLnBrk="1" hangingPunct="1">
              <a:buFont typeface="Wingdings" pitchFamily="2" charset="2"/>
              <a:buChar char="ü"/>
            </a:pPr>
            <a:r>
              <a:rPr lang="en-US" b="1" dirty="0" smtClean="0"/>
              <a:t>IMPACT leads</a:t>
            </a:r>
          </a:p>
          <a:p>
            <a:pPr lvl="2" eaLnBrk="1" hangingPunct="1">
              <a:buFont typeface="Wingdings" pitchFamily="2" charset="2"/>
              <a:buChar char="ü"/>
            </a:pPr>
            <a:r>
              <a:rPr lang="en-US" b="1" dirty="0" smtClean="0"/>
              <a:t> Field Trial Managers </a:t>
            </a:r>
          </a:p>
          <a:p>
            <a:pPr lvl="2" eaLnBrk="1" hangingPunct="1">
              <a:buFont typeface="Wingdings" pitchFamily="2" charset="2"/>
              <a:buChar char="ü"/>
            </a:pPr>
            <a:r>
              <a:rPr lang="en-US" dirty="0" smtClean="0"/>
              <a:t>Research Associates </a:t>
            </a:r>
          </a:p>
          <a:p>
            <a:pPr lvl="2" eaLnBrk="1" hangingPunct="1">
              <a:buFont typeface="Wingdings" pitchFamily="2" charset="2"/>
              <a:buChar char="ü"/>
            </a:pPr>
            <a:r>
              <a:rPr lang="en-US" dirty="0" smtClean="0"/>
              <a:t>Agronomist  </a:t>
            </a:r>
          </a:p>
          <a:p>
            <a:pPr lvl="2" eaLnBrk="1" hangingPunct="1">
              <a:buFont typeface="Wingdings" pitchFamily="2" charset="2"/>
              <a:buChar char="ü"/>
            </a:pPr>
            <a:r>
              <a:rPr lang="en-US" dirty="0" smtClean="0"/>
              <a:t>Technical Product Managers </a:t>
            </a:r>
          </a:p>
          <a:p>
            <a:pPr lvl="1" eaLnBrk="1" hangingPunct="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500063" y="701675"/>
            <a:ext cx="8143875" cy="685800"/>
          </a:xfrm>
        </p:spPr>
        <p:txBody>
          <a:bodyPr/>
          <a:lstStyle/>
          <a:p>
            <a:pPr eaLnBrk="1" hangingPunct="1"/>
            <a:r>
              <a:rPr lang="en-US" dirty="0" smtClean="0"/>
              <a:t>Product Advancement and Characterization</a:t>
            </a:r>
          </a:p>
        </p:txBody>
      </p:sp>
      <p:sp>
        <p:nvSpPr>
          <p:cNvPr id="6147" name="Content Placeholder 7"/>
          <p:cNvSpPr>
            <a:spLocks noGrp="1"/>
          </p:cNvSpPr>
          <p:nvPr>
            <p:ph idx="1"/>
          </p:nvPr>
        </p:nvSpPr>
        <p:spPr>
          <a:xfrm>
            <a:off x="450850" y="1947863"/>
            <a:ext cx="8143875" cy="4291012"/>
          </a:xfrm>
        </p:spPr>
        <p:txBody>
          <a:bodyPr/>
          <a:lstStyle/>
          <a:p>
            <a:pPr eaLnBrk="1" hangingPunct="1">
              <a:buFontTx/>
              <a:buChar char="•"/>
            </a:pPr>
            <a:r>
              <a:rPr lang="en-US" sz="1800" dirty="0" smtClean="0"/>
              <a:t>IMPACT Lead</a:t>
            </a:r>
          </a:p>
          <a:p>
            <a:pPr lvl="1" eaLnBrk="1" hangingPunct="1"/>
            <a:endParaRPr lang="en-US" sz="1800" dirty="0" smtClean="0"/>
          </a:p>
          <a:p>
            <a:pPr lvl="1" eaLnBrk="1" hangingPunct="1"/>
            <a:r>
              <a:rPr lang="en-US" dirty="0" smtClean="0"/>
              <a:t>What is IMPACT? </a:t>
            </a:r>
          </a:p>
          <a:p>
            <a:pPr lvl="1" eaLnBrk="1" hangingPunct="1"/>
            <a:endParaRPr lang="en-US" dirty="0" smtClean="0"/>
          </a:p>
          <a:p>
            <a:pPr lvl="1" eaLnBrk="1" hangingPunct="1"/>
            <a:r>
              <a:rPr lang="en-US" dirty="0" smtClean="0"/>
              <a:t>(Intensively Managed Product Advancement , Characterization and Training Trials)</a:t>
            </a:r>
          </a:p>
          <a:p>
            <a:pPr eaLnBrk="1" hangingPunct="1"/>
            <a:endParaRPr lang="en-US" sz="1800" dirty="0" smtClean="0"/>
          </a:p>
          <a:p>
            <a:pPr eaLnBrk="1" hangingPunct="1">
              <a:buFontTx/>
              <a:buChar char="•"/>
            </a:pPr>
            <a:r>
              <a:rPr lang="en-US" sz="1800" dirty="0" smtClean="0"/>
              <a:t>Responsible for………</a:t>
            </a:r>
          </a:p>
          <a:p>
            <a:pPr eaLnBrk="1" hangingPunct="1"/>
            <a:r>
              <a:rPr lang="en-US" sz="1800" b="0" dirty="0" smtClean="0"/>
              <a:t>	     </a:t>
            </a:r>
            <a:r>
              <a:rPr lang="en-US" sz="1400" b="0" dirty="0" smtClean="0"/>
              <a:t>On farm Corn hybrid and soybean variety testing activities</a:t>
            </a:r>
          </a:p>
          <a:p>
            <a:pPr eaLnBrk="1" hangingPunct="1"/>
            <a:r>
              <a:rPr lang="en-US" sz="1400" b="0" dirty="0" smtClean="0"/>
              <a:t>			</a:t>
            </a:r>
          </a:p>
          <a:p>
            <a:pPr eaLnBrk="1" hangingPunct="1"/>
            <a:r>
              <a:rPr lang="en-US" sz="1400" b="0" dirty="0" smtClean="0"/>
              <a:t>		    Identify appropriate testing environments </a:t>
            </a:r>
            <a:r>
              <a:rPr lang="en-US" sz="1200" b="0" dirty="0" smtClean="0"/>
              <a:t>(not the best, the most appropriate for the region)</a:t>
            </a:r>
          </a:p>
          <a:p>
            <a:pPr eaLnBrk="1" hangingPunct="1"/>
            <a:r>
              <a:rPr lang="en-US" sz="1400" b="0" dirty="0" smtClean="0"/>
              <a:t>				</a:t>
            </a:r>
          </a:p>
          <a:p>
            <a:pPr eaLnBrk="1" hangingPunct="1"/>
            <a:r>
              <a:rPr lang="en-US" sz="1400" b="0" dirty="0" smtClean="0"/>
              <a:t>			Collaborate with producers to insure timely in season field activities </a:t>
            </a:r>
          </a:p>
          <a:p>
            <a:pPr eaLnBrk="1" hangingPunct="1"/>
            <a:endParaRPr lang="en-US" sz="1400" b="0" dirty="0" smtClean="0"/>
          </a:p>
          <a:p>
            <a:pPr eaLnBrk="1" hangingPunct="1"/>
            <a:r>
              <a:rPr lang="en-US" sz="1400" b="0" dirty="0" smtClean="0"/>
              <a:t>				Maintains, organizes and summarizes results of experiments</a:t>
            </a:r>
          </a:p>
          <a:p>
            <a:pPr eaLnBrk="1" hangingPunct="1"/>
            <a:r>
              <a:rPr lang="en-US" b="0" dirty="0" smtClean="0"/>
              <a:t>				</a:t>
            </a:r>
          </a:p>
          <a:p>
            <a:pPr eaLnBrk="1" hangingPunct="1"/>
            <a:r>
              <a:rPr lang="en-US" b="0" dirty="0" smtClean="0"/>
              <a:t>				 </a:t>
            </a:r>
          </a:p>
          <a:p>
            <a:pPr eaLnBrk="1" hangingPunct="1"/>
            <a:r>
              <a:rPr lang="en-US" sz="1500" b="0" dirty="0" smtClean="0"/>
              <a:t>		</a:t>
            </a:r>
          </a:p>
          <a:p>
            <a:pPr eaLnBrk="1" hangingPunct="1"/>
            <a:endParaRPr lang="en-US" sz="1800" dirty="0" smtClean="0"/>
          </a:p>
          <a:p>
            <a:pPr eaLnBrk="1" hangingPunct="1"/>
            <a:endParaRPr lang="en-US" sz="1800" dirty="0" smtClean="0"/>
          </a:p>
        </p:txBody>
      </p:sp>
      <p:pic>
        <p:nvPicPr>
          <p:cNvPr id="9" name="Picture 8" descr="IMG_0289.JPG"/>
          <p:cNvPicPr>
            <a:picLocks noChangeAspect="1"/>
          </p:cNvPicPr>
          <p:nvPr/>
        </p:nvPicPr>
        <p:blipFill>
          <a:blip r:embed="rId2" cstate="print"/>
          <a:stretch>
            <a:fillRect/>
          </a:stretch>
        </p:blipFill>
        <p:spPr>
          <a:xfrm>
            <a:off x="5002213" y="1457325"/>
            <a:ext cx="2678112" cy="15033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dirty="0" smtClean="0"/>
              <a:t>Product Advancement and Characterization</a:t>
            </a:r>
          </a:p>
        </p:txBody>
      </p:sp>
      <p:sp>
        <p:nvSpPr>
          <p:cNvPr id="7171" name="Content Placeholder 2"/>
          <p:cNvSpPr>
            <a:spLocks noGrp="1"/>
          </p:cNvSpPr>
          <p:nvPr>
            <p:ph idx="1"/>
          </p:nvPr>
        </p:nvSpPr>
        <p:spPr/>
        <p:txBody>
          <a:bodyPr/>
          <a:lstStyle/>
          <a:p>
            <a:pPr lvl="1" eaLnBrk="1" hangingPunct="1"/>
            <a:r>
              <a:rPr lang="en-US" sz="2300" dirty="0" smtClean="0"/>
              <a:t> Qualifications and experience: </a:t>
            </a:r>
          </a:p>
          <a:p>
            <a:pPr lvl="1" eaLnBrk="1" hangingPunct="1"/>
            <a:endParaRPr lang="en-US" sz="2300" dirty="0" smtClean="0"/>
          </a:p>
          <a:p>
            <a:pPr lvl="1" eaLnBrk="1" hangingPunct="1">
              <a:buFont typeface="Wingdings" pitchFamily="2" charset="2"/>
              <a:buChar char="ü"/>
            </a:pPr>
            <a:r>
              <a:rPr lang="en-US" sz="1600" b="1" dirty="0" smtClean="0"/>
              <a:t>Bachelor’s degree in an agriculture or scientific related field and minimum of 4 years of industry related experience</a:t>
            </a:r>
          </a:p>
          <a:p>
            <a:pPr lvl="1" eaLnBrk="1" hangingPunct="1">
              <a:buFont typeface="Wingdings" pitchFamily="2" charset="2"/>
              <a:buChar char="ü"/>
            </a:pPr>
            <a:endParaRPr lang="en-US" sz="1600" b="1" dirty="0" smtClean="0"/>
          </a:p>
          <a:p>
            <a:pPr lvl="1" eaLnBrk="1" hangingPunct="1">
              <a:buFont typeface="Wingdings" pitchFamily="2" charset="2"/>
              <a:buChar char="ü"/>
            </a:pPr>
            <a:r>
              <a:rPr lang="en-US" sz="1600" b="1" dirty="0" smtClean="0"/>
              <a:t> Master’s degree in an agriculture or scientific related field and 0 to 2 years of industry related experience </a:t>
            </a:r>
          </a:p>
          <a:p>
            <a:pPr lvl="1" eaLnBrk="1" hangingPunct="1"/>
            <a:r>
              <a:rPr lang="en-US" sz="1400" dirty="0" smtClean="0"/>
              <a:t>			</a:t>
            </a:r>
          </a:p>
          <a:p>
            <a:pPr lvl="2" eaLnBrk="1" hangingPunct="1">
              <a:buFont typeface="Wingdings" pitchFamily="2" charset="2"/>
              <a:buChar char="ü"/>
            </a:pPr>
            <a:r>
              <a:rPr lang="en-US" dirty="0" smtClean="0"/>
              <a:t>Experience in field testing, including planting and harvesting 			</a:t>
            </a:r>
          </a:p>
          <a:p>
            <a:pPr lvl="2" eaLnBrk="1" hangingPunct="1">
              <a:buFont typeface="Wingdings" pitchFamily="2" charset="2"/>
              <a:buChar char="ü"/>
            </a:pPr>
            <a:r>
              <a:rPr lang="en-US" dirty="0" smtClean="0"/>
              <a:t>Relevant experience with scientific methodologies and how they apply to field testing </a:t>
            </a:r>
          </a:p>
          <a:p>
            <a:pPr lvl="2" eaLnBrk="1" hangingPunct="1">
              <a:buFont typeface="Wingdings" pitchFamily="2" charset="2"/>
              <a:buChar char="ü"/>
            </a:pPr>
            <a:r>
              <a:rPr lang="en-US" dirty="0" smtClean="0"/>
              <a:t>Experience with product advancement procedures </a:t>
            </a:r>
          </a:p>
          <a:p>
            <a:pPr lvl="2" eaLnBrk="1" hangingPunct="1">
              <a:buFont typeface="Wingdings" pitchFamily="2" charset="2"/>
              <a:buChar char="ü"/>
            </a:pPr>
            <a:r>
              <a:rPr lang="en-US" dirty="0" smtClean="0"/>
              <a:t>Excellent personal interaction skills required for fostering and enhancing a team building environment with a diverse group of individuals.</a:t>
            </a:r>
          </a:p>
          <a:p>
            <a:pPr lvl="1" eaLnBrk="1" hangingPunct="1"/>
            <a:r>
              <a:rPr lang="en-US" sz="1400" dirty="0" smtClean="0"/>
              <a:t>		</a:t>
            </a:r>
          </a:p>
          <a:p>
            <a:pPr lvl="1" eaLnBrk="1" hangingPunct="1"/>
            <a:endParaRPr lang="en-US" sz="2300" dirty="0" smtClean="0"/>
          </a:p>
          <a:p>
            <a:pPr lvl="1" eaLnBrk="1" hangingPunct="1"/>
            <a:r>
              <a:rPr lang="en-US" sz="2300" dirty="0" smtClean="0"/>
              <a:t>	 </a:t>
            </a:r>
          </a:p>
          <a:p>
            <a:pPr lvl="1" eaLnBrk="1" hangingPunct="1"/>
            <a:endParaRPr lang="en-US" sz="2300" dirty="0" smtClean="0"/>
          </a:p>
          <a:p>
            <a:pPr lvl="1" eaLnBrk="1" hangingPunct="1"/>
            <a:r>
              <a:rPr lang="en-US" sz="23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342900" indent="-342900" algn="ctr" eaLnBrk="1" hangingPunct="1"/>
            <a:r>
              <a:rPr lang="en-US" dirty="0" smtClean="0"/>
              <a:t>Agronomy Sciences</a:t>
            </a:r>
          </a:p>
        </p:txBody>
      </p:sp>
      <p:sp>
        <p:nvSpPr>
          <p:cNvPr id="8195" name="Content Placeholder 8"/>
          <p:cNvSpPr>
            <a:spLocks noGrp="1"/>
          </p:cNvSpPr>
          <p:nvPr>
            <p:ph sz="half" idx="1"/>
          </p:nvPr>
        </p:nvSpPr>
        <p:spPr>
          <a:xfrm>
            <a:off x="0" y="1719263"/>
            <a:ext cx="3995738" cy="4291012"/>
          </a:xfrm>
        </p:spPr>
        <p:txBody>
          <a:bodyPr/>
          <a:lstStyle/>
          <a:p>
            <a:pPr marL="346075" lvl="1" indent="0" algn="ctr" eaLnBrk="1" hangingPunct="1"/>
            <a:r>
              <a:rPr lang="en-US" b="1" dirty="0" smtClean="0"/>
              <a:t>Field Trial Manger</a:t>
            </a:r>
          </a:p>
          <a:p>
            <a:pPr marL="681038" lvl="2" indent="0" eaLnBrk="1" hangingPunct="1"/>
            <a:endParaRPr lang="en-US" sz="1800" dirty="0" smtClean="0"/>
          </a:p>
          <a:p>
            <a:pPr marL="681038" lvl="2" indent="0" eaLnBrk="1" hangingPunct="1"/>
            <a:r>
              <a:rPr lang="en-US" sz="1800" b="1" dirty="0" smtClean="0"/>
              <a:t>Strive to provide helpful management suggestions to our customers to assist them in making the greatest possible profit from our products</a:t>
            </a:r>
          </a:p>
          <a:p>
            <a:pPr marL="681038" lvl="2" indent="0" eaLnBrk="1" hangingPunct="1">
              <a:buFont typeface="Arial" charset="0"/>
              <a:buChar char="•"/>
            </a:pPr>
            <a:endParaRPr lang="en-US" sz="1800" dirty="0" smtClean="0"/>
          </a:p>
          <a:p>
            <a:pPr marL="681038" lvl="2" indent="0" eaLnBrk="1" hangingPunct="1"/>
            <a:r>
              <a:rPr lang="en-US" sz="1800" dirty="0" smtClean="0"/>
              <a:t>Expected to be the technical problem solver in your area of study or specialization </a:t>
            </a:r>
            <a:r>
              <a:rPr lang="en-US" sz="1400" dirty="0" smtClean="0"/>
              <a:t>(My area of specialization </a:t>
            </a:r>
            <a:r>
              <a:rPr lang="en-US" sz="1400" dirty="0" smtClean="0"/>
              <a:t>being</a:t>
            </a:r>
            <a:r>
              <a:rPr lang="en-US" sz="1400" dirty="0" smtClean="0"/>
              <a:t> </a:t>
            </a:r>
            <a:r>
              <a:rPr lang="en-US" sz="1400" dirty="0" smtClean="0"/>
              <a:t>soil fertility and nutrient management)</a:t>
            </a:r>
          </a:p>
          <a:p>
            <a:pPr marL="0" indent="0" eaLnBrk="1" hangingPunct="1"/>
            <a:endParaRPr lang="en-US" dirty="0" smtClean="0"/>
          </a:p>
        </p:txBody>
      </p:sp>
      <p:pic>
        <p:nvPicPr>
          <p:cNvPr id="16" name="Content Placeholder 15" descr="IMG_0423.JPG"/>
          <p:cNvPicPr>
            <a:picLocks noGrp="1" noChangeAspect="1"/>
          </p:cNvPicPr>
          <p:nvPr>
            <p:ph sz="half" idx="2"/>
          </p:nvPr>
        </p:nvPicPr>
        <p:blipFill>
          <a:blip r:embed="rId2" cstate="print"/>
          <a:stretch>
            <a:fillRect/>
          </a:stretch>
        </p:blipFill>
        <p:spPr>
          <a:xfrm>
            <a:off x="4101812" y="2103120"/>
            <a:ext cx="4615278" cy="2883641"/>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4393" y="900546"/>
            <a:ext cx="8143875" cy="685800"/>
          </a:xfrm>
        </p:spPr>
        <p:txBody>
          <a:bodyPr/>
          <a:lstStyle/>
          <a:p>
            <a:pPr algn="ctr" eaLnBrk="1" hangingPunct="1"/>
            <a:r>
              <a:rPr lang="en-US" dirty="0" smtClean="0"/>
              <a:t>Agronomy Sciences (Field Trial Manager)</a:t>
            </a:r>
          </a:p>
        </p:txBody>
      </p:sp>
      <p:sp>
        <p:nvSpPr>
          <p:cNvPr id="7171" name="Content Placeholder 4"/>
          <p:cNvSpPr>
            <a:spLocks noGrp="1"/>
          </p:cNvSpPr>
          <p:nvPr>
            <p:ph idx="1"/>
          </p:nvPr>
        </p:nvSpPr>
        <p:spPr>
          <a:xfrm>
            <a:off x="285317" y="1594427"/>
            <a:ext cx="8143875" cy="4653973"/>
          </a:xfrm>
        </p:spPr>
        <p:txBody>
          <a:bodyPr/>
          <a:lstStyle/>
          <a:p>
            <a:pPr lvl="2" eaLnBrk="1" hangingPunct="1"/>
            <a:endParaRPr lang="en-US" sz="1000" b="1" dirty="0" smtClean="0"/>
          </a:p>
          <a:p>
            <a:pPr lvl="2" eaLnBrk="1" hangingPunct="1"/>
            <a:r>
              <a:rPr lang="en-US" sz="1800" b="1" dirty="0" smtClean="0"/>
              <a:t>How do we achieve this? </a:t>
            </a:r>
          </a:p>
          <a:p>
            <a:pPr lvl="2" eaLnBrk="1" hangingPunct="1"/>
            <a:endParaRPr lang="en-US" sz="1200" b="1" dirty="0" smtClean="0"/>
          </a:p>
          <a:p>
            <a:pPr lvl="2" eaLnBrk="1" hangingPunct="1">
              <a:buFont typeface="Arial" charset="0"/>
              <a:buChar char="•"/>
            </a:pPr>
            <a:r>
              <a:rPr lang="en-US" b="1" dirty="0" smtClean="0"/>
              <a:t>Through on farm experimentation and demonstrations (small plot, field scale, strip trials)</a:t>
            </a:r>
          </a:p>
          <a:p>
            <a:pPr lvl="4" eaLnBrk="1" hangingPunct="1">
              <a:buFont typeface="Arial" charset="0"/>
              <a:buChar char="•"/>
            </a:pPr>
            <a:r>
              <a:rPr lang="en-US" b="1" dirty="0" smtClean="0"/>
              <a:t>Highlight technology and techniques that improve agronomic practices as well as foster ideas of economic, trait and environmental sustainability</a:t>
            </a:r>
          </a:p>
          <a:p>
            <a:pPr lvl="4" eaLnBrk="1" hangingPunct="1"/>
            <a:endParaRPr lang="en-US" dirty="0" smtClean="0"/>
          </a:p>
          <a:p>
            <a:pPr lvl="4" eaLnBrk="1" hangingPunct="1">
              <a:buFont typeface="Wingdings" pitchFamily="2" charset="2"/>
              <a:buChar char="ü"/>
            </a:pPr>
            <a:r>
              <a:rPr lang="en-US" dirty="0" smtClean="0"/>
              <a:t>Variable rate seeding</a:t>
            </a:r>
          </a:p>
          <a:p>
            <a:pPr lvl="4" eaLnBrk="1" hangingPunct="1">
              <a:buFont typeface="Wingdings" pitchFamily="2" charset="2"/>
              <a:buChar char="ü"/>
            </a:pPr>
            <a:r>
              <a:rPr lang="en-US" dirty="0" smtClean="0"/>
              <a:t>Nutrient management  (timing, placement, form)</a:t>
            </a:r>
          </a:p>
          <a:p>
            <a:pPr lvl="4" eaLnBrk="1" hangingPunct="1">
              <a:buFont typeface="Wingdings" pitchFamily="2" charset="2"/>
              <a:buChar char="ü"/>
            </a:pPr>
            <a:r>
              <a:rPr lang="en-US" dirty="0" smtClean="0"/>
              <a:t>Row spacing (population x hi-bred x environment) </a:t>
            </a:r>
          </a:p>
          <a:p>
            <a:pPr lvl="4" eaLnBrk="1" hangingPunct="1">
              <a:buFont typeface="Wingdings" pitchFamily="2" charset="2"/>
              <a:buChar char="ü"/>
            </a:pPr>
            <a:r>
              <a:rPr lang="en-US" dirty="0" smtClean="0"/>
              <a:t>Water and or drought management </a:t>
            </a:r>
          </a:p>
          <a:p>
            <a:pPr lvl="4" eaLnBrk="1" hangingPunct="1"/>
            <a:endParaRPr lang="en-US" dirty="0" smtClean="0"/>
          </a:p>
          <a:p>
            <a:pPr lvl="4" eaLnBrk="1" hangingPunct="1">
              <a:buFont typeface="Arial" charset="0"/>
              <a:buChar char="•"/>
            </a:pPr>
            <a:r>
              <a:rPr lang="en-US" b="1" dirty="0" smtClean="0"/>
              <a:t>Optimize placement of Pioneer products and technologies </a:t>
            </a:r>
          </a:p>
          <a:p>
            <a:pPr lvl="4" eaLnBrk="1" hangingPunct="1"/>
            <a:r>
              <a:rPr lang="en-US" dirty="0" smtClean="0"/>
              <a:t>		 </a:t>
            </a:r>
          </a:p>
          <a:p>
            <a:pPr lvl="4" eaLnBrk="1" hangingPunct="1">
              <a:buFont typeface="Wingdings" pitchFamily="2" charset="2"/>
              <a:buChar char="ü"/>
            </a:pPr>
            <a:r>
              <a:rPr lang="en-US" dirty="0" smtClean="0"/>
              <a:t>Traits, and genetics</a:t>
            </a:r>
          </a:p>
          <a:p>
            <a:pPr lvl="4" eaLnBrk="1" hangingPunct="1">
              <a:buFont typeface="Wingdings" pitchFamily="2" charset="2"/>
              <a:buChar char="ü"/>
            </a:pPr>
            <a:r>
              <a:rPr lang="en-US" dirty="0" smtClean="0"/>
              <a:t>Seed treatments</a:t>
            </a:r>
          </a:p>
          <a:p>
            <a:pPr lvl="4" eaLnBrk="1" hangingPunct="1">
              <a:buFont typeface="Wingdings" pitchFamily="2" charset="2"/>
              <a:buChar char="ü"/>
            </a:pPr>
            <a:r>
              <a:rPr lang="en-US" dirty="0" smtClean="0"/>
              <a:t>New refuge concepts</a:t>
            </a:r>
          </a:p>
          <a:p>
            <a:pPr lvl="4" eaLnBrk="1" hangingPunct="1"/>
            <a:r>
              <a:rPr lang="en-US" dirty="0" smtClean="0"/>
              <a:t>		</a:t>
            </a:r>
            <a:endParaRPr lang="en-US" b="1" dirty="0" smtClean="0"/>
          </a:p>
          <a:p>
            <a:pPr lvl="2" eaLnBrk="1" hangingPunct="1"/>
            <a:endParaRPr lang="en-US" sz="1700" b="1" dirty="0" smtClean="0"/>
          </a:p>
          <a:p>
            <a:pPr lvl="1" eaLnBrk="1" hangingPunct="1">
              <a:buFont typeface="Arial" charset="0"/>
              <a:buChar char="•"/>
            </a:pPr>
            <a:endParaRPr lang="en-US" sz="1800" b="1" dirty="0" smtClean="0"/>
          </a:p>
          <a:p>
            <a:pPr lvl="1" eaLnBrk="1" hangingPunct="1"/>
            <a:endParaRPr lang="en-US" sz="18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00063" y="682625"/>
            <a:ext cx="8143875" cy="685800"/>
          </a:xfrm>
        </p:spPr>
        <p:txBody>
          <a:bodyPr/>
          <a:lstStyle/>
          <a:p>
            <a:pPr algn="ctr" eaLnBrk="1" hangingPunct="1"/>
            <a:r>
              <a:rPr lang="en-US" dirty="0" smtClean="0"/>
              <a:t>Technical Problem Solving: Example</a:t>
            </a:r>
          </a:p>
        </p:txBody>
      </p:sp>
      <p:pic>
        <p:nvPicPr>
          <p:cNvPr id="5" name="Picture 4" descr="IMG_0499.JPG"/>
          <p:cNvPicPr>
            <a:picLocks noChangeAspect="1"/>
          </p:cNvPicPr>
          <p:nvPr/>
        </p:nvPicPr>
        <p:blipFill>
          <a:blip r:embed="rId2" cstate="print"/>
          <a:stretch>
            <a:fillRect/>
          </a:stretch>
        </p:blipFill>
        <p:spPr>
          <a:xfrm>
            <a:off x="365760" y="1465767"/>
            <a:ext cx="4965192" cy="2787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IMG_0500.JPG"/>
          <p:cNvPicPr>
            <a:picLocks noChangeAspect="1"/>
          </p:cNvPicPr>
          <p:nvPr/>
        </p:nvPicPr>
        <p:blipFill>
          <a:blip r:embed="rId3" cstate="print"/>
          <a:stretch>
            <a:fillRect/>
          </a:stretch>
        </p:blipFill>
        <p:spPr>
          <a:xfrm>
            <a:off x="3639312" y="3367719"/>
            <a:ext cx="5148072" cy="2890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45" name="TextBox 6"/>
          <p:cNvSpPr txBox="1">
            <a:spLocks noChangeArrowheads="1"/>
          </p:cNvSpPr>
          <p:nvPr/>
        </p:nvSpPr>
        <p:spPr bwMode="auto">
          <a:xfrm>
            <a:off x="5834063" y="1508125"/>
            <a:ext cx="3127375" cy="1477963"/>
          </a:xfrm>
          <a:prstGeom prst="rect">
            <a:avLst/>
          </a:prstGeom>
          <a:noFill/>
          <a:ln w="9525">
            <a:noFill/>
            <a:miter lim="800000"/>
            <a:headEnd/>
            <a:tailEnd/>
          </a:ln>
        </p:spPr>
        <p:txBody>
          <a:bodyPr>
            <a:spAutoFit/>
          </a:bodyPr>
          <a:lstStyle/>
          <a:p>
            <a:pPr algn="ctr"/>
            <a:r>
              <a:rPr lang="en-US" b="1" u="sng" dirty="0"/>
              <a:t>Magnesium Deficiency</a:t>
            </a:r>
          </a:p>
          <a:p>
            <a:endParaRPr lang="en-US" dirty="0"/>
          </a:p>
          <a:p>
            <a:pPr>
              <a:buFont typeface="Wingdings" pitchFamily="2" charset="2"/>
              <a:buChar char="ü"/>
            </a:pPr>
            <a:r>
              <a:rPr lang="en-US" dirty="0"/>
              <a:t>Low CEC soil </a:t>
            </a:r>
          </a:p>
          <a:p>
            <a:pPr>
              <a:buFont typeface="Wingdings" pitchFamily="2" charset="2"/>
              <a:buChar char="ü"/>
            </a:pPr>
            <a:r>
              <a:rPr lang="en-US" dirty="0"/>
              <a:t>High Potassium </a:t>
            </a:r>
          </a:p>
          <a:p>
            <a:pPr>
              <a:buFont typeface="Wingdings" pitchFamily="2" charset="2"/>
              <a:buChar char="ü"/>
            </a:pPr>
            <a:r>
              <a:rPr lang="en-US" dirty="0"/>
              <a:t>pH 6.4 – 6.8 </a:t>
            </a:r>
          </a:p>
        </p:txBody>
      </p:sp>
      <p:sp>
        <p:nvSpPr>
          <p:cNvPr id="10246" name="TextBox 7"/>
          <p:cNvSpPr txBox="1">
            <a:spLocks noChangeArrowheads="1"/>
          </p:cNvSpPr>
          <p:nvPr/>
        </p:nvSpPr>
        <p:spPr bwMode="auto">
          <a:xfrm>
            <a:off x="576263" y="4525963"/>
            <a:ext cx="2451100" cy="1939925"/>
          </a:xfrm>
          <a:prstGeom prst="rect">
            <a:avLst/>
          </a:prstGeom>
          <a:noFill/>
          <a:ln w="9525">
            <a:noFill/>
            <a:miter lim="800000"/>
            <a:headEnd/>
            <a:tailEnd/>
          </a:ln>
        </p:spPr>
        <p:txBody>
          <a:bodyPr>
            <a:spAutoFit/>
          </a:bodyPr>
          <a:lstStyle/>
          <a:p>
            <a:r>
              <a:rPr lang="en-US" sz="1200" dirty="0"/>
              <a:t>Deficiency persisted in different levels of severity across appox 1000 acres </a:t>
            </a:r>
          </a:p>
          <a:p>
            <a:endParaRPr lang="en-US" sz="1200" dirty="0"/>
          </a:p>
          <a:p>
            <a:r>
              <a:rPr lang="en-US" sz="1200" b="1" dirty="0"/>
              <a:t>The question: </a:t>
            </a:r>
            <a:r>
              <a:rPr lang="en-US" sz="1200" dirty="0"/>
              <a:t>is this problem hi-bred specific</a:t>
            </a:r>
          </a:p>
          <a:p>
            <a:endParaRPr lang="en-US" sz="1200" dirty="0"/>
          </a:p>
          <a:p>
            <a:r>
              <a:rPr lang="en-US" sz="1200" dirty="0"/>
              <a:t>Or is the deficiency just being expressed more severely in some hi-brid’s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1905000"/>
          <a:ext cx="5080000" cy="4419600"/>
        </p:xfrm>
        <a:graphic>
          <a:graphicData uri="http://schemas.openxmlformats.org/drawingml/2006/table">
            <a:tbl>
              <a:tblPr firstRow="1" bandRow="1">
                <a:tableStyleId>{5C22544A-7EE6-4342-B048-85BDC9FD1C3A}</a:tableStyleId>
              </a:tblPr>
              <a:tblGrid>
                <a:gridCol w="1016000"/>
                <a:gridCol w="1016000"/>
                <a:gridCol w="1016000"/>
                <a:gridCol w="1016000"/>
                <a:gridCol w="1016000"/>
              </a:tblGrid>
              <a:tr h="441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Mg S04 Treatment </a:t>
                      </a:r>
                    </a:p>
                    <a:p>
                      <a:pPr algn="ctr"/>
                      <a:endParaRPr lang="en-US" dirty="0"/>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43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rPr>
                        <a:t>Check</a:t>
                      </a:r>
                    </a:p>
                    <a:p>
                      <a:pPr algn="ctr"/>
                      <a:endParaRPr lang="en-US" dirty="0"/>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dirty="0" smtClean="0"/>
                        <a:t>Mg S04 Treatment </a:t>
                      </a:r>
                      <a:endParaRPr lang="en-US" sz="3200" dirty="0"/>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43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rPr>
                        <a:t>Check</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Mg S04 Treatment </a:t>
                      </a:r>
                    </a:p>
                    <a:p>
                      <a:pPr algn="ctr"/>
                      <a:endParaRPr lang="en-US" sz="3200" dirty="0"/>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434"/>
                    </a:solidFill>
                  </a:tcPr>
                </a:tc>
              </a:tr>
            </a:tbl>
          </a:graphicData>
        </a:graphic>
      </p:graphicFrame>
      <p:sp>
        <p:nvSpPr>
          <p:cNvPr id="11267" name="TextBox 2"/>
          <p:cNvSpPr txBox="1">
            <a:spLocks noChangeArrowheads="1"/>
          </p:cNvSpPr>
          <p:nvPr/>
        </p:nvSpPr>
        <p:spPr bwMode="auto">
          <a:xfrm>
            <a:off x="2743200" y="6396038"/>
            <a:ext cx="1371600" cy="461962"/>
          </a:xfrm>
          <a:prstGeom prst="rect">
            <a:avLst/>
          </a:prstGeom>
          <a:noFill/>
          <a:ln w="9525">
            <a:noFill/>
            <a:miter lim="800000"/>
            <a:headEnd/>
            <a:tailEnd/>
          </a:ln>
        </p:spPr>
        <p:txBody>
          <a:bodyPr>
            <a:spAutoFit/>
          </a:bodyPr>
          <a:lstStyle/>
          <a:p>
            <a:r>
              <a:rPr lang="en-US" sz="2400" b="1" dirty="0"/>
              <a:t>600 ft </a:t>
            </a:r>
          </a:p>
        </p:txBody>
      </p:sp>
      <p:cxnSp>
        <p:nvCxnSpPr>
          <p:cNvPr id="6" name="Straight Connector 5"/>
          <p:cNvCxnSpPr/>
          <p:nvPr/>
        </p:nvCxnSpPr>
        <p:spPr>
          <a:xfrm rot="5400000" flipH="1" flipV="1">
            <a:off x="2781300" y="4076700"/>
            <a:ext cx="4343400" cy="0"/>
          </a:xfrm>
          <a:prstGeom prst="line">
            <a:avLst/>
          </a:prstGeom>
          <a:ln w="22225">
            <a:solidFill>
              <a:srgbClr val="FF0000"/>
            </a:solidFill>
            <a:prstDash val="dash"/>
          </a:ln>
        </p:spPr>
        <p:style>
          <a:lnRef idx="1">
            <a:schemeClr val="accent5"/>
          </a:lnRef>
          <a:fillRef idx="0">
            <a:schemeClr val="accent5"/>
          </a:fillRef>
          <a:effectRef idx="0">
            <a:schemeClr val="accent5"/>
          </a:effectRef>
          <a:fontRef idx="minor">
            <a:schemeClr val="tx1"/>
          </a:fontRef>
        </p:style>
      </p:cxnSp>
      <p:cxnSp>
        <p:nvCxnSpPr>
          <p:cNvPr id="9" name="Straight Connector 8"/>
          <p:cNvCxnSpPr/>
          <p:nvPr/>
        </p:nvCxnSpPr>
        <p:spPr>
          <a:xfrm rot="5400000" flipH="1" flipV="1">
            <a:off x="1714500" y="4076700"/>
            <a:ext cx="4343400" cy="0"/>
          </a:xfrm>
          <a:prstGeom prst="line">
            <a:avLst/>
          </a:prstGeom>
          <a:ln w="22225">
            <a:solidFill>
              <a:schemeClr val="tx1"/>
            </a:solidFill>
            <a:prstDash val="lgDashDotDot"/>
          </a:ln>
        </p:spPr>
        <p:style>
          <a:lnRef idx="1">
            <a:schemeClr val="accent5"/>
          </a:lnRef>
          <a:fillRef idx="0">
            <a:schemeClr val="accent5"/>
          </a:fillRef>
          <a:effectRef idx="0">
            <a:schemeClr val="accent5"/>
          </a:effectRef>
          <a:fontRef idx="minor">
            <a:schemeClr val="tx1"/>
          </a:fontRef>
        </p:style>
      </p:cxnSp>
      <p:cxnSp>
        <p:nvCxnSpPr>
          <p:cNvPr id="10" name="Straight Connector 9"/>
          <p:cNvCxnSpPr/>
          <p:nvPr/>
        </p:nvCxnSpPr>
        <p:spPr>
          <a:xfrm rot="5400000" flipH="1" flipV="1">
            <a:off x="2400300" y="4076700"/>
            <a:ext cx="4343400" cy="0"/>
          </a:xfrm>
          <a:prstGeom prst="line">
            <a:avLst/>
          </a:prstGeom>
          <a:ln w="22225">
            <a:solidFill>
              <a:schemeClr val="tx1"/>
            </a:solidFill>
            <a:prstDash val="lgDashDotDot"/>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rot="5400000" flipH="1" flipV="1">
            <a:off x="1333500" y="4076700"/>
            <a:ext cx="4343400" cy="0"/>
          </a:xfrm>
          <a:prstGeom prst="line">
            <a:avLst/>
          </a:prstGeom>
          <a:ln w="22225">
            <a:solidFill>
              <a:srgbClr val="FF0000"/>
            </a:solidFill>
            <a:prstDash val="dash"/>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rot="5400000" flipH="1" flipV="1">
            <a:off x="800100" y="4076700"/>
            <a:ext cx="4343400" cy="0"/>
          </a:xfrm>
          <a:prstGeom prst="line">
            <a:avLst/>
          </a:prstGeom>
          <a:ln w="22225">
            <a:solidFill>
              <a:srgbClr val="FF0000"/>
            </a:solidFill>
            <a:prstDash val="dash"/>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rot="5400000" flipH="1" flipV="1">
            <a:off x="342900" y="4076700"/>
            <a:ext cx="4343400" cy="0"/>
          </a:xfrm>
          <a:prstGeom prst="line">
            <a:avLst/>
          </a:prstGeom>
          <a:ln w="22225">
            <a:solidFill>
              <a:schemeClr val="tx1"/>
            </a:solidFill>
            <a:prstDash val="lgDashDotDot"/>
          </a:ln>
        </p:spPr>
        <p:style>
          <a:lnRef idx="1">
            <a:schemeClr val="accent5"/>
          </a:lnRef>
          <a:fillRef idx="0">
            <a:schemeClr val="accent5"/>
          </a:fillRef>
          <a:effectRef idx="0">
            <a:schemeClr val="accent5"/>
          </a:effectRef>
          <a:fontRef idx="minor">
            <a:schemeClr val="tx1"/>
          </a:fontRef>
        </p:style>
      </p:cxnSp>
      <p:sp>
        <p:nvSpPr>
          <p:cNvPr id="16" name="TextBox 15"/>
          <p:cNvSpPr txBox="1"/>
          <p:nvPr/>
        </p:nvSpPr>
        <p:spPr>
          <a:xfrm>
            <a:off x="152400" y="2286000"/>
            <a:ext cx="553998" cy="2585323"/>
          </a:xfrm>
          <a:prstGeom prst="rect">
            <a:avLst/>
          </a:prstGeom>
          <a:noFill/>
        </p:spPr>
        <p:txBody>
          <a:bodyPr vert="vert270">
            <a:spAutoFit/>
          </a:bodyPr>
          <a:lstStyle/>
          <a:p>
            <a:pPr>
              <a:defRPr/>
            </a:pPr>
            <a:r>
              <a:rPr lang="en-US" sz="2400" b="1" dirty="0"/>
              <a:t>800- 1000 ft ? </a:t>
            </a:r>
          </a:p>
        </p:txBody>
      </p:sp>
      <p:sp>
        <p:nvSpPr>
          <p:cNvPr id="11275" name="TextBox 16"/>
          <p:cNvSpPr txBox="1">
            <a:spLocks noChangeArrowheads="1"/>
          </p:cNvSpPr>
          <p:nvPr/>
        </p:nvSpPr>
        <p:spPr bwMode="auto">
          <a:xfrm>
            <a:off x="771525" y="738188"/>
            <a:ext cx="7315200" cy="830262"/>
          </a:xfrm>
          <a:prstGeom prst="rect">
            <a:avLst/>
          </a:prstGeom>
          <a:noFill/>
          <a:ln w="9525">
            <a:noFill/>
            <a:miter lim="800000"/>
            <a:headEnd/>
            <a:tailEnd/>
          </a:ln>
        </p:spPr>
        <p:txBody>
          <a:bodyPr>
            <a:spAutoFit/>
          </a:bodyPr>
          <a:lstStyle/>
          <a:p>
            <a:r>
              <a:rPr lang="en-US" sz="2400" b="1" u="sng" dirty="0"/>
              <a:t>Technical Problem Solving, New Canton, IL</a:t>
            </a:r>
          </a:p>
          <a:p>
            <a:r>
              <a:rPr lang="en-US" sz="2400" i="1" dirty="0"/>
              <a:t>Mg SO4 (Epsom Salt) Trial 2010</a:t>
            </a:r>
          </a:p>
        </p:txBody>
      </p:sp>
      <p:sp>
        <p:nvSpPr>
          <p:cNvPr id="11276" name="TextBox 17"/>
          <p:cNvSpPr txBox="1">
            <a:spLocks noChangeArrowheads="1"/>
          </p:cNvSpPr>
          <p:nvPr/>
        </p:nvSpPr>
        <p:spPr bwMode="auto">
          <a:xfrm>
            <a:off x="6334125" y="1579563"/>
            <a:ext cx="2362200" cy="4492625"/>
          </a:xfrm>
          <a:prstGeom prst="rect">
            <a:avLst/>
          </a:prstGeom>
          <a:noFill/>
          <a:ln w="15875">
            <a:solidFill>
              <a:schemeClr val="tx1"/>
            </a:solidFill>
            <a:miter lim="800000"/>
            <a:headEnd/>
            <a:tailEnd/>
          </a:ln>
        </p:spPr>
        <p:txBody>
          <a:bodyPr>
            <a:spAutoFit/>
          </a:bodyPr>
          <a:lstStyle/>
          <a:p>
            <a:pPr algn="ctr"/>
            <a:r>
              <a:rPr lang="en-US" sz="2400" b="1" u="sng" dirty="0"/>
              <a:t>Legend </a:t>
            </a:r>
          </a:p>
          <a:p>
            <a:endParaRPr lang="en-US" dirty="0"/>
          </a:p>
          <a:p>
            <a:r>
              <a:rPr lang="en-US" dirty="0"/>
              <a:t>Mg SO4 Harvest Strips</a:t>
            </a:r>
          </a:p>
          <a:p>
            <a:r>
              <a:rPr lang="en-US" sz="1400" dirty="0"/>
              <a:t>(1 header width) </a:t>
            </a:r>
          </a:p>
          <a:p>
            <a:endParaRPr lang="en-US" dirty="0"/>
          </a:p>
          <a:p>
            <a:r>
              <a:rPr lang="en-US" dirty="0"/>
              <a:t>Check Harvest Strips</a:t>
            </a:r>
          </a:p>
          <a:p>
            <a:r>
              <a:rPr lang="en-US" sz="1400" dirty="0"/>
              <a:t>(1 header width) </a:t>
            </a:r>
          </a:p>
          <a:p>
            <a:endParaRPr lang="en-US" dirty="0"/>
          </a:p>
          <a:p>
            <a:r>
              <a:rPr lang="en-US" dirty="0"/>
              <a:t>Mg SO4 Application Rates = </a:t>
            </a:r>
          </a:p>
          <a:p>
            <a:endParaRPr lang="en-US" dirty="0"/>
          </a:p>
          <a:p>
            <a:r>
              <a:rPr lang="en-US" dirty="0"/>
              <a:t>20 lbs product  diluted in 100 gallons water </a:t>
            </a:r>
          </a:p>
          <a:p>
            <a:endParaRPr lang="en-US" dirty="0"/>
          </a:p>
        </p:txBody>
      </p:sp>
      <p:cxnSp>
        <p:nvCxnSpPr>
          <p:cNvPr id="19" name="Straight Connector 18"/>
          <p:cNvCxnSpPr/>
          <p:nvPr/>
        </p:nvCxnSpPr>
        <p:spPr>
          <a:xfrm rot="10800000">
            <a:off x="6553200" y="3276600"/>
            <a:ext cx="609600" cy="0"/>
          </a:xfrm>
          <a:prstGeom prst="line">
            <a:avLst/>
          </a:prstGeom>
          <a:ln w="22225">
            <a:solidFill>
              <a:srgbClr val="FF0000"/>
            </a:solidFill>
            <a:prstDash val="dash"/>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rot="10800000">
            <a:off x="6553200" y="4038600"/>
            <a:ext cx="609600" cy="0"/>
          </a:xfrm>
          <a:prstGeom prst="line">
            <a:avLst/>
          </a:prstGeom>
          <a:ln w="22225">
            <a:solidFill>
              <a:schemeClr val="tx1"/>
            </a:solidFill>
            <a:prstDash val="lgDashDotDot"/>
          </a:ln>
        </p:spPr>
        <p:style>
          <a:lnRef idx="1">
            <a:schemeClr val="accent5"/>
          </a:lnRef>
          <a:fillRef idx="0">
            <a:schemeClr val="accent5"/>
          </a:fillRef>
          <a:effectRef idx="0">
            <a:schemeClr val="accent5"/>
          </a:effectRef>
          <a:fontRef idx="minor">
            <a:schemeClr val="tx1"/>
          </a:fontRef>
        </p:style>
      </p:cxnSp>
      <p:pic>
        <p:nvPicPr>
          <p:cNvPr id="11279" name="Picture 23" descr="1206581155266239536Anonymous_north_arrow_svg_med.png"/>
          <p:cNvPicPr>
            <a:picLocks noChangeAspect="1"/>
          </p:cNvPicPr>
          <p:nvPr/>
        </p:nvPicPr>
        <p:blipFill>
          <a:blip r:embed="rId2" cstate="print"/>
          <a:srcRect/>
          <a:stretch>
            <a:fillRect/>
          </a:stretch>
        </p:blipFill>
        <p:spPr bwMode="auto">
          <a:xfrm>
            <a:off x="152400" y="304800"/>
            <a:ext cx="412750" cy="1752600"/>
          </a:xfrm>
          <a:prstGeom prst="rect">
            <a:avLst/>
          </a:prstGeom>
          <a:noFill/>
          <a:ln w="9525">
            <a:noFill/>
            <a:miter lim="800000"/>
            <a:headEnd/>
            <a:tailEnd/>
          </a:ln>
        </p:spPr>
      </p:pic>
      <p:pic>
        <p:nvPicPr>
          <p:cNvPr id="11280" name="Picture 24" descr="tn_LogoPioneer2009.jpg"/>
          <p:cNvPicPr>
            <a:picLocks noChangeAspect="1"/>
          </p:cNvPicPr>
          <p:nvPr/>
        </p:nvPicPr>
        <p:blipFill>
          <a:blip r:embed="rId3" cstate="print"/>
          <a:srcRect/>
          <a:stretch>
            <a:fillRect/>
          </a:stretch>
        </p:blipFill>
        <p:spPr bwMode="auto">
          <a:xfrm>
            <a:off x="7427913" y="128588"/>
            <a:ext cx="1381125" cy="1143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dirty="0" smtClean="0"/>
              <a:t>Technical Problem Solving</a:t>
            </a:r>
          </a:p>
        </p:txBody>
      </p:sp>
      <p:pic>
        <p:nvPicPr>
          <p:cNvPr id="27650" name="Picture 2" descr="C:\Documents and Settings\vossenja\My Documents\My Pictures\2010_07_21\IMG_0611.JPG"/>
          <p:cNvPicPr>
            <a:picLocks noChangeAspect="1" noChangeArrowheads="1"/>
          </p:cNvPicPr>
          <p:nvPr/>
        </p:nvPicPr>
        <p:blipFill>
          <a:blip r:embed="rId2" cstate="print"/>
          <a:srcRect/>
          <a:stretch>
            <a:fillRect/>
          </a:stretch>
        </p:blipFill>
        <p:spPr bwMode="auto">
          <a:xfrm>
            <a:off x="668338" y="2386013"/>
            <a:ext cx="3748087" cy="267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1" name="Picture 3" descr="C:\Documents and Settings\vossenja\My Documents\My Pictures\2010_07_21\IMG_0614.JPG"/>
          <p:cNvPicPr>
            <a:picLocks noChangeAspect="1" noChangeArrowheads="1"/>
          </p:cNvPicPr>
          <p:nvPr/>
        </p:nvPicPr>
        <p:blipFill>
          <a:blip r:embed="rId3" cstate="print"/>
          <a:srcRect/>
          <a:stretch>
            <a:fillRect/>
          </a:stretch>
        </p:blipFill>
        <p:spPr bwMode="auto">
          <a:xfrm>
            <a:off x="4681538" y="2406650"/>
            <a:ext cx="3740150" cy="2632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293" name="TextBox 4"/>
          <p:cNvSpPr txBox="1">
            <a:spLocks noChangeArrowheads="1"/>
          </p:cNvSpPr>
          <p:nvPr/>
        </p:nvSpPr>
        <p:spPr bwMode="auto">
          <a:xfrm>
            <a:off x="1060450" y="1682750"/>
            <a:ext cx="2689225" cy="522288"/>
          </a:xfrm>
          <a:prstGeom prst="rect">
            <a:avLst/>
          </a:prstGeom>
          <a:noFill/>
          <a:ln w="9525">
            <a:noFill/>
            <a:miter lim="800000"/>
            <a:headEnd/>
            <a:tailEnd/>
          </a:ln>
        </p:spPr>
        <p:txBody>
          <a:bodyPr>
            <a:spAutoFit/>
          </a:bodyPr>
          <a:lstStyle/>
          <a:p>
            <a:r>
              <a:rPr lang="en-US" sz="2800" dirty="0"/>
              <a:t>         </a:t>
            </a:r>
            <a:r>
              <a:rPr lang="en-US" sz="2800" u="sng" dirty="0"/>
              <a:t>Check</a:t>
            </a:r>
            <a:r>
              <a:rPr lang="en-US" sz="2800" dirty="0"/>
              <a:t>                                </a:t>
            </a:r>
          </a:p>
        </p:txBody>
      </p:sp>
      <p:sp>
        <p:nvSpPr>
          <p:cNvPr id="12294" name="TextBox 5"/>
          <p:cNvSpPr txBox="1">
            <a:spLocks noChangeArrowheads="1"/>
          </p:cNvSpPr>
          <p:nvPr/>
        </p:nvSpPr>
        <p:spPr bwMode="auto">
          <a:xfrm>
            <a:off x="5236874" y="1695883"/>
            <a:ext cx="3236912" cy="523875"/>
          </a:xfrm>
          <a:prstGeom prst="rect">
            <a:avLst/>
          </a:prstGeom>
          <a:noFill/>
          <a:ln w="9525">
            <a:noFill/>
            <a:miter lim="800000"/>
            <a:headEnd/>
            <a:tailEnd/>
          </a:ln>
        </p:spPr>
        <p:txBody>
          <a:bodyPr>
            <a:spAutoFit/>
          </a:bodyPr>
          <a:lstStyle/>
          <a:p>
            <a:r>
              <a:rPr lang="en-US" sz="2800" u="sng" dirty="0"/>
              <a:t>Mg Treatment </a:t>
            </a:r>
          </a:p>
        </p:txBody>
      </p:sp>
    </p:spTree>
  </p:cSld>
  <p:clrMapOvr>
    <a:masterClrMapping/>
  </p:clrMapOvr>
</p:sld>
</file>

<file path=ppt/theme/theme1.xml><?xml version="1.0" encoding="utf-8"?>
<a:theme xmlns:a="http://schemas.openxmlformats.org/drawingml/2006/main" name="GreenBarTempPioDu[1]">
  <a:themeElements>
    <a:clrScheme name="GreenBarTempPioDu 13">
      <a:dk1>
        <a:srgbClr val="000000"/>
      </a:dk1>
      <a:lt1>
        <a:srgbClr val="FFFFFF"/>
      </a:lt1>
      <a:dk2>
        <a:srgbClr val="000000"/>
      </a:dk2>
      <a:lt2>
        <a:srgbClr val="808080"/>
      </a:lt2>
      <a:accent1>
        <a:srgbClr val="559CBE"/>
      </a:accent1>
      <a:accent2>
        <a:srgbClr val="C88B0F"/>
      </a:accent2>
      <a:accent3>
        <a:srgbClr val="FFFFFF"/>
      </a:accent3>
      <a:accent4>
        <a:srgbClr val="000000"/>
      </a:accent4>
      <a:accent5>
        <a:srgbClr val="B4CBDB"/>
      </a:accent5>
      <a:accent6>
        <a:srgbClr val="B57D0C"/>
      </a:accent6>
      <a:hlink>
        <a:srgbClr val="357C2A"/>
      </a:hlink>
      <a:folHlink>
        <a:srgbClr val="B15C0F"/>
      </a:folHlink>
    </a:clrScheme>
    <a:fontScheme name="GreenBarTempPio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BarTempPioD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BarTempPioD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BarTempPioD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BarTempPioD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BarTempPioD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BarTempPioD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BarTempPioD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BarTempPioD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BarTempPioD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BarTempPioD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BarTempPioD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BarTempPioD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BarTempPioDu 13">
        <a:dk1>
          <a:srgbClr val="000000"/>
        </a:dk1>
        <a:lt1>
          <a:srgbClr val="FFFFFF"/>
        </a:lt1>
        <a:dk2>
          <a:srgbClr val="000000"/>
        </a:dk2>
        <a:lt2>
          <a:srgbClr val="808080"/>
        </a:lt2>
        <a:accent1>
          <a:srgbClr val="559CBE"/>
        </a:accent1>
        <a:accent2>
          <a:srgbClr val="C88B0F"/>
        </a:accent2>
        <a:accent3>
          <a:srgbClr val="FFFFFF"/>
        </a:accent3>
        <a:accent4>
          <a:srgbClr val="000000"/>
        </a:accent4>
        <a:accent5>
          <a:srgbClr val="B4CBDB"/>
        </a:accent5>
        <a:accent6>
          <a:srgbClr val="B57D0C"/>
        </a:accent6>
        <a:hlink>
          <a:srgbClr val="357C2A"/>
        </a:hlink>
        <a:folHlink>
          <a:srgbClr val="B15C0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GreenBarTempPioDu[1]</Template>
  <TotalTime>847</TotalTime>
  <Words>465</Words>
  <Application>Microsoft Office PowerPoint</Application>
  <PresentationFormat>On-screen Show (4:3)</PresentationFormat>
  <Paragraphs>150</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GreenBarTempPioDu[1]</vt:lpstr>
      <vt:lpstr>Presentation</vt:lpstr>
      <vt:lpstr> Agronomy Trial Manager   Jacob Vossenkemper </vt:lpstr>
      <vt:lpstr>“Investments in Science”</vt:lpstr>
      <vt:lpstr>Product Advancement and Characterization</vt:lpstr>
      <vt:lpstr>Product Advancement and Characterization</vt:lpstr>
      <vt:lpstr>Agronomy Sciences</vt:lpstr>
      <vt:lpstr>Agronomy Sciences (Field Trial Manager)</vt:lpstr>
      <vt:lpstr>Technical Problem Solving: Example</vt:lpstr>
      <vt:lpstr>Slide 8</vt:lpstr>
      <vt:lpstr>Technical Problem Solving</vt:lpstr>
      <vt:lpstr>Highlighting Technology:   Sensor Based N Recommendation</vt:lpstr>
      <vt:lpstr>Slide 11</vt:lpstr>
      <vt:lpstr>Row Spacing x Population x Hi-bred </vt:lpstr>
      <vt:lpstr>Equidistant Plant Spacing Evaluation</vt:lpstr>
      <vt:lpstr>Equidistant plant spacing evaluation</vt:lpstr>
      <vt:lpstr>Agronomy Sciences</vt:lpstr>
    </vt:vector>
  </TitlesOfParts>
  <Company>Pioneer Hi-Bred Int'l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Agronomy Trial Manager   Jacob Vossenkemper </dc:title>
  <dc:creator>Pioneer Hi-Bred</dc:creator>
  <cp:lastModifiedBy>Pioneer Hi-Bred</cp:lastModifiedBy>
  <cp:revision>72</cp:revision>
  <dcterms:created xsi:type="dcterms:W3CDTF">2010-06-08T20:40:27Z</dcterms:created>
  <dcterms:modified xsi:type="dcterms:W3CDTF">2010-08-01T16:47:07Z</dcterms:modified>
</cp:coreProperties>
</file>