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7"/>
  </p:notesMasterIdLst>
  <p:sldIdLst>
    <p:sldId id="256" r:id="rId2"/>
    <p:sldId id="308" r:id="rId3"/>
    <p:sldId id="270" r:id="rId4"/>
    <p:sldId id="297" r:id="rId5"/>
    <p:sldId id="271" r:id="rId6"/>
    <p:sldId id="277" r:id="rId7"/>
    <p:sldId id="298" r:id="rId8"/>
    <p:sldId id="263" r:id="rId9"/>
    <p:sldId id="264" r:id="rId10"/>
    <p:sldId id="299" r:id="rId11"/>
    <p:sldId id="300" r:id="rId12"/>
    <p:sldId id="301" r:id="rId13"/>
    <p:sldId id="303" r:id="rId14"/>
    <p:sldId id="304" r:id="rId15"/>
    <p:sldId id="285" r:id="rId16"/>
    <p:sldId id="261" r:id="rId17"/>
    <p:sldId id="302" r:id="rId18"/>
    <p:sldId id="284" r:id="rId19"/>
    <p:sldId id="305" r:id="rId20"/>
    <p:sldId id="292" r:id="rId21"/>
    <p:sldId id="267" r:id="rId22"/>
    <p:sldId id="268" r:id="rId23"/>
    <p:sldId id="309" r:id="rId24"/>
    <p:sldId id="307" r:id="rId25"/>
    <p:sldId id="30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1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48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C748C-24F4-4E4B-836F-4C4ECA648C59}" type="datetimeFigureOut">
              <a:rPr lang="en-US" smtClean="0"/>
              <a:pPr/>
              <a:t>8/3/2010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00704-DD39-4E7A-8C50-B864B78CF60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8C0A-62DB-4421-BB8A-51F05973271F}" type="datetimeFigureOut">
              <a:rPr lang="en-US" smtClean="0"/>
              <a:pPr/>
              <a:t>8/3/2010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82BFB3B-D3AA-4C35-852B-0FEE8C4ADE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8C0A-62DB-4421-BB8A-51F05973271F}" type="datetimeFigureOut">
              <a:rPr lang="en-US" smtClean="0"/>
              <a:pPr/>
              <a:t>8/3/2010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FB3B-D3AA-4C35-852B-0FEE8C4ADE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8C0A-62DB-4421-BB8A-51F05973271F}" type="datetimeFigureOut">
              <a:rPr lang="en-US" smtClean="0"/>
              <a:pPr/>
              <a:t>8/3/2010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FB3B-D3AA-4C35-852B-0FEE8C4ADE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8C0A-62DB-4421-BB8A-51F05973271F}" type="datetimeFigureOut">
              <a:rPr lang="en-US" smtClean="0"/>
              <a:pPr/>
              <a:t>8/3/2010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82BFB3B-D3AA-4C35-852B-0FEE8C4ADE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8C0A-62DB-4421-BB8A-51F05973271F}" type="datetimeFigureOut">
              <a:rPr lang="en-US" smtClean="0"/>
              <a:pPr/>
              <a:t>8/3/2010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FB3B-D3AA-4C35-852B-0FEE8C4ADE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8C0A-62DB-4421-BB8A-51F05973271F}" type="datetimeFigureOut">
              <a:rPr lang="en-US" smtClean="0"/>
              <a:pPr/>
              <a:t>8/3/2010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FB3B-D3AA-4C35-852B-0FEE8C4ADE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8C0A-62DB-4421-BB8A-51F05973271F}" type="datetimeFigureOut">
              <a:rPr lang="en-US" smtClean="0"/>
              <a:pPr/>
              <a:t>8/3/2010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82BFB3B-D3AA-4C35-852B-0FEE8C4ADE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8C0A-62DB-4421-BB8A-51F05973271F}" type="datetimeFigureOut">
              <a:rPr lang="en-US" smtClean="0"/>
              <a:pPr/>
              <a:t>8/3/2010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FB3B-D3AA-4C35-852B-0FEE8C4ADE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8C0A-62DB-4421-BB8A-51F05973271F}" type="datetimeFigureOut">
              <a:rPr lang="en-US" smtClean="0"/>
              <a:pPr/>
              <a:t>8/3/2010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FB3B-D3AA-4C35-852B-0FEE8C4ADE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8C0A-62DB-4421-BB8A-51F05973271F}" type="datetimeFigureOut">
              <a:rPr lang="en-US" smtClean="0"/>
              <a:pPr/>
              <a:t>8/3/2010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FB3B-D3AA-4C35-852B-0FEE8C4ADE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8C0A-62DB-4421-BB8A-51F05973271F}" type="datetimeFigureOut">
              <a:rPr lang="en-US" smtClean="0"/>
              <a:pPr/>
              <a:t>8/3/2010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FB3B-D3AA-4C35-852B-0FEE8C4ADE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06D8C0A-62DB-4421-BB8A-51F05973271F}" type="datetimeFigureOut">
              <a:rPr lang="en-US" smtClean="0"/>
              <a:pPr/>
              <a:t>8/3/2010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82BFB3B-D3AA-4C35-852B-0FEE8C4ADE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Crop Spec OTG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High Plains Desert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848600" cy="511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NDVI – using red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7794409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NDVI – using Red Edge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45716"/>
            <a:ext cx="7543800" cy="5053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S1 Parameter– using Red Edge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81125"/>
            <a:ext cx="407670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19200"/>
            <a:ext cx="4038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4724400" y="3962400"/>
            <a:ext cx="4191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>
                <a:solidFill>
                  <a:schemeClr val="tx2"/>
                </a:solidFill>
              </a:rPr>
              <a:t>Drive Strip and Apply at Normal Rate</a:t>
            </a:r>
          </a:p>
          <a:p>
            <a:endParaRPr lang="en-AU">
              <a:solidFill>
                <a:schemeClr val="tx2"/>
              </a:solidFill>
            </a:endParaRPr>
          </a:p>
          <a:p>
            <a:r>
              <a:rPr lang="en-AU">
                <a:solidFill>
                  <a:schemeClr val="tx2"/>
                </a:solidFill>
              </a:rPr>
              <a:t>Select min and max CropSpec from cutoff line</a:t>
            </a:r>
          </a:p>
          <a:p>
            <a:endParaRPr lang="en-AU">
              <a:solidFill>
                <a:schemeClr val="tx2"/>
              </a:solidFill>
            </a:endParaRPr>
          </a:p>
          <a:p>
            <a:r>
              <a:rPr lang="en-AU">
                <a:solidFill>
                  <a:schemeClr val="tx2"/>
                </a:solidFill>
              </a:rPr>
              <a:t>Associate two rates =&gt; slope factor</a:t>
            </a:r>
          </a:p>
          <a:p>
            <a:endParaRPr lang="en-AU">
              <a:solidFill>
                <a:schemeClr val="tx2"/>
              </a:solidFill>
            </a:endParaRPr>
          </a:p>
          <a:p>
            <a:r>
              <a:rPr lang="en-AU">
                <a:solidFill>
                  <a:schemeClr val="tx2"/>
                </a:solidFill>
              </a:rPr>
              <a:t>Select two point or target rate mode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Point Calibration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0"/>
            <a:ext cx="71612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Rate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Importance to Montana Wheat Producers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Protein premiums at all time highs</a:t>
            </a:r>
          </a:p>
          <a:p>
            <a:pPr lvl="2"/>
            <a:r>
              <a:rPr lang="en-US" dirty="0" smtClean="0"/>
              <a:t>As much as $.30 per .25% protein down/up</a:t>
            </a:r>
          </a:p>
          <a:p>
            <a:pPr lvl="2"/>
            <a:r>
              <a:rPr lang="en-US" dirty="0" smtClean="0"/>
              <a:t>50 bushel spring wheat crop</a:t>
            </a:r>
          </a:p>
          <a:p>
            <a:pPr lvl="3"/>
            <a:r>
              <a:rPr lang="en-US" dirty="0" smtClean="0"/>
              <a:t>1% below Ordinary = Loss of $60/acre</a:t>
            </a:r>
          </a:p>
          <a:p>
            <a:pPr lvl="3"/>
            <a:r>
              <a:rPr lang="en-US" dirty="0" smtClean="0"/>
              <a:t>1% above Ordinary = Gain of $60/acre</a:t>
            </a:r>
          </a:p>
          <a:p>
            <a:pPr lvl="3"/>
            <a:r>
              <a:rPr lang="en-US" dirty="0" smtClean="0"/>
              <a:t>1500 acre farm = $90,000/year</a:t>
            </a:r>
          </a:p>
          <a:p>
            <a:r>
              <a:rPr lang="en-US" dirty="0" smtClean="0"/>
              <a:t>5.5 Million Acres of wheat in Montana</a:t>
            </a:r>
          </a:p>
          <a:p>
            <a:pPr lvl="2"/>
            <a:r>
              <a:rPr lang="en-US" dirty="0" smtClean="0"/>
              <a:t>$160 million added to Montana’s revenue</a:t>
            </a:r>
          </a:p>
          <a:p>
            <a:r>
              <a:rPr lang="en-US" dirty="0" smtClean="0"/>
              <a:t>60 Million Acres of Wheat in US</a:t>
            </a:r>
          </a:p>
          <a:p>
            <a:pPr lvl="2"/>
            <a:r>
              <a:rPr lang="en-US" dirty="0" smtClean="0"/>
              <a:t>Quality premiums not the same across US</a:t>
            </a:r>
          </a:p>
          <a:p>
            <a:pPr lvl="2"/>
            <a:r>
              <a:rPr lang="en-US" dirty="0" smtClean="0"/>
              <a:t>Need and expectation will be different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1295400"/>
            <a:ext cx="3657600" cy="2438400"/>
          </a:xfrm>
          <a:prstGeom prst="rect">
            <a:avLst/>
          </a:prstGeom>
        </p:spPr>
      </p:pic>
      <p:pic>
        <p:nvPicPr>
          <p:cNvPr id="3" name="Picture 2" descr="IMG_46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3784600"/>
            <a:ext cx="4191000" cy="2794000"/>
          </a:xfrm>
          <a:prstGeom prst="rect">
            <a:avLst/>
          </a:prstGeom>
        </p:spPr>
      </p:pic>
      <p:pic>
        <p:nvPicPr>
          <p:cNvPr id="4" name="Picture 3" descr="IMG_49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1371600"/>
            <a:ext cx="3454400" cy="5181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Crop Specs in Montana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Equipment Specs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1993 </a:t>
            </a:r>
            <a:r>
              <a:rPr lang="en-US" sz="2400" dirty="0" err="1" smtClean="0"/>
              <a:t>CaseIH</a:t>
            </a:r>
            <a:r>
              <a:rPr lang="en-US" sz="2400" dirty="0" smtClean="0"/>
              <a:t> 7220 (150 HP)</a:t>
            </a:r>
          </a:p>
          <a:p>
            <a:r>
              <a:rPr lang="en-US" sz="2400" dirty="0" smtClean="0"/>
              <a:t>2007 </a:t>
            </a:r>
            <a:r>
              <a:rPr lang="en-US" sz="2400" dirty="0" err="1" smtClean="0"/>
              <a:t>CaseIH</a:t>
            </a:r>
            <a:r>
              <a:rPr lang="en-US" sz="2400" dirty="0" smtClean="0"/>
              <a:t> SRX160</a:t>
            </a:r>
          </a:p>
          <a:p>
            <a:pPr lvl="3"/>
            <a:r>
              <a:rPr lang="en-US" sz="1600" dirty="0" smtClean="0"/>
              <a:t>1600 gallon solution tank</a:t>
            </a:r>
          </a:p>
          <a:p>
            <a:pPr lvl="3"/>
            <a:r>
              <a:rPr lang="en-US" sz="1600" dirty="0" smtClean="0"/>
              <a:t>120 foot boom width</a:t>
            </a:r>
          </a:p>
          <a:p>
            <a:pPr lvl="3"/>
            <a:r>
              <a:rPr lang="en-US" sz="1600" dirty="0" smtClean="0"/>
              <a:t>6 sections</a:t>
            </a:r>
          </a:p>
          <a:p>
            <a:r>
              <a:rPr lang="en-US" sz="2400" dirty="0" smtClean="0"/>
              <a:t>Topcon X20 for full machine control</a:t>
            </a:r>
          </a:p>
          <a:p>
            <a:r>
              <a:rPr lang="en-US" sz="2400" dirty="0" smtClean="0"/>
              <a:t>Topcon Legacy E GPS for RTK</a:t>
            </a:r>
          </a:p>
          <a:p>
            <a:r>
              <a:rPr lang="en-US" sz="2400" dirty="0" err="1" smtClean="0"/>
              <a:t>Freewave</a:t>
            </a:r>
            <a:r>
              <a:rPr lang="en-US" sz="2400" dirty="0" smtClean="0"/>
              <a:t> </a:t>
            </a:r>
            <a:r>
              <a:rPr lang="en-US" sz="2400" dirty="0" err="1" smtClean="0"/>
              <a:t>HTplus</a:t>
            </a:r>
            <a:r>
              <a:rPr lang="en-US" sz="2400" dirty="0" smtClean="0"/>
              <a:t> radios for data broadcast</a:t>
            </a:r>
          </a:p>
          <a:p>
            <a:r>
              <a:rPr lang="en-US" sz="2400" dirty="0" err="1" smtClean="0"/>
              <a:t>Verijet</a:t>
            </a:r>
            <a:r>
              <a:rPr lang="en-US" sz="2400" dirty="0" smtClean="0"/>
              <a:t> Nozzles (flat fan and banding</a:t>
            </a:r>
            <a:r>
              <a:rPr lang="en-US" sz="2400" dirty="0" smtClean="0"/>
              <a:t>)</a:t>
            </a:r>
          </a:p>
          <a:p>
            <a:endParaRPr lang="en-US" sz="2400" dirty="0"/>
          </a:p>
        </p:txBody>
      </p:sp>
      <p:pic>
        <p:nvPicPr>
          <p:cNvPr id="4" name="Picture 3" descr="IMG_4978.JPG"/>
          <p:cNvPicPr>
            <a:picLocks noChangeAspect="1"/>
          </p:cNvPicPr>
          <p:nvPr/>
        </p:nvPicPr>
        <p:blipFill>
          <a:blip r:embed="rId2" cstate="print"/>
          <a:srcRect t="38750" b="38750"/>
          <a:stretch>
            <a:fillRect/>
          </a:stretch>
        </p:blipFill>
        <p:spPr>
          <a:xfrm>
            <a:off x="0" y="5181600"/>
            <a:ext cx="9144000" cy="1371600"/>
          </a:xfrm>
          <a:prstGeom prst="rect">
            <a:avLst/>
          </a:prstGeom>
        </p:spPr>
      </p:pic>
      <p:pic>
        <p:nvPicPr>
          <p:cNvPr id="5" name="Picture 4" descr="IMG_49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609600"/>
            <a:ext cx="3886200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01_CropSpec_072710.jpg"/>
          <p:cNvPicPr>
            <a:picLocks noChangeAspect="1"/>
          </p:cNvPicPr>
          <p:nvPr/>
        </p:nvPicPr>
        <p:blipFill>
          <a:blip r:embed="rId2" cstate="print"/>
          <a:srcRect l="7190" t="6667" r="3660" b="13333"/>
          <a:stretch>
            <a:fillRect/>
          </a:stretch>
        </p:blipFill>
        <p:spPr>
          <a:xfrm>
            <a:off x="304800" y="1447800"/>
            <a:ext cx="4593166" cy="5334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1" y="1447800"/>
            <a:ext cx="3962399" cy="4124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Crop Spec and Long Term Yield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Historic Trends or seasonal effects?</a:t>
            </a:r>
            <a:endParaRPr lang="en-US" dirty="0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784893"/>
            <a:ext cx="4038600" cy="415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W01_AsApplied_072710.jpg"/>
          <p:cNvPicPr>
            <a:picLocks noChangeAspect="1"/>
          </p:cNvPicPr>
          <p:nvPr/>
        </p:nvPicPr>
        <p:blipFill>
          <a:blip r:embed="rId3" cstate="print"/>
          <a:srcRect l="7144" t="6632" r="3705" b="13368"/>
          <a:stretch>
            <a:fillRect/>
          </a:stretch>
        </p:blipFill>
        <p:spPr>
          <a:xfrm>
            <a:off x="131234" y="1295400"/>
            <a:ext cx="4593166" cy="533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0" y="6172200"/>
            <a:ext cx="3352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 Water Limiting Environment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area – High Plains Desert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North Central Montana</a:t>
            </a:r>
          </a:p>
          <a:p>
            <a:pPr lvl="2"/>
            <a:r>
              <a:rPr lang="en-US" dirty="0" smtClean="0"/>
              <a:t>High elevation located on Rocky Mountain Front</a:t>
            </a:r>
          </a:p>
          <a:p>
            <a:r>
              <a:rPr lang="en-US" dirty="0" smtClean="0"/>
              <a:t>4,000 Acre Wheat/Barley/Pea/Fallow</a:t>
            </a:r>
          </a:p>
          <a:p>
            <a:r>
              <a:rPr lang="en-US" dirty="0" smtClean="0"/>
              <a:t>200 Angus Beef Cows</a:t>
            </a:r>
          </a:p>
          <a:p>
            <a:r>
              <a:rPr lang="en-US" dirty="0" smtClean="0"/>
              <a:t>11</a:t>
            </a:r>
            <a:r>
              <a:rPr lang="en-US" dirty="0" smtClean="0"/>
              <a:t>” </a:t>
            </a:r>
            <a:r>
              <a:rPr lang="en-US" dirty="0" smtClean="0"/>
              <a:t>annual </a:t>
            </a:r>
            <a:r>
              <a:rPr lang="en-US" dirty="0" smtClean="0"/>
              <a:t>precipitation</a:t>
            </a:r>
            <a:endParaRPr lang="en-US" dirty="0" smtClean="0"/>
          </a:p>
          <a:p>
            <a:r>
              <a:rPr lang="en-US" dirty="0" smtClean="0"/>
              <a:t>High protein wheat growing region</a:t>
            </a:r>
          </a:p>
          <a:p>
            <a:pPr lvl="2"/>
            <a:r>
              <a:rPr lang="en-US" dirty="0" smtClean="0"/>
              <a:t>2/3 of MT wheat ships to Asian Rim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05_Rapideye_TissuePoints.jpg"/>
          <p:cNvPicPr>
            <a:picLocks noChangeAspect="1"/>
          </p:cNvPicPr>
          <p:nvPr/>
        </p:nvPicPr>
        <p:blipFill>
          <a:blip r:embed="rId2" cstate="print"/>
          <a:srcRect l="14052" t="7778" r="31307" b="11111"/>
          <a:stretch>
            <a:fillRect/>
          </a:stretch>
        </p:blipFill>
        <p:spPr>
          <a:xfrm>
            <a:off x="0" y="304800"/>
            <a:ext cx="3331923" cy="6400800"/>
          </a:xfrm>
          <a:prstGeom prst="rect">
            <a:avLst/>
          </a:prstGeom>
        </p:spPr>
      </p:pic>
      <p:pic>
        <p:nvPicPr>
          <p:cNvPr id="3" name="Picture 2" descr="T05_AsApplied_061510.jpg"/>
          <p:cNvPicPr>
            <a:picLocks noChangeAspect="1"/>
          </p:cNvPicPr>
          <p:nvPr/>
        </p:nvPicPr>
        <p:blipFill>
          <a:blip r:embed="rId3" cstate="print"/>
          <a:srcRect l="19804" t="7778" r="31307" b="11111"/>
          <a:stretch>
            <a:fillRect/>
          </a:stretch>
        </p:blipFill>
        <p:spPr>
          <a:xfrm>
            <a:off x="6162805" y="304800"/>
            <a:ext cx="2981195" cy="6400800"/>
          </a:xfrm>
          <a:prstGeom prst="rect">
            <a:avLst/>
          </a:prstGeom>
        </p:spPr>
      </p:pic>
      <p:pic>
        <p:nvPicPr>
          <p:cNvPr id="4" name="Picture 3" descr="T05_CropSpec_061510.jpg"/>
          <p:cNvPicPr>
            <a:picLocks noChangeAspect="1"/>
          </p:cNvPicPr>
          <p:nvPr/>
        </p:nvPicPr>
        <p:blipFill>
          <a:blip r:embed="rId4" cstate="print"/>
          <a:srcRect l="19804" t="7778" r="31307" b="11111"/>
          <a:stretch>
            <a:fillRect/>
          </a:stretch>
        </p:blipFill>
        <p:spPr>
          <a:xfrm>
            <a:off x="3276600" y="304800"/>
            <a:ext cx="2981195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04_CropSpec_061610.jpg"/>
          <p:cNvPicPr>
            <a:picLocks noChangeAspect="1"/>
          </p:cNvPicPr>
          <p:nvPr/>
        </p:nvPicPr>
        <p:blipFill>
          <a:blip r:embed="rId2" cstate="print"/>
          <a:srcRect l="21569" t="7778" r="33856" b="11111"/>
          <a:stretch>
            <a:fillRect/>
          </a:stretch>
        </p:blipFill>
        <p:spPr>
          <a:xfrm>
            <a:off x="3107499" y="0"/>
            <a:ext cx="2912301" cy="6858000"/>
          </a:xfrm>
          <a:prstGeom prst="rect">
            <a:avLst/>
          </a:prstGeom>
        </p:spPr>
      </p:pic>
      <p:pic>
        <p:nvPicPr>
          <p:cNvPr id="5" name="Picture 4" descr="Z04_AsApplied_061610.jpg"/>
          <p:cNvPicPr>
            <a:picLocks noChangeAspect="1"/>
          </p:cNvPicPr>
          <p:nvPr/>
        </p:nvPicPr>
        <p:blipFill>
          <a:blip r:embed="rId3" cstate="print"/>
          <a:srcRect l="21569" t="7778" r="33856" b="11111"/>
          <a:stretch>
            <a:fillRect/>
          </a:stretch>
        </p:blipFill>
        <p:spPr>
          <a:xfrm>
            <a:off x="13030200" y="-762000"/>
            <a:ext cx="2912301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6781800" y="0"/>
            <a:ext cx="3006247" cy="6858000"/>
            <a:chOff x="-3006247" y="0"/>
            <a:chExt cx="3006247" cy="6858000"/>
          </a:xfrm>
        </p:grpSpPr>
        <p:pic>
          <p:nvPicPr>
            <p:cNvPr id="4" name="Picture 3" descr="Z04_Rapideye_REL_061210.jpg"/>
            <p:cNvPicPr>
              <a:picLocks noChangeAspect="1"/>
            </p:cNvPicPr>
            <p:nvPr/>
          </p:nvPicPr>
          <p:blipFill>
            <a:blip r:embed="rId4" cstate="print"/>
            <a:srcRect l="18366" t="7778" r="35621" b="11111"/>
            <a:stretch>
              <a:fillRect/>
            </a:stretch>
          </p:blipFill>
          <p:spPr>
            <a:xfrm>
              <a:off x="-3006247" y="0"/>
              <a:ext cx="3006247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-2819400" y="228600"/>
              <a:ext cx="1981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June 12, 2010</a:t>
              </a:r>
              <a:endParaRPr lang="en-US" sz="1600" b="1" dirty="0"/>
            </a:p>
          </p:txBody>
        </p:sp>
      </p:grpSp>
      <p:pic>
        <p:nvPicPr>
          <p:cNvPr id="7" name="Picture 6" descr="Z04_CropSpec_Change.jpg"/>
          <p:cNvPicPr>
            <a:picLocks noChangeAspect="1"/>
          </p:cNvPicPr>
          <p:nvPr/>
        </p:nvPicPr>
        <p:blipFill>
          <a:blip r:embed="rId5" cstate="print"/>
          <a:srcRect l="22680" t="7778" r="34183" b="11111"/>
          <a:stretch>
            <a:fillRect/>
          </a:stretch>
        </p:blipFill>
        <p:spPr>
          <a:xfrm>
            <a:off x="11049000" y="457200"/>
            <a:ext cx="2818356" cy="6858000"/>
          </a:xfrm>
          <a:prstGeom prst="rect">
            <a:avLst/>
          </a:prstGeom>
        </p:spPr>
      </p:pic>
      <p:pic>
        <p:nvPicPr>
          <p:cNvPr id="9" name="Picture 8" descr="Z04_Rapideye_REL_061210.jpg"/>
          <p:cNvPicPr>
            <a:picLocks noChangeAspect="1"/>
          </p:cNvPicPr>
          <p:nvPr/>
        </p:nvPicPr>
        <p:blipFill>
          <a:blip r:embed="rId4" cstate="print"/>
          <a:srcRect l="18366" t="7778" r="35621" b="11111"/>
          <a:stretch>
            <a:fillRect/>
          </a:stretch>
        </p:blipFill>
        <p:spPr>
          <a:xfrm>
            <a:off x="0" y="0"/>
            <a:ext cx="3006247" cy="6858000"/>
          </a:xfrm>
          <a:prstGeom prst="rect">
            <a:avLst/>
          </a:prstGeom>
        </p:spPr>
      </p:pic>
      <p:pic>
        <p:nvPicPr>
          <p:cNvPr id="10" name="Picture 9" descr="Z04_AsApplied_061610.jpg"/>
          <p:cNvPicPr>
            <a:picLocks noChangeAspect="1"/>
          </p:cNvPicPr>
          <p:nvPr/>
        </p:nvPicPr>
        <p:blipFill>
          <a:blip r:embed="rId3" cstate="print"/>
          <a:srcRect l="21569" t="7778" r="33856" b="11111"/>
          <a:stretch>
            <a:fillRect/>
          </a:stretch>
        </p:blipFill>
        <p:spPr>
          <a:xfrm>
            <a:off x="6231699" y="0"/>
            <a:ext cx="2912301" cy="68580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438400" y="1066800"/>
            <a:ext cx="228600" cy="685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53878" y="1086678"/>
            <a:ext cx="228600" cy="685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04_AsApplied_061610.jpg"/>
          <p:cNvPicPr>
            <a:picLocks noChangeAspect="1"/>
          </p:cNvPicPr>
          <p:nvPr/>
        </p:nvPicPr>
        <p:blipFill>
          <a:blip r:embed="rId2" cstate="print"/>
          <a:srcRect l="21569" t="7778" r="33856" b="11111"/>
          <a:stretch>
            <a:fillRect/>
          </a:stretch>
        </p:blipFill>
        <p:spPr>
          <a:xfrm>
            <a:off x="0" y="0"/>
            <a:ext cx="2912301" cy="6858000"/>
          </a:xfrm>
          <a:prstGeom prst="rect">
            <a:avLst/>
          </a:prstGeom>
        </p:spPr>
      </p:pic>
      <p:pic>
        <p:nvPicPr>
          <p:cNvPr id="4" name="Picture 3" descr="Z04_AsApplied_071710.jpg"/>
          <p:cNvPicPr>
            <a:picLocks noChangeAspect="1"/>
          </p:cNvPicPr>
          <p:nvPr/>
        </p:nvPicPr>
        <p:blipFill>
          <a:blip r:embed="rId3" cstate="print"/>
          <a:srcRect l="21569" t="7778" r="35294" b="11111"/>
          <a:stretch>
            <a:fillRect/>
          </a:stretch>
        </p:blipFill>
        <p:spPr>
          <a:xfrm>
            <a:off x="10210800" y="-381000"/>
            <a:ext cx="2818356" cy="6858000"/>
          </a:xfrm>
          <a:prstGeom prst="rect">
            <a:avLst/>
          </a:prstGeom>
        </p:spPr>
      </p:pic>
      <p:pic>
        <p:nvPicPr>
          <p:cNvPr id="5" name="Picture 4" descr="Z04_CropSpec_Change.jpg"/>
          <p:cNvPicPr>
            <a:picLocks noChangeAspect="1"/>
          </p:cNvPicPr>
          <p:nvPr/>
        </p:nvPicPr>
        <p:blipFill>
          <a:blip r:embed="rId4" cstate="print"/>
          <a:srcRect l="22680" t="7778" r="34183" b="11111"/>
          <a:stretch>
            <a:fillRect/>
          </a:stretch>
        </p:blipFill>
        <p:spPr>
          <a:xfrm>
            <a:off x="3200400" y="0"/>
            <a:ext cx="2818356" cy="6858000"/>
          </a:xfrm>
          <a:prstGeom prst="rect">
            <a:avLst/>
          </a:prstGeom>
        </p:spPr>
      </p:pic>
      <p:pic>
        <p:nvPicPr>
          <p:cNvPr id="6" name="Picture 5" descr="Z04_CropSpec_071710.jpg"/>
          <p:cNvPicPr>
            <a:picLocks noChangeAspect="1"/>
          </p:cNvPicPr>
          <p:nvPr/>
        </p:nvPicPr>
        <p:blipFill>
          <a:blip r:embed="rId5" cstate="print"/>
          <a:srcRect l="22353" t="7778" r="34510" b="11111"/>
          <a:stretch>
            <a:fillRect/>
          </a:stretch>
        </p:blipFill>
        <p:spPr>
          <a:xfrm>
            <a:off x="6248400" y="0"/>
            <a:ext cx="281835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Ukraine Precision Farming System</a:t>
            </a:r>
            <a:endParaRPr lang="en-US" dirty="0"/>
          </a:p>
        </p:txBody>
      </p:sp>
      <p:pic>
        <p:nvPicPr>
          <p:cNvPr id="4" name="Content Placeholder 3" descr="IMG_32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0338" r="39350"/>
          <a:stretch>
            <a:fillRect/>
          </a:stretch>
        </p:blipFill>
        <p:spPr>
          <a:xfrm>
            <a:off x="685800" y="1981200"/>
            <a:ext cx="3352800" cy="3304381"/>
          </a:xfrm>
        </p:spPr>
      </p:pic>
      <p:pic>
        <p:nvPicPr>
          <p:cNvPr id="5" name="Picture 4" descr="IMG_3212.JPG"/>
          <p:cNvPicPr>
            <a:picLocks noChangeAspect="1"/>
          </p:cNvPicPr>
          <p:nvPr/>
        </p:nvPicPr>
        <p:blipFill>
          <a:blip r:embed="rId3" cstate="print"/>
          <a:srcRect t="15000" b="30000"/>
          <a:stretch>
            <a:fillRect/>
          </a:stretch>
        </p:blipFill>
        <p:spPr>
          <a:xfrm>
            <a:off x="4191000" y="1676400"/>
            <a:ext cx="4572000" cy="1676400"/>
          </a:xfrm>
          <a:prstGeom prst="rect">
            <a:avLst/>
          </a:prstGeom>
        </p:spPr>
      </p:pic>
      <p:pic>
        <p:nvPicPr>
          <p:cNvPr id="6" name="Picture 5" descr="IMG_3153.JPG"/>
          <p:cNvPicPr>
            <a:picLocks noChangeAspect="1"/>
          </p:cNvPicPr>
          <p:nvPr/>
        </p:nvPicPr>
        <p:blipFill>
          <a:blip r:embed="rId4" cstate="print"/>
          <a:srcRect t="20513" r="12821" b="10256"/>
          <a:stretch>
            <a:fillRect/>
          </a:stretch>
        </p:blipFill>
        <p:spPr>
          <a:xfrm>
            <a:off x="4876800" y="3657600"/>
            <a:ext cx="3886200" cy="2057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Need for in season Nitrogen adjustments is critical not only in rain-fed production, but also irrigation</a:t>
            </a:r>
          </a:p>
          <a:p>
            <a:r>
              <a:rPr lang="en-US" dirty="0" smtClean="0"/>
              <a:t>All other agronomic factors need to be addressed before actively using a crop sensor</a:t>
            </a:r>
          </a:p>
          <a:p>
            <a:r>
              <a:rPr lang="en-US" dirty="0" smtClean="0"/>
              <a:t>Local knowledge is required to fully use the technology to its potential</a:t>
            </a:r>
          </a:p>
          <a:p>
            <a:r>
              <a:rPr lang="en-US" dirty="0" smtClean="0"/>
              <a:t>Red Edge is more sensitive than </a:t>
            </a:r>
            <a:r>
              <a:rPr lang="en-US" dirty="0" smtClean="0"/>
              <a:t>Red</a:t>
            </a:r>
            <a:endParaRPr lang="en-US" dirty="0" smtClean="0"/>
          </a:p>
          <a:p>
            <a:r>
              <a:rPr lang="en-US" dirty="0" smtClean="0"/>
              <a:t>The simpler, the better</a:t>
            </a:r>
          </a:p>
          <a:p>
            <a:r>
              <a:rPr lang="en-US" dirty="0" smtClean="0"/>
              <a:t>Try, try, and try again.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Fear!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Analysis Paralysis</a:t>
            </a:r>
          </a:p>
          <a:p>
            <a:r>
              <a:rPr lang="en-US" dirty="0" smtClean="0"/>
              <a:t>If you do what you’ve always done, you’ll get what you’ve always got</a:t>
            </a:r>
          </a:p>
          <a:p>
            <a:r>
              <a:rPr lang="en-US" dirty="0" smtClean="0"/>
              <a:t>The definition of insanity is doing the same thing, expecting different results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Food, Fertilizer and people</a:t>
            </a:r>
            <a:endParaRPr lang="en-US" dirty="0"/>
          </a:p>
        </p:txBody>
      </p:sp>
      <p:pic>
        <p:nvPicPr>
          <p:cNvPr id="4" name="Content Placeholder 3" descr="Fertilizer Price Chart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23582"/>
          <a:stretch>
            <a:fillRect/>
          </a:stretch>
        </p:blipFill>
        <p:spPr>
          <a:xfrm>
            <a:off x="381000" y="1295400"/>
            <a:ext cx="4762500" cy="2438400"/>
          </a:xfrm>
        </p:spPr>
      </p:pic>
      <p:pic>
        <p:nvPicPr>
          <p:cNvPr id="6" name="Content Placeholder 3" descr="wheat longterm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3850005"/>
            <a:ext cx="4191000" cy="2703195"/>
          </a:xfrm>
          <a:prstGeom prst="rect">
            <a:avLst/>
          </a:prstGeom>
        </p:spPr>
      </p:pic>
      <p:pic>
        <p:nvPicPr>
          <p:cNvPr id="7" name="Content Placeholder 5" descr="worldpop205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9532" y="2590800"/>
            <a:ext cx="3439668" cy="3071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K.I.S.S	Keep It Simple Stupid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Provide a tool to measure in season variability</a:t>
            </a:r>
          </a:p>
          <a:p>
            <a:r>
              <a:rPr lang="en-US" dirty="0" smtClean="0"/>
              <a:t>Provide simple index</a:t>
            </a:r>
          </a:p>
          <a:p>
            <a:r>
              <a:rPr lang="en-US" dirty="0" smtClean="0"/>
              <a:t>Provide simple user interface</a:t>
            </a:r>
          </a:p>
          <a:p>
            <a:r>
              <a:rPr lang="en-US" dirty="0" smtClean="0"/>
              <a:t>Technical and Agronomic support</a:t>
            </a:r>
          </a:p>
          <a:p>
            <a:r>
              <a:rPr lang="en-US" dirty="0" smtClean="0"/>
              <a:t>Measure results</a:t>
            </a:r>
          </a:p>
          <a:p>
            <a:pPr lvl="2"/>
            <a:r>
              <a:rPr lang="en-US" dirty="0" smtClean="0"/>
              <a:t>Set realistic expectations, be conservative</a:t>
            </a:r>
          </a:p>
          <a:p>
            <a:pPr lvl="2"/>
            <a:r>
              <a:rPr lang="en-US" dirty="0" smtClean="0"/>
              <a:t>Not everyone has a yield or quality monitor</a:t>
            </a:r>
          </a:p>
          <a:p>
            <a:r>
              <a:rPr lang="en-US" dirty="0" smtClean="0"/>
              <a:t>If its not easy, most end users don’t want it unless it has large capital advantages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</a:t>
            </a:r>
            <a:r>
              <a:rPr lang="en-US" dirty="0" err="1" smtClean="0"/>
              <a:t>vs</a:t>
            </a:r>
            <a:r>
              <a:rPr lang="en-US" dirty="0" smtClean="0"/>
              <a:t> Data</a:t>
            </a:r>
            <a:endParaRPr lang="en-US" dirty="0"/>
          </a:p>
        </p:txBody>
      </p:sp>
      <p:pic>
        <p:nvPicPr>
          <p:cNvPr id="8" name="Content Placeholder 7" descr="Old-Farmer-7173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67200" y="1371600"/>
            <a:ext cx="4486656" cy="4876800"/>
          </a:xfrm>
        </p:spPr>
      </p:pic>
      <p:sp>
        <p:nvSpPr>
          <p:cNvPr id="9" name="TextBox 8"/>
          <p:cNvSpPr txBox="1"/>
          <p:nvPr/>
        </p:nvSpPr>
        <p:spPr>
          <a:xfrm>
            <a:off x="304800" y="1697772"/>
            <a:ext cx="3733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Old farmers might not be able to tell you what they had for breakfast, but they can all tell you how a field performed 30 years ago and why.    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The best current data sets do not have knowledge, only data.  The need for local knowledge is critical to the success of a precision </a:t>
            </a:r>
            <a:r>
              <a:rPr lang="en-US" sz="2000" dirty="0" err="1" smtClean="0"/>
              <a:t>ag</a:t>
            </a:r>
            <a:r>
              <a:rPr lang="en-US" sz="2000" dirty="0" smtClean="0"/>
              <a:t> program.  Every farming operation is different, every field is different, treat them accordingly.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 Rate follies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Nitrogen is the most difficult nutrient to apply accurately and timely</a:t>
            </a:r>
          </a:p>
          <a:p>
            <a:pPr lvl="2"/>
            <a:r>
              <a:rPr lang="en-US" dirty="0" smtClean="0"/>
              <a:t>Previous crop</a:t>
            </a:r>
          </a:p>
          <a:p>
            <a:pPr lvl="2"/>
            <a:r>
              <a:rPr lang="en-US" dirty="0" smtClean="0"/>
              <a:t>Organic Matter </a:t>
            </a:r>
          </a:p>
          <a:p>
            <a:pPr lvl="2"/>
            <a:r>
              <a:rPr lang="en-US" dirty="0" smtClean="0"/>
              <a:t>Moisture</a:t>
            </a:r>
          </a:p>
          <a:p>
            <a:pPr lvl="2"/>
            <a:r>
              <a:rPr lang="en-US" dirty="0" smtClean="0"/>
              <a:t>Temperature</a:t>
            </a:r>
          </a:p>
          <a:p>
            <a:pPr lvl="2"/>
            <a:r>
              <a:rPr lang="en-US" dirty="0" smtClean="0"/>
              <a:t>Current Crop</a:t>
            </a:r>
          </a:p>
          <a:p>
            <a:pPr lvl="2"/>
            <a:r>
              <a:rPr lang="en-US" dirty="0" smtClean="0"/>
              <a:t>Price</a:t>
            </a:r>
          </a:p>
          <a:p>
            <a:r>
              <a:rPr lang="en-US" dirty="0" smtClean="0"/>
              <a:t>P and K are much easier to deal with using traditional zoning/sampling techniques based on historic trends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 err="1" smtClean="0"/>
              <a:t>topcon</a:t>
            </a:r>
            <a:r>
              <a:rPr lang="en-US" dirty="0" smtClean="0"/>
              <a:t> Crop Specs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need for real time nitrogen sensing</a:t>
            </a:r>
          </a:p>
          <a:p>
            <a:r>
              <a:rPr lang="en-US" dirty="0" smtClean="0"/>
              <a:t>Oblique view of crop</a:t>
            </a:r>
          </a:p>
          <a:p>
            <a:r>
              <a:rPr lang="en-US" dirty="0" smtClean="0"/>
              <a:t>Use of Red Edge Band</a:t>
            </a:r>
          </a:p>
          <a:p>
            <a:r>
              <a:rPr lang="en-US" dirty="0" smtClean="0"/>
              <a:t>Simple Ratio Index</a:t>
            </a:r>
          </a:p>
          <a:p>
            <a:r>
              <a:rPr lang="en-US" dirty="0" smtClean="0"/>
              <a:t>Dynamic Reference Strip Calibration</a:t>
            </a:r>
          </a:p>
          <a:p>
            <a:r>
              <a:rPr lang="en-US" dirty="0" smtClean="0"/>
              <a:t>4 Simple modes of use</a:t>
            </a:r>
          </a:p>
          <a:p>
            <a:pPr lvl="2"/>
            <a:r>
              <a:rPr lang="en-US" dirty="0" smtClean="0"/>
              <a:t>On / OFF</a:t>
            </a:r>
          </a:p>
          <a:p>
            <a:pPr lvl="2"/>
            <a:r>
              <a:rPr lang="en-US" dirty="0" smtClean="0"/>
              <a:t>Single Point/Slope</a:t>
            </a:r>
          </a:p>
          <a:p>
            <a:pPr lvl="2"/>
            <a:r>
              <a:rPr lang="en-US" dirty="0" smtClean="0"/>
              <a:t>Two Point</a:t>
            </a:r>
          </a:p>
          <a:p>
            <a:pPr lvl="2"/>
            <a:r>
              <a:rPr lang="en-US" dirty="0" smtClean="0"/>
              <a:t>Target rate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Nadir </a:t>
            </a:r>
            <a:r>
              <a:rPr lang="en-US" dirty="0" err="1" smtClean="0"/>
              <a:t>vs</a:t>
            </a:r>
            <a:r>
              <a:rPr lang="en-US" dirty="0" smtClean="0"/>
              <a:t> Oblique - Dense</a:t>
            </a:r>
            <a:endParaRPr lang="en-US" dirty="0"/>
          </a:p>
        </p:txBody>
      </p:sp>
      <p:pic>
        <p:nvPicPr>
          <p:cNvPr id="5" name="Content Placeholder 4" descr="IMG_496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25500" y="1600200"/>
            <a:ext cx="3149600" cy="4724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ontent Placeholder 5" descr="IMG_497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4600"/>
            <a:ext cx="4343400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Nadir </a:t>
            </a:r>
            <a:r>
              <a:rPr lang="en-US" dirty="0" err="1" smtClean="0"/>
              <a:t>vs</a:t>
            </a:r>
            <a:r>
              <a:rPr lang="en-US" dirty="0" smtClean="0"/>
              <a:t> Oblique - Thin</a:t>
            </a:r>
            <a:endParaRPr lang="en-US" dirty="0"/>
          </a:p>
        </p:txBody>
      </p:sp>
      <p:pic>
        <p:nvPicPr>
          <p:cNvPr id="5" name="Content Placeholder 4" descr="IMG_496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25500" y="1600200"/>
            <a:ext cx="3149600" cy="4724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ontent Placeholder 5" descr="IMG_497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4600"/>
            <a:ext cx="4343400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5623</TotalTime>
  <Words>579</Words>
  <Application>Microsoft Office PowerPoint</Application>
  <PresentationFormat>On-screen Show (4:3)</PresentationFormat>
  <Paragraphs>97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Trek</vt:lpstr>
      <vt:lpstr>Crop Spec OTG</vt:lpstr>
      <vt:lpstr>Study area – High Plains Desert</vt:lpstr>
      <vt:lpstr>Food, Fertilizer and people</vt:lpstr>
      <vt:lpstr>K.I.S.S Keep It Simple Stupid</vt:lpstr>
      <vt:lpstr>Knowledge vs Data</vt:lpstr>
      <vt:lpstr>Variable Rate follies</vt:lpstr>
      <vt:lpstr>Why topcon Crop Specs</vt:lpstr>
      <vt:lpstr>Nadir vs Oblique - Dense</vt:lpstr>
      <vt:lpstr>Nadir vs Oblique - Thin</vt:lpstr>
      <vt:lpstr>NDVI – using red</vt:lpstr>
      <vt:lpstr>NDVI – using Red Edge</vt:lpstr>
      <vt:lpstr>S1 Parameter– using Red Edge</vt:lpstr>
      <vt:lpstr>Two Point Calibration</vt:lpstr>
      <vt:lpstr>Target Rate</vt:lpstr>
      <vt:lpstr>Importance to Montana Wheat Producers</vt:lpstr>
      <vt:lpstr>Crop Specs in Montana</vt:lpstr>
      <vt:lpstr>Equipment Specs</vt:lpstr>
      <vt:lpstr>Crop Spec and Long Term Yield</vt:lpstr>
      <vt:lpstr>Historic Trends or seasonal effects?</vt:lpstr>
      <vt:lpstr>Slide 20</vt:lpstr>
      <vt:lpstr>Slide 21</vt:lpstr>
      <vt:lpstr>Slide 22</vt:lpstr>
      <vt:lpstr>Ukraine Precision Farming System</vt:lpstr>
      <vt:lpstr>Take Home</vt:lpstr>
      <vt:lpstr>NO Fear!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Crop Spec OTG</dc:title>
  <dc:creator>Doug</dc:creator>
  <cp:lastModifiedBy>Doug</cp:lastModifiedBy>
  <cp:revision>23</cp:revision>
  <dcterms:created xsi:type="dcterms:W3CDTF">2010-07-29T20:17:30Z</dcterms:created>
  <dcterms:modified xsi:type="dcterms:W3CDTF">2010-08-03T12:12:18Z</dcterms:modified>
</cp:coreProperties>
</file>