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79" r:id="rId9"/>
    <p:sldId id="261" r:id="rId10"/>
    <p:sldId id="262" r:id="rId11"/>
    <p:sldId id="263" r:id="rId12"/>
    <p:sldId id="273" r:id="rId13"/>
    <p:sldId id="274" r:id="rId14"/>
    <p:sldId id="275" r:id="rId15"/>
    <p:sldId id="266" r:id="rId16"/>
    <p:sldId id="264" r:id="rId17"/>
    <p:sldId id="276" r:id="rId18"/>
    <p:sldId id="278" r:id="rId19"/>
    <p:sldId id="277" r:id="rId20"/>
    <p:sldId id="280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Mexico\Copy%20of%20010210ADgustav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Mexico\Copy%20of%20010210ADgustav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Mexico\Copy%20of%20010210ADgustav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Sensors\MSEA%202009%20SI%20vs%20Rel%20Yiel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nsors\MSEA%202009%20SI%20vs%20Rel%20Yie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/>
              <a:t>Histogram</a:t>
            </a:r>
          </a:p>
        </c:rich>
      </c:tx>
      <c:layout>
        <c:manualLayout>
          <c:xMode val="edge"/>
          <c:yMode val="edge"/>
          <c:x val="0.39596877604122377"/>
          <c:y val="9.259259259259258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81376241013351"/>
          <c:y val="0.10905382197595671"/>
          <c:w val="0.77372589295903216"/>
          <c:h val="0.6788082445576656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Sheet2!$B$2:$B$82</c:f>
              <c:numCache>
                <c:formatCode>General</c:formatCode>
                <c:ptCount val="8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3</c:v>
                </c:pt>
                <c:pt idx="34">
                  <c:v>5</c:v>
                </c:pt>
                <c:pt idx="35">
                  <c:v>5</c:v>
                </c:pt>
                <c:pt idx="36">
                  <c:v>9</c:v>
                </c:pt>
                <c:pt idx="37">
                  <c:v>13</c:v>
                </c:pt>
                <c:pt idx="38">
                  <c:v>10</c:v>
                </c:pt>
                <c:pt idx="39">
                  <c:v>25</c:v>
                </c:pt>
                <c:pt idx="40">
                  <c:v>19</c:v>
                </c:pt>
                <c:pt idx="41">
                  <c:v>18</c:v>
                </c:pt>
                <c:pt idx="42">
                  <c:v>29</c:v>
                </c:pt>
                <c:pt idx="43">
                  <c:v>37</c:v>
                </c:pt>
                <c:pt idx="44">
                  <c:v>44</c:v>
                </c:pt>
                <c:pt idx="45">
                  <c:v>65</c:v>
                </c:pt>
                <c:pt idx="46">
                  <c:v>61</c:v>
                </c:pt>
                <c:pt idx="47">
                  <c:v>68</c:v>
                </c:pt>
                <c:pt idx="48">
                  <c:v>107</c:v>
                </c:pt>
                <c:pt idx="49">
                  <c:v>96</c:v>
                </c:pt>
                <c:pt idx="50">
                  <c:v>128</c:v>
                </c:pt>
                <c:pt idx="51">
                  <c:v>125</c:v>
                </c:pt>
                <c:pt idx="52">
                  <c:v>144</c:v>
                </c:pt>
                <c:pt idx="53">
                  <c:v>162</c:v>
                </c:pt>
                <c:pt idx="54">
                  <c:v>164</c:v>
                </c:pt>
                <c:pt idx="55">
                  <c:v>182</c:v>
                </c:pt>
                <c:pt idx="56">
                  <c:v>198</c:v>
                </c:pt>
                <c:pt idx="57">
                  <c:v>177</c:v>
                </c:pt>
                <c:pt idx="58">
                  <c:v>197</c:v>
                </c:pt>
                <c:pt idx="59">
                  <c:v>141</c:v>
                </c:pt>
                <c:pt idx="60">
                  <c:v>147</c:v>
                </c:pt>
                <c:pt idx="61">
                  <c:v>141</c:v>
                </c:pt>
                <c:pt idx="62">
                  <c:v>137</c:v>
                </c:pt>
                <c:pt idx="63">
                  <c:v>109</c:v>
                </c:pt>
                <c:pt idx="64">
                  <c:v>116</c:v>
                </c:pt>
                <c:pt idx="65">
                  <c:v>98</c:v>
                </c:pt>
                <c:pt idx="66">
                  <c:v>65</c:v>
                </c:pt>
                <c:pt idx="67">
                  <c:v>54</c:v>
                </c:pt>
                <c:pt idx="68">
                  <c:v>23</c:v>
                </c:pt>
                <c:pt idx="69">
                  <c:v>39</c:v>
                </c:pt>
                <c:pt idx="70">
                  <c:v>12</c:v>
                </c:pt>
                <c:pt idx="71">
                  <c:v>17</c:v>
                </c:pt>
                <c:pt idx="72">
                  <c:v>14</c:v>
                </c:pt>
                <c:pt idx="73">
                  <c:v>7</c:v>
                </c:pt>
                <c:pt idx="74">
                  <c:v>2</c:v>
                </c:pt>
                <c:pt idx="75">
                  <c:v>5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91168"/>
        <c:axId val="83442688"/>
      </c:barChart>
      <c:lineChart>
        <c:grouping val="standard"/>
        <c:varyColors val="0"/>
        <c:ser>
          <c:idx val="1"/>
          <c:order val="1"/>
          <c:tx>
            <c:v>Cumulative %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Sheet2!$C$2:$C$82</c:f>
              <c:numCache>
                <c:formatCode>0.00%</c:formatCode>
                <c:ptCount val="81"/>
                <c:pt idx="0">
                  <c:v>3.0816640986132513E-4</c:v>
                </c:pt>
                <c:pt idx="1">
                  <c:v>3.0816640986132513E-4</c:v>
                </c:pt>
                <c:pt idx="2">
                  <c:v>3.0816640986132513E-4</c:v>
                </c:pt>
                <c:pt idx="3">
                  <c:v>6.1633281972265025E-4</c:v>
                </c:pt>
                <c:pt idx="4">
                  <c:v>6.1633281972265025E-4</c:v>
                </c:pt>
                <c:pt idx="5">
                  <c:v>6.1633281972265025E-4</c:v>
                </c:pt>
                <c:pt idx="6">
                  <c:v>6.1633281972265025E-4</c:v>
                </c:pt>
                <c:pt idx="7">
                  <c:v>6.1633281972265025E-4</c:v>
                </c:pt>
                <c:pt idx="8">
                  <c:v>6.1633281972265025E-4</c:v>
                </c:pt>
                <c:pt idx="9">
                  <c:v>6.1633281972265025E-4</c:v>
                </c:pt>
                <c:pt idx="10">
                  <c:v>6.1633281972265025E-4</c:v>
                </c:pt>
                <c:pt idx="11">
                  <c:v>9.2449922958397538E-4</c:v>
                </c:pt>
                <c:pt idx="12">
                  <c:v>9.2449922958397538E-4</c:v>
                </c:pt>
                <c:pt idx="13">
                  <c:v>9.2449922958397538E-4</c:v>
                </c:pt>
                <c:pt idx="14">
                  <c:v>1.2326656394453005E-3</c:v>
                </c:pt>
                <c:pt idx="15">
                  <c:v>1.5408320493066256E-3</c:v>
                </c:pt>
                <c:pt idx="16">
                  <c:v>1.8489984591679508E-3</c:v>
                </c:pt>
                <c:pt idx="17">
                  <c:v>1.8489984591679508E-3</c:v>
                </c:pt>
                <c:pt idx="18">
                  <c:v>1.8489984591679508E-3</c:v>
                </c:pt>
                <c:pt idx="19">
                  <c:v>2.1571648690292757E-3</c:v>
                </c:pt>
                <c:pt idx="20">
                  <c:v>2.1571648690292757E-3</c:v>
                </c:pt>
                <c:pt idx="21">
                  <c:v>2.1571648690292757E-3</c:v>
                </c:pt>
                <c:pt idx="22">
                  <c:v>2.465331278890601E-3</c:v>
                </c:pt>
                <c:pt idx="23">
                  <c:v>3.0816640986132513E-3</c:v>
                </c:pt>
                <c:pt idx="24">
                  <c:v>3.0816640986132513E-3</c:v>
                </c:pt>
                <c:pt idx="25">
                  <c:v>3.3898305084745762E-3</c:v>
                </c:pt>
                <c:pt idx="26">
                  <c:v>4.0061633281972264E-3</c:v>
                </c:pt>
                <c:pt idx="27">
                  <c:v>4.3143297380585513E-3</c:v>
                </c:pt>
                <c:pt idx="28">
                  <c:v>5.2388289676425269E-3</c:v>
                </c:pt>
                <c:pt idx="29">
                  <c:v>6.4714946070878274E-3</c:v>
                </c:pt>
                <c:pt idx="30">
                  <c:v>6.4714946070878274E-3</c:v>
                </c:pt>
                <c:pt idx="31">
                  <c:v>6.7796610169491523E-3</c:v>
                </c:pt>
                <c:pt idx="32">
                  <c:v>7.0878274268104773E-3</c:v>
                </c:pt>
                <c:pt idx="33">
                  <c:v>8.0123266563944529E-3</c:v>
                </c:pt>
                <c:pt idx="34">
                  <c:v>9.5531587057010783E-3</c:v>
                </c:pt>
                <c:pt idx="35">
                  <c:v>1.1093990755007704E-2</c:v>
                </c:pt>
                <c:pt idx="36">
                  <c:v>1.386748844375963E-2</c:v>
                </c:pt>
                <c:pt idx="37">
                  <c:v>1.7873651771956857E-2</c:v>
                </c:pt>
                <c:pt idx="38">
                  <c:v>2.0955315870570108E-2</c:v>
                </c:pt>
                <c:pt idx="39">
                  <c:v>2.8659476117103237E-2</c:v>
                </c:pt>
                <c:pt idx="40">
                  <c:v>3.4514637904468411E-2</c:v>
                </c:pt>
                <c:pt idx="41">
                  <c:v>4.0061633281972264E-2</c:v>
                </c:pt>
                <c:pt idx="42">
                  <c:v>4.8998459167950696E-2</c:v>
                </c:pt>
                <c:pt idx="43">
                  <c:v>6.040061633281972E-2</c:v>
                </c:pt>
                <c:pt idx="44">
                  <c:v>7.3959938366718034E-2</c:v>
                </c:pt>
                <c:pt idx="45">
                  <c:v>9.3990755007704166E-2</c:v>
                </c:pt>
                <c:pt idx="46">
                  <c:v>0.11278890600924499</c:v>
                </c:pt>
                <c:pt idx="47">
                  <c:v>0.13374422187981511</c:v>
                </c:pt>
                <c:pt idx="48">
                  <c:v>0.16671802773497688</c:v>
                </c:pt>
                <c:pt idx="49">
                  <c:v>0.19630200308166409</c:v>
                </c:pt>
                <c:pt idx="50">
                  <c:v>0.23574730354391371</c:v>
                </c:pt>
                <c:pt idx="51">
                  <c:v>0.27426810477657937</c:v>
                </c:pt>
                <c:pt idx="52">
                  <c:v>0.31864406779661014</c:v>
                </c:pt>
                <c:pt idx="53">
                  <c:v>0.36856702619414483</c:v>
                </c:pt>
                <c:pt idx="54">
                  <c:v>0.41910631741140214</c:v>
                </c:pt>
                <c:pt idx="55">
                  <c:v>0.47519260400616331</c:v>
                </c:pt>
                <c:pt idx="56">
                  <c:v>0.53620955315870567</c:v>
                </c:pt>
                <c:pt idx="57">
                  <c:v>0.59075500770416023</c:v>
                </c:pt>
                <c:pt idx="58">
                  <c:v>0.65146379044684133</c:v>
                </c:pt>
                <c:pt idx="59">
                  <c:v>0.69491525423728817</c:v>
                </c:pt>
                <c:pt idx="60">
                  <c:v>0.74021571648690287</c:v>
                </c:pt>
                <c:pt idx="61">
                  <c:v>0.78366718027734972</c:v>
                </c:pt>
                <c:pt idx="62">
                  <c:v>0.82588597842835132</c:v>
                </c:pt>
                <c:pt idx="63">
                  <c:v>0.85947611710323579</c:v>
                </c:pt>
                <c:pt idx="64">
                  <c:v>0.89522342064714944</c:v>
                </c:pt>
                <c:pt idx="65">
                  <c:v>0.92542372881355928</c:v>
                </c:pt>
                <c:pt idx="66">
                  <c:v>0.94545454545454544</c:v>
                </c:pt>
                <c:pt idx="67">
                  <c:v>0.96209553158705696</c:v>
                </c:pt>
                <c:pt idx="68">
                  <c:v>0.96918335901386754</c:v>
                </c:pt>
                <c:pt idx="69">
                  <c:v>0.98120184899845919</c:v>
                </c:pt>
                <c:pt idx="70">
                  <c:v>0.98489984591679502</c:v>
                </c:pt>
                <c:pt idx="71">
                  <c:v>0.99013867488443763</c:v>
                </c:pt>
                <c:pt idx="72">
                  <c:v>0.99445300462249619</c:v>
                </c:pt>
                <c:pt idx="73">
                  <c:v>0.99661016949152548</c:v>
                </c:pt>
                <c:pt idx="74">
                  <c:v>0.9972265023112481</c:v>
                </c:pt>
                <c:pt idx="75">
                  <c:v>0.99876733436055465</c:v>
                </c:pt>
                <c:pt idx="76">
                  <c:v>0.99907550077041607</c:v>
                </c:pt>
                <c:pt idx="77">
                  <c:v>0.99938366718027738</c:v>
                </c:pt>
                <c:pt idx="78">
                  <c:v>0.99969183359013869</c:v>
                </c:pt>
                <c:pt idx="79">
                  <c:v>0.99969183359013869</c:v>
                </c:pt>
                <c:pt idx="8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94624"/>
        <c:axId val="72160384"/>
      </c:lineChart>
      <c:catAx>
        <c:axId val="7079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Bin (vegetation index)</a:t>
                </a:r>
              </a:p>
            </c:rich>
          </c:tx>
          <c:layout>
            <c:manualLayout>
              <c:xMode val="edge"/>
              <c:yMode val="edge"/>
              <c:x val="0.28437770332704093"/>
              <c:y val="0.913582839182139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442688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83442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Frequency</a:t>
                </a:r>
              </a:p>
            </c:rich>
          </c:tx>
          <c:layout>
            <c:manualLayout>
              <c:xMode val="edge"/>
              <c:yMode val="edge"/>
              <c:x val="1.7278617710583154E-2"/>
              <c:y val="0.27983636304721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791168"/>
        <c:crosses val="autoZero"/>
        <c:crossBetween val="between"/>
      </c:valAx>
      <c:catAx>
        <c:axId val="7079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72160384"/>
        <c:crosses val="autoZero"/>
        <c:auto val="1"/>
        <c:lblAlgn val="ctr"/>
        <c:lblOffset val="100"/>
        <c:noMultiLvlLbl val="0"/>
      </c:catAx>
      <c:valAx>
        <c:axId val="72160384"/>
        <c:scaling>
          <c:orientation val="minMax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794624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800"/>
              <a:t>Histogram</a:t>
            </a:r>
          </a:p>
        </c:rich>
      </c:tx>
      <c:layout>
        <c:manualLayout>
          <c:xMode val="edge"/>
          <c:yMode val="edge"/>
          <c:x val="0.39596877604122377"/>
          <c:y val="9.259259259259258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81376241013351"/>
          <c:y val="0.10905382197595671"/>
          <c:w val="0.77372589295903216"/>
          <c:h val="0.6788082445576656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Sheet2!$B$2:$B$82</c:f>
              <c:numCache>
                <c:formatCode>General</c:formatCode>
                <c:ptCount val="8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3</c:v>
                </c:pt>
                <c:pt idx="34">
                  <c:v>5</c:v>
                </c:pt>
                <c:pt idx="35">
                  <c:v>5</c:v>
                </c:pt>
                <c:pt idx="36">
                  <c:v>9</c:v>
                </c:pt>
                <c:pt idx="37">
                  <c:v>13</c:v>
                </c:pt>
                <c:pt idx="38">
                  <c:v>10</c:v>
                </c:pt>
                <c:pt idx="39">
                  <c:v>25</c:v>
                </c:pt>
                <c:pt idx="40">
                  <c:v>19</c:v>
                </c:pt>
                <c:pt idx="41">
                  <c:v>18</c:v>
                </c:pt>
                <c:pt idx="42">
                  <c:v>29</c:v>
                </c:pt>
                <c:pt idx="43">
                  <c:v>37</c:v>
                </c:pt>
                <c:pt idx="44">
                  <c:v>44</c:v>
                </c:pt>
                <c:pt idx="45">
                  <c:v>65</c:v>
                </c:pt>
                <c:pt idx="46">
                  <c:v>61</c:v>
                </c:pt>
                <c:pt idx="47">
                  <c:v>68</c:v>
                </c:pt>
                <c:pt idx="48">
                  <c:v>107</c:v>
                </c:pt>
                <c:pt idx="49">
                  <c:v>96</c:v>
                </c:pt>
                <c:pt idx="50">
                  <c:v>128</c:v>
                </c:pt>
                <c:pt idx="51">
                  <c:v>125</c:v>
                </c:pt>
                <c:pt idx="52">
                  <c:v>144</c:v>
                </c:pt>
                <c:pt idx="53">
                  <c:v>162</c:v>
                </c:pt>
                <c:pt idx="54">
                  <c:v>164</c:v>
                </c:pt>
                <c:pt idx="55">
                  <c:v>182</c:v>
                </c:pt>
                <c:pt idx="56">
                  <c:v>198</c:v>
                </c:pt>
                <c:pt idx="57">
                  <c:v>177</c:v>
                </c:pt>
                <c:pt idx="58">
                  <c:v>197</c:v>
                </c:pt>
                <c:pt idx="59">
                  <c:v>141</c:v>
                </c:pt>
                <c:pt idx="60">
                  <c:v>147</c:v>
                </c:pt>
                <c:pt idx="61">
                  <c:v>141</c:v>
                </c:pt>
                <c:pt idx="62">
                  <c:v>137</c:v>
                </c:pt>
                <c:pt idx="63">
                  <c:v>109</c:v>
                </c:pt>
                <c:pt idx="64">
                  <c:v>116</c:v>
                </c:pt>
                <c:pt idx="65">
                  <c:v>98</c:v>
                </c:pt>
                <c:pt idx="66">
                  <c:v>65</c:v>
                </c:pt>
                <c:pt idx="67">
                  <c:v>54</c:v>
                </c:pt>
                <c:pt idx="68">
                  <c:v>23</c:v>
                </c:pt>
                <c:pt idx="69">
                  <c:v>39</c:v>
                </c:pt>
                <c:pt idx="70">
                  <c:v>12</c:v>
                </c:pt>
                <c:pt idx="71">
                  <c:v>17</c:v>
                </c:pt>
                <c:pt idx="72">
                  <c:v>14</c:v>
                </c:pt>
                <c:pt idx="73">
                  <c:v>7</c:v>
                </c:pt>
                <c:pt idx="74">
                  <c:v>2</c:v>
                </c:pt>
                <c:pt idx="75">
                  <c:v>5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11296"/>
        <c:axId val="22314368"/>
      </c:barChart>
      <c:lineChart>
        <c:grouping val="standard"/>
        <c:varyColors val="0"/>
        <c:ser>
          <c:idx val="1"/>
          <c:order val="1"/>
          <c:tx>
            <c:v>Cumulative %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Sheet2!$C$2:$C$82</c:f>
              <c:numCache>
                <c:formatCode>0.00%</c:formatCode>
                <c:ptCount val="81"/>
                <c:pt idx="0">
                  <c:v>3.0816640986132513E-4</c:v>
                </c:pt>
                <c:pt idx="1">
                  <c:v>3.0816640986132513E-4</c:v>
                </c:pt>
                <c:pt idx="2">
                  <c:v>3.0816640986132513E-4</c:v>
                </c:pt>
                <c:pt idx="3">
                  <c:v>6.1633281972265025E-4</c:v>
                </c:pt>
                <c:pt idx="4">
                  <c:v>6.1633281972265025E-4</c:v>
                </c:pt>
                <c:pt idx="5">
                  <c:v>6.1633281972265025E-4</c:v>
                </c:pt>
                <c:pt idx="6">
                  <c:v>6.1633281972265025E-4</c:v>
                </c:pt>
                <c:pt idx="7">
                  <c:v>6.1633281972265025E-4</c:v>
                </c:pt>
                <c:pt idx="8">
                  <c:v>6.1633281972265025E-4</c:v>
                </c:pt>
                <c:pt idx="9">
                  <c:v>6.1633281972265025E-4</c:v>
                </c:pt>
                <c:pt idx="10">
                  <c:v>6.1633281972265025E-4</c:v>
                </c:pt>
                <c:pt idx="11">
                  <c:v>9.2449922958397538E-4</c:v>
                </c:pt>
                <c:pt idx="12">
                  <c:v>9.2449922958397538E-4</c:v>
                </c:pt>
                <c:pt idx="13">
                  <c:v>9.2449922958397538E-4</c:v>
                </c:pt>
                <c:pt idx="14">
                  <c:v>1.2326656394453005E-3</c:v>
                </c:pt>
                <c:pt idx="15">
                  <c:v>1.5408320493066256E-3</c:v>
                </c:pt>
                <c:pt idx="16">
                  <c:v>1.8489984591679508E-3</c:v>
                </c:pt>
                <c:pt idx="17">
                  <c:v>1.8489984591679508E-3</c:v>
                </c:pt>
                <c:pt idx="18">
                  <c:v>1.8489984591679508E-3</c:v>
                </c:pt>
                <c:pt idx="19">
                  <c:v>2.1571648690292757E-3</c:v>
                </c:pt>
                <c:pt idx="20">
                  <c:v>2.1571648690292757E-3</c:v>
                </c:pt>
                <c:pt idx="21">
                  <c:v>2.1571648690292757E-3</c:v>
                </c:pt>
                <c:pt idx="22">
                  <c:v>2.465331278890601E-3</c:v>
                </c:pt>
                <c:pt idx="23">
                  <c:v>3.0816640986132513E-3</c:v>
                </c:pt>
                <c:pt idx="24">
                  <c:v>3.0816640986132513E-3</c:v>
                </c:pt>
                <c:pt idx="25">
                  <c:v>3.3898305084745762E-3</c:v>
                </c:pt>
                <c:pt idx="26">
                  <c:v>4.0061633281972264E-3</c:v>
                </c:pt>
                <c:pt idx="27">
                  <c:v>4.3143297380585513E-3</c:v>
                </c:pt>
                <c:pt idx="28">
                  <c:v>5.2388289676425269E-3</c:v>
                </c:pt>
                <c:pt idx="29">
                  <c:v>6.4714946070878274E-3</c:v>
                </c:pt>
                <c:pt idx="30">
                  <c:v>6.4714946070878274E-3</c:v>
                </c:pt>
                <c:pt idx="31">
                  <c:v>6.7796610169491523E-3</c:v>
                </c:pt>
                <c:pt idx="32">
                  <c:v>7.0878274268104773E-3</c:v>
                </c:pt>
                <c:pt idx="33">
                  <c:v>8.0123266563944529E-3</c:v>
                </c:pt>
                <c:pt idx="34">
                  <c:v>9.5531587057010783E-3</c:v>
                </c:pt>
                <c:pt idx="35">
                  <c:v>1.1093990755007704E-2</c:v>
                </c:pt>
                <c:pt idx="36">
                  <c:v>1.386748844375963E-2</c:v>
                </c:pt>
                <c:pt idx="37">
                  <c:v>1.7873651771956857E-2</c:v>
                </c:pt>
                <c:pt idx="38">
                  <c:v>2.0955315870570108E-2</c:v>
                </c:pt>
                <c:pt idx="39">
                  <c:v>2.8659476117103237E-2</c:v>
                </c:pt>
                <c:pt idx="40">
                  <c:v>3.4514637904468411E-2</c:v>
                </c:pt>
                <c:pt idx="41">
                  <c:v>4.0061633281972264E-2</c:v>
                </c:pt>
                <c:pt idx="42">
                  <c:v>4.8998459167950696E-2</c:v>
                </c:pt>
                <c:pt idx="43">
                  <c:v>6.040061633281972E-2</c:v>
                </c:pt>
                <c:pt idx="44">
                  <c:v>7.3959938366718034E-2</c:v>
                </c:pt>
                <c:pt idx="45">
                  <c:v>9.3990755007704166E-2</c:v>
                </c:pt>
                <c:pt idx="46">
                  <c:v>0.11278890600924499</c:v>
                </c:pt>
                <c:pt idx="47">
                  <c:v>0.13374422187981511</c:v>
                </c:pt>
                <c:pt idx="48">
                  <c:v>0.16671802773497688</c:v>
                </c:pt>
                <c:pt idx="49">
                  <c:v>0.19630200308166409</c:v>
                </c:pt>
                <c:pt idx="50">
                  <c:v>0.23574730354391371</c:v>
                </c:pt>
                <c:pt idx="51">
                  <c:v>0.27426810477657937</c:v>
                </c:pt>
                <c:pt idx="52">
                  <c:v>0.31864406779661014</c:v>
                </c:pt>
                <c:pt idx="53">
                  <c:v>0.36856702619414483</c:v>
                </c:pt>
                <c:pt idx="54">
                  <c:v>0.41910631741140214</c:v>
                </c:pt>
                <c:pt idx="55">
                  <c:v>0.47519260400616331</c:v>
                </c:pt>
                <c:pt idx="56">
                  <c:v>0.53620955315870567</c:v>
                </c:pt>
                <c:pt idx="57">
                  <c:v>0.59075500770416023</c:v>
                </c:pt>
                <c:pt idx="58">
                  <c:v>0.65146379044684133</c:v>
                </c:pt>
                <c:pt idx="59">
                  <c:v>0.69491525423728817</c:v>
                </c:pt>
                <c:pt idx="60">
                  <c:v>0.74021571648690287</c:v>
                </c:pt>
                <c:pt idx="61">
                  <c:v>0.78366718027734972</c:v>
                </c:pt>
                <c:pt idx="62">
                  <c:v>0.82588597842835132</c:v>
                </c:pt>
                <c:pt idx="63">
                  <c:v>0.85947611710323579</c:v>
                </c:pt>
                <c:pt idx="64">
                  <c:v>0.89522342064714944</c:v>
                </c:pt>
                <c:pt idx="65">
                  <c:v>0.92542372881355928</c:v>
                </c:pt>
                <c:pt idx="66">
                  <c:v>0.94545454545454544</c:v>
                </c:pt>
                <c:pt idx="67">
                  <c:v>0.96209553158705696</c:v>
                </c:pt>
                <c:pt idx="68">
                  <c:v>0.96918335901386754</c:v>
                </c:pt>
                <c:pt idx="69">
                  <c:v>0.98120184899845919</c:v>
                </c:pt>
                <c:pt idx="70">
                  <c:v>0.98489984591679502</c:v>
                </c:pt>
                <c:pt idx="71">
                  <c:v>0.99013867488443763</c:v>
                </c:pt>
                <c:pt idx="72">
                  <c:v>0.99445300462249619</c:v>
                </c:pt>
                <c:pt idx="73">
                  <c:v>0.99661016949152548</c:v>
                </c:pt>
                <c:pt idx="74">
                  <c:v>0.9972265023112481</c:v>
                </c:pt>
                <c:pt idx="75">
                  <c:v>0.99876733436055465</c:v>
                </c:pt>
                <c:pt idx="76">
                  <c:v>0.99907550077041607</c:v>
                </c:pt>
                <c:pt idx="77">
                  <c:v>0.99938366718027738</c:v>
                </c:pt>
                <c:pt idx="78">
                  <c:v>0.99969183359013869</c:v>
                </c:pt>
                <c:pt idx="79">
                  <c:v>0.99969183359013869</c:v>
                </c:pt>
                <c:pt idx="8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20640"/>
        <c:axId val="22322176"/>
      </c:lineChart>
      <c:catAx>
        <c:axId val="2231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Bin (vegetation index)</a:t>
                </a:r>
              </a:p>
            </c:rich>
          </c:tx>
          <c:layout>
            <c:manualLayout>
              <c:xMode val="edge"/>
              <c:yMode val="edge"/>
              <c:x val="0.28437770332704093"/>
              <c:y val="0.913582839182139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14368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22314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Frequency</a:t>
                </a:r>
              </a:p>
            </c:rich>
          </c:tx>
          <c:layout>
            <c:manualLayout>
              <c:xMode val="edge"/>
              <c:yMode val="edge"/>
              <c:x val="1.7278617710583154E-2"/>
              <c:y val="0.27983636304721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11296"/>
        <c:crosses val="autoZero"/>
        <c:crossBetween val="between"/>
      </c:valAx>
      <c:catAx>
        <c:axId val="2232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22322176"/>
        <c:crosses val="autoZero"/>
        <c:auto val="1"/>
        <c:lblAlgn val="ctr"/>
        <c:lblOffset val="100"/>
        <c:noMultiLvlLbl val="0"/>
      </c:catAx>
      <c:valAx>
        <c:axId val="22322176"/>
        <c:scaling>
          <c:orientation val="minMax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20640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Histogram</a:t>
            </a:r>
          </a:p>
        </c:rich>
      </c:tx>
      <c:layout>
        <c:manualLayout>
          <c:xMode val="edge"/>
          <c:yMode val="edge"/>
          <c:x val="0.39596877604122377"/>
          <c:y val="9.259259259259258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37154730658668"/>
          <c:y val="0.10709309865678555"/>
          <c:w val="0.72213863892013497"/>
          <c:h val="0.62523692350956128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Sheet2!$B$2:$B$82</c:f>
              <c:numCache>
                <c:formatCode>General</c:formatCode>
                <c:ptCount val="8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3</c:v>
                </c:pt>
                <c:pt idx="34">
                  <c:v>5</c:v>
                </c:pt>
                <c:pt idx="35">
                  <c:v>5</c:v>
                </c:pt>
                <c:pt idx="36">
                  <c:v>9</c:v>
                </c:pt>
                <c:pt idx="37">
                  <c:v>13</c:v>
                </c:pt>
                <c:pt idx="38">
                  <c:v>10</c:v>
                </c:pt>
                <c:pt idx="39">
                  <c:v>25</c:v>
                </c:pt>
                <c:pt idx="40">
                  <c:v>19</c:v>
                </c:pt>
                <c:pt idx="41">
                  <c:v>18</c:v>
                </c:pt>
                <c:pt idx="42">
                  <c:v>29</c:v>
                </c:pt>
                <c:pt idx="43">
                  <c:v>37</c:v>
                </c:pt>
                <c:pt idx="44">
                  <c:v>44</c:v>
                </c:pt>
                <c:pt idx="45">
                  <c:v>65</c:v>
                </c:pt>
                <c:pt idx="46">
                  <c:v>61</c:v>
                </c:pt>
                <c:pt idx="47">
                  <c:v>68</c:v>
                </c:pt>
                <c:pt idx="48">
                  <c:v>107</c:v>
                </c:pt>
                <c:pt idx="49">
                  <c:v>96</c:v>
                </c:pt>
                <c:pt idx="50">
                  <c:v>128</c:v>
                </c:pt>
                <c:pt idx="51">
                  <c:v>125</c:v>
                </c:pt>
                <c:pt idx="52">
                  <c:v>144</c:v>
                </c:pt>
                <c:pt idx="53">
                  <c:v>162</c:v>
                </c:pt>
                <c:pt idx="54">
                  <c:v>164</c:v>
                </c:pt>
                <c:pt idx="55">
                  <c:v>182</c:v>
                </c:pt>
                <c:pt idx="56">
                  <c:v>198</c:v>
                </c:pt>
                <c:pt idx="57">
                  <c:v>177</c:v>
                </c:pt>
                <c:pt idx="58">
                  <c:v>197</c:v>
                </c:pt>
                <c:pt idx="59">
                  <c:v>141</c:v>
                </c:pt>
                <c:pt idx="60">
                  <c:v>147</c:v>
                </c:pt>
                <c:pt idx="61">
                  <c:v>141</c:v>
                </c:pt>
                <c:pt idx="62">
                  <c:v>137</c:v>
                </c:pt>
                <c:pt idx="63">
                  <c:v>109</c:v>
                </c:pt>
                <c:pt idx="64">
                  <c:v>116</c:v>
                </c:pt>
                <c:pt idx="65">
                  <c:v>98</c:v>
                </c:pt>
                <c:pt idx="66">
                  <c:v>65</c:v>
                </c:pt>
                <c:pt idx="67">
                  <c:v>54</c:v>
                </c:pt>
                <c:pt idx="68">
                  <c:v>23</c:v>
                </c:pt>
                <c:pt idx="69">
                  <c:v>39</c:v>
                </c:pt>
                <c:pt idx="70">
                  <c:v>12</c:v>
                </c:pt>
                <c:pt idx="71">
                  <c:v>17</c:v>
                </c:pt>
                <c:pt idx="72">
                  <c:v>14</c:v>
                </c:pt>
                <c:pt idx="73">
                  <c:v>7</c:v>
                </c:pt>
                <c:pt idx="74">
                  <c:v>2</c:v>
                </c:pt>
                <c:pt idx="75">
                  <c:v>5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7328"/>
        <c:axId val="84314752"/>
      </c:barChart>
      <c:lineChart>
        <c:grouping val="standard"/>
        <c:varyColors val="0"/>
        <c:ser>
          <c:idx val="1"/>
          <c:order val="1"/>
          <c:tx>
            <c:v>Cumulative %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Sheet2!$A$2:$A$82</c:f>
              <c:strCache>
                <c:ptCount val="81"/>
                <c:pt idx="0">
                  <c:v>0.607</c:v>
                </c:pt>
                <c:pt idx="1">
                  <c:v>0.6766</c:v>
                </c:pt>
                <c:pt idx="2">
                  <c:v>0.7462</c:v>
                </c:pt>
                <c:pt idx="3">
                  <c:v>0.8158</c:v>
                </c:pt>
                <c:pt idx="4">
                  <c:v>0.8854</c:v>
                </c:pt>
                <c:pt idx="5">
                  <c:v>0.955</c:v>
                </c:pt>
                <c:pt idx="6">
                  <c:v>1.0246</c:v>
                </c:pt>
                <c:pt idx="7">
                  <c:v>1.0942</c:v>
                </c:pt>
                <c:pt idx="8">
                  <c:v>1.1638</c:v>
                </c:pt>
                <c:pt idx="9">
                  <c:v>1.2334</c:v>
                </c:pt>
                <c:pt idx="10">
                  <c:v>1.303</c:v>
                </c:pt>
                <c:pt idx="11">
                  <c:v>1.3726</c:v>
                </c:pt>
                <c:pt idx="12">
                  <c:v>1.4422</c:v>
                </c:pt>
                <c:pt idx="13">
                  <c:v>1.5118</c:v>
                </c:pt>
                <c:pt idx="14">
                  <c:v>1.5814</c:v>
                </c:pt>
                <c:pt idx="15">
                  <c:v>1.651</c:v>
                </c:pt>
                <c:pt idx="16">
                  <c:v>1.7206</c:v>
                </c:pt>
                <c:pt idx="17">
                  <c:v>1.7902</c:v>
                </c:pt>
                <c:pt idx="18">
                  <c:v>1.8598</c:v>
                </c:pt>
                <c:pt idx="19">
                  <c:v>1.9294</c:v>
                </c:pt>
                <c:pt idx="20">
                  <c:v>1.999</c:v>
                </c:pt>
                <c:pt idx="21">
                  <c:v>2.0686</c:v>
                </c:pt>
                <c:pt idx="22">
                  <c:v>2.1382</c:v>
                </c:pt>
                <c:pt idx="23">
                  <c:v>2.2078</c:v>
                </c:pt>
                <c:pt idx="24">
                  <c:v>2.2774</c:v>
                </c:pt>
                <c:pt idx="25">
                  <c:v>2.347</c:v>
                </c:pt>
                <c:pt idx="26">
                  <c:v>2.4166</c:v>
                </c:pt>
                <c:pt idx="27">
                  <c:v>2.4862</c:v>
                </c:pt>
                <c:pt idx="28">
                  <c:v>2.5558</c:v>
                </c:pt>
                <c:pt idx="29">
                  <c:v>2.6254</c:v>
                </c:pt>
                <c:pt idx="30">
                  <c:v>2.695</c:v>
                </c:pt>
                <c:pt idx="31">
                  <c:v>2.7646</c:v>
                </c:pt>
                <c:pt idx="32">
                  <c:v>2.8342</c:v>
                </c:pt>
                <c:pt idx="33">
                  <c:v>2.9038</c:v>
                </c:pt>
                <c:pt idx="34">
                  <c:v>2.9734</c:v>
                </c:pt>
                <c:pt idx="35">
                  <c:v>3.043</c:v>
                </c:pt>
                <c:pt idx="36">
                  <c:v>3.1126</c:v>
                </c:pt>
                <c:pt idx="37">
                  <c:v>3.1822</c:v>
                </c:pt>
                <c:pt idx="38">
                  <c:v>3.2518</c:v>
                </c:pt>
                <c:pt idx="39">
                  <c:v>3.3214</c:v>
                </c:pt>
                <c:pt idx="40">
                  <c:v>3.391</c:v>
                </c:pt>
                <c:pt idx="41">
                  <c:v>3.4606</c:v>
                </c:pt>
                <c:pt idx="42">
                  <c:v>3.5302</c:v>
                </c:pt>
                <c:pt idx="43">
                  <c:v>3.5998</c:v>
                </c:pt>
                <c:pt idx="44">
                  <c:v>3.6694</c:v>
                </c:pt>
                <c:pt idx="45">
                  <c:v>3.739</c:v>
                </c:pt>
                <c:pt idx="46">
                  <c:v>3.8086</c:v>
                </c:pt>
                <c:pt idx="47">
                  <c:v>3.8782</c:v>
                </c:pt>
                <c:pt idx="48">
                  <c:v>3.9478</c:v>
                </c:pt>
                <c:pt idx="49">
                  <c:v>4.0174</c:v>
                </c:pt>
                <c:pt idx="50">
                  <c:v>4.087</c:v>
                </c:pt>
                <c:pt idx="51">
                  <c:v>4.1566</c:v>
                </c:pt>
                <c:pt idx="52">
                  <c:v>4.2262</c:v>
                </c:pt>
                <c:pt idx="53">
                  <c:v>4.2958</c:v>
                </c:pt>
                <c:pt idx="54">
                  <c:v>4.3654</c:v>
                </c:pt>
                <c:pt idx="55">
                  <c:v>4.435</c:v>
                </c:pt>
                <c:pt idx="56">
                  <c:v>4.5046</c:v>
                </c:pt>
                <c:pt idx="57">
                  <c:v>4.5742</c:v>
                </c:pt>
                <c:pt idx="58">
                  <c:v>4.6438</c:v>
                </c:pt>
                <c:pt idx="59">
                  <c:v>4.7134</c:v>
                </c:pt>
                <c:pt idx="60">
                  <c:v>4.783</c:v>
                </c:pt>
                <c:pt idx="61">
                  <c:v>4.8526</c:v>
                </c:pt>
                <c:pt idx="62">
                  <c:v>4.9222</c:v>
                </c:pt>
                <c:pt idx="63">
                  <c:v>4.9918</c:v>
                </c:pt>
                <c:pt idx="64">
                  <c:v>5.0614</c:v>
                </c:pt>
                <c:pt idx="65">
                  <c:v>5.131</c:v>
                </c:pt>
                <c:pt idx="66">
                  <c:v>5.2006</c:v>
                </c:pt>
                <c:pt idx="67">
                  <c:v>5.2702</c:v>
                </c:pt>
                <c:pt idx="68">
                  <c:v>5.3398</c:v>
                </c:pt>
                <c:pt idx="69">
                  <c:v>5.4094</c:v>
                </c:pt>
                <c:pt idx="70">
                  <c:v>5.479</c:v>
                </c:pt>
                <c:pt idx="71">
                  <c:v>5.5486</c:v>
                </c:pt>
                <c:pt idx="72">
                  <c:v>5.6182</c:v>
                </c:pt>
                <c:pt idx="73">
                  <c:v>5.6878</c:v>
                </c:pt>
                <c:pt idx="74">
                  <c:v>5.7574</c:v>
                </c:pt>
                <c:pt idx="75">
                  <c:v>5.827</c:v>
                </c:pt>
                <c:pt idx="76">
                  <c:v>5.8966</c:v>
                </c:pt>
                <c:pt idx="77">
                  <c:v>5.9662</c:v>
                </c:pt>
                <c:pt idx="78">
                  <c:v>6.0358</c:v>
                </c:pt>
                <c:pt idx="79">
                  <c:v>6.1054</c:v>
                </c:pt>
                <c:pt idx="80">
                  <c:v>More</c:v>
                </c:pt>
              </c:strCache>
            </c:strRef>
          </c:cat>
          <c:val>
            <c:numRef>
              <c:f>Sheet2!$C$2:$C$82</c:f>
              <c:numCache>
                <c:formatCode>0.00%</c:formatCode>
                <c:ptCount val="81"/>
                <c:pt idx="0">
                  <c:v>3.0816640986132513E-4</c:v>
                </c:pt>
                <c:pt idx="1">
                  <c:v>3.0816640986132513E-4</c:v>
                </c:pt>
                <c:pt idx="2">
                  <c:v>3.0816640986132513E-4</c:v>
                </c:pt>
                <c:pt idx="3">
                  <c:v>6.1633281972265025E-4</c:v>
                </c:pt>
                <c:pt idx="4">
                  <c:v>6.1633281972265025E-4</c:v>
                </c:pt>
                <c:pt idx="5">
                  <c:v>6.1633281972265025E-4</c:v>
                </c:pt>
                <c:pt idx="6">
                  <c:v>6.1633281972265025E-4</c:v>
                </c:pt>
                <c:pt idx="7">
                  <c:v>6.1633281972265025E-4</c:v>
                </c:pt>
                <c:pt idx="8">
                  <c:v>6.1633281972265025E-4</c:v>
                </c:pt>
                <c:pt idx="9">
                  <c:v>6.1633281972265025E-4</c:v>
                </c:pt>
                <c:pt idx="10">
                  <c:v>6.1633281972265025E-4</c:v>
                </c:pt>
                <c:pt idx="11">
                  <c:v>9.2449922958397538E-4</c:v>
                </c:pt>
                <c:pt idx="12">
                  <c:v>9.2449922958397538E-4</c:v>
                </c:pt>
                <c:pt idx="13">
                  <c:v>9.2449922958397538E-4</c:v>
                </c:pt>
                <c:pt idx="14">
                  <c:v>1.2326656394453005E-3</c:v>
                </c:pt>
                <c:pt idx="15">
                  <c:v>1.5408320493066256E-3</c:v>
                </c:pt>
                <c:pt idx="16">
                  <c:v>1.8489984591679508E-3</c:v>
                </c:pt>
                <c:pt idx="17">
                  <c:v>1.8489984591679508E-3</c:v>
                </c:pt>
                <c:pt idx="18">
                  <c:v>1.8489984591679508E-3</c:v>
                </c:pt>
                <c:pt idx="19">
                  <c:v>2.1571648690292757E-3</c:v>
                </c:pt>
                <c:pt idx="20">
                  <c:v>2.1571648690292757E-3</c:v>
                </c:pt>
                <c:pt idx="21">
                  <c:v>2.1571648690292757E-3</c:v>
                </c:pt>
                <c:pt idx="22">
                  <c:v>2.465331278890601E-3</c:v>
                </c:pt>
                <c:pt idx="23">
                  <c:v>3.0816640986132513E-3</c:v>
                </c:pt>
                <c:pt idx="24">
                  <c:v>3.0816640986132513E-3</c:v>
                </c:pt>
                <c:pt idx="25">
                  <c:v>3.3898305084745762E-3</c:v>
                </c:pt>
                <c:pt idx="26">
                  <c:v>4.0061633281972264E-3</c:v>
                </c:pt>
                <c:pt idx="27">
                  <c:v>4.3143297380585513E-3</c:v>
                </c:pt>
                <c:pt idx="28">
                  <c:v>5.2388289676425269E-3</c:v>
                </c:pt>
                <c:pt idx="29">
                  <c:v>6.4714946070878274E-3</c:v>
                </c:pt>
                <c:pt idx="30">
                  <c:v>6.4714946070878274E-3</c:v>
                </c:pt>
                <c:pt idx="31">
                  <c:v>6.7796610169491523E-3</c:v>
                </c:pt>
                <c:pt idx="32">
                  <c:v>7.0878274268104773E-3</c:v>
                </c:pt>
                <c:pt idx="33">
                  <c:v>8.0123266563944529E-3</c:v>
                </c:pt>
                <c:pt idx="34">
                  <c:v>9.5531587057010783E-3</c:v>
                </c:pt>
                <c:pt idx="35">
                  <c:v>1.1093990755007704E-2</c:v>
                </c:pt>
                <c:pt idx="36">
                  <c:v>1.386748844375963E-2</c:v>
                </c:pt>
                <c:pt idx="37">
                  <c:v>1.7873651771956857E-2</c:v>
                </c:pt>
                <c:pt idx="38">
                  <c:v>2.0955315870570108E-2</c:v>
                </c:pt>
                <c:pt idx="39">
                  <c:v>2.8659476117103237E-2</c:v>
                </c:pt>
                <c:pt idx="40">
                  <c:v>3.4514637904468411E-2</c:v>
                </c:pt>
                <c:pt idx="41">
                  <c:v>4.0061633281972264E-2</c:v>
                </c:pt>
                <c:pt idx="42">
                  <c:v>4.8998459167950696E-2</c:v>
                </c:pt>
                <c:pt idx="43">
                  <c:v>6.040061633281972E-2</c:v>
                </c:pt>
                <c:pt idx="44">
                  <c:v>7.3959938366718034E-2</c:v>
                </c:pt>
                <c:pt idx="45">
                  <c:v>9.3990755007704166E-2</c:v>
                </c:pt>
                <c:pt idx="46">
                  <c:v>0.11278890600924499</c:v>
                </c:pt>
                <c:pt idx="47">
                  <c:v>0.13374422187981511</c:v>
                </c:pt>
                <c:pt idx="48">
                  <c:v>0.16671802773497688</c:v>
                </c:pt>
                <c:pt idx="49">
                  <c:v>0.19630200308166409</c:v>
                </c:pt>
                <c:pt idx="50">
                  <c:v>0.23574730354391371</c:v>
                </c:pt>
                <c:pt idx="51">
                  <c:v>0.27426810477657937</c:v>
                </c:pt>
                <c:pt idx="52">
                  <c:v>0.31864406779661014</c:v>
                </c:pt>
                <c:pt idx="53">
                  <c:v>0.36856702619414483</c:v>
                </c:pt>
                <c:pt idx="54">
                  <c:v>0.41910631741140214</c:v>
                </c:pt>
                <c:pt idx="55">
                  <c:v>0.47519260400616331</c:v>
                </c:pt>
                <c:pt idx="56">
                  <c:v>0.53620955315870567</c:v>
                </c:pt>
                <c:pt idx="57">
                  <c:v>0.59075500770416023</c:v>
                </c:pt>
                <c:pt idx="58">
                  <c:v>0.65146379044684133</c:v>
                </c:pt>
                <c:pt idx="59">
                  <c:v>0.69491525423728817</c:v>
                </c:pt>
                <c:pt idx="60">
                  <c:v>0.74021571648690287</c:v>
                </c:pt>
                <c:pt idx="61">
                  <c:v>0.78366718027734972</c:v>
                </c:pt>
                <c:pt idx="62">
                  <c:v>0.82588597842835132</c:v>
                </c:pt>
                <c:pt idx="63">
                  <c:v>0.85947611710323579</c:v>
                </c:pt>
                <c:pt idx="64">
                  <c:v>0.89522342064714944</c:v>
                </c:pt>
                <c:pt idx="65">
                  <c:v>0.92542372881355928</c:v>
                </c:pt>
                <c:pt idx="66">
                  <c:v>0.94545454545454544</c:v>
                </c:pt>
                <c:pt idx="67">
                  <c:v>0.96209553158705696</c:v>
                </c:pt>
                <c:pt idx="68">
                  <c:v>0.96918335901386754</c:v>
                </c:pt>
                <c:pt idx="69">
                  <c:v>0.98120184899845919</c:v>
                </c:pt>
                <c:pt idx="70">
                  <c:v>0.98489984591679502</c:v>
                </c:pt>
                <c:pt idx="71">
                  <c:v>0.99013867488443763</c:v>
                </c:pt>
                <c:pt idx="72">
                  <c:v>0.99445300462249619</c:v>
                </c:pt>
                <c:pt idx="73">
                  <c:v>0.99661016949152548</c:v>
                </c:pt>
                <c:pt idx="74">
                  <c:v>0.9972265023112481</c:v>
                </c:pt>
                <c:pt idx="75">
                  <c:v>0.99876733436055465</c:v>
                </c:pt>
                <c:pt idx="76">
                  <c:v>0.99907550077041607</c:v>
                </c:pt>
                <c:pt idx="77">
                  <c:v>0.99938366718027738</c:v>
                </c:pt>
                <c:pt idx="78">
                  <c:v>0.99969183359013869</c:v>
                </c:pt>
                <c:pt idx="79">
                  <c:v>0.99969183359013869</c:v>
                </c:pt>
                <c:pt idx="8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29216"/>
        <c:axId val="84330752"/>
      </c:lineChart>
      <c:catAx>
        <c:axId val="8430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Bin (vegetation index)</a:t>
                </a:r>
              </a:p>
            </c:rich>
          </c:tx>
          <c:layout>
            <c:manualLayout>
              <c:xMode val="edge"/>
              <c:yMode val="edge"/>
              <c:x val="0.28437770332704093"/>
              <c:y val="0.913582839182139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314752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84314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Frequency</a:t>
                </a:r>
              </a:p>
            </c:rich>
          </c:tx>
          <c:layout>
            <c:manualLayout>
              <c:xMode val="edge"/>
              <c:yMode val="edge"/>
              <c:x val="1.7278617710583154E-2"/>
              <c:y val="0.27983636304721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307328"/>
        <c:crosses val="autoZero"/>
        <c:crossBetween val="between"/>
      </c:valAx>
      <c:catAx>
        <c:axId val="84329216"/>
        <c:scaling>
          <c:orientation val="minMax"/>
        </c:scaling>
        <c:delete val="1"/>
        <c:axPos val="b"/>
        <c:majorTickMark val="out"/>
        <c:minorTickMark val="none"/>
        <c:tickLblPos val="nextTo"/>
        <c:crossAx val="84330752"/>
        <c:crosses val="autoZero"/>
        <c:auto val="1"/>
        <c:lblAlgn val="ctr"/>
        <c:lblOffset val="100"/>
        <c:noMultiLvlLbl val="0"/>
      </c:catAx>
      <c:valAx>
        <c:axId val="84330752"/>
        <c:scaling>
          <c:orientation val="minMax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329216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0240594925635"/>
          <c:y val="6.9919072615923006E-2"/>
          <c:w val="0.83062270341207345"/>
          <c:h val="0.74538748445917946"/>
        </c:manualLayout>
      </c:layout>
      <c:scatterChart>
        <c:scatterStyle val="lineMarker"/>
        <c:varyColors val="0"/>
        <c:ser>
          <c:idx val="0"/>
          <c:order val="0"/>
          <c:tx>
            <c:v>V9</c:v>
          </c:tx>
          <c:spPr>
            <a:ln w="28575">
              <a:noFill/>
            </a:ln>
          </c:spPr>
          <c:trendline>
            <c:spPr>
              <a:ln>
                <a:solidFill>
                  <a:schemeClr val="accent1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0.26990980294129902"/>
                  <c:y val="0.31934612860892386"/>
                </c:manualLayout>
              </c:layout>
              <c:numFmt formatCode="General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</c:trendlineLbl>
          </c:trendline>
          <c:xVal>
            <c:numRef>
              <c:f>Sheet1!$B$68:$B$72</c:f>
              <c:numCache>
                <c:formatCode>General</c:formatCode>
                <c:ptCount val="5"/>
                <c:pt idx="0">
                  <c:v>0.54900000000000004</c:v>
                </c:pt>
                <c:pt idx="1">
                  <c:v>0.70899999999999996</c:v>
                </c:pt>
                <c:pt idx="2">
                  <c:v>0.81799999999999995</c:v>
                </c:pt>
                <c:pt idx="3">
                  <c:v>0.82599999999999996</c:v>
                </c:pt>
                <c:pt idx="4">
                  <c:v>0.876</c:v>
                </c:pt>
              </c:numCache>
            </c:numRef>
          </c:xVal>
          <c:yVal>
            <c:numRef>
              <c:f>Sheet1!$D$68:$D$72</c:f>
              <c:numCache>
                <c:formatCode>General</c:formatCode>
                <c:ptCount val="5"/>
                <c:pt idx="0">
                  <c:v>0.377</c:v>
                </c:pt>
                <c:pt idx="1">
                  <c:v>0.71</c:v>
                </c:pt>
                <c:pt idx="2">
                  <c:v>0.95099999999999996</c:v>
                </c:pt>
                <c:pt idx="3">
                  <c:v>0.92700000000000005</c:v>
                </c:pt>
                <c:pt idx="4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V12</c:v>
          </c:tx>
          <c:spPr>
            <a:ln w="28575">
              <a:noFill/>
            </a:ln>
          </c:spPr>
          <c:marker>
            <c:symbol val="square"/>
            <c:size val="5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0.35066207349081363"/>
                  <c:y val="7.8936278798483528E-2"/>
                </c:manualLayout>
              </c:layout>
              <c:numFmt formatCode="General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0"/>
                  </a:pPr>
                  <a:endParaRPr lang="en-US"/>
                </a:p>
              </c:txPr>
            </c:trendlineLbl>
          </c:trendline>
          <c:xVal>
            <c:numRef>
              <c:f>Sheet1!$C$68:$C$72</c:f>
              <c:numCache>
                <c:formatCode>General</c:formatCode>
                <c:ptCount val="5"/>
                <c:pt idx="0">
                  <c:v>0.50900000000000001</c:v>
                </c:pt>
                <c:pt idx="1">
                  <c:v>0.68400000000000005</c:v>
                </c:pt>
                <c:pt idx="2">
                  <c:v>0.82199999999999995</c:v>
                </c:pt>
                <c:pt idx="3">
                  <c:v>0.84299999999999997</c:v>
                </c:pt>
                <c:pt idx="4">
                  <c:v>0.89</c:v>
                </c:pt>
              </c:numCache>
            </c:numRef>
          </c:xVal>
          <c:yVal>
            <c:numRef>
              <c:f>Sheet1!$D$68:$D$72</c:f>
              <c:numCache>
                <c:formatCode>General</c:formatCode>
                <c:ptCount val="5"/>
                <c:pt idx="0">
                  <c:v>0.377</c:v>
                </c:pt>
                <c:pt idx="1">
                  <c:v>0.71</c:v>
                </c:pt>
                <c:pt idx="2">
                  <c:v>0.95099999999999996</c:v>
                </c:pt>
                <c:pt idx="3">
                  <c:v>0.92700000000000005</c:v>
                </c:pt>
                <c:pt idx="4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00000"/>
        <c:axId val="84156416"/>
      </c:scatterChart>
      <c:valAx>
        <c:axId val="84400000"/>
        <c:scaling>
          <c:orientation val="minMax"/>
          <c:max val="1"/>
          <c:min val="0.60000000000000009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Sufficiency Index</a:t>
                </a:r>
              </a:p>
            </c:rich>
          </c:tx>
          <c:layout>
            <c:manualLayout>
              <c:xMode val="edge"/>
              <c:yMode val="edge"/>
              <c:x val="0.42882056409615465"/>
              <c:y val="0.8968883823732559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84156416"/>
        <c:crosses val="autoZero"/>
        <c:crossBetween val="midCat"/>
        <c:majorUnit val="0.1"/>
      </c:valAx>
      <c:valAx>
        <c:axId val="84156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baseline="0"/>
                  <a:t>Relative</a:t>
                </a:r>
                <a:r>
                  <a:rPr lang="en-US" sz="1400"/>
                  <a:t> Yield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440000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-0.34138149397991918"/>
                  <c:y val="0.22373443704152365"/>
                </c:manualLayout>
              </c:layout>
              <c:numFmt formatCode="General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Sheet1!$A$68:$A$72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Sheet1!$B$68:$B$72</c:f>
              <c:numCache>
                <c:formatCode>General</c:formatCode>
                <c:ptCount val="5"/>
                <c:pt idx="0">
                  <c:v>0.54900000000000004</c:v>
                </c:pt>
                <c:pt idx="1">
                  <c:v>0.70899999999999996</c:v>
                </c:pt>
                <c:pt idx="2">
                  <c:v>0.81799999999999995</c:v>
                </c:pt>
                <c:pt idx="3">
                  <c:v>0.82599999999999996</c:v>
                </c:pt>
                <c:pt idx="4">
                  <c:v>0.876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98528"/>
        <c:axId val="84200448"/>
      </c:scatterChart>
      <c:valAx>
        <c:axId val="8419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 Rate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200448"/>
        <c:crosses val="autoZero"/>
        <c:crossBetween val="midCat"/>
      </c:valAx>
      <c:valAx>
        <c:axId val="84200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Sufficiency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198528"/>
        <c:crosses val="autoZero"/>
        <c:crossBetween val="midCat"/>
      </c:valAx>
      <c:spPr>
        <a:solidFill>
          <a:srgbClr val="FFFF99"/>
        </a:solidFill>
      </c:spPr>
    </c:plotArea>
    <c:plotVisOnly val="1"/>
    <c:dispBlanksAs val="gap"/>
    <c:showDLblsOverMax val="0"/>
  </c:chart>
  <c:spPr>
    <a:solidFill>
      <a:srgbClr val="FFFF99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0.14783</cdr:x>
      <cdr:y>0.64706</cdr:y>
    </cdr:from>
    <cdr:to>
      <cdr:x>0.44348</cdr:x>
      <cdr:y>0.74118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4191000"/>
          <a:ext cx="25908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dirty="0" smtClean="0">
              <a:solidFill>
                <a:schemeClr val="tx1"/>
              </a:solidFill>
            </a:rPr>
            <a:t>Mexico, 2010</a:t>
          </a:r>
          <a:endParaRPr lang="en-US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0.72174</cdr:x>
      <cdr:y>0.50588</cdr:y>
    </cdr:from>
    <cdr:to>
      <cdr:x>0.82609</cdr:x>
      <cdr:y>0.64706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0" y="3276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0.14783</cdr:x>
      <cdr:y>0.64706</cdr:y>
    </cdr:from>
    <cdr:to>
      <cdr:x>0.44348</cdr:x>
      <cdr:y>0.74118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4191000"/>
          <a:ext cx="259080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dirty="0" smtClean="0">
              <a:solidFill>
                <a:schemeClr val="tx1"/>
              </a:solidFill>
            </a:rPr>
            <a:t>Mexico, 2010</a:t>
          </a:r>
          <a:endParaRPr lang="en-US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0.72174</cdr:x>
      <cdr:y>0.50588</cdr:y>
    </cdr:from>
    <cdr:to>
      <cdr:x>0.82609</cdr:x>
      <cdr:y>0.64706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0" y="3276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0.70435</cdr:x>
      <cdr:y>0.05882</cdr:y>
    </cdr:from>
    <cdr:to>
      <cdr:x>0.86536</cdr:x>
      <cdr:y>0.20138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172200" y="381000"/>
          <a:ext cx="141096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95%</a:t>
          </a:r>
          <a:endParaRPr lang="en-US" sz="5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0.76522</cdr:x>
      <cdr:y>0.2</cdr:y>
    </cdr:from>
    <cdr:to>
      <cdr:x>0.76522</cdr:x>
      <cdr:y>0.78824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6705600" y="1295400"/>
          <a:ext cx="0" cy="3810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0.34334</cdr:x>
      <cdr:y>0.15761</cdr:y>
    </cdr:from>
    <cdr:to>
      <cdr:x>0.60421</cdr:x>
      <cdr:y>0.25624</cdr:y>
    </cdr:to>
    <cdr:sp macro="" textlink="">
      <cdr:nvSpPr>
        <cdr:cNvPr id="5" name="TextBox 4"/>
        <cdr:cNvSpPr txBox="1"/>
      </cdr:nvSpPr>
      <cdr:spPr>
        <a:xfrm xmlns:a="http://schemas.openxmlformats.org/drawingml/2006/main" rot="21035152">
          <a:off x="3008652" y="1020858"/>
          <a:ext cx="2286004" cy="638827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bg1"/>
              </a:solidFill>
            </a:rPr>
            <a:t>“Happy Crop”</a:t>
          </a:r>
          <a:endParaRPr lang="en-US" sz="28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0.72174</cdr:x>
      <cdr:y>0.50588</cdr:y>
    </cdr:from>
    <cdr:to>
      <cdr:x>0.82609</cdr:x>
      <cdr:y>0.64706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0" y="3276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0.71295</cdr:x>
      <cdr:y>0.05882</cdr:y>
    </cdr:from>
    <cdr:to>
      <cdr:x>0.85676</cdr:x>
      <cdr:y>0.19586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563477" y="250997"/>
          <a:ext cx="92044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95%</a:t>
          </a:r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0.7619</cdr:x>
      <cdr:y>0.19643</cdr:y>
    </cdr:from>
    <cdr:to>
      <cdr:x>0.7619</cdr:x>
      <cdr:y>0.71429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4876800" y="838200"/>
          <a:ext cx="0" cy="22098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0.53571</cdr:x>
      <cdr:y>0.19643</cdr:y>
    </cdr:from>
    <cdr:to>
      <cdr:x>0.67485</cdr:x>
      <cdr:y>0.24349</cdr:y>
    </cdr:to>
    <cdr:cxnSp macro="">
      <cdr:nvCxnSpPr>
        <cdr:cNvPr id="8" name="Elbow Connector 7"/>
        <cdr:cNvCxnSpPr/>
      </cdr:nvCxnSpPr>
      <cdr:spPr>
        <a:xfrm xmlns:a="http://schemas.openxmlformats.org/drawingml/2006/main">
          <a:off x="3429000" y="838200"/>
          <a:ext cx="890549" cy="200802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 w="28575">
          <a:solidFill>
            <a:schemeClr val="tx1"/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0.36513</cdr:x>
      <cdr:y>0.11765</cdr:y>
    </cdr:from>
    <cdr:to>
      <cdr:x>0.50893</cdr:x>
      <cdr:y>0.25469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2337101" y="502036"/>
          <a:ext cx="92044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50%</a:t>
          </a:r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0.20635</cdr:x>
      <cdr:y>0.05</cdr:y>
    </cdr:from>
    <cdr:to>
      <cdr:x>0.39683</cdr:x>
      <cdr:y>0.175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524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V9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0.25397</cdr:x>
      <cdr:y>0.55</cdr:y>
    </cdr:from>
    <cdr:to>
      <cdr:x>0.44444</cdr:x>
      <cdr:y>0.675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6764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V12</a:t>
          </a:r>
          <a:endParaRPr lang="en-US" sz="2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29BF-FE60-48D1-90F2-BA7F72265594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0D3E-2E8C-4CF9-819C-7531D47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scheper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20959">
            <a:off x="1009520" y="1764419"/>
            <a:ext cx="7772400" cy="14700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Impressions of China and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334000"/>
            <a:ext cx="22463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Chuanguo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3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2154072"/>
            <a:ext cx="3581400" cy="1905000"/>
          </a:xfrm>
          <a:prstGeom prst="roundRect">
            <a:avLst/>
          </a:prstGeom>
          <a:gradFill>
            <a:gsLst>
              <a:gs pos="0">
                <a:srgbClr val="FF0000"/>
              </a:gs>
              <a:gs pos="12000">
                <a:schemeClr val="tx1"/>
              </a:gs>
              <a:gs pos="100000">
                <a:schemeClr val="tx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Near Infrared</a:t>
            </a:r>
          </a:p>
          <a:p>
            <a:pPr algn="ctr"/>
            <a:r>
              <a:rPr lang="en-US" sz="2400" dirty="0" smtClean="0"/>
              <a:t>Wavebands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(NIR)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724" y="221228"/>
            <a:ext cx="309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Photosynthesis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328410"/>
            <a:ext cx="5510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Chlorophyll                      Biomass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8000" y="867559"/>
            <a:ext cx="533400" cy="460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1620797"/>
            <a:ext cx="898454" cy="79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44724" y="4572000"/>
            <a:ext cx="2631811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Vegetation Index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03009" y="4062389"/>
            <a:ext cx="457200" cy="4933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41854" y="4078643"/>
            <a:ext cx="533400" cy="460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14400" y="2154072"/>
            <a:ext cx="3581400" cy="1905000"/>
          </a:xfrm>
          <a:prstGeom prst="roundRect">
            <a:avLst/>
          </a:prstGeom>
          <a:gradFill>
            <a:gsLst>
              <a:gs pos="38000">
                <a:srgbClr val="FFFF00">
                  <a:alpha val="60000"/>
                </a:srgbClr>
              </a:gs>
              <a:gs pos="0">
                <a:srgbClr val="FF0000"/>
              </a:gs>
              <a:gs pos="20000">
                <a:srgbClr val="FFC000">
                  <a:alpha val="85000"/>
                </a:srgbClr>
              </a:gs>
              <a:gs pos="67000">
                <a:srgbClr val="33CC33">
                  <a:alpha val="71000"/>
                </a:srgbClr>
              </a:gs>
              <a:gs pos="51000">
                <a:srgbClr val="FFFF00">
                  <a:alpha val="70000"/>
                </a:srgbClr>
              </a:gs>
              <a:gs pos="81000">
                <a:srgbClr val="00B05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Visible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Wavebands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96" y="4958300"/>
            <a:ext cx="1970404" cy="1970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7821" y="5676205"/>
            <a:ext cx="208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6633"/>
                </a:solidFill>
              </a:rPr>
              <a:t>Affected By :</a:t>
            </a:r>
            <a:endParaRPr lang="en-US" sz="2800" b="1" dirty="0">
              <a:solidFill>
                <a:srgbClr val="9966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9504" y="5122207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Growth stage</a:t>
            </a:r>
          </a:p>
          <a:p>
            <a:r>
              <a:rPr lang="en-US" sz="2000" dirty="0" smtClean="0"/>
              <a:t>   Cultivar (variety)</a:t>
            </a:r>
          </a:p>
          <a:p>
            <a:r>
              <a:rPr lang="en-US" sz="2000" dirty="0" smtClean="0"/>
              <a:t>       Previous crop</a:t>
            </a:r>
          </a:p>
          <a:p>
            <a:r>
              <a:rPr lang="en-US" sz="2000" dirty="0" smtClean="0"/>
              <a:t>          Water stress</a:t>
            </a:r>
          </a:p>
          <a:p>
            <a:r>
              <a:rPr lang="en-US" sz="2000" dirty="0" smtClean="0"/>
              <a:t>             Soil properties</a:t>
            </a:r>
            <a:endParaRPr lang="en-US" sz="2000" dirty="0"/>
          </a:p>
        </p:txBody>
      </p:sp>
      <p:pic>
        <p:nvPicPr>
          <p:cNvPr id="8194" name="Picture 2" descr="C:\Users\Jim\AppData\Local\Microsoft\Windows\Temporary Internet Files\Content.IE5\6K3DUIWL\MM9002888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86" y="3639564"/>
            <a:ext cx="1376363" cy="17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514600"/>
            <a:ext cx="1888594" cy="1384995"/>
            <a:chOff x="6188659" y="4648200"/>
            <a:chExt cx="1888594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6188659" y="4648200"/>
              <a:ext cx="1888594" cy="1384995"/>
            </a:xfrm>
            <a:prstGeom prst="rect">
              <a:avLst/>
            </a:prstGeom>
            <a:solidFill>
              <a:srgbClr val="FFFFCC"/>
            </a:solidFill>
            <a:ln w="38100"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“ X “</a:t>
              </a:r>
            </a:p>
            <a:p>
              <a:pPr algn="ctr"/>
              <a:endParaRPr lang="en-US" sz="2000" b="1" dirty="0"/>
            </a:p>
            <a:p>
              <a:pPr algn="ctr"/>
              <a:r>
                <a:rPr lang="en-US" sz="3200" b="1" dirty="0" smtClean="0"/>
                <a:t>Reference</a:t>
              </a:r>
              <a:endParaRPr lang="en-US" sz="3200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256656" y="5340697"/>
              <a:ext cx="1752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 rot="20770253">
            <a:off x="412544" y="816587"/>
            <a:ext cx="3730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Sufficiency Index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800" y="2514600"/>
            <a:ext cx="3060575" cy="1447800"/>
            <a:chOff x="4330825" y="2514600"/>
            <a:chExt cx="3060575" cy="1447800"/>
          </a:xfrm>
        </p:grpSpPr>
        <p:sp>
          <p:nvSpPr>
            <p:cNvPr id="6" name="TextBox 5"/>
            <p:cNvSpPr txBox="1"/>
            <p:nvPr/>
          </p:nvSpPr>
          <p:spPr>
            <a:xfrm>
              <a:off x="4919711" y="3500735"/>
              <a:ext cx="1938288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/>
                  </a:solidFill>
                </a:rPr>
                <a:t>“Happy Crop”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30825" y="3207097"/>
              <a:ext cx="306057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79598" y="2514600"/>
              <a:ext cx="23455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/>
                <a:t>“Managed Crop”</a:t>
              </a:r>
              <a:endParaRPr lang="en-US" sz="2400" b="1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6083" y="4897160"/>
            <a:ext cx="659449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Note :</a:t>
            </a:r>
            <a:r>
              <a:rPr lang="en-US" sz="2400" dirty="0" smtClean="0"/>
              <a:t>  Reference value  - - - </a:t>
            </a:r>
            <a:r>
              <a:rPr lang="en-US" sz="3200" b="1" dirty="0" smtClean="0"/>
              <a:t>remains constant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6419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6419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55301"/>
            <a:ext cx="1050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S I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648200" y="381000"/>
            <a:ext cx="3886200" cy="1198060"/>
          </a:xfrm>
          <a:prstGeom prst="wedgeEllipseCallout">
            <a:avLst>
              <a:gd name="adj1" fmla="val 37839"/>
              <a:gd name="adj2" fmla="val 14930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Relative “</a:t>
            </a:r>
            <a:r>
              <a:rPr lang="en-US" sz="2800" b="1" dirty="0" smtClean="0">
                <a:solidFill>
                  <a:schemeClr val="tx1"/>
                </a:solidFill>
              </a:rPr>
              <a:t>Vigor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(i.e., 92% adequate)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4953000" y="5507335"/>
            <a:ext cx="3420744" cy="1219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i.e., 100%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61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85541"/>
              </p:ext>
            </p:extLst>
          </p:nvPr>
        </p:nvGraphicFramePr>
        <p:xfrm>
          <a:off x="228600" y="228600"/>
          <a:ext cx="8763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760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038029"/>
              </p:ext>
            </p:extLst>
          </p:nvPr>
        </p:nvGraphicFramePr>
        <p:xfrm>
          <a:off x="228600" y="228600"/>
          <a:ext cx="8763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546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64189"/>
              </p:ext>
            </p:extLst>
          </p:nvPr>
        </p:nvGraphicFramePr>
        <p:xfrm>
          <a:off x="228600" y="1524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962400" y="3352800"/>
            <a:ext cx="1143000" cy="2590800"/>
            <a:chOff x="3962400" y="3352800"/>
            <a:chExt cx="1143000" cy="25908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962400" y="5929745"/>
              <a:ext cx="1143000" cy="13855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352800"/>
              <a:ext cx="0" cy="259080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962400" y="3338945"/>
            <a:ext cx="571500" cy="1918855"/>
            <a:chOff x="3962400" y="3338945"/>
            <a:chExt cx="571500" cy="191885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533900" y="3338945"/>
              <a:ext cx="0" cy="191885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962400" y="5230091"/>
              <a:ext cx="5715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78720" y="4953000"/>
            <a:ext cx="1295400" cy="1292662"/>
            <a:chOff x="2478720" y="4953000"/>
            <a:chExt cx="1295400" cy="1292662"/>
          </a:xfrm>
        </p:grpSpPr>
        <p:sp>
          <p:nvSpPr>
            <p:cNvPr id="29" name="TextBox 28"/>
            <p:cNvSpPr txBox="1"/>
            <p:nvPr/>
          </p:nvSpPr>
          <p:spPr>
            <a:xfrm>
              <a:off x="2667000" y="4953000"/>
              <a:ext cx="918841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4.47</a:t>
              </a:r>
            </a:p>
            <a:p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5.21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478720" y="5599331"/>
              <a:ext cx="1295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12080" y="4876800"/>
            <a:ext cx="2021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  =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4937611"/>
            <a:ext cx="342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 0.85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3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8077200" cy="11874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2400" i="1" dirty="0">
                <a:latin typeface="Comic Sans MS" pitchFamily="66" charset="0"/>
              </a:rPr>
              <a:t>Holland K.H. and J.S. </a:t>
            </a:r>
            <a:r>
              <a:rPr lang="en-US" sz="2400" i="1" dirty="0" err="1">
                <a:latin typeface="Comic Sans MS" pitchFamily="66" charset="0"/>
              </a:rPr>
              <a:t>Schepers</a:t>
            </a:r>
            <a:r>
              <a:rPr lang="en-US" sz="2400" i="1" dirty="0">
                <a:latin typeface="Comic Sans MS" pitchFamily="66" charset="0"/>
              </a:rPr>
              <a:t>. 2010. Derivation of a variable rate nitrogen application model for in-season fertilization of corn. Agronomy Journal 102:1415-1424.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 rot="21257126">
            <a:off x="250721" y="309580"/>
            <a:ext cx="6120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Basic Algorithm</a:t>
            </a:r>
            <a:endParaRPr lang="en-US" sz="6000" i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93725" y="3759200"/>
            <a:ext cx="4364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3200" baseline="-25000" dirty="0" err="1">
                <a:solidFill>
                  <a:schemeClr val="bg1"/>
                </a:solidFill>
                <a:latin typeface="Comic Sans MS" pitchFamily="66" charset="0"/>
              </a:rPr>
              <a:t>appl</a:t>
            </a:r>
            <a:r>
              <a:rPr lang="en-US" sz="3200" baseline="-2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3200" dirty="0">
                <a:solidFill>
                  <a:srgbClr val="FFCC99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=</a:t>
            </a:r>
            <a:r>
              <a:rPr lang="en-US" sz="3200" dirty="0">
                <a:solidFill>
                  <a:srgbClr val="FFCC99"/>
                </a:solidFill>
                <a:latin typeface="Comic Sans MS" pitchFamily="66" charset="0"/>
              </a:rPr>
              <a:t>   </a:t>
            </a:r>
            <a:r>
              <a:rPr lang="en-US" sz="3200" dirty="0">
                <a:solidFill>
                  <a:srgbClr val="CCFF66"/>
                </a:solidFill>
                <a:latin typeface="Comic Sans MS" pitchFamily="66" charset="0"/>
              </a:rPr>
              <a:t>( </a:t>
            </a:r>
            <a:r>
              <a:rPr lang="en-US" sz="3200" dirty="0" err="1">
                <a:solidFill>
                  <a:srgbClr val="FFCC99"/>
                </a:solidFill>
                <a:latin typeface="Comic Sans MS" pitchFamily="66" charset="0"/>
              </a:rPr>
              <a:t>N</a:t>
            </a:r>
            <a:r>
              <a:rPr lang="en-US" sz="3200" baseline="-25000" dirty="0" err="1">
                <a:solidFill>
                  <a:srgbClr val="FFCC99"/>
                </a:solidFill>
                <a:latin typeface="Comic Sans MS" pitchFamily="66" charset="0"/>
              </a:rPr>
              <a:t>opt</a:t>
            </a:r>
            <a:r>
              <a:rPr lang="en-US" sz="3200" baseline="-25000" dirty="0">
                <a:solidFill>
                  <a:srgbClr val="FFCC99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CC99"/>
                </a:solidFill>
                <a:latin typeface="Comic Sans MS" pitchFamily="66" charset="0"/>
              </a:rPr>
              <a:t>– </a:t>
            </a:r>
            <a:r>
              <a:rPr lang="en-US" sz="3200" dirty="0" err="1">
                <a:solidFill>
                  <a:srgbClr val="FFCC99"/>
                </a:solidFill>
                <a:latin typeface="Comic Sans MS" pitchFamily="66" charset="0"/>
              </a:rPr>
              <a:t>N</a:t>
            </a:r>
            <a:r>
              <a:rPr lang="en-US" sz="3200" baseline="-25000" dirty="0" err="1">
                <a:solidFill>
                  <a:srgbClr val="FFCC99"/>
                </a:solidFill>
                <a:latin typeface="Comic Sans MS" pitchFamily="66" charset="0"/>
              </a:rPr>
              <a:t>cred</a:t>
            </a:r>
            <a:r>
              <a:rPr lang="en-US" sz="3200" baseline="-25000" dirty="0">
                <a:solidFill>
                  <a:srgbClr val="FFCC99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CCFF66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386263" y="3246438"/>
            <a:ext cx="37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√ 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4953000" y="3429000"/>
            <a:ext cx="2667000" cy="1708150"/>
            <a:chOff x="2784" y="2160"/>
            <a:chExt cx="1680" cy="1076"/>
          </a:xfrm>
        </p:grpSpPr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2784" y="2160"/>
              <a:ext cx="581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600">
                  <a:solidFill>
                    <a:schemeClr val="bg1"/>
                  </a:solidFill>
                  <a:cs typeface="Arial" charset="0"/>
                </a:rPr>
                <a:t>√</a:t>
              </a:r>
              <a:endParaRPr lang="en-US" sz="12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3264" y="2256"/>
              <a:ext cx="12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5867400" y="3519488"/>
            <a:ext cx="1676400" cy="1555750"/>
            <a:chOff x="3360" y="2217"/>
            <a:chExt cx="1056" cy="980"/>
          </a:xfrm>
        </p:grpSpPr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3383" y="2217"/>
              <a:ext cx="100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Comic Sans MS" pitchFamily="66" charset="0"/>
                </a:rPr>
                <a:t>(1 – SI)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rgbClr val="FFCC66"/>
                  </a:solidFill>
                  <a:latin typeface="Comic Sans MS" pitchFamily="66" charset="0"/>
                </a:rPr>
                <a:t>∆</a:t>
              </a:r>
              <a:r>
                <a:rPr lang="en-US" dirty="0">
                  <a:solidFill>
                    <a:srgbClr val="FFCC66"/>
                  </a:solidFill>
                  <a:latin typeface="Comic Sans MS" pitchFamily="66" charset="0"/>
                </a:rPr>
                <a:t> </a:t>
              </a:r>
              <a:r>
                <a:rPr lang="en-US" sz="3200" dirty="0">
                  <a:solidFill>
                    <a:srgbClr val="FFCC66"/>
                  </a:solidFill>
                  <a:latin typeface="Comic Sans MS" pitchFamily="66" charset="0"/>
                </a:rPr>
                <a:t>SI</a:t>
              </a:r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3360" y="2736"/>
              <a:ext cx="105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2895601" y="5257800"/>
            <a:ext cx="2971799" cy="1404489"/>
            <a:chOff x="1824" y="3312"/>
            <a:chExt cx="1394" cy="6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669" name="AutoShape 21"/>
            <p:cNvSpPr>
              <a:spLocks noChangeArrowheads="1"/>
            </p:cNvSpPr>
            <p:nvPr/>
          </p:nvSpPr>
          <p:spPr bwMode="auto">
            <a:xfrm>
              <a:off x="1824" y="3312"/>
              <a:ext cx="1394" cy="480"/>
            </a:xfrm>
            <a:prstGeom prst="wedgeRoundRectCallout">
              <a:avLst>
                <a:gd name="adj1" fmla="val -40980"/>
                <a:gd name="adj2" fmla="val -125221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916" y="3312"/>
              <a:ext cx="1215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A50021"/>
                  </a:solidFill>
                  <a:latin typeface="Comic Sans MS" pitchFamily="66" charset="0"/>
                </a:rPr>
                <a:t>Farmer Rate</a:t>
              </a:r>
            </a:p>
            <a:p>
              <a:pPr algn="ctr"/>
              <a:r>
                <a:rPr lang="en-US" sz="3200" dirty="0" smtClean="0">
                  <a:latin typeface="Comic Sans MS" pitchFamily="66" charset="0"/>
                </a:rPr>
                <a:t>or  N</a:t>
              </a:r>
              <a:r>
                <a:rPr lang="en-US" sz="3200" baseline="-25000" dirty="0" smtClean="0">
                  <a:latin typeface="Comic Sans MS" pitchFamily="66" charset="0"/>
                </a:rPr>
                <a:t>EONR</a:t>
              </a:r>
              <a:endParaRPr lang="en-US" sz="3200" baseline="-25000" dirty="0">
                <a:latin typeface="Comic Sans MS" pitchFamily="66" charset="0"/>
              </a:endParaRPr>
            </a:p>
            <a:p>
              <a:pPr algn="ctr"/>
              <a:endParaRPr lang="en-US" sz="3200" baseline="-25000" dirty="0">
                <a:solidFill>
                  <a:srgbClr val="A50021"/>
                </a:solidFill>
                <a:latin typeface="Comic Sans MS" pitchFamily="66" charset="0"/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477000" y="3581400"/>
            <a:ext cx="1143000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370854"/>
              </p:ext>
            </p:extLst>
          </p:nvPr>
        </p:nvGraphicFramePr>
        <p:xfrm>
          <a:off x="3886200" y="3505200"/>
          <a:ext cx="4800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45773"/>
              </p:ext>
            </p:extLst>
          </p:nvPr>
        </p:nvGraphicFramePr>
        <p:xfrm>
          <a:off x="3886200" y="304800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299" y="1139588"/>
            <a:ext cx="2971800" cy="13234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Fertilizer N Rates </a:t>
            </a:r>
            <a:r>
              <a:rPr lang="en-US" sz="2400" dirty="0" smtClean="0"/>
              <a:t>influence crop vigor</a:t>
            </a:r>
          </a:p>
          <a:p>
            <a:pPr algn="ctr"/>
            <a:r>
              <a:rPr lang="en-US" sz="2800" b="1" i="1" dirty="0" smtClean="0"/>
              <a:t>(sufficiency index)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3352799" cy="13234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Crop </a:t>
            </a:r>
            <a:r>
              <a:rPr lang="en-US" sz="2800" b="1" dirty="0" smtClean="0"/>
              <a:t>Sufficiency Index </a:t>
            </a:r>
            <a:r>
              <a:rPr lang="en-US" sz="2400" dirty="0" smtClean="0"/>
              <a:t>is directly related to </a:t>
            </a:r>
            <a:r>
              <a:rPr lang="en-US" sz="2800" b="1" dirty="0" smtClean="0"/>
              <a:t>Relative Yield</a:t>
            </a:r>
            <a:endParaRPr lang="en-US" sz="2400" b="1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762000"/>
            <a:ext cx="205740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29400" y="762000"/>
            <a:ext cx="0" cy="18288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2511"/>
            <a:ext cx="2590800" cy="172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96200" y="762000"/>
            <a:ext cx="0" cy="18288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9400" y="1801307"/>
            <a:ext cx="10668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21043">
            <a:off x="738876" y="834076"/>
            <a:ext cx="76492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Why Some Precision Agriculture Tools Have Slow Adoption 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63762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Expense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Intimidated by the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Inconvenient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Lack of support after the sale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Not appropriate for the situation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Profits are already adequate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Requires different equipment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Needs technical assistance and guidance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8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31955">
            <a:off x="222067" y="471455"/>
            <a:ext cx="3208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Producer Services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18022"/>
            <a:ext cx="6879960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Grid soil samples</a:t>
            </a:r>
          </a:p>
          <a:p>
            <a:r>
              <a:rPr lang="en-US" sz="2400" dirty="0" smtClean="0"/>
              <a:t>Review yield maps</a:t>
            </a:r>
          </a:p>
          <a:p>
            <a:r>
              <a:rPr lang="en-US" sz="2400" dirty="0" smtClean="0"/>
              <a:t>Generate zone maps for VRT</a:t>
            </a:r>
          </a:p>
          <a:p>
            <a:r>
              <a:rPr lang="en-US" sz="2400" dirty="0" smtClean="0"/>
              <a:t>VRT fertilizer and lime</a:t>
            </a:r>
          </a:p>
          <a:p>
            <a:r>
              <a:rPr lang="en-US" sz="2400" dirty="0" smtClean="0"/>
              <a:t>Check </a:t>
            </a:r>
            <a:r>
              <a:rPr lang="en-US" sz="2400" dirty="0" err="1" smtClean="0"/>
              <a:t>preplant</a:t>
            </a:r>
            <a:r>
              <a:rPr lang="en-US" sz="2400" dirty="0" smtClean="0"/>
              <a:t> uniformity and deliver materials</a:t>
            </a:r>
          </a:p>
          <a:p>
            <a:r>
              <a:rPr lang="en-US" sz="2400" dirty="0" smtClean="0"/>
              <a:t>Check and calibrate starter fertilizer equipment</a:t>
            </a:r>
          </a:p>
          <a:p>
            <a:r>
              <a:rPr lang="en-US" sz="2400" dirty="0" smtClean="0"/>
              <a:t>Planter uniformity and depth</a:t>
            </a:r>
          </a:p>
          <a:p>
            <a:r>
              <a:rPr lang="en-US" sz="2400" dirty="0" err="1" smtClean="0"/>
              <a:t>Sidedress</a:t>
            </a:r>
            <a:r>
              <a:rPr lang="en-US" sz="2400" dirty="0" smtClean="0"/>
              <a:t> nutrient deliveries</a:t>
            </a:r>
          </a:p>
          <a:p>
            <a:r>
              <a:rPr lang="en-US" sz="2400" dirty="0" smtClean="0"/>
              <a:t>Herbicide applications (high clearance sprayers)</a:t>
            </a:r>
          </a:p>
          <a:p>
            <a:r>
              <a:rPr lang="en-US" sz="2400" dirty="0" smtClean="0"/>
              <a:t>Calibrate </a:t>
            </a:r>
            <a:r>
              <a:rPr lang="en-US" sz="2400" dirty="0" err="1" smtClean="0"/>
              <a:t>fertigation</a:t>
            </a:r>
            <a:r>
              <a:rPr lang="en-US" sz="2400" dirty="0" smtClean="0"/>
              <a:t> pumps and schedule applications</a:t>
            </a:r>
          </a:p>
          <a:p>
            <a:r>
              <a:rPr lang="en-US" sz="2400" dirty="0" smtClean="0"/>
              <a:t>Field scouting (irrigation, weeds, insects, disease)</a:t>
            </a:r>
          </a:p>
          <a:p>
            <a:r>
              <a:rPr lang="en-US" sz="2400" dirty="0" smtClean="0"/>
              <a:t>Remote sensing (color imagery out the window)</a:t>
            </a:r>
          </a:p>
          <a:p>
            <a:r>
              <a:rPr lang="en-US" sz="2400" dirty="0" smtClean="0"/>
              <a:t>Yield monitor calibration</a:t>
            </a:r>
          </a:p>
          <a:p>
            <a:r>
              <a:rPr lang="en-US" sz="2400" dirty="0" smtClean="0"/>
              <a:t>Help clean up yield maps</a:t>
            </a:r>
          </a:p>
          <a:p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334000" y="211862"/>
            <a:ext cx="3505200" cy="2438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Smoke Test</a:t>
            </a:r>
            <a:endParaRPr lang="en-US" sz="2800" b="1" i="1" dirty="0"/>
          </a:p>
        </p:txBody>
      </p:sp>
      <p:sp>
        <p:nvSpPr>
          <p:cNvPr id="5" name="Flowchart: Process 4"/>
          <p:cNvSpPr/>
          <p:nvPr/>
        </p:nvSpPr>
        <p:spPr>
          <a:xfrm rot="21118573">
            <a:off x="4171188" y="4036285"/>
            <a:ext cx="4419600" cy="1219200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Frequent contacts</a:t>
            </a:r>
          </a:p>
          <a:p>
            <a:pPr algn="ctr"/>
            <a:r>
              <a:rPr lang="en-US" sz="2400" dirty="0" smtClean="0"/>
              <a:t>Demonstrates concern</a:t>
            </a:r>
          </a:p>
          <a:p>
            <a:pPr algn="ctr"/>
            <a:r>
              <a:rPr lang="en-US" sz="2400" dirty="0" smtClean="0"/>
              <a:t>Near real-time feedback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286000" y="1143000"/>
            <a:ext cx="3048000" cy="2133600"/>
          </a:xfrm>
          <a:prstGeom prst="cloudCallout">
            <a:avLst>
              <a:gd name="adj1" fmla="val -63047"/>
              <a:gd name="adj2" fmla="val -5314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Charges 5-7% </a:t>
            </a:r>
            <a:r>
              <a:rPr lang="en-US" sz="2800" b="1" dirty="0" smtClean="0">
                <a:solidFill>
                  <a:srgbClr val="FFFF00"/>
                </a:solidFill>
              </a:rPr>
              <a:t>more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for products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55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0100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228600" y="5029200"/>
            <a:ext cx="3810000" cy="1595438"/>
            <a:chOff x="144" y="3168"/>
            <a:chExt cx="2400" cy="1005"/>
          </a:xfrm>
        </p:grpSpPr>
        <p:pic>
          <p:nvPicPr>
            <p:cNvPr id="10960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92" r="1779"/>
            <a:stretch>
              <a:fillRect/>
            </a:stretch>
          </p:blipFill>
          <p:spPr bwMode="auto">
            <a:xfrm>
              <a:off x="144" y="3168"/>
              <a:ext cx="1344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4" name="Line 12"/>
            <p:cNvSpPr>
              <a:spLocks noChangeShapeType="1"/>
            </p:cNvSpPr>
            <p:nvPr/>
          </p:nvSpPr>
          <p:spPr bwMode="auto">
            <a:xfrm flipH="1" flipV="1">
              <a:off x="1440" y="3504"/>
              <a:ext cx="1104" cy="48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22" name="Group 6"/>
          <p:cNvGrpSpPr>
            <a:grpSpLocks/>
          </p:cNvGrpSpPr>
          <p:nvPr/>
        </p:nvGrpSpPr>
        <p:grpSpPr bwMode="auto">
          <a:xfrm>
            <a:off x="2667000" y="3429000"/>
            <a:ext cx="2514600" cy="1568450"/>
            <a:chOff x="1680" y="2160"/>
            <a:chExt cx="1584" cy="988"/>
          </a:xfrm>
        </p:grpSpPr>
        <p:pic>
          <p:nvPicPr>
            <p:cNvPr id="10960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5" r="1210"/>
            <a:stretch>
              <a:fillRect/>
            </a:stretch>
          </p:blipFill>
          <p:spPr bwMode="auto">
            <a:xfrm>
              <a:off x="1680" y="2160"/>
              <a:ext cx="1344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2" name="Line 13"/>
            <p:cNvSpPr>
              <a:spLocks noChangeShapeType="1"/>
            </p:cNvSpPr>
            <p:nvPr/>
          </p:nvSpPr>
          <p:spPr bwMode="auto">
            <a:xfrm flipH="1">
              <a:off x="2976" y="2160"/>
              <a:ext cx="288" cy="240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25" name="Group 9"/>
          <p:cNvGrpSpPr>
            <a:grpSpLocks/>
          </p:cNvGrpSpPr>
          <p:nvPr/>
        </p:nvGrpSpPr>
        <p:grpSpPr bwMode="auto">
          <a:xfrm>
            <a:off x="5791200" y="5105400"/>
            <a:ext cx="3124200" cy="1600200"/>
            <a:chOff x="3648" y="3216"/>
            <a:chExt cx="1968" cy="1008"/>
          </a:xfrm>
        </p:grpSpPr>
        <p:pic>
          <p:nvPicPr>
            <p:cNvPr id="10959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6" r="3119"/>
            <a:stretch>
              <a:fillRect/>
            </a:stretch>
          </p:blipFill>
          <p:spPr bwMode="auto">
            <a:xfrm>
              <a:off x="4224" y="3216"/>
              <a:ext cx="139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00" name="Line 14"/>
            <p:cNvSpPr>
              <a:spLocks noChangeShapeType="1"/>
            </p:cNvSpPr>
            <p:nvPr/>
          </p:nvSpPr>
          <p:spPr bwMode="auto">
            <a:xfrm>
              <a:off x="3648" y="3648"/>
              <a:ext cx="576" cy="48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28" name="Group 12"/>
          <p:cNvGrpSpPr>
            <a:grpSpLocks/>
          </p:cNvGrpSpPr>
          <p:nvPr/>
        </p:nvGrpSpPr>
        <p:grpSpPr bwMode="auto">
          <a:xfrm>
            <a:off x="6096000" y="1676400"/>
            <a:ext cx="2819400" cy="1635125"/>
            <a:chOff x="3840" y="1056"/>
            <a:chExt cx="1776" cy="1030"/>
          </a:xfrm>
        </p:grpSpPr>
        <p:pic>
          <p:nvPicPr>
            <p:cNvPr id="10959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3" r="3030"/>
            <a:stretch>
              <a:fillRect/>
            </a:stretch>
          </p:blipFill>
          <p:spPr bwMode="auto">
            <a:xfrm>
              <a:off x="4224" y="1056"/>
              <a:ext cx="1392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8" name="Line 15"/>
            <p:cNvSpPr>
              <a:spLocks noChangeShapeType="1"/>
            </p:cNvSpPr>
            <p:nvPr/>
          </p:nvSpPr>
          <p:spPr bwMode="auto">
            <a:xfrm>
              <a:off x="3840" y="1248"/>
              <a:ext cx="384" cy="1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31" name="Group 15"/>
          <p:cNvGrpSpPr>
            <a:grpSpLocks/>
          </p:cNvGrpSpPr>
          <p:nvPr/>
        </p:nvGrpSpPr>
        <p:grpSpPr bwMode="auto">
          <a:xfrm>
            <a:off x="4419600" y="55563"/>
            <a:ext cx="4495800" cy="1544637"/>
            <a:chOff x="2784" y="35"/>
            <a:chExt cx="2832" cy="973"/>
          </a:xfrm>
        </p:grpSpPr>
        <p:pic>
          <p:nvPicPr>
            <p:cNvPr id="109595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3" r="3125"/>
            <a:stretch>
              <a:fillRect/>
            </a:stretch>
          </p:blipFill>
          <p:spPr bwMode="auto">
            <a:xfrm>
              <a:off x="4224" y="35"/>
              <a:ext cx="1392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6" name="Line 16"/>
            <p:cNvSpPr>
              <a:spLocks noChangeShapeType="1"/>
            </p:cNvSpPr>
            <p:nvPr/>
          </p:nvSpPr>
          <p:spPr bwMode="auto">
            <a:xfrm flipV="1">
              <a:off x="2784" y="384"/>
              <a:ext cx="1440" cy="192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34" name="Group 18"/>
          <p:cNvGrpSpPr>
            <a:grpSpLocks/>
          </p:cNvGrpSpPr>
          <p:nvPr/>
        </p:nvGrpSpPr>
        <p:grpSpPr bwMode="auto">
          <a:xfrm>
            <a:off x="228600" y="228600"/>
            <a:ext cx="3505200" cy="1543050"/>
            <a:chOff x="144" y="144"/>
            <a:chExt cx="2208" cy="972"/>
          </a:xfrm>
        </p:grpSpPr>
        <p:pic>
          <p:nvPicPr>
            <p:cNvPr id="10959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4" r="4219"/>
            <a:stretch>
              <a:fillRect/>
            </a:stretch>
          </p:blipFill>
          <p:spPr bwMode="auto">
            <a:xfrm>
              <a:off x="144" y="144"/>
              <a:ext cx="1344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4" name="Line 17"/>
            <p:cNvSpPr>
              <a:spLocks noChangeShapeType="1"/>
            </p:cNvSpPr>
            <p:nvPr/>
          </p:nvSpPr>
          <p:spPr bwMode="auto">
            <a:xfrm flipH="1" flipV="1">
              <a:off x="1440" y="624"/>
              <a:ext cx="912" cy="288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37" name="Group 21"/>
          <p:cNvGrpSpPr>
            <a:grpSpLocks/>
          </p:cNvGrpSpPr>
          <p:nvPr/>
        </p:nvGrpSpPr>
        <p:grpSpPr bwMode="auto">
          <a:xfrm>
            <a:off x="228600" y="1828800"/>
            <a:ext cx="2514600" cy="1522413"/>
            <a:chOff x="144" y="1152"/>
            <a:chExt cx="1584" cy="959"/>
          </a:xfrm>
        </p:grpSpPr>
        <p:pic>
          <p:nvPicPr>
            <p:cNvPr id="10959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0" r="1466"/>
            <a:stretch>
              <a:fillRect/>
            </a:stretch>
          </p:blipFill>
          <p:spPr bwMode="auto">
            <a:xfrm>
              <a:off x="144" y="1152"/>
              <a:ext cx="1344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2" name="Line 18"/>
            <p:cNvSpPr>
              <a:spLocks noChangeShapeType="1"/>
            </p:cNvSpPr>
            <p:nvPr/>
          </p:nvSpPr>
          <p:spPr bwMode="auto">
            <a:xfrm flipH="1">
              <a:off x="1440" y="1344"/>
              <a:ext cx="288" cy="1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40" name="Group 24"/>
          <p:cNvGrpSpPr>
            <a:grpSpLocks/>
          </p:cNvGrpSpPr>
          <p:nvPr/>
        </p:nvGrpSpPr>
        <p:grpSpPr bwMode="auto">
          <a:xfrm>
            <a:off x="228600" y="2819400"/>
            <a:ext cx="3810000" cy="2120900"/>
            <a:chOff x="144" y="1776"/>
            <a:chExt cx="2400" cy="1336"/>
          </a:xfrm>
        </p:grpSpPr>
        <p:pic>
          <p:nvPicPr>
            <p:cNvPr id="109589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6" r="3119"/>
            <a:stretch>
              <a:fillRect/>
            </a:stretch>
          </p:blipFill>
          <p:spPr bwMode="auto">
            <a:xfrm>
              <a:off x="144" y="2160"/>
              <a:ext cx="1316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0" name="Line 19"/>
            <p:cNvSpPr>
              <a:spLocks noChangeShapeType="1"/>
            </p:cNvSpPr>
            <p:nvPr/>
          </p:nvSpPr>
          <p:spPr bwMode="auto">
            <a:xfrm flipH="1">
              <a:off x="1440" y="1776"/>
              <a:ext cx="1104" cy="432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643" name="Group 27"/>
          <p:cNvGrpSpPr>
            <a:grpSpLocks/>
          </p:cNvGrpSpPr>
          <p:nvPr/>
        </p:nvGrpSpPr>
        <p:grpSpPr bwMode="auto">
          <a:xfrm>
            <a:off x="5715000" y="3429000"/>
            <a:ext cx="3276600" cy="1608138"/>
            <a:chOff x="3600" y="2160"/>
            <a:chExt cx="2064" cy="1013"/>
          </a:xfrm>
        </p:grpSpPr>
        <p:pic>
          <p:nvPicPr>
            <p:cNvPr id="109587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5" r="-1799"/>
            <a:stretch>
              <a:fillRect/>
            </a:stretch>
          </p:blipFill>
          <p:spPr bwMode="auto">
            <a:xfrm>
              <a:off x="4224" y="2160"/>
              <a:ext cx="1440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 flipV="1">
              <a:off x="3600" y="2640"/>
              <a:ext cx="624" cy="144"/>
            </a:xfrm>
            <a:prstGeom prst="line">
              <a:avLst/>
            </a:prstGeom>
            <a:noFill/>
            <a:ln w="31750">
              <a:solidFill>
                <a:srgbClr val="FF99FF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46" name="Text Box 30"/>
          <p:cNvSpPr txBox="1">
            <a:spLocks noChangeArrowheads="1"/>
          </p:cNvSpPr>
          <p:nvPr/>
        </p:nvSpPr>
        <p:spPr bwMode="auto">
          <a:xfrm>
            <a:off x="3032125" y="4008438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900"/>
                </a:solidFill>
                <a:latin typeface="Comic Sans MS" pitchFamily="66" charset="0"/>
              </a:rPr>
              <a:t>Excess N</a:t>
            </a:r>
          </a:p>
        </p:txBody>
      </p:sp>
      <p:sp>
        <p:nvSpPr>
          <p:cNvPr id="239647" name="Text Box 31"/>
          <p:cNvSpPr txBox="1">
            <a:spLocks noChangeArrowheads="1"/>
          </p:cNvSpPr>
          <p:nvPr/>
        </p:nvSpPr>
        <p:spPr bwMode="auto">
          <a:xfrm>
            <a:off x="7146925" y="2408238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Problems</a:t>
            </a:r>
          </a:p>
        </p:txBody>
      </p:sp>
      <p:grpSp>
        <p:nvGrpSpPr>
          <p:cNvPr id="239648" name="Group 32"/>
          <p:cNvGrpSpPr>
            <a:grpSpLocks/>
          </p:cNvGrpSpPr>
          <p:nvPr/>
        </p:nvGrpSpPr>
        <p:grpSpPr bwMode="auto">
          <a:xfrm>
            <a:off x="1143000" y="381000"/>
            <a:ext cx="6553200" cy="6019800"/>
            <a:chOff x="720" y="240"/>
            <a:chExt cx="4128" cy="3792"/>
          </a:xfrm>
        </p:grpSpPr>
        <p:sp>
          <p:nvSpPr>
            <p:cNvPr id="109585" name="Line 33"/>
            <p:cNvSpPr>
              <a:spLocks noChangeShapeType="1"/>
            </p:cNvSpPr>
            <p:nvPr/>
          </p:nvSpPr>
          <p:spPr bwMode="auto">
            <a:xfrm>
              <a:off x="720" y="336"/>
              <a:ext cx="0" cy="36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6" name="Line 34"/>
            <p:cNvSpPr>
              <a:spLocks noChangeShapeType="1"/>
            </p:cNvSpPr>
            <p:nvPr/>
          </p:nvSpPr>
          <p:spPr bwMode="auto">
            <a:xfrm>
              <a:off x="4848" y="240"/>
              <a:ext cx="0" cy="37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1752600" y="0"/>
            <a:ext cx="5486400" cy="528638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 Appropriate Early-Season N </a:t>
            </a:r>
          </a:p>
        </p:txBody>
      </p:sp>
      <p:sp>
        <p:nvSpPr>
          <p:cNvPr id="109584" name="Text Box 36"/>
          <p:cNvSpPr txBox="1">
            <a:spLocks noChangeArrowheads="1"/>
          </p:cNvSpPr>
          <p:nvPr/>
        </p:nvSpPr>
        <p:spPr bwMode="auto">
          <a:xfrm>
            <a:off x="3657600" y="6561138"/>
            <a:ext cx="1889125" cy="3048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FF66"/>
                </a:solidFill>
                <a:latin typeface="Arial" charset="0"/>
              </a:rPr>
              <a:t>Courtesy: Fred Below</a:t>
            </a:r>
          </a:p>
        </p:txBody>
      </p:sp>
    </p:spTree>
    <p:extLst>
      <p:ext uri="{BB962C8B-B14F-4D97-AF65-F5344CB8AC3E}">
        <p14:creationId xmlns:p14="http://schemas.microsoft.com/office/powerpoint/2010/main" val="38413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7" grpId="0"/>
      <p:bldP spid="2396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/>
          <a:stretch/>
        </p:blipFill>
        <p:spPr>
          <a:xfrm>
            <a:off x="381000" y="381000"/>
            <a:ext cx="8403771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371600"/>
            <a:ext cx="22876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Dr. Fang </a:t>
            </a:r>
            <a:r>
              <a:rPr lang="en-US" sz="2800" b="1" dirty="0" smtClean="0">
                <a:solidFill>
                  <a:schemeClr val="bg1"/>
                </a:solidFill>
              </a:rPr>
              <a:t>Chen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Regional Director IPNI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28541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Mr. Maury </a:t>
            </a:r>
            <a:r>
              <a:rPr lang="en-US" sz="2800" b="1" dirty="0" err="1" smtClean="0">
                <a:solidFill>
                  <a:srgbClr val="FFFF00"/>
                </a:solidFill>
              </a:rPr>
              <a:t>Keonig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Vice-President Ag Services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3535008" y="1571958"/>
            <a:ext cx="2133600" cy="1295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2017" y="449943"/>
            <a:ext cx="877958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Should we be working to  -</a:t>
            </a:r>
          </a:p>
          <a:p>
            <a:r>
              <a:rPr lang="en-US" sz="2800" b="1" dirty="0">
                <a:solidFill>
                  <a:srgbClr val="FFFF66"/>
                </a:solidFill>
              </a:rPr>
              <a:t>	</a:t>
            </a:r>
            <a:r>
              <a:rPr lang="en-US" sz="2800" b="1" dirty="0" smtClean="0">
                <a:solidFill>
                  <a:srgbClr val="FFFF66"/>
                </a:solidFill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</a:rPr>
              <a:t>build a better mouse trap 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800" dirty="0"/>
          </a:p>
          <a:p>
            <a:pPr algn="ctr"/>
            <a:r>
              <a:rPr lang="en-US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</a:t>
            </a:r>
            <a:endParaRPr lang="en-US" sz="4800" b="1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Convincing farmers that they should try to - </a:t>
            </a:r>
          </a:p>
          <a:p>
            <a:r>
              <a:rPr lang="en-US" sz="2800" b="1" dirty="0">
                <a:solidFill>
                  <a:srgbClr val="339933"/>
                </a:solidFill>
              </a:rPr>
              <a:t>	</a:t>
            </a:r>
            <a:r>
              <a:rPr lang="en-US" sz="2800" b="1" dirty="0" smtClean="0">
                <a:solidFill>
                  <a:srgbClr val="339933"/>
                </a:solidFill>
              </a:rPr>
              <a:t>					</a:t>
            </a:r>
            <a:r>
              <a:rPr lang="en-US" sz="3200" b="1" dirty="0" smtClean="0">
                <a:solidFill>
                  <a:srgbClr val="990099"/>
                </a:solidFill>
              </a:rPr>
              <a:t>catch the mouse </a:t>
            </a:r>
            <a:r>
              <a:rPr lang="en-US" sz="2800" dirty="0" smtClean="0">
                <a:solidFill>
                  <a:srgbClr val="990099"/>
                </a:solidFill>
              </a:rPr>
              <a:t>?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19123">
            <a:off x="560476" y="4839073"/>
            <a:ext cx="7978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rush Script Std" pitchFamily="66" charset="0"/>
              </a:rPr>
              <a:t>Get Involved with Producers</a:t>
            </a:r>
            <a:endParaRPr lang="en-US" sz="5400" dirty="0"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5334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6422" y="4038600"/>
            <a:ext cx="5009705" cy="19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990033"/>
                </a:solidFill>
                <a:latin typeface="Comic Sans MS" pitchFamily="66" charset="0"/>
              </a:rPr>
              <a:t>Jim </a:t>
            </a:r>
            <a:r>
              <a:rPr lang="en-US" sz="3200" b="1" dirty="0" err="1">
                <a:solidFill>
                  <a:srgbClr val="990033"/>
                </a:solidFill>
                <a:latin typeface="Comic Sans MS" pitchFamily="66" charset="0"/>
              </a:rPr>
              <a:t>Schepers</a:t>
            </a:r>
            <a:endParaRPr lang="en-US" sz="3200" b="1" dirty="0">
              <a:solidFill>
                <a:srgbClr val="990033"/>
              </a:solidFill>
              <a:latin typeface="Comic Sans MS" pitchFamily="66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008000"/>
                </a:solidFill>
                <a:latin typeface="Comic Sans MS" pitchFamily="66" charset="0"/>
              </a:rPr>
              <a:t>402-310-6150</a:t>
            </a:r>
          </a:p>
          <a:p>
            <a:pPr algn="ctr">
              <a:lnSpc>
                <a:spcPct val="14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  <a:hlinkClick r:id="rId2"/>
              </a:rPr>
              <a:t>james.schepers@gmail.com</a:t>
            </a: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08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65243">
            <a:off x="396286" y="658629"/>
            <a:ext cx="44354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What Do You Want from Us ?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51314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“Tell us </a:t>
            </a:r>
            <a:r>
              <a:rPr lang="en-US" sz="2800" dirty="0" smtClean="0"/>
              <a:t>about recent </a:t>
            </a:r>
            <a:r>
              <a:rPr lang="en-US" sz="2800" dirty="0" smtClean="0"/>
              <a:t>in-season N management </a:t>
            </a:r>
            <a:r>
              <a:rPr lang="en-US" sz="2800" dirty="0" smtClean="0"/>
              <a:t>technologies and strategies 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 </a:t>
            </a:r>
            <a:r>
              <a:rPr lang="en-US" sz="2800" dirty="0" smtClean="0"/>
              <a:t>how to </a:t>
            </a:r>
            <a:r>
              <a:rPr lang="en-US" sz="2800" dirty="0" smtClean="0"/>
              <a:t>effectively convey management information </a:t>
            </a:r>
            <a:r>
              <a:rPr lang="en-US" sz="2800" dirty="0" smtClean="0"/>
              <a:t>to farmers”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000" dirty="0" err="1" smtClean="0">
                <a:solidFill>
                  <a:srgbClr val="C00000"/>
                </a:solidFill>
              </a:rPr>
              <a:t>Xu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Chuanguo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45683">
            <a:off x="788869" y="4936126"/>
            <a:ext cx="3794885" cy="707886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Where to Start ?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2154072"/>
            <a:ext cx="3581400" cy="1905000"/>
          </a:xfrm>
          <a:prstGeom prst="roundRect">
            <a:avLst/>
          </a:prstGeom>
          <a:gradFill>
            <a:gsLst>
              <a:gs pos="0">
                <a:srgbClr val="FF0000"/>
              </a:gs>
              <a:gs pos="12000">
                <a:schemeClr val="tx1"/>
              </a:gs>
              <a:gs pos="100000">
                <a:schemeClr val="tx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Near Infrared</a:t>
            </a:r>
          </a:p>
          <a:p>
            <a:pPr algn="ctr"/>
            <a:r>
              <a:rPr lang="en-US" sz="2400" dirty="0" smtClean="0"/>
              <a:t>Wavebands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(NIR)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724" y="221228"/>
            <a:ext cx="309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Photosynthesis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8000" y="867559"/>
            <a:ext cx="533400" cy="460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581400" y="1340947"/>
            <a:ext cx="3610284" cy="584775"/>
            <a:chOff x="3581400" y="1340947"/>
            <a:chExt cx="3610284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581400" y="1340947"/>
              <a:ext cx="3610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                      Biomass</a:t>
              </a:r>
              <a:endParaRPr lang="en-US" sz="3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343400" y="1620797"/>
              <a:ext cx="898454" cy="796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756808" y="5740919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e l d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066" y="5892225"/>
            <a:ext cx="6314742" cy="5847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Chlorophyll captures </a:t>
            </a:r>
            <a:r>
              <a:rPr lang="en-US" sz="3200" b="1" dirty="0" smtClean="0">
                <a:solidFill>
                  <a:schemeClr val="accent1"/>
                </a:solidFill>
              </a:rPr>
              <a:t>BLUE</a:t>
            </a:r>
            <a:r>
              <a:rPr lang="en-US" sz="28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light 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371601" y="4191002"/>
            <a:ext cx="3962399" cy="1549917"/>
            <a:chOff x="1371601" y="4191002"/>
            <a:chExt cx="3962399" cy="1549917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1371601" y="4191003"/>
              <a:ext cx="2362199" cy="154991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4191000" y="4191002"/>
              <a:ext cx="1143000" cy="15499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322717" y="4191000"/>
            <a:ext cx="3399905" cy="1077218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Sensors Measure</a:t>
            </a:r>
          </a:p>
          <a:p>
            <a:r>
              <a:rPr lang="en-US" sz="2000" dirty="0" smtClean="0"/>
              <a:t>● Disappearance of </a:t>
            </a:r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light</a:t>
            </a:r>
          </a:p>
          <a:p>
            <a:r>
              <a:rPr lang="en-US" sz="2000" dirty="0" smtClean="0"/>
              <a:t>● Abundance of reflected </a:t>
            </a:r>
            <a:r>
              <a:rPr lang="en-US" sz="2000" b="1" dirty="0" smtClean="0"/>
              <a:t>NIR</a:t>
            </a:r>
            <a:endParaRPr lang="en-US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768895" y="267619"/>
            <a:ext cx="2105256" cy="1180181"/>
            <a:chOff x="6768895" y="267619"/>
            <a:chExt cx="2105256" cy="1180181"/>
          </a:xfrm>
        </p:grpSpPr>
        <p:sp>
          <p:nvSpPr>
            <p:cNvPr id="40" name="TextBox 39"/>
            <p:cNvSpPr txBox="1"/>
            <p:nvPr/>
          </p:nvSpPr>
          <p:spPr>
            <a:xfrm>
              <a:off x="6768895" y="267619"/>
              <a:ext cx="2105256" cy="58477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Reflects </a:t>
              </a:r>
              <a:r>
                <a:rPr lang="en-US" sz="3200" b="1" dirty="0" smtClean="0"/>
                <a:t>NIR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7262635" y="990600"/>
              <a:ext cx="475757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914400" y="2154072"/>
            <a:ext cx="3581400" cy="1905000"/>
          </a:xfrm>
          <a:prstGeom prst="roundRect">
            <a:avLst/>
          </a:prstGeom>
          <a:gradFill>
            <a:gsLst>
              <a:gs pos="38000">
                <a:srgbClr val="FFFF00">
                  <a:alpha val="60000"/>
                </a:srgbClr>
              </a:gs>
              <a:gs pos="0">
                <a:srgbClr val="FF0000"/>
              </a:gs>
              <a:gs pos="20000">
                <a:srgbClr val="FFC000">
                  <a:alpha val="85000"/>
                </a:srgbClr>
              </a:gs>
              <a:gs pos="67000">
                <a:srgbClr val="33CC33">
                  <a:alpha val="71000"/>
                </a:srgbClr>
              </a:gs>
              <a:gs pos="51000">
                <a:srgbClr val="FFFF00">
                  <a:alpha val="70000"/>
                </a:srgbClr>
              </a:gs>
              <a:gs pos="81000">
                <a:srgbClr val="00B05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Visible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Wavebands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600" y="1343123"/>
            <a:ext cx="217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Chlorophyll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2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95800" y="2154072"/>
            <a:ext cx="3581400" cy="1905000"/>
          </a:xfrm>
          <a:prstGeom prst="roundRect">
            <a:avLst/>
          </a:prstGeom>
          <a:gradFill>
            <a:gsLst>
              <a:gs pos="0">
                <a:srgbClr val="FF0000"/>
              </a:gs>
              <a:gs pos="12000">
                <a:schemeClr val="tx1"/>
              </a:gs>
              <a:gs pos="100000">
                <a:schemeClr val="tx1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Near Infrared</a:t>
            </a:r>
          </a:p>
          <a:p>
            <a:pPr algn="ctr"/>
            <a:r>
              <a:rPr lang="en-US" sz="2400" dirty="0" smtClean="0"/>
              <a:t>Wavebands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(NIR)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724" y="221228"/>
            <a:ext cx="309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Photosynthesis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328410"/>
            <a:ext cx="5510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Chlorophyll                      Biomass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8000" y="867559"/>
            <a:ext cx="533400" cy="460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1620797"/>
            <a:ext cx="898454" cy="79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2794" y="5617808"/>
            <a:ext cx="2398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“VIGOR”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Nutrient Status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45909" y="6096000"/>
            <a:ext cx="2340591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477000" y="5562600"/>
            <a:ext cx="2247900" cy="1064525"/>
            <a:chOff x="6477000" y="5562600"/>
            <a:chExt cx="2247900" cy="1064525"/>
          </a:xfrm>
        </p:grpSpPr>
        <p:pic>
          <p:nvPicPr>
            <p:cNvPr id="19" name="Picture 2" descr="Relay Cropping 2005 02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95" b="19563"/>
            <a:stretch/>
          </p:blipFill>
          <p:spPr bwMode="auto">
            <a:xfrm>
              <a:off x="6477000" y="5562600"/>
              <a:ext cx="2247900" cy="106452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2" name="TextBox 21"/>
            <p:cNvSpPr txBox="1"/>
            <p:nvPr/>
          </p:nvSpPr>
          <p:spPr>
            <a:xfrm>
              <a:off x="6756808" y="5740919"/>
              <a:ext cx="16882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>
                  <a:solidFill>
                    <a:schemeClr val="bg1"/>
                  </a:solidFill>
                </a:rPr>
                <a:t>Y </a:t>
              </a:r>
              <a:r>
                <a:rPr lang="en-US" sz="4000" b="1" i="1" dirty="0" err="1" smtClean="0">
                  <a:solidFill>
                    <a:schemeClr val="bg1"/>
                  </a:solidFill>
                </a:rPr>
                <a:t>i</a:t>
              </a:r>
              <a:r>
                <a:rPr lang="en-US" sz="4000" b="1" i="1" dirty="0" smtClean="0">
                  <a:solidFill>
                    <a:schemeClr val="bg1"/>
                  </a:solidFill>
                </a:rPr>
                <a:t> e l d</a:t>
              </a:r>
              <a:endParaRPr lang="en-US" sz="40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44724" y="4572000"/>
            <a:ext cx="2631811" cy="5232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Vegetation Index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03009" y="4062389"/>
            <a:ext cx="457200" cy="4933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41854" y="4078643"/>
            <a:ext cx="533400" cy="4608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 rot="2527096">
            <a:off x="2827046" y="4915288"/>
            <a:ext cx="516909" cy="749005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46000">
                <a:srgbClr val="00B050">
                  <a:shade val="67500"/>
                  <a:satMod val="115000"/>
                </a:srgbClr>
              </a:gs>
              <a:gs pos="100000">
                <a:srgbClr val="99FF3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Jim\AppData\Local\Microsoft\Windows\Temporary Internet Files\Content.IE5\HY19T76Y\MC9002934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45" y="5289789"/>
            <a:ext cx="815049" cy="13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914400" y="2154072"/>
            <a:ext cx="3581400" cy="1905000"/>
          </a:xfrm>
          <a:prstGeom prst="roundRect">
            <a:avLst/>
          </a:prstGeom>
          <a:gradFill>
            <a:gsLst>
              <a:gs pos="38000">
                <a:srgbClr val="FFFF00">
                  <a:alpha val="60000"/>
                </a:srgbClr>
              </a:gs>
              <a:gs pos="0">
                <a:srgbClr val="FF0000"/>
              </a:gs>
              <a:gs pos="20000">
                <a:srgbClr val="FFC000">
                  <a:alpha val="85000"/>
                </a:srgbClr>
              </a:gs>
              <a:gs pos="67000">
                <a:srgbClr val="33CC33">
                  <a:alpha val="71000"/>
                </a:srgbClr>
              </a:gs>
              <a:gs pos="51000">
                <a:srgbClr val="FFFF00">
                  <a:alpha val="70000"/>
                </a:srgbClr>
              </a:gs>
              <a:gs pos="81000">
                <a:srgbClr val="00B05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Visible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Wavebands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Modulation/Demodulation Using Polychromatic LEDs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657600" y="1447800"/>
            <a:ext cx="1066800" cy="914400"/>
          </a:xfrm>
          <a:prstGeom prst="irregularSeal1">
            <a:avLst/>
          </a:prstGeom>
          <a:gradFill rotWithShape="1">
            <a:gsLst>
              <a:gs pos="0">
                <a:srgbClr val="0080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00400" y="57150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LED</a:t>
            </a:r>
            <a:endParaRPr lang="en-US" sz="2400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867400" y="4800600"/>
            <a:ext cx="838200" cy="685800"/>
            <a:chOff x="3696" y="3024"/>
            <a:chExt cx="528" cy="432"/>
          </a:xfrm>
        </p:grpSpPr>
        <p:sp>
          <p:nvSpPr>
            <p:cNvPr id="38986" name="Rectangle 6"/>
            <p:cNvSpPr>
              <a:spLocks noChangeArrowheads="1"/>
            </p:cNvSpPr>
            <p:nvPr/>
          </p:nvSpPr>
          <p:spPr bwMode="auto">
            <a:xfrm>
              <a:off x="3696" y="3024"/>
              <a:ext cx="5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Line 7"/>
            <p:cNvSpPr>
              <a:spLocks noChangeShapeType="1"/>
            </p:cNvSpPr>
            <p:nvPr/>
          </p:nvSpPr>
          <p:spPr bwMode="auto">
            <a:xfrm>
              <a:off x="3840" y="31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8" name="Line 8"/>
            <p:cNvSpPr>
              <a:spLocks noChangeShapeType="1"/>
            </p:cNvSpPr>
            <p:nvPr/>
          </p:nvSpPr>
          <p:spPr bwMode="auto">
            <a:xfrm>
              <a:off x="3840" y="316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9" name="Line 9"/>
            <p:cNvSpPr>
              <a:spLocks noChangeShapeType="1"/>
            </p:cNvSpPr>
            <p:nvPr/>
          </p:nvSpPr>
          <p:spPr bwMode="auto">
            <a:xfrm flipV="1">
              <a:off x="3840" y="326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Line 10"/>
            <p:cNvSpPr>
              <a:spLocks noChangeShapeType="1"/>
            </p:cNvSpPr>
            <p:nvPr/>
          </p:nvSpPr>
          <p:spPr bwMode="auto">
            <a:xfrm>
              <a:off x="4032" y="31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1" name="Line 11"/>
            <p:cNvSpPr>
              <a:spLocks noChangeShapeType="1"/>
            </p:cNvSpPr>
            <p:nvPr/>
          </p:nvSpPr>
          <p:spPr bwMode="auto">
            <a:xfrm>
              <a:off x="4032" y="326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2" name="Line 12"/>
            <p:cNvSpPr>
              <a:spLocks noChangeShapeType="1"/>
            </p:cNvSpPr>
            <p:nvPr/>
          </p:nvSpPr>
          <p:spPr bwMode="auto">
            <a:xfrm flipH="1">
              <a:off x="3744" y="32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2667000" y="4648200"/>
            <a:ext cx="5638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5029200" y="5562600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PD1</a:t>
            </a:r>
            <a:endParaRPr lang="en-US" sz="2400"/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4876800" y="1600200"/>
            <a:ext cx="127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TARGET</a:t>
            </a:r>
          </a:p>
        </p:txBody>
      </p:sp>
      <p:sp>
        <p:nvSpPr>
          <p:cNvPr id="38921" name="Text Box 16"/>
          <p:cNvSpPr txBox="1">
            <a:spLocks noChangeArrowheads="1"/>
          </p:cNvSpPr>
          <p:nvPr/>
        </p:nvSpPr>
        <p:spPr bwMode="auto">
          <a:xfrm>
            <a:off x="6477000" y="6248400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SENSOR</a:t>
            </a:r>
          </a:p>
        </p:txBody>
      </p:sp>
      <p:pic>
        <p:nvPicPr>
          <p:cNvPr id="38922" name="Picture 17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Oval 18"/>
          <p:cNvSpPr>
            <a:spLocks noChangeArrowheads="1"/>
          </p:cNvSpPr>
          <p:nvPr/>
        </p:nvSpPr>
        <p:spPr bwMode="auto">
          <a:xfrm>
            <a:off x="3048000" y="4572000"/>
            <a:ext cx="10668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9"/>
          <p:cNvSpPr>
            <a:spLocks noChangeArrowheads="1"/>
          </p:cNvSpPr>
          <p:nvPr/>
        </p:nvSpPr>
        <p:spPr bwMode="auto">
          <a:xfrm>
            <a:off x="48768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20"/>
          <p:cNvSpPr>
            <a:spLocks noChangeArrowheads="1"/>
          </p:cNvSpPr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21"/>
          <p:cNvSpPr>
            <a:spLocks noChangeShapeType="1"/>
          </p:cNvSpPr>
          <p:nvPr/>
        </p:nvSpPr>
        <p:spPr bwMode="auto">
          <a:xfrm>
            <a:off x="51054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22"/>
          <p:cNvSpPr>
            <a:spLocks noChangeShapeType="1"/>
          </p:cNvSpPr>
          <p:nvPr/>
        </p:nvSpPr>
        <p:spPr bwMode="auto">
          <a:xfrm>
            <a:off x="5105400" y="50292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23"/>
          <p:cNvSpPr>
            <a:spLocks noChangeShapeType="1"/>
          </p:cNvSpPr>
          <p:nvPr/>
        </p:nvSpPr>
        <p:spPr bwMode="auto">
          <a:xfrm flipV="1">
            <a:off x="5105400" y="51816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4"/>
          <p:cNvSpPr>
            <a:spLocks noChangeShapeType="1"/>
          </p:cNvSpPr>
          <p:nvPr/>
        </p:nvSpPr>
        <p:spPr bwMode="auto">
          <a:xfrm>
            <a:off x="54102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5"/>
          <p:cNvSpPr>
            <a:spLocks noChangeShapeType="1"/>
          </p:cNvSpPr>
          <p:nvPr/>
        </p:nvSpPr>
        <p:spPr bwMode="auto">
          <a:xfrm>
            <a:off x="5410200" y="518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26"/>
          <p:cNvSpPr>
            <a:spLocks noChangeShapeType="1"/>
          </p:cNvSpPr>
          <p:nvPr/>
        </p:nvSpPr>
        <p:spPr bwMode="auto">
          <a:xfrm flipH="1">
            <a:off x="4953000" y="5181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7"/>
          <p:cNvSpPr>
            <a:spLocks noChangeArrowheads="1"/>
          </p:cNvSpPr>
          <p:nvPr/>
        </p:nvSpPr>
        <p:spPr bwMode="auto">
          <a:xfrm>
            <a:off x="57912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Text Box 28"/>
          <p:cNvSpPr txBox="1">
            <a:spLocks noChangeArrowheads="1"/>
          </p:cNvSpPr>
          <p:nvPr/>
        </p:nvSpPr>
        <p:spPr bwMode="auto">
          <a:xfrm>
            <a:off x="6019800" y="556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PD2</a:t>
            </a:r>
            <a:endParaRPr lang="en-US" sz="2400"/>
          </a:p>
        </p:txBody>
      </p:sp>
      <p:pic>
        <p:nvPicPr>
          <p:cNvPr id="38934" name="Picture 29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30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31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32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33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34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35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36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7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8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9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40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12" name="Group 44"/>
          <p:cNvGrpSpPr>
            <a:grpSpLocks/>
          </p:cNvGrpSpPr>
          <p:nvPr/>
        </p:nvGrpSpPr>
        <p:grpSpPr bwMode="auto">
          <a:xfrm>
            <a:off x="6019800" y="1828800"/>
            <a:ext cx="2590800" cy="1143000"/>
            <a:chOff x="3792" y="1152"/>
            <a:chExt cx="1632" cy="720"/>
          </a:xfrm>
        </p:grpSpPr>
        <p:grpSp>
          <p:nvGrpSpPr>
            <p:cNvPr id="38979" name="Group 45"/>
            <p:cNvGrpSpPr>
              <a:grpSpLocks/>
            </p:cNvGrpSpPr>
            <p:nvPr/>
          </p:nvGrpSpPr>
          <p:grpSpPr bwMode="auto">
            <a:xfrm>
              <a:off x="3792" y="1152"/>
              <a:ext cx="1632" cy="720"/>
              <a:chOff x="3792" y="1152"/>
              <a:chExt cx="1632" cy="720"/>
            </a:xfrm>
          </p:grpSpPr>
          <p:sp>
            <p:nvSpPr>
              <p:cNvPr id="38981" name="AutoShape 46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632" cy="720"/>
              </a:xfrm>
              <a:prstGeom prst="wedgeEllipseCallout">
                <a:avLst>
                  <a:gd name="adj1" fmla="val -81801"/>
                  <a:gd name="adj2" fmla="val 181806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  <p:sp>
            <p:nvSpPr>
              <p:cNvPr id="38982" name="AutoShape 47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632" cy="720"/>
              </a:xfrm>
              <a:prstGeom prst="wedgeEllipseCallout">
                <a:avLst>
                  <a:gd name="adj1" fmla="val -14218"/>
                  <a:gd name="adj2" fmla="val 177639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  <p:sp>
            <p:nvSpPr>
              <p:cNvPr id="38983" name="AutoShape 48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632" cy="720"/>
              </a:xfrm>
              <a:prstGeom prst="wedgeEllipseCallout">
                <a:avLst>
                  <a:gd name="adj1" fmla="val -48713"/>
                  <a:gd name="adj2" fmla="val 180972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38980" name="Text Box 49"/>
            <p:cNvSpPr txBox="1">
              <a:spLocks noChangeArrowheads="1"/>
            </p:cNvSpPr>
            <p:nvPr/>
          </p:nvSpPr>
          <p:spPr bwMode="auto">
            <a:xfrm>
              <a:off x="3888" y="1296"/>
              <a:ext cx="144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User Selected</a:t>
              </a:r>
            </a:p>
            <a:p>
              <a:pPr algn="ctr" eaLnBrk="1" hangingPunct="1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Filters</a:t>
              </a:r>
            </a:p>
          </p:txBody>
        </p:sp>
      </p:grpSp>
      <p:sp>
        <p:nvSpPr>
          <p:cNvPr id="38948" name="Rectangle 50"/>
          <p:cNvSpPr>
            <a:spLocks noChangeArrowheads="1"/>
          </p:cNvSpPr>
          <p:nvPr/>
        </p:nvSpPr>
        <p:spPr bwMode="auto">
          <a:xfrm>
            <a:off x="228600" y="6080125"/>
            <a:ext cx="1220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ACS-470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8949" name="Group 51"/>
          <p:cNvGrpSpPr>
            <a:grpSpLocks/>
          </p:cNvGrpSpPr>
          <p:nvPr/>
        </p:nvGrpSpPr>
        <p:grpSpPr bwMode="auto">
          <a:xfrm>
            <a:off x="6858000" y="4800600"/>
            <a:ext cx="838200" cy="685800"/>
            <a:chOff x="3696" y="3024"/>
            <a:chExt cx="528" cy="432"/>
          </a:xfrm>
        </p:grpSpPr>
        <p:sp>
          <p:nvSpPr>
            <p:cNvPr id="38972" name="Rectangle 52"/>
            <p:cNvSpPr>
              <a:spLocks noChangeArrowheads="1"/>
            </p:cNvSpPr>
            <p:nvPr/>
          </p:nvSpPr>
          <p:spPr bwMode="auto">
            <a:xfrm>
              <a:off x="3696" y="3024"/>
              <a:ext cx="5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3" name="Line 53"/>
            <p:cNvSpPr>
              <a:spLocks noChangeShapeType="1"/>
            </p:cNvSpPr>
            <p:nvPr/>
          </p:nvSpPr>
          <p:spPr bwMode="auto">
            <a:xfrm>
              <a:off x="3840" y="31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4" name="Line 54"/>
            <p:cNvSpPr>
              <a:spLocks noChangeShapeType="1"/>
            </p:cNvSpPr>
            <p:nvPr/>
          </p:nvSpPr>
          <p:spPr bwMode="auto">
            <a:xfrm>
              <a:off x="3840" y="316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55"/>
            <p:cNvSpPr>
              <a:spLocks noChangeShapeType="1"/>
            </p:cNvSpPr>
            <p:nvPr/>
          </p:nvSpPr>
          <p:spPr bwMode="auto">
            <a:xfrm flipV="1">
              <a:off x="3840" y="326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6" name="Line 56"/>
            <p:cNvSpPr>
              <a:spLocks noChangeShapeType="1"/>
            </p:cNvSpPr>
            <p:nvPr/>
          </p:nvSpPr>
          <p:spPr bwMode="auto">
            <a:xfrm>
              <a:off x="4032" y="31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7" name="Line 57"/>
            <p:cNvSpPr>
              <a:spLocks noChangeShapeType="1"/>
            </p:cNvSpPr>
            <p:nvPr/>
          </p:nvSpPr>
          <p:spPr bwMode="auto">
            <a:xfrm>
              <a:off x="4032" y="326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8" name="Line 58"/>
            <p:cNvSpPr>
              <a:spLocks noChangeShapeType="1"/>
            </p:cNvSpPr>
            <p:nvPr/>
          </p:nvSpPr>
          <p:spPr bwMode="auto">
            <a:xfrm flipH="1">
              <a:off x="3744" y="32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50" name="Oval 59"/>
          <p:cNvSpPr>
            <a:spLocks noChangeArrowheads="1"/>
          </p:cNvSpPr>
          <p:nvPr/>
        </p:nvSpPr>
        <p:spPr bwMode="auto">
          <a:xfrm>
            <a:off x="67056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Text Box 60"/>
          <p:cNvSpPr txBox="1">
            <a:spLocks noChangeArrowheads="1"/>
          </p:cNvSpPr>
          <p:nvPr/>
        </p:nvSpPr>
        <p:spPr bwMode="auto">
          <a:xfrm>
            <a:off x="7010400" y="556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PD3</a:t>
            </a:r>
            <a:endParaRPr lang="en-US" sz="2400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 flipV="1">
            <a:off x="3505200" y="22098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30" name="Group 62"/>
          <p:cNvGrpSpPr>
            <a:grpSpLocks/>
          </p:cNvGrpSpPr>
          <p:nvPr/>
        </p:nvGrpSpPr>
        <p:grpSpPr bwMode="auto">
          <a:xfrm>
            <a:off x="4343400" y="2209800"/>
            <a:ext cx="2819400" cy="2667000"/>
            <a:chOff x="2736" y="1392"/>
            <a:chExt cx="1776" cy="1680"/>
          </a:xfrm>
        </p:grpSpPr>
        <p:sp>
          <p:nvSpPr>
            <p:cNvPr id="38969" name="Line 63"/>
            <p:cNvSpPr>
              <a:spLocks noChangeShapeType="1"/>
            </p:cNvSpPr>
            <p:nvPr/>
          </p:nvSpPr>
          <p:spPr bwMode="auto">
            <a:xfrm>
              <a:off x="2736" y="139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0" name="Line 64"/>
            <p:cNvSpPr>
              <a:spLocks noChangeShapeType="1"/>
            </p:cNvSpPr>
            <p:nvPr/>
          </p:nvSpPr>
          <p:spPr bwMode="auto">
            <a:xfrm>
              <a:off x="2736" y="139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1" name="Line 65"/>
            <p:cNvSpPr>
              <a:spLocks noChangeShapeType="1"/>
            </p:cNvSpPr>
            <p:nvPr/>
          </p:nvSpPr>
          <p:spPr bwMode="auto">
            <a:xfrm>
              <a:off x="2736" y="139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34" name="Group 66"/>
          <p:cNvGrpSpPr>
            <a:grpSpLocks/>
          </p:cNvGrpSpPr>
          <p:nvPr/>
        </p:nvGrpSpPr>
        <p:grpSpPr bwMode="auto">
          <a:xfrm>
            <a:off x="4343400" y="2209800"/>
            <a:ext cx="2819400" cy="2667000"/>
            <a:chOff x="3840" y="2112"/>
            <a:chExt cx="1776" cy="1680"/>
          </a:xfrm>
        </p:grpSpPr>
        <p:sp>
          <p:nvSpPr>
            <p:cNvPr id="38966" name="Line 67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Line 68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Line 69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38" name="Line 70"/>
          <p:cNvSpPr>
            <a:spLocks noChangeShapeType="1"/>
          </p:cNvSpPr>
          <p:nvPr/>
        </p:nvSpPr>
        <p:spPr bwMode="auto">
          <a:xfrm flipV="1">
            <a:off x="3505200" y="22860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 flipV="1">
            <a:off x="3505200" y="23622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 flipV="1">
            <a:off x="3505200" y="22098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41" name="Group 73"/>
          <p:cNvGrpSpPr>
            <a:grpSpLocks/>
          </p:cNvGrpSpPr>
          <p:nvPr/>
        </p:nvGrpSpPr>
        <p:grpSpPr bwMode="auto">
          <a:xfrm>
            <a:off x="4267200" y="2133600"/>
            <a:ext cx="2819400" cy="2667000"/>
            <a:chOff x="3840" y="2112"/>
            <a:chExt cx="1776" cy="1680"/>
          </a:xfrm>
        </p:grpSpPr>
        <p:sp>
          <p:nvSpPr>
            <p:cNvPr id="38963" name="Line 74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Line 75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Line 76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45" name="Group 77"/>
          <p:cNvGrpSpPr>
            <a:grpSpLocks/>
          </p:cNvGrpSpPr>
          <p:nvPr/>
        </p:nvGrpSpPr>
        <p:grpSpPr bwMode="auto">
          <a:xfrm>
            <a:off x="4343400" y="2209800"/>
            <a:ext cx="2819400" cy="2667000"/>
            <a:chOff x="3840" y="2112"/>
            <a:chExt cx="1776" cy="1680"/>
          </a:xfrm>
        </p:grpSpPr>
        <p:sp>
          <p:nvSpPr>
            <p:cNvPr id="38960" name="Line 78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Line 79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Line 80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90642" y="1626752"/>
            <a:ext cx="244105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</a:p>
          <a:p>
            <a:r>
              <a:rPr lang="en-US" dirty="0" smtClean="0"/>
              <a:t>Select 3 wavebands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External GPS</a:t>
            </a:r>
          </a:p>
          <a:p>
            <a:r>
              <a:rPr lang="en-US" dirty="0" smtClean="0"/>
              <a:t>External power</a:t>
            </a:r>
          </a:p>
          <a:p>
            <a:r>
              <a:rPr lang="en-US" dirty="0" smtClean="0"/>
              <a:t>Waveband output</a:t>
            </a:r>
          </a:p>
          <a:p>
            <a:r>
              <a:rPr lang="en-US" dirty="0" smtClean="0"/>
              <a:t>Output to data logger</a:t>
            </a:r>
          </a:p>
          <a:p>
            <a:r>
              <a:rPr lang="en-US" dirty="0" smtClean="0"/>
              <a:t>Continuous data (10 Hz)</a:t>
            </a:r>
          </a:p>
          <a:p>
            <a:r>
              <a:rPr lang="en-US" dirty="0" smtClean="0"/>
              <a:t>Real-time applications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" y="1276634"/>
            <a:ext cx="2946400" cy="2209800"/>
          </a:xfrm>
          <a:prstGeom prst="rect">
            <a:avLst/>
          </a:prstGeom>
        </p:spPr>
      </p:pic>
      <p:pic>
        <p:nvPicPr>
          <p:cNvPr id="83" name="Picture 16" descr="Fig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5"/>
          <a:stretch/>
        </p:blipFill>
        <p:spPr bwMode="auto">
          <a:xfrm>
            <a:off x="206991" y="3662370"/>
            <a:ext cx="2211563" cy="22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9" grpId="0" animBg="1"/>
      <p:bldP spid="32838" grpId="0" animBg="1"/>
      <p:bldP spid="32839" grpId="0" animBg="1"/>
      <p:bldP spid="3284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DSC_0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229225" cy="3473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441950" y="96838"/>
            <a:ext cx="3294063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en-US" sz="2800"/>
              <a:t>Crop Circle ACS-430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>
                <a:solidFill>
                  <a:schemeClr val="bg1"/>
                </a:solidFill>
              </a:rPr>
              <a:t>or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2800"/>
              <a:t>AgLeader OptRx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 rot="-601562">
            <a:off x="481013" y="4386263"/>
            <a:ext cx="28019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Cotton</a:t>
            </a:r>
          </a:p>
          <a:p>
            <a:pPr algn="ctr" eaLnBrk="1" hangingPunct="1"/>
            <a:r>
              <a:rPr lang="en-US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Greece - 2010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381000"/>
            <a:ext cx="3934525" cy="3505200"/>
            <a:chOff x="533400" y="3160499"/>
            <a:chExt cx="2336611" cy="2402101"/>
          </a:xfrm>
        </p:grpSpPr>
        <p:pic>
          <p:nvPicPr>
            <p:cNvPr id="7" name="Picture 5" descr="DSC_037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4" t="30844" r="10633"/>
            <a:stretch/>
          </p:blipFill>
          <p:spPr bwMode="auto">
            <a:xfrm>
              <a:off x="533400" y="3160499"/>
              <a:ext cx="2336611" cy="240210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Isosceles Triangle 4"/>
            <p:cNvSpPr/>
            <p:nvPr/>
          </p:nvSpPr>
          <p:spPr>
            <a:xfrm>
              <a:off x="1066800" y="3581400"/>
              <a:ext cx="1377287" cy="1577383"/>
            </a:xfrm>
            <a:custGeom>
              <a:avLst/>
              <a:gdLst>
                <a:gd name="connsiteX0" fmla="*/ 0 w 1295400"/>
                <a:gd name="connsiteY0" fmla="*/ 1167951 h 1167951"/>
                <a:gd name="connsiteX1" fmla="*/ 647700 w 1295400"/>
                <a:gd name="connsiteY1" fmla="*/ 0 h 1167951"/>
                <a:gd name="connsiteX2" fmla="*/ 1295400 w 1295400"/>
                <a:gd name="connsiteY2" fmla="*/ 1167951 h 1167951"/>
                <a:gd name="connsiteX3" fmla="*/ 0 w 1295400"/>
                <a:gd name="connsiteY3" fmla="*/ 1167951 h 1167951"/>
                <a:gd name="connsiteX0" fmla="*/ 0 w 1295400"/>
                <a:gd name="connsiteY0" fmla="*/ 1167951 h 1577383"/>
                <a:gd name="connsiteX1" fmla="*/ 647700 w 1295400"/>
                <a:gd name="connsiteY1" fmla="*/ 0 h 1577383"/>
                <a:gd name="connsiteX2" fmla="*/ 1295400 w 1295400"/>
                <a:gd name="connsiteY2" fmla="*/ 1577383 h 1577383"/>
                <a:gd name="connsiteX3" fmla="*/ 0 w 1295400"/>
                <a:gd name="connsiteY3" fmla="*/ 1167951 h 1577383"/>
                <a:gd name="connsiteX0" fmla="*/ 0 w 1281752"/>
                <a:gd name="connsiteY0" fmla="*/ 1277133 h 1577383"/>
                <a:gd name="connsiteX1" fmla="*/ 634052 w 1281752"/>
                <a:gd name="connsiteY1" fmla="*/ 0 h 1577383"/>
                <a:gd name="connsiteX2" fmla="*/ 1281752 w 1281752"/>
                <a:gd name="connsiteY2" fmla="*/ 1577383 h 1577383"/>
                <a:gd name="connsiteX3" fmla="*/ 0 w 1281752"/>
                <a:gd name="connsiteY3" fmla="*/ 1277133 h 1577383"/>
                <a:gd name="connsiteX0" fmla="*/ 0 w 1377287"/>
                <a:gd name="connsiteY0" fmla="*/ 1263485 h 1577383"/>
                <a:gd name="connsiteX1" fmla="*/ 729587 w 1377287"/>
                <a:gd name="connsiteY1" fmla="*/ 0 h 1577383"/>
                <a:gd name="connsiteX2" fmla="*/ 1377287 w 1377287"/>
                <a:gd name="connsiteY2" fmla="*/ 1577383 h 1577383"/>
                <a:gd name="connsiteX3" fmla="*/ 0 w 1377287"/>
                <a:gd name="connsiteY3" fmla="*/ 1263485 h 15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287" h="1577383">
                  <a:moveTo>
                    <a:pt x="0" y="1263485"/>
                  </a:moveTo>
                  <a:lnTo>
                    <a:pt x="729587" y="0"/>
                  </a:lnTo>
                  <a:lnTo>
                    <a:pt x="1377287" y="1577383"/>
                  </a:lnTo>
                  <a:lnTo>
                    <a:pt x="0" y="1263485"/>
                  </a:lnTo>
                  <a:close/>
                </a:path>
              </a:pathLst>
            </a:custGeom>
            <a:solidFill>
              <a:srgbClr val="FFFF00">
                <a:alpha val="32941"/>
              </a:srgbClr>
            </a:solidFill>
            <a:ln w="1905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29351">
            <a:off x="247903" y="393811"/>
            <a:ext cx="593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Instrumentation in Chinese Laboratory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94214"/>
            <a:ext cx="6629400" cy="4893647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ASD sensor  </a:t>
            </a:r>
            <a:r>
              <a:rPr lang="en-US" sz="2000" dirty="0" smtClean="0">
                <a:solidFill>
                  <a:srgbClr val="00B050"/>
                </a:solidFill>
              </a:rPr>
              <a:t>(hyper-spectral)</a:t>
            </a:r>
          </a:p>
          <a:p>
            <a:r>
              <a:rPr lang="en-US" sz="2400" dirty="0" err="1" smtClean="0"/>
              <a:t>CropSCAN</a:t>
            </a:r>
            <a:r>
              <a:rPr lang="en-US" sz="2400" dirty="0" smtClean="0"/>
              <a:t> sensor  </a:t>
            </a:r>
            <a:r>
              <a:rPr lang="en-US" sz="2000" dirty="0" smtClean="0">
                <a:solidFill>
                  <a:srgbClr val="C00000"/>
                </a:solidFill>
              </a:rPr>
              <a:t>(16 wavebands)</a:t>
            </a:r>
          </a:p>
          <a:p>
            <a:r>
              <a:rPr lang="en-US" sz="2400" dirty="0" smtClean="0"/>
              <a:t>Minolta SPAD meters</a:t>
            </a:r>
          </a:p>
          <a:p>
            <a:r>
              <a:rPr lang="en-US" sz="2400" dirty="0" smtClean="0"/>
              <a:t>Li-</a:t>
            </a:r>
            <a:r>
              <a:rPr lang="en-US" sz="2400" dirty="0" err="1" smtClean="0"/>
              <a:t>Cor</a:t>
            </a:r>
            <a:r>
              <a:rPr lang="en-US" sz="2400" dirty="0" smtClean="0"/>
              <a:t> light bar </a:t>
            </a:r>
          </a:p>
          <a:p>
            <a:r>
              <a:rPr lang="en-US" sz="2400" dirty="0" smtClean="0"/>
              <a:t>EM 38  </a:t>
            </a:r>
            <a:r>
              <a:rPr lang="en-US" sz="2000" dirty="0" smtClean="0">
                <a:solidFill>
                  <a:srgbClr val="FF0000"/>
                </a:solidFill>
              </a:rPr>
              <a:t>(map electrical conductivity)</a:t>
            </a:r>
          </a:p>
          <a:p>
            <a:r>
              <a:rPr lang="en-US" sz="2400" dirty="0" smtClean="0"/>
              <a:t>Trimble DGPS</a:t>
            </a:r>
          </a:p>
          <a:p>
            <a:r>
              <a:rPr lang="en-US" sz="2400" dirty="0" err="1" smtClean="0"/>
              <a:t>Hach</a:t>
            </a:r>
            <a:r>
              <a:rPr lang="en-US" sz="2400" dirty="0" smtClean="0"/>
              <a:t> portable chemistry kit  </a:t>
            </a:r>
            <a:r>
              <a:rPr lang="en-US" sz="2000" dirty="0" smtClean="0">
                <a:solidFill>
                  <a:srgbClr val="0070C0"/>
                </a:solidFill>
              </a:rPr>
              <a:t>(pH, EC, more)</a:t>
            </a:r>
          </a:p>
          <a:p>
            <a:r>
              <a:rPr lang="en-US" sz="2400" dirty="0" smtClean="0"/>
              <a:t>Canister-type passive sensors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(up and down)</a:t>
            </a:r>
          </a:p>
          <a:p>
            <a:r>
              <a:rPr lang="en-US" sz="2400" dirty="0" smtClean="0"/>
              <a:t>Wave-band specific sensors </a:t>
            </a:r>
            <a:r>
              <a:rPr lang="en-US" sz="2000" dirty="0" smtClean="0">
                <a:solidFill>
                  <a:srgbClr val="FF0000"/>
                </a:solidFill>
              </a:rPr>
              <a:t>(Chinese built)</a:t>
            </a:r>
          </a:p>
          <a:p>
            <a:r>
              <a:rPr lang="en-US" sz="2400" dirty="0" err="1" smtClean="0"/>
              <a:t>Spectralon</a:t>
            </a:r>
            <a:r>
              <a:rPr lang="en-US" sz="2400" dirty="0" smtClean="0"/>
              <a:t> reference panels </a:t>
            </a:r>
            <a:r>
              <a:rPr lang="en-US" sz="2000" dirty="0" smtClean="0">
                <a:solidFill>
                  <a:srgbClr val="A50021"/>
                </a:solidFill>
              </a:rPr>
              <a:t>(several)</a:t>
            </a:r>
          </a:p>
          <a:p>
            <a:r>
              <a:rPr lang="en-US" sz="2400" dirty="0" smtClean="0"/>
              <a:t>Grey-scale calibration panels  </a:t>
            </a:r>
            <a:r>
              <a:rPr lang="en-US" sz="2000" dirty="0" smtClean="0">
                <a:solidFill>
                  <a:srgbClr val="A50021"/>
                </a:solidFill>
              </a:rPr>
              <a:t>(several sets of 4)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b="1" dirty="0" err="1">
                <a:solidFill>
                  <a:srgbClr val="00B050"/>
                </a:solidFill>
              </a:rPr>
              <a:t>GreenSeeker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 smtClean="0"/>
              <a:t>Circuit boards being developed and tested</a:t>
            </a:r>
          </a:p>
        </p:txBody>
      </p:sp>
    </p:spTree>
    <p:extLst>
      <p:ext uri="{BB962C8B-B14F-4D97-AF65-F5344CB8AC3E}">
        <p14:creationId xmlns:p14="http://schemas.microsoft.com/office/powerpoint/2010/main" val="29355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Modulation/Demodulation Using Polychromatic LEDs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657600" y="1447800"/>
            <a:ext cx="1066800" cy="914400"/>
          </a:xfrm>
          <a:prstGeom prst="irregularSeal1">
            <a:avLst/>
          </a:prstGeom>
          <a:gradFill rotWithShape="1">
            <a:gsLst>
              <a:gs pos="0">
                <a:srgbClr val="0080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00400" y="57150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LED</a:t>
            </a:r>
            <a:endParaRPr lang="en-US" sz="2400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867400" y="4800600"/>
            <a:ext cx="838200" cy="685800"/>
            <a:chOff x="3696" y="3024"/>
            <a:chExt cx="528" cy="432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rgbClr val="FF0000"/>
              </a:gs>
            </a:gsLst>
            <a:lin ang="10800000" scaled="1"/>
          </a:gradFill>
        </p:grpSpPr>
        <p:sp>
          <p:nvSpPr>
            <p:cNvPr id="38986" name="Rectangle 6"/>
            <p:cNvSpPr>
              <a:spLocks noChangeArrowheads="1"/>
            </p:cNvSpPr>
            <p:nvPr/>
          </p:nvSpPr>
          <p:spPr bwMode="auto">
            <a:xfrm>
              <a:off x="3696" y="3024"/>
              <a:ext cx="528" cy="432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Line 7"/>
            <p:cNvSpPr>
              <a:spLocks noChangeShapeType="1"/>
            </p:cNvSpPr>
            <p:nvPr/>
          </p:nvSpPr>
          <p:spPr bwMode="auto">
            <a:xfrm>
              <a:off x="3840" y="3168"/>
              <a:ext cx="0" cy="19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8" name="Line 8"/>
            <p:cNvSpPr>
              <a:spLocks noChangeShapeType="1"/>
            </p:cNvSpPr>
            <p:nvPr/>
          </p:nvSpPr>
          <p:spPr bwMode="auto">
            <a:xfrm>
              <a:off x="3840" y="3168"/>
              <a:ext cx="192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9" name="Line 9"/>
            <p:cNvSpPr>
              <a:spLocks noChangeShapeType="1"/>
            </p:cNvSpPr>
            <p:nvPr/>
          </p:nvSpPr>
          <p:spPr bwMode="auto">
            <a:xfrm flipV="1">
              <a:off x="3840" y="3264"/>
              <a:ext cx="192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Line 10"/>
            <p:cNvSpPr>
              <a:spLocks noChangeShapeType="1"/>
            </p:cNvSpPr>
            <p:nvPr/>
          </p:nvSpPr>
          <p:spPr bwMode="auto">
            <a:xfrm>
              <a:off x="4032" y="3168"/>
              <a:ext cx="0" cy="19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1" name="Line 11"/>
            <p:cNvSpPr>
              <a:spLocks noChangeShapeType="1"/>
            </p:cNvSpPr>
            <p:nvPr/>
          </p:nvSpPr>
          <p:spPr bwMode="auto">
            <a:xfrm>
              <a:off x="4032" y="3264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2" name="Line 12"/>
            <p:cNvSpPr>
              <a:spLocks noChangeShapeType="1"/>
            </p:cNvSpPr>
            <p:nvPr/>
          </p:nvSpPr>
          <p:spPr bwMode="auto">
            <a:xfrm flipH="1">
              <a:off x="3744" y="3264"/>
              <a:ext cx="9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2667000" y="4648200"/>
            <a:ext cx="56388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5029200" y="5562600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PD1</a:t>
            </a:r>
            <a:endParaRPr lang="en-US" sz="2400"/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4678206" y="1388660"/>
            <a:ext cx="127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</a:t>
            </a:r>
          </a:p>
        </p:txBody>
      </p:sp>
      <p:sp>
        <p:nvSpPr>
          <p:cNvPr id="38921" name="Text Box 16"/>
          <p:cNvSpPr txBox="1">
            <a:spLocks noChangeArrowheads="1"/>
          </p:cNvSpPr>
          <p:nvPr/>
        </p:nvSpPr>
        <p:spPr bwMode="auto">
          <a:xfrm>
            <a:off x="6477000" y="6248400"/>
            <a:ext cx="1314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SENSOR</a:t>
            </a:r>
          </a:p>
        </p:txBody>
      </p:sp>
      <p:pic>
        <p:nvPicPr>
          <p:cNvPr id="38922" name="Picture 17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Oval 18"/>
          <p:cNvSpPr>
            <a:spLocks noChangeArrowheads="1"/>
          </p:cNvSpPr>
          <p:nvPr/>
        </p:nvSpPr>
        <p:spPr bwMode="auto">
          <a:xfrm>
            <a:off x="3048000" y="4572000"/>
            <a:ext cx="10668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9"/>
          <p:cNvSpPr>
            <a:spLocks noChangeArrowheads="1"/>
          </p:cNvSpPr>
          <p:nvPr/>
        </p:nvSpPr>
        <p:spPr bwMode="auto">
          <a:xfrm>
            <a:off x="48768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20"/>
          <p:cNvSpPr>
            <a:spLocks noChangeArrowheads="1"/>
          </p:cNvSpPr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21"/>
          <p:cNvSpPr>
            <a:spLocks noChangeShapeType="1"/>
          </p:cNvSpPr>
          <p:nvPr/>
        </p:nvSpPr>
        <p:spPr bwMode="auto">
          <a:xfrm>
            <a:off x="51054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22"/>
          <p:cNvSpPr>
            <a:spLocks noChangeShapeType="1"/>
          </p:cNvSpPr>
          <p:nvPr/>
        </p:nvSpPr>
        <p:spPr bwMode="auto">
          <a:xfrm>
            <a:off x="5105400" y="50292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23"/>
          <p:cNvSpPr>
            <a:spLocks noChangeShapeType="1"/>
          </p:cNvSpPr>
          <p:nvPr/>
        </p:nvSpPr>
        <p:spPr bwMode="auto">
          <a:xfrm flipV="1">
            <a:off x="5105400" y="51816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4"/>
          <p:cNvSpPr>
            <a:spLocks noChangeShapeType="1"/>
          </p:cNvSpPr>
          <p:nvPr/>
        </p:nvSpPr>
        <p:spPr bwMode="auto">
          <a:xfrm>
            <a:off x="5410200" y="502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5"/>
          <p:cNvSpPr>
            <a:spLocks noChangeShapeType="1"/>
          </p:cNvSpPr>
          <p:nvPr/>
        </p:nvSpPr>
        <p:spPr bwMode="auto">
          <a:xfrm>
            <a:off x="5410200" y="518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26"/>
          <p:cNvSpPr>
            <a:spLocks noChangeShapeType="1"/>
          </p:cNvSpPr>
          <p:nvPr/>
        </p:nvSpPr>
        <p:spPr bwMode="auto">
          <a:xfrm flipH="1">
            <a:off x="4953000" y="5181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7"/>
          <p:cNvSpPr>
            <a:spLocks noChangeArrowheads="1"/>
          </p:cNvSpPr>
          <p:nvPr/>
        </p:nvSpPr>
        <p:spPr bwMode="auto">
          <a:xfrm>
            <a:off x="57912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Text Box 28"/>
          <p:cNvSpPr txBox="1">
            <a:spLocks noChangeArrowheads="1"/>
          </p:cNvSpPr>
          <p:nvPr/>
        </p:nvSpPr>
        <p:spPr bwMode="auto">
          <a:xfrm>
            <a:off x="6019800" y="556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PD2</a:t>
            </a:r>
            <a:endParaRPr lang="en-US" sz="2400"/>
          </a:p>
        </p:txBody>
      </p:sp>
      <p:pic>
        <p:nvPicPr>
          <p:cNvPr id="38934" name="Picture 29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30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31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32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33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34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35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Picture 36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7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8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9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40" descr="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45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12" name="Group 44"/>
          <p:cNvGrpSpPr>
            <a:grpSpLocks/>
          </p:cNvGrpSpPr>
          <p:nvPr/>
        </p:nvGrpSpPr>
        <p:grpSpPr bwMode="auto">
          <a:xfrm>
            <a:off x="5505014" y="1828800"/>
            <a:ext cx="3772771" cy="1143000"/>
            <a:chOff x="3593" y="1152"/>
            <a:chExt cx="1949" cy="720"/>
          </a:xfrm>
        </p:grpSpPr>
        <p:grpSp>
          <p:nvGrpSpPr>
            <p:cNvPr id="38979" name="Group 45"/>
            <p:cNvGrpSpPr>
              <a:grpSpLocks/>
            </p:cNvGrpSpPr>
            <p:nvPr/>
          </p:nvGrpSpPr>
          <p:grpSpPr bwMode="auto">
            <a:xfrm>
              <a:off x="3593" y="1152"/>
              <a:ext cx="1831" cy="720"/>
              <a:chOff x="3593" y="1152"/>
              <a:chExt cx="1831" cy="720"/>
            </a:xfrm>
          </p:grpSpPr>
          <p:sp>
            <p:nvSpPr>
              <p:cNvPr id="38981" name="AutoShape 46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632" cy="720"/>
              </a:xfrm>
              <a:prstGeom prst="wedgeEllipseCallout">
                <a:avLst>
                  <a:gd name="adj1" fmla="val -70569"/>
                  <a:gd name="adj2" fmla="val 181806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  <p:sp>
            <p:nvSpPr>
              <p:cNvPr id="38982" name="AutoShape 47"/>
              <p:cNvSpPr>
                <a:spLocks noChangeArrowheads="1"/>
              </p:cNvSpPr>
              <p:nvPr/>
            </p:nvSpPr>
            <p:spPr bwMode="auto">
              <a:xfrm>
                <a:off x="3593" y="1152"/>
                <a:ext cx="1831" cy="720"/>
              </a:xfrm>
              <a:prstGeom prst="wedgeEllipseCallout">
                <a:avLst>
                  <a:gd name="adj1" fmla="val -8714"/>
                  <a:gd name="adj2" fmla="val 176445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  <p:sp>
            <p:nvSpPr>
              <p:cNvPr id="38983" name="AutoShape 48"/>
              <p:cNvSpPr>
                <a:spLocks noChangeArrowheads="1"/>
              </p:cNvSpPr>
              <p:nvPr/>
            </p:nvSpPr>
            <p:spPr bwMode="auto">
              <a:xfrm>
                <a:off x="3792" y="1152"/>
                <a:ext cx="1632" cy="720"/>
              </a:xfrm>
              <a:prstGeom prst="wedgeEllipseCallout">
                <a:avLst>
                  <a:gd name="adj1" fmla="val -43529"/>
                  <a:gd name="adj2" fmla="val 176196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 b="1"/>
              </a:p>
            </p:txBody>
          </p:sp>
        </p:grpSp>
        <p:sp>
          <p:nvSpPr>
            <p:cNvPr id="38980" name="Text Box 49"/>
            <p:cNvSpPr txBox="1">
              <a:spLocks noChangeArrowheads="1"/>
            </p:cNvSpPr>
            <p:nvPr/>
          </p:nvSpPr>
          <p:spPr bwMode="auto">
            <a:xfrm>
              <a:off x="3673" y="1296"/>
              <a:ext cx="186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Red, </a:t>
              </a:r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Red-edge</a:t>
              </a:r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 and 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algn="ctr" eaLnBrk="1" hangingPunct="1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NIR Filters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8948" name="Rectangle 50"/>
          <p:cNvSpPr>
            <a:spLocks noChangeArrowheads="1"/>
          </p:cNvSpPr>
          <p:nvPr/>
        </p:nvSpPr>
        <p:spPr bwMode="auto">
          <a:xfrm>
            <a:off x="228600" y="6080125"/>
            <a:ext cx="1443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RapidSCAN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8949" name="Group 51"/>
          <p:cNvGrpSpPr>
            <a:grpSpLocks/>
          </p:cNvGrpSpPr>
          <p:nvPr/>
        </p:nvGrpSpPr>
        <p:grpSpPr bwMode="auto">
          <a:xfrm>
            <a:off x="6858000" y="4800600"/>
            <a:ext cx="838200" cy="685800"/>
            <a:chOff x="3696" y="3024"/>
            <a:chExt cx="528" cy="432"/>
          </a:xfrm>
          <a:solidFill>
            <a:schemeClr val="bg1">
              <a:lumMod val="85000"/>
            </a:schemeClr>
          </a:solidFill>
        </p:grpSpPr>
        <p:sp>
          <p:nvSpPr>
            <p:cNvPr id="38972" name="Rectangle 52"/>
            <p:cNvSpPr>
              <a:spLocks noChangeArrowheads="1"/>
            </p:cNvSpPr>
            <p:nvPr/>
          </p:nvSpPr>
          <p:spPr bwMode="auto">
            <a:xfrm>
              <a:off x="3696" y="3024"/>
              <a:ext cx="528" cy="432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3" name="Line 53"/>
            <p:cNvSpPr>
              <a:spLocks noChangeShapeType="1"/>
            </p:cNvSpPr>
            <p:nvPr/>
          </p:nvSpPr>
          <p:spPr bwMode="auto">
            <a:xfrm>
              <a:off x="3840" y="3168"/>
              <a:ext cx="0" cy="19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4" name="Line 54"/>
            <p:cNvSpPr>
              <a:spLocks noChangeShapeType="1"/>
            </p:cNvSpPr>
            <p:nvPr/>
          </p:nvSpPr>
          <p:spPr bwMode="auto">
            <a:xfrm>
              <a:off x="3840" y="3168"/>
              <a:ext cx="192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55"/>
            <p:cNvSpPr>
              <a:spLocks noChangeShapeType="1"/>
            </p:cNvSpPr>
            <p:nvPr/>
          </p:nvSpPr>
          <p:spPr bwMode="auto">
            <a:xfrm flipV="1">
              <a:off x="3840" y="3264"/>
              <a:ext cx="192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6" name="Line 56"/>
            <p:cNvSpPr>
              <a:spLocks noChangeShapeType="1"/>
            </p:cNvSpPr>
            <p:nvPr/>
          </p:nvSpPr>
          <p:spPr bwMode="auto">
            <a:xfrm>
              <a:off x="4032" y="3168"/>
              <a:ext cx="0" cy="19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7" name="Line 57"/>
            <p:cNvSpPr>
              <a:spLocks noChangeShapeType="1"/>
            </p:cNvSpPr>
            <p:nvPr/>
          </p:nvSpPr>
          <p:spPr bwMode="auto">
            <a:xfrm>
              <a:off x="4032" y="3264"/>
              <a:ext cx="14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8" name="Line 58"/>
            <p:cNvSpPr>
              <a:spLocks noChangeShapeType="1"/>
            </p:cNvSpPr>
            <p:nvPr/>
          </p:nvSpPr>
          <p:spPr bwMode="auto">
            <a:xfrm flipH="1">
              <a:off x="3744" y="3264"/>
              <a:ext cx="9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50" name="Oval 59"/>
          <p:cNvSpPr>
            <a:spLocks noChangeArrowheads="1"/>
          </p:cNvSpPr>
          <p:nvPr/>
        </p:nvSpPr>
        <p:spPr bwMode="auto">
          <a:xfrm>
            <a:off x="6705600" y="4572000"/>
            <a:ext cx="4572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Text Box 60"/>
          <p:cNvSpPr txBox="1">
            <a:spLocks noChangeArrowheads="1"/>
          </p:cNvSpPr>
          <p:nvPr/>
        </p:nvSpPr>
        <p:spPr bwMode="auto">
          <a:xfrm>
            <a:off x="7010400" y="5562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/>
              <a:t>PD3</a:t>
            </a:r>
            <a:endParaRPr lang="en-US" sz="2400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 flipV="1">
            <a:off x="3505200" y="22098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30" name="Group 62"/>
          <p:cNvGrpSpPr>
            <a:grpSpLocks/>
          </p:cNvGrpSpPr>
          <p:nvPr/>
        </p:nvGrpSpPr>
        <p:grpSpPr bwMode="auto">
          <a:xfrm>
            <a:off x="4343400" y="2209800"/>
            <a:ext cx="2819400" cy="2667000"/>
            <a:chOff x="2736" y="1392"/>
            <a:chExt cx="1776" cy="1680"/>
          </a:xfrm>
        </p:grpSpPr>
        <p:sp>
          <p:nvSpPr>
            <p:cNvPr id="38969" name="Line 63"/>
            <p:cNvSpPr>
              <a:spLocks noChangeShapeType="1"/>
            </p:cNvSpPr>
            <p:nvPr/>
          </p:nvSpPr>
          <p:spPr bwMode="auto">
            <a:xfrm>
              <a:off x="2736" y="139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0" name="Line 64"/>
            <p:cNvSpPr>
              <a:spLocks noChangeShapeType="1"/>
            </p:cNvSpPr>
            <p:nvPr/>
          </p:nvSpPr>
          <p:spPr bwMode="auto">
            <a:xfrm>
              <a:off x="2736" y="139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1" name="Line 65"/>
            <p:cNvSpPr>
              <a:spLocks noChangeShapeType="1"/>
            </p:cNvSpPr>
            <p:nvPr/>
          </p:nvSpPr>
          <p:spPr bwMode="auto">
            <a:xfrm>
              <a:off x="2736" y="139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34" name="Group 66"/>
          <p:cNvGrpSpPr>
            <a:grpSpLocks/>
          </p:cNvGrpSpPr>
          <p:nvPr/>
        </p:nvGrpSpPr>
        <p:grpSpPr bwMode="auto">
          <a:xfrm>
            <a:off x="4343400" y="2209800"/>
            <a:ext cx="2819400" cy="2667000"/>
            <a:chOff x="3840" y="2112"/>
            <a:chExt cx="1776" cy="1680"/>
          </a:xfrm>
        </p:grpSpPr>
        <p:sp>
          <p:nvSpPr>
            <p:cNvPr id="38966" name="Line 67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Line 68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Line 69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38" name="Line 70"/>
          <p:cNvSpPr>
            <a:spLocks noChangeShapeType="1"/>
          </p:cNvSpPr>
          <p:nvPr/>
        </p:nvSpPr>
        <p:spPr bwMode="auto">
          <a:xfrm flipV="1">
            <a:off x="3505200" y="22860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 flipV="1">
            <a:off x="3505200" y="23622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 flipV="1">
            <a:off x="3505200" y="2209800"/>
            <a:ext cx="533400" cy="2438400"/>
          </a:xfrm>
          <a:prstGeom prst="line">
            <a:avLst/>
          </a:prstGeom>
          <a:noFill/>
          <a:ln w="76200">
            <a:pattFill prst="ltHorz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41" name="Group 73"/>
          <p:cNvGrpSpPr>
            <a:grpSpLocks/>
          </p:cNvGrpSpPr>
          <p:nvPr/>
        </p:nvGrpSpPr>
        <p:grpSpPr bwMode="auto">
          <a:xfrm>
            <a:off x="4267200" y="2133600"/>
            <a:ext cx="2819400" cy="2667000"/>
            <a:chOff x="3840" y="2112"/>
            <a:chExt cx="1776" cy="1680"/>
          </a:xfrm>
        </p:grpSpPr>
        <p:sp>
          <p:nvSpPr>
            <p:cNvPr id="38963" name="Line 74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Line 75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Line 76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45" name="Group 77"/>
          <p:cNvGrpSpPr>
            <a:grpSpLocks/>
          </p:cNvGrpSpPr>
          <p:nvPr/>
        </p:nvGrpSpPr>
        <p:grpSpPr bwMode="auto">
          <a:xfrm>
            <a:off x="4305300" y="2171700"/>
            <a:ext cx="2819400" cy="2667000"/>
            <a:chOff x="3840" y="2112"/>
            <a:chExt cx="1776" cy="1680"/>
          </a:xfrm>
        </p:grpSpPr>
        <p:sp>
          <p:nvSpPr>
            <p:cNvPr id="38960" name="Line 78"/>
            <p:cNvSpPr>
              <a:spLocks noChangeShapeType="1"/>
            </p:cNvSpPr>
            <p:nvPr/>
          </p:nvSpPr>
          <p:spPr bwMode="auto">
            <a:xfrm>
              <a:off x="3840" y="2112"/>
              <a:ext cx="528" cy="168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Line 79"/>
            <p:cNvSpPr>
              <a:spLocks noChangeShapeType="1"/>
            </p:cNvSpPr>
            <p:nvPr/>
          </p:nvSpPr>
          <p:spPr bwMode="auto">
            <a:xfrm>
              <a:off x="3840" y="2112"/>
              <a:ext cx="1152" cy="1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Line 80"/>
            <p:cNvSpPr>
              <a:spLocks noChangeShapeType="1"/>
            </p:cNvSpPr>
            <p:nvPr/>
          </p:nvSpPr>
          <p:spPr bwMode="auto">
            <a:xfrm>
              <a:off x="3840" y="2112"/>
              <a:ext cx="1776" cy="16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5080" y="1626752"/>
            <a:ext cx="2332177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Built-In</a:t>
            </a:r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Lithium battery</a:t>
            </a:r>
          </a:p>
          <a:p>
            <a:r>
              <a:rPr lang="en-US" dirty="0" smtClean="0"/>
              <a:t>Waveband output</a:t>
            </a:r>
          </a:p>
          <a:p>
            <a:r>
              <a:rPr lang="en-US" dirty="0" smtClean="0"/>
              <a:t>3 Meg memory</a:t>
            </a:r>
          </a:p>
          <a:p>
            <a:r>
              <a:rPr lang="en-US" dirty="0" smtClean="0"/>
              <a:t>Averages data @ 10 Hz</a:t>
            </a:r>
          </a:p>
          <a:p>
            <a:r>
              <a:rPr lang="en-US" dirty="0" smtClean="0"/>
              <a:t>Statistics</a:t>
            </a:r>
          </a:p>
          <a:p>
            <a:r>
              <a:rPr lang="en-US" b="1" dirty="0" smtClean="0"/>
              <a:t>Start</a:t>
            </a:r>
            <a:r>
              <a:rPr lang="en-US" dirty="0" smtClean="0"/>
              <a:t> – </a:t>
            </a:r>
            <a:r>
              <a:rPr lang="en-US" b="1" dirty="0" smtClean="0"/>
              <a:t>Stop</a:t>
            </a:r>
            <a:r>
              <a:rPr lang="en-US" dirty="0" smtClean="0"/>
              <a:t> switch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28600" y="4343400"/>
            <a:ext cx="2286000" cy="838200"/>
          </a:xfrm>
          <a:prstGeom prst="wedgeEllipseCallout">
            <a:avLst>
              <a:gd name="adj1" fmla="val -33288"/>
              <a:gd name="adj2" fmla="val 15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Collects data @ 40,000 Hz</a:t>
            </a:r>
            <a:endParaRPr lang="en-US" sz="20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-3923" r="24432" b="3923"/>
          <a:stretch>
            <a:fillRect/>
          </a:stretch>
        </p:blipFill>
        <p:spPr bwMode="auto">
          <a:xfrm>
            <a:off x="228600" y="1294263"/>
            <a:ext cx="269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4"/>
          <a:stretch/>
        </p:blipFill>
        <p:spPr>
          <a:xfrm>
            <a:off x="228600" y="1434797"/>
            <a:ext cx="3165232" cy="2784565"/>
          </a:xfrm>
          <a:prstGeom prst="rect">
            <a:avLst/>
          </a:prstGeom>
          <a:ln w="571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359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9" grpId="0" animBg="1"/>
      <p:bldP spid="32838" grpId="0" animBg="1"/>
      <p:bldP spid="32839" grpId="0" animBg="1"/>
      <p:bldP spid="32840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636</Words>
  <Application>Microsoft Office PowerPoint</Application>
  <PresentationFormat>On-screen Show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Impressions of China and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Impressions and More</dc:title>
  <dc:creator>Jim Schepers</dc:creator>
  <cp:lastModifiedBy>Jim Schepers</cp:lastModifiedBy>
  <cp:revision>25</cp:revision>
  <dcterms:created xsi:type="dcterms:W3CDTF">2012-07-31T17:33:15Z</dcterms:created>
  <dcterms:modified xsi:type="dcterms:W3CDTF">2012-08-07T12:17:39Z</dcterms:modified>
</cp:coreProperties>
</file>