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84" r:id="rId9"/>
    <p:sldId id="259" r:id="rId10"/>
    <p:sldId id="258" r:id="rId11"/>
    <p:sldId id="280" r:id="rId12"/>
    <p:sldId id="267" r:id="rId13"/>
    <p:sldId id="268" r:id="rId14"/>
    <p:sldId id="286" r:id="rId15"/>
    <p:sldId id="285" r:id="rId16"/>
    <p:sldId id="277" r:id="rId17"/>
    <p:sldId id="278" r:id="rId18"/>
    <p:sldId id="270" r:id="rId19"/>
    <p:sldId id="279" r:id="rId20"/>
    <p:sldId id="287" r:id="rId21"/>
    <p:sldId id="281" r:id="rId22"/>
    <p:sldId id="269" r:id="rId23"/>
    <p:sldId id="271" r:id="rId24"/>
    <p:sldId id="272" r:id="rId25"/>
    <p:sldId id="283" r:id="rId26"/>
    <p:sldId id="282" r:id="rId27"/>
    <p:sldId id="276" r:id="rId28"/>
    <p:sldId id="275" r:id="rId29"/>
    <p:sldId id="274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F9EB-80E5-484A-992F-6D4787858B6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6D5FD-7AC3-436C-9FDC-70381BCEA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885B-F418-4A66-B981-407287E216A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BA5FE-5F09-4109-97E8-B21CFB8CD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sensing based in-season N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Clay and Cheryl Reese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838200" y="1066800"/>
          <a:ext cx="7042150" cy="5246688"/>
        </p:xfrm>
        <a:graphic>
          <a:graphicData uri="http://schemas.openxmlformats.org/presentationml/2006/ole">
            <p:oleObj spid="_x0000_s21505" name="SPW 11.0 Graph" r:id="rId3" imgW="7042320" imgH="5247360" progId="SigmaPlotGraphicObject.10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footprint (Corn)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096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footprints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70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gCO2 equivalent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Hamburger (burger)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3,600-6,100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 (4 hour day for</a:t>
                      </a:r>
                      <a:r>
                        <a:rPr lang="en-US" baseline="0" dirty="0" smtClean="0"/>
                        <a:t> 1 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Nebraska (</a:t>
                      </a:r>
                      <a:r>
                        <a:rPr lang="en-US" dirty="0" err="1" smtClean="0"/>
                        <a:t>bu</a:t>
                      </a:r>
                      <a:r>
                        <a:rPr lang="en-US" dirty="0" smtClean="0"/>
                        <a:t> corn) (Liska et</a:t>
                      </a:r>
                      <a:r>
                        <a:rPr lang="en-US" baseline="0" dirty="0" smtClean="0"/>
                        <a:t> al.)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7,640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Dakota (</a:t>
                      </a:r>
                      <a:r>
                        <a:rPr lang="en-US" dirty="0" err="1" smtClean="0"/>
                        <a:t>bu</a:t>
                      </a:r>
                      <a:r>
                        <a:rPr lang="en-US" dirty="0" smtClean="0"/>
                        <a:t> corn)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6,630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 Dakota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5,840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Minnesota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5,968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Gal of gasoline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12,600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footprints (g CO2 </a:t>
            </a:r>
            <a:r>
              <a:rPr lang="en-US" dirty="0" err="1" smtClean="0"/>
              <a:t>eq</a:t>
            </a:r>
            <a:r>
              <a:rPr lang="en-US" dirty="0" smtClean="0"/>
              <a:t>/MJ)</a:t>
            </a:r>
            <a:br>
              <a:rPr lang="en-US" dirty="0" smtClean="0"/>
            </a:br>
            <a:r>
              <a:rPr lang="en-US" dirty="0" smtClean="0"/>
              <a:t>(Greet model)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r>
                        <a:rPr lang="en-US" baseline="0" dirty="0" smtClean="0"/>
                        <a:t> 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Footprint w/o 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Soil (g</a:t>
                      </a:r>
                      <a:r>
                        <a:rPr lang="en-US" baseline="0" dirty="0" smtClean="0"/>
                        <a:t> CO2 </a:t>
                      </a:r>
                      <a:r>
                        <a:rPr lang="en-US" baseline="0" dirty="0" err="1" smtClean="0"/>
                        <a:t>eq</a:t>
                      </a:r>
                      <a:r>
                        <a:rPr lang="en-US" baseline="0" dirty="0" smtClean="0"/>
                        <a:t>/MJ)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Adjusted footprint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4419600"/>
            <a:ext cx="635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to gasoline there is a 65 to 83% reduction in the footprint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Changes in our soil carbon values may be producing changes in our fertility requirements,</a:t>
            </a:r>
          </a:p>
          <a:p>
            <a:endParaRPr lang="en-US" dirty="0" smtClean="0"/>
          </a:p>
          <a:p>
            <a:r>
              <a:rPr lang="en-US" dirty="0" smtClean="0"/>
              <a:t>Data from our soil testing laboratories can provide important information,</a:t>
            </a:r>
          </a:p>
          <a:p>
            <a:endParaRPr lang="en-US" dirty="0"/>
          </a:p>
          <a:p>
            <a:r>
              <a:rPr lang="en-US" dirty="0" smtClean="0"/>
              <a:t>A good way to account for OM differences is to include organic matter content in the N recommendation.</a:t>
            </a:r>
          </a:p>
          <a:p>
            <a:endParaRPr lang="en-US" dirty="0"/>
          </a:p>
          <a:p>
            <a:r>
              <a:rPr lang="en-US" dirty="0" smtClean="0"/>
              <a:t>Remote sensing-based recommendation may help account for differences as well.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 use in wheat grown in a semi-arid environment</a:t>
            </a:r>
            <a:endParaRPr lang="en-US" dirty="0"/>
          </a:p>
        </p:txBody>
      </p:sp>
      <p:pic>
        <p:nvPicPr>
          <p:cNvPr id="3" name="그림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36826"/>
            <a:ext cx="5029200" cy="394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 rate impact on yield and wheat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conducted in 2007 and 2008</a:t>
            </a:r>
          </a:p>
          <a:p>
            <a:r>
              <a:rPr lang="en-US" dirty="0" smtClean="0"/>
              <a:t>5 N rates (0, 25%, 50%, 100%, and 150% of recommended rate,</a:t>
            </a:r>
          </a:p>
          <a:p>
            <a:r>
              <a:rPr lang="en-US" dirty="0" smtClean="0"/>
              <a:t>2 water rates (adequate and deficit), </a:t>
            </a:r>
          </a:p>
          <a:p>
            <a:r>
              <a:rPr lang="en-US" dirty="0" smtClean="0"/>
              <a:t>N and water budgets developed,</a:t>
            </a:r>
          </a:p>
          <a:p>
            <a:r>
              <a:rPr lang="en-US" dirty="0" smtClean="0"/>
              <a:t>YLNS and YLWS determined using 13C isotopic discrimination,</a:t>
            </a:r>
          </a:p>
          <a:p>
            <a:r>
              <a:rPr lang="en-US" dirty="0" smtClean="0"/>
              <a:t>Protein and dough stability measured.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Farinograph</a:t>
            </a:r>
            <a:endParaRPr lang="en-US" dirty="0"/>
          </a:p>
        </p:txBody>
      </p:sp>
      <p:pic>
        <p:nvPicPr>
          <p:cNvPr id="37892" name="Picture 4" descr="http://upload.wikimedia.org/wikipedia/commons/1/12/Farin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267200" cy="4859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43800" cy="578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quality bread</a:t>
            </a:r>
            <a:endParaRPr lang="en-US" dirty="0"/>
          </a:p>
        </p:txBody>
      </p:sp>
      <p:pic>
        <p:nvPicPr>
          <p:cNvPr id="39938" name="Picture 2" descr="https://lh4.googleusercontent.com/-uCbdIXvr7jw/TXLr-iGLM0I/AAAAAAAABzE/q5eg3GXqcmM/garlic+bre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3200400" cy="2143125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>
          <a:xfrm>
            <a:off x="2438400" y="304800"/>
            <a:ext cx="3810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Dryland</a:t>
            </a:r>
            <a:r>
              <a:rPr lang="en-US" dirty="0" smtClean="0"/>
              <a:t> wheat systems</a:t>
            </a:r>
          </a:p>
        </p:txBody>
      </p:sp>
      <p:sp>
        <p:nvSpPr>
          <p:cNvPr id="43013" name="Footer Placeholder 3"/>
          <p:cNvSpPr txBox="1">
            <a:spLocks noGrp="1"/>
          </p:cNvSpPr>
          <p:nvPr/>
        </p:nvSpPr>
        <p:spPr bwMode="auto">
          <a:xfrm>
            <a:off x="5943600" y="6400800"/>
            <a:ext cx="3048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000">
                <a:solidFill>
                  <a:srgbClr val="F9F9F9"/>
                </a:solidFill>
              </a:rPr>
              <a:t>Copyright 2010, Cheryl Reese SDSU Plant Science Dept.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fld id="{3B26FDD9-309D-4D3D-B2E8-9017F70614A7}" type="slidenum">
              <a:rPr lang="en-US" sz="1400" b="1">
                <a:solidFill>
                  <a:srgbClr val="FFFFFF"/>
                </a:solidFill>
              </a:rPr>
              <a:pPr algn="ctr">
                <a:defRPr/>
              </a:pPr>
              <a:t>2</a:t>
            </a:fld>
            <a:endParaRPr lang="en-US" sz="1400" b="1">
              <a:solidFill>
                <a:srgbClr val="FFFFFF"/>
              </a:solidFill>
            </a:endParaRPr>
          </a:p>
        </p:txBody>
      </p:sp>
      <p:pic>
        <p:nvPicPr>
          <p:cNvPr id="43015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2389188" cy="179228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6" name="Picture 2" descr="C:\Datafiles_Reese_021404\Photos\2010\Sept_Oct2010\DSC_0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2162048" cy="144780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7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038600"/>
            <a:ext cx="2049636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18" name="Pictur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09800"/>
            <a:ext cx="2174875" cy="1457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019" name="TextBox 18"/>
          <p:cNvSpPr txBox="1">
            <a:spLocks noChangeArrowheads="1"/>
          </p:cNvSpPr>
          <p:nvPr/>
        </p:nvSpPr>
        <p:spPr bwMode="auto">
          <a:xfrm>
            <a:off x="152400" y="56388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/>
              <a:t>N  and P recommendations</a:t>
            </a:r>
          </a:p>
          <a:p>
            <a:pPr algn="ctr" eaLnBrk="0" hangingPunct="0"/>
            <a:r>
              <a:rPr lang="en-US" sz="2400" b="1" dirty="0" err="1" smtClean="0"/>
              <a:t>Mycorrhizae</a:t>
            </a:r>
            <a:r>
              <a:rPr lang="en-US" sz="2400" b="1" dirty="0" smtClean="0"/>
              <a:t>, carbon footprints, salinity </a:t>
            </a:r>
            <a:endParaRPr lang="en-US" sz="2400" b="1" dirty="0"/>
          </a:p>
        </p:txBody>
      </p:sp>
      <p:sp>
        <p:nvSpPr>
          <p:cNvPr id="43023" name="TextBox 21"/>
          <p:cNvSpPr txBox="1">
            <a:spLocks noChangeArrowheads="1"/>
          </p:cNvSpPr>
          <p:nvPr/>
        </p:nvSpPr>
        <p:spPr bwMode="auto">
          <a:xfrm>
            <a:off x="457200" y="3124200"/>
            <a:ext cx="2182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F9F9F9"/>
              </a:solidFill>
            </a:endParaRPr>
          </a:p>
        </p:txBody>
      </p:sp>
      <p:sp>
        <p:nvSpPr>
          <p:cNvPr id="43024" name="TextBox 21"/>
          <p:cNvSpPr txBox="1">
            <a:spLocks noChangeArrowheads="1"/>
          </p:cNvSpPr>
          <p:nvPr/>
        </p:nvSpPr>
        <p:spPr bwMode="auto">
          <a:xfrm>
            <a:off x="304800" y="3048000"/>
            <a:ext cx="2182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F9F9F9"/>
              </a:solidFill>
            </a:endParaRPr>
          </a:p>
        </p:txBody>
      </p:sp>
      <p:pic>
        <p:nvPicPr>
          <p:cNvPr id="11266" name="Picture 2" descr="http://www.wholelifediets.com/wp-content/uploads/2012/01/wheat-production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28600"/>
            <a:ext cx="2336800" cy="1752600"/>
          </a:xfrm>
          <a:prstGeom prst="rect">
            <a:avLst/>
          </a:prstGeom>
          <a:noFill/>
        </p:spPr>
      </p:pic>
      <p:pic>
        <p:nvPicPr>
          <p:cNvPr id="11268" name="Picture 4" descr="http://www.secondstreetbistro.com/bistro/wp-content/uploads/2011/06/IMG_00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18288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4582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 rate influenced water use and N use efficiency (Dakota </a:t>
            </a:r>
            <a:r>
              <a:rPr lang="en-US" sz="4000" smtClean="0"/>
              <a:t>Lakes, Overly </a:t>
            </a:r>
            <a:r>
              <a:rPr lang="en-US" sz="4000" dirty="0" smtClean="0"/>
              <a:t>2007)</a:t>
            </a:r>
          </a:p>
        </p:txBody>
      </p:sp>
      <p:graphicFrame>
        <p:nvGraphicFramePr>
          <p:cNvPr id="57399" name="Group 55"/>
          <p:cNvGraphicFramePr>
            <a:graphicFrameLocks noGrp="1"/>
          </p:cNvGraphicFramePr>
          <p:nvPr>
            <p:ph idx="4294967295"/>
          </p:nvPr>
        </p:nvGraphicFramePr>
        <p:xfrm>
          <a:off x="228600" y="2209800"/>
          <a:ext cx="8610600" cy="3456942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N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Yield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bu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WUE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Bu/in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NUE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% fert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Stability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8.52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61.6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9.55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63.9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9.83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66.2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64.2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9.93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3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0259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 (Mg/ha)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 (mg/ha)</a:t>
                      </a:r>
                      <a:endParaRPr lang="en-US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3.69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4.48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5.05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5.04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5.54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5.73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0.001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LSD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0.28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5.32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Stressed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3.82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5.02</a:t>
                      </a:r>
                      <a:endParaRPr lang="en-US" sz="24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7144"/>
            <a:ext cx="4648200" cy="627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fert</a:t>
            </a:r>
            <a:r>
              <a:rPr lang="en-US" dirty="0" smtClean="0"/>
              <a:t> + min N</a:t>
            </a:r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371600" y="914400"/>
          <a:ext cx="6140683" cy="5638800"/>
        </p:xfrm>
        <a:graphic>
          <a:graphicData uri="http://schemas.openxmlformats.org/presentationml/2006/ole">
            <p:oleObj spid="_x0000_s31745" name="SPW 11.0 Graph" r:id="rId3" imgW="6607159" imgH="6066092" progId="SigmaPlotGraphicObject.10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855762" y="1066800"/>
          <a:ext cx="7808416" cy="5638800"/>
        </p:xfrm>
        <a:graphic>
          <a:graphicData uri="http://schemas.openxmlformats.org/presentationml/2006/ole">
            <p:oleObj spid="_x0000_s30723" name="SPW 11.0 Graph" r:id="rId3" imgW="7722298" imgH="5578364" progId="SigmaPlotGraphicObject.1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04800"/>
            <a:ext cx="8255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may see cultivar differences in dough quality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calculations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828800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NDVI </a:t>
            </a:r>
            <a:r>
              <a:rPr lang="en-US" sz="4000" dirty="0" smtClean="0"/>
              <a:t> =        (</a:t>
            </a:r>
            <a:r>
              <a:rPr lang="en-US" sz="4000" dirty="0"/>
              <a:t>NIR-red) / (</a:t>
            </a:r>
            <a:r>
              <a:rPr lang="en-US" sz="4000" dirty="0" err="1"/>
              <a:t>NIR+red</a:t>
            </a:r>
            <a:r>
              <a:rPr lang="en-US" sz="4000" dirty="0"/>
              <a:t>)						</a:t>
            </a:r>
          </a:p>
          <a:p>
            <a:r>
              <a:rPr lang="en-US" sz="4000" dirty="0"/>
              <a:t>SI-</a:t>
            </a:r>
            <a:r>
              <a:rPr lang="en-US" sz="4000" dirty="0" err="1"/>
              <a:t>NDVI</a:t>
            </a:r>
            <a:r>
              <a:rPr lang="en-US" sz="4000" baseline="-25000" dirty="0" err="1"/>
              <a:t>wf</a:t>
            </a:r>
            <a:r>
              <a:rPr lang="en-US" sz="4000" baseline="-25000" dirty="0"/>
              <a:t> </a:t>
            </a:r>
            <a:r>
              <a:rPr lang="en-US" sz="4000" dirty="0"/>
              <a:t> = NDVI / </a:t>
            </a:r>
            <a:r>
              <a:rPr lang="en-US" sz="4000" dirty="0" err="1"/>
              <a:t>NDVI</a:t>
            </a:r>
            <a:r>
              <a:rPr lang="en-US" sz="4000" baseline="-25000" dirty="0" err="1"/>
              <a:t>wf</a:t>
            </a:r>
            <a:r>
              <a:rPr lang="en-US" sz="4000" baseline="-25000" dirty="0"/>
              <a:t>						</a:t>
            </a:r>
            <a:endParaRPr lang="en-US" sz="4000" dirty="0"/>
          </a:p>
          <a:p>
            <a:r>
              <a:rPr lang="en-US" sz="4000" dirty="0"/>
              <a:t>SI-</a:t>
            </a:r>
            <a:r>
              <a:rPr lang="en-US" sz="4000" dirty="0" err="1"/>
              <a:t>NDVI</a:t>
            </a:r>
            <a:r>
              <a:rPr lang="en-US" sz="4000" baseline="-25000" dirty="0" err="1"/>
              <a:t>mz</a:t>
            </a:r>
            <a:r>
              <a:rPr lang="en-US" sz="4000" baseline="-25000" dirty="0"/>
              <a:t> </a:t>
            </a:r>
            <a:r>
              <a:rPr lang="en-US" sz="4000" dirty="0"/>
              <a:t>= NDVI / </a:t>
            </a:r>
            <a:r>
              <a:rPr lang="en-US" sz="4000" dirty="0" err="1"/>
              <a:t>NDVI</a:t>
            </a:r>
            <a:r>
              <a:rPr lang="en-US" sz="4000" baseline="-25000" dirty="0" err="1"/>
              <a:t>mz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impacts on reflectance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12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SI-NDVI</a:t>
                      </a:r>
                    </a:p>
                    <a:p>
                      <a:r>
                        <a:rPr lang="en-US" dirty="0" err="1" smtClean="0"/>
                        <a:t>Wf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SI-NDVI</a:t>
                      </a:r>
                    </a:p>
                    <a:p>
                      <a:r>
                        <a:rPr lang="en-US" dirty="0" smtClean="0"/>
                        <a:t>MZ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38.7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lsd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3.84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Stressed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38.8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057400" y="457200"/>
          <a:ext cx="4306513" cy="6048375"/>
        </p:xfrm>
        <a:graphic>
          <a:graphicData uri="http://schemas.openxmlformats.org/presentationml/2006/ole">
            <p:oleObj spid="_x0000_s34817" name="SPW 11.0 Graph" r:id="rId3" imgW="5445347" imgH="7640955" progId="SigmaPlotGraphicObject.10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1219200" y="580042"/>
          <a:ext cx="6934200" cy="5906010"/>
        </p:xfrm>
        <a:graphic>
          <a:graphicData uri="http://schemas.openxmlformats.org/presentationml/2006/ole">
            <p:oleObj spid="_x0000_s35841" name="SPW 11.0 Graph" r:id="rId3" imgW="7237800" imgH="6163920" progId="SigmaPlotGraphicObject.10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Reference areas can be used to reduce variety and water stress impacts on sufficiency index values.</a:t>
            </a:r>
          </a:p>
          <a:p>
            <a:r>
              <a:rPr lang="en-US" dirty="0" smtClean="0"/>
              <a:t> Reference areas can be placed in a strip or within different management zones.</a:t>
            </a:r>
          </a:p>
          <a:p>
            <a:r>
              <a:rPr lang="en-US" dirty="0" smtClean="0"/>
              <a:t>Using a reference area in high yielding areas can result in diagnosing water stress as N stress.</a:t>
            </a:r>
          </a:p>
          <a:p>
            <a:r>
              <a:rPr lang="en-US" dirty="0" smtClean="0"/>
              <a:t>In low yielding areas N stress can be diagnosed as water stress.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emp_Av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Temp_C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recip_Av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Precip_C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762000"/>
            <a:ext cx="82296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northern Great Plains has some of the highest climate variability in the United States.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Develop a sustainable system that increases soil and crop resilience.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Cover crops, were estimated by NRCS to be implemented in over 140,000 acres in South Dakota last year.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In-season N rates based on remote sensing may be a tool that can be used to help manage this variability.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Changes in our cultural practices and soil </a:t>
            </a:r>
            <a:r>
              <a:rPr lang="en-US" sz="4800" dirty="0" smtClean="0"/>
              <a:t>quality.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Is soil carbon increasing the need for sensors.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happened to soil carbon</a:t>
            </a:r>
            <a:endParaRPr 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371600" y="1143000"/>
          <a:ext cx="5439678" cy="4572000"/>
        </p:xfrm>
        <a:graphic>
          <a:graphicData uri="http://schemas.openxmlformats.org/presentationml/2006/ole">
            <p:oleObj spid="_x0000_s20482" name="SPW 11.0 Graph" r:id="rId3" imgW="7511760" imgH="6304680" progId="SigmaPlotGraphicObject.10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663</Words>
  <Application>Microsoft Office PowerPoint</Application>
  <PresentationFormat>On-screen Show (4:3)</PresentationFormat>
  <Paragraphs>270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SPW 11.0 Graph</vt:lpstr>
      <vt:lpstr>Remote sensing based in-season N recommendations</vt:lpstr>
      <vt:lpstr>Dryland wheat systems</vt:lpstr>
      <vt:lpstr>Slide 3</vt:lpstr>
      <vt:lpstr>Slide 4</vt:lpstr>
      <vt:lpstr>Slide 5</vt:lpstr>
      <vt:lpstr>Slide 6</vt:lpstr>
      <vt:lpstr>Slide 7</vt:lpstr>
      <vt:lpstr>Changes in our cultural practices and soil quality.  Is soil carbon increasing the need for sensors.</vt:lpstr>
      <vt:lpstr>What has happened to soil carbon</vt:lpstr>
      <vt:lpstr>Slide 10</vt:lpstr>
      <vt:lpstr>Carbon footprint (Corn)</vt:lpstr>
      <vt:lpstr>Carbon footprints</vt:lpstr>
      <vt:lpstr>Carbon footprints (g CO2 eq/MJ) (Greet model)</vt:lpstr>
      <vt:lpstr>Soil carbon</vt:lpstr>
      <vt:lpstr>Sensor use in wheat grown in a semi-arid environment</vt:lpstr>
      <vt:lpstr>N rate impact on yield and wheat quality</vt:lpstr>
      <vt:lpstr>Farinograph</vt:lpstr>
      <vt:lpstr>Slide 18</vt:lpstr>
      <vt:lpstr>Poor quality bread</vt:lpstr>
      <vt:lpstr>N rate influenced water use and N use efficiency (Dakota Lakes, Overly 2007)</vt:lpstr>
      <vt:lpstr>Yields</vt:lpstr>
      <vt:lpstr>Slide 22</vt:lpstr>
      <vt:lpstr>Protein vs fert + min N</vt:lpstr>
      <vt:lpstr>Slide 24</vt:lpstr>
      <vt:lpstr>Reflectance calculations</vt:lpstr>
      <vt:lpstr>Stress impacts on reflectance</vt:lpstr>
      <vt:lpstr>Slide 27</vt:lpstr>
      <vt:lpstr>Slide 28</vt:lpstr>
      <vt:lpstr>Summary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based in-season N recommendations</dc:title>
  <dc:creator>David.Clay</dc:creator>
  <cp:lastModifiedBy>David.Clay</cp:lastModifiedBy>
  <cp:revision>18</cp:revision>
  <dcterms:created xsi:type="dcterms:W3CDTF">2012-08-03T11:46:44Z</dcterms:created>
  <dcterms:modified xsi:type="dcterms:W3CDTF">2012-08-06T18:52:24Z</dcterms:modified>
</cp:coreProperties>
</file>