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3" r:id="rId2"/>
    <p:sldId id="259" r:id="rId3"/>
    <p:sldId id="264" r:id="rId4"/>
    <p:sldId id="265" r:id="rId5"/>
    <p:sldId id="266" r:id="rId6"/>
    <p:sldId id="336" r:id="rId7"/>
    <p:sldId id="338" r:id="rId8"/>
    <p:sldId id="337" r:id="rId9"/>
    <p:sldId id="339" r:id="rId10"/>
    <p:sldId id="267" r:id="rId11"/>
    <p:sldId id="257" r:id="rId12"/>
    <p:sldId id="269" r:id="rId13"/>
    <p:sldId id="272" r:id="rId14"/>
    <p:sldId id="287" r:id="rId15"/>
    <p:sldId id="290" r:id="rId16"/>
    <p:sldId id="291" r:id="rId17"/>
    <p:sldId id="292" r:id="rId18"/>
    <p:sldId id="295" r:id="rId19"/>
    <p:sldId id="309" r:id="rId20"/>
    <p:sldId id="311" r:id="rId21"/>
    <p:sldId id="335" r:id="rId22"/>
    <p:sldId id="312" r:id="rId23"/>
    <p:sldId id="256" r:id="rId24"/>
    <p:sldId id="313" r:id="rId25"/>
    <p:sldId id="315" r:id="rId26"/>
    <p:sldId id="319" r:id="rId27"/>
    <p:sldId id="320" r:id="rId28"/>
    <p:sldId id="321" r:id="rId29"/>
    <p:sldId id="322" r:id="rId30"/>
    <p:sldId id="323" r:id="rId31"/>
    <p:sldId id="328" r:id="rId32"/>
    <p:sldId id="331" r:id="rId33"/>
    <p:sldId id="332" r:id="rId34"/>
    <p:sldId id="333" r:id="rId35"/>
    <p:sldId id="33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5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Effect of Headline</a:t>
            </a:r>
            <a:r>
              <a:rPr lang="en-US" baseline="0" dirty="0" smtClean="0"/>
              <a:t> applied after tasseling on corn yield, Carrington and Prosper, 2008-2010.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Untreated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C2008</c:v>
                </c:pt>
                <c:pt idx="1">
                  <c:v>C2009</c:v>
                </c:pt>
                <c:pt idx="2">
                  <c:v>C2010</c:v>
                </c:pt>
                <c:pt idx="3">
                  <c:v>P2008</c:v>
                </c:pt>
                <c:pt idx="4">
                  <c:v>P2009</c:v>
                </c:pt>
                <c:pt idx="5">
                  <c:v>P2010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129</c:v>
                </c:pt>
                <c:pt idx="1">
                  <c:v>130</c:v>
                </c:pt>
                <c:pt idx="2">
                  <c:v>172</c:v>
                </c:pt>
                <c:pt idx="3">
                  <c:v>164</c:v>
                </c:pt>
                <c:pt idx="4">
                  <c:v>121</c:v>
                </c:pt>
                <c:pt idx="5">
                  <c:v>187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Headline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C2008</c:v>
                </c:pt>
                <c:pt idx="1">
                  <c:v>C2009</c:v>
                </c:pt>
                <c:pt idx="2">
                  <c:v>C2010</c:v>
                </c:pt>
                <c:pt idx="3">
                  <c:v>P2008</c:v>
                </c:pt>
                <c:pt idx="4">
                  <c:v>P2009</c:v>
                </c:pt>
                <c:pt idx="5">
                  <c:v>P2010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139</c:v>
                </c:pt>
                <c:pt idx="1">
                  <c:v>129</c:v>
                </c:pt>
                <c:pt idx="2">
                  <c:v>173</c:v>
                </c:pt>
                <c:pt idx="3">
                  <c:v>168</c:v>
                </c:pt>
                <c:pt idx="4">
                  <c:v>119</c:v>
                </c:pt>
                <c:pt idx="5">
                  <c:v>181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183936"/>
        <c:axId val="176186112"/>
      </c:barChart>
      <c:catAx>
        <c:axId val="176183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Location/year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176186112"/>
        <c:crosses val="autoZero"/>
        <c:auto val="1"/>
        <c:lblAlgn val="ctr"/>
        <c:lblOffset val="100"/>
        <c:noMultiLvlLbl val="0"/>
      </c:catAx>
      <c:valAx>
        <c:axId val="176186112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(bu/acre)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61839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Urea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Not drained</c:v>
                </c:pt>
                <c:pt idx="1">
                  <c:v>Drained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114</c:v>
                </c:pt>
                <c:pt idx="1">
                  <c:v>139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Agrotain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Not drained</c:v>
                </c:pt>
                <c:pt idx="1">
                  <c:v>Drained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118</c:v>
                </c:pt>
                <c:pt idx="1">
                  <c:v>137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SuperU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Not drained</c:v>
                </c:pt>
                <c:pt idx="1">
                  <c:v>Drained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126</c:v>
                </c:pt>
                <c:pt idx="1">
                  <c:v>144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Instinct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Not drained</c:v>
                </c:pt>
                <c:pt idx="1">
                  <c:v>Drained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132</c:v>
                </c:pt>
                <c:pt idx="1">
                  <c:v>144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Nutrisphere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Not drained</c:v>
                </c:pt>
                <c:pt idx="1">
                  <c:v>Drained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117</c:v>
                </c:pt>
                <c:pt idx="1">
                  <c:v>141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254400"/>
        <c:axId val="285256320"/>
      </c:barChart>
      <c:catAx>
        <c:axId val="285254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85256320"/>
        <c:crosses val="autoZero"/>
        <c:auto val="1"/>
        <c:lblAlgn val="ctr"/>
        <c:lblOffset val="100"/>
        <c:noMultiLvlLbl val="0"/>
      </c:catAx>
      <c:valAx>
        <c:axId val="285256320"/>
        <c:scaling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(bu/acre)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8525440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Sheet1!$A$2:$A$14</c:f>
              <c:strCache>
                <c:ptCount val="13"/>
                <c:pt idx="0">
                  <c:v>C88D</c:v>
                </c:pt>
                <c:pt idx="1">
                  <c:v>C89D</c:v>
                </c:pt>
                <c:pt idx="2">
                  <c:v>C90D</c:v>
                </c:pt>
                <c:pt idx="3">
                  <c:v>C91D</c:v>
                </c:pt>
                <c:pt idx="4">
                  <c:v>C90I</c:v>
                </c:pt>
                <c:pt idx="5">
                  <c:v>C91I</c:v>
                </c:pt>
                <c:pt idx="6">
                  <c:v>SD95</c:v>
                </c:pt>
                <c:pt idx="7">
                  <c:v>SD96</c:v>
                </c:pt>
                <c:pt idx="8">
                  <c:v>SD97</c:v>
                </c:pt>
                <c:pt idx="9">
                  <c:v>SD98</c:v>
                </c:pt>
                <c:pt idx="10">
                  <c:v>SD99</c:v>
                </c:pt>
                <c:pt idx="11">
                  <c:v>SD00</c:v>
                </c:pt>
                <c:pt idx="12">
                  <c:v>P10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0.9</c:v>
                </c:pt>
                <c:pt idx="1">
                  <c:v>1.2</c:v>
                </c:pt>
                <c:pt idx="2">
                  <c:v>0</c:v>
                </c:pt>
                <c:pt idx="3">
                  <c:v>1.9</c:v>
                </c:pt>
                <c:pt idx="4">
                  <c:v>0.5</c:v>
                </c:pt>
                <c:pt idx="5">
                  <c:v>3</c:v>
                </c:pt>
                <c:pt idx="6">
                  <c:v>0.2</c:v>
                </c:pt>
                <c:pt idx="7">
                  <c:v>0.8</c:v>
                </c:pt>
                <c:pt idx="8">
                  <c:v>0.2</c:v>
                </c:pt>
                <c:pt idx="9">
                  <c:v>0.5</c:v>
                </c:pt>
                <c:pt idx="10">
                  <c:v>0.7</c:v>
                </c:pt>
                <c:pt idx="11">
                  <c:v>0.9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520256"/>
        <c:axId val="327521792"/>
      </c:barChart>
      <c:catAx>
        <c:axId val="327520256"/>
        <c:scaling>
          <c:orientation val="minMax"/>
        </c:scaling>
        <c:delete val="0"/>
        <c:axPos val="l"/>
        <c:majorTickMark val="out"/>
        <c:minorTickMark val="none"/>
        <c:tickLblPos val="nextTo"/>
        <c:crossAx val="327521792"/>
        <c:crosses val="autoZero"/>
        <c:auto val="1"/>
        <c:lblAlgn val="ctr"/>
        <c:lblOffset val="100"/>
        <c:noMultiLvlLbl val="0"/>
      </c:catAx>
      <c:valAx>
        <c:axId val="3275217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Percent protein Increase with application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27520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Ave2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120</c:v>
                </c:pt>
                <c:pt idx="1">
                  <c:v>90</c:v>
                </c:pt>
                <c:pt idx="2">
                  <c:v>Plus PA UAN</c:v>
                </c:pt>
                <c:pt idx="3">
                  <c:v>Plus PA Urea</c:v>
                </c:pt>
                <c:pt idx="4">
                  <c:v>Plus Boot UAN</c:v>
                </c:pt>
                <c:pt idx="5">
                  <c:v>Plus Boot Urea</c:v>
                </c:pt>
                <c:pt idx="6">
                  <c:v>Plus UAN RR</c:v>
                </c:pt>
                <c:pt idx="7">
                  <c:v>Plus PA Urea Agro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81</c:v>
                </c:pt>
                <c:pt idx="1">
                  <c:v>80.333333333333314</c:v>
                </c:pt>
                <c:pt idx="2">
                  <c:v>78.333333333333314</c:v>
                </c:pt>
                <c:pt idx="3">
                  <c:v>78.805555666666677</c:v>
                </c:pt>
                <c:pt idx="4">
                  <c:v>76.808333333333323</c:v>
                </c:pt>
                <c:pt idx="5">
                  <c:v>82.883333333333326</c:v>
                </c:pt>
                <c:pt idx="6">
                  <c:v>80.599999999999994</c:v>
                </c:pt>
                <c:pt idx="7">
                  <c:v>78.533333333333317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5590016"/>
        <c:axId val="325616384"/>
      </c:barChart>
      <c:catAx>
        <c:axId val="32559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5616384"/>
        <c:crosses val="autoZero"/>
        <c:auto val="1"/>
        <c:lblAlgn val="ctr"/>
        <c:lblOffset val="100"/>
        <c:noMultiLvlLbl val="0"/>
      </c:catAx>
      <c:valAx>
        <c:axId val="325616384"/>
        <c:scaling>
          <c:orientation val="minMax"/>
          <c:min val="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5590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Crookston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120</c:v>
                </c:pt>
                <c:pt idx="1">
                  <c:v>90</c:v>
                </c:pt>
                <c:pt idx="2">
                  <c:v>Plus PA UAN</c:v>
                </c:pt>
                <c:pt idx="3">
                  <c:v>Plus PA Urea</c:v>
                </c:pt>
                <c:pt idx="4">
                  <c:v>Plus Boot UAN</c:v>
                </c:pt>
                <c:pt idx="5">
                  <c:v>Plus Boot Urea</c:v>
                </c:pt>
                <c:pt idx="6">
                  <c:v>Plus UAN RR</c:v>
                </c:pt>
                <c:pt idx="7">
                  <c:v>Plus PA Urea Agro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14.99</c:v>
                </c:pt>
                <c:pt idx="1">
                  <c:v>14.8</c:v>
                </c:pt>
                <c:pt idx="2">
                  <c:v>15.4</c:v>
                </c:pt>
                <c:pt idx="3">
                  <c:v>15.2</c:v>
                </c:pt>
                <c:pt idx="4">
                  <c:v>14.9</c:v>
                </c:pt>
                <c:pt idx="5">
                  <c:v>15.1</c:v>
                </c:pt>
                <c:pt idx="6">
                  <c:v>15</c:v>
                </c:pt>
                <c:pt idx="7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5798144"/>
        <c:axId val="325799936"/>
      </c:barChart>
      <c:catAx>
        <c:axId val="32579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5799936"/>
        <c:crosses val="autoZero"/>
        <c:auto val="1"/>
        <c:lblAlgn val="ctr"/>
        <c:lblOffset val="100"/>
        <c:noMultiLvlLbl val="0"/>
      </c:catAx>
      <c:valAx>
        <c:axId val="325799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5798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2667D-5371-4906-BBAB-1B5A2F7BB1CD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77DCC-8A05-45EE-999C-8BCDD8AB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5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A12B1-A96C-4619-B6C8-AE92D82E1E91}" type="slidenum">
              <a:rPr lang="en-US"/>
              <a:pPr/>
              <a:t>10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05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B42CF-D2B9-47A6-9B5A-E26D7AC71602}" type="slidenum">
              <a:rPr lang="en-US"/>
              <a:pPr/>
              <a:t>12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5AD23-8325-4216-BE43-EA9E947F31B9}" type="slidenum">
              <a:rPr lang="en-US"/>
              <a:pPr/>
              <a:t>13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3EA34-DF3A-46AE-9575-5F58CD83EB0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25F42A-3914-45BF-8847-8C9DD91250C6}" type="slidenum">
              <a:rPr lang="en-US" sz="1200" smtClean="0">
                <a:solidFill>
                  <a:schemeClr val="tx1"/>
                </a:solidFill>
              </a:rPr>
              <a:pPr eaLnBrk="1" hangingPunct="1"/>
              <a:t>15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6C440B-292B-4CF4-B8BE-5410795347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6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F1FA-FD5F-4E59-9C80-FAC3B1F83F6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0AA85-C6B0-4937-A1C3-3AD451D521AC}" type="slidenum">
              <a:rPr lang="en-US"/>
              <a:pPr/>
              <a:t>18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EB567-26BE-43FF-96E0-5264731EF421}" type="slidenum">
              <a:rPr lang="en-US"/>
              <a:pPr/>
              <a:t>19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56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FB63-35CB-4271-B361-FB6A652C382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4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FB63-35CB-4271-B361-FB6A652C382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04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B80ADB-9EBA-4F8B-BBB9-14328169DFB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5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66642-3C31-44CA-896F-CAA16FD42CD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71963-371F-43A4-B496-3AC7D958121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0CC8E6-BECA-4D68-96FE-BD60606A285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1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6C64F13-37B7-4414-9EE5-5A821C14354C}" type="slidenum">
              <a:rPr lang="en-US" sz="1200" smtClean="0"/>
              <a:pPr/>
              <a:t>27</a:t>
            </a:fld>
            <a:endParaRPr lang="en-US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B80ADB-9EBA-4F8B-BBB9-14328169DF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89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2AC4-94DD-4256-9A8D-6DF56ED367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1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1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2AC4-94DD-4256-9A8D-6DF56ED367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24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fld id="{EC3E02CA-7C4B-47DA-B5F4-725B7565BCD4}" type="slidenum">
              <a:rPr lang="en-US" smtClean="0">
                <a:latin typeface="Arial" pitchFamily="34" charset="0"/>
              </a:rPr>
              <a:pPr eaLnBrk="1" hangingPunct="1"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0E34F04-2837-4087-90E6-1648C7E72411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4D9A3B2-AD31-421A-AEEC-E1F6D5AEACAC}" type="slidenum">
              <a:rPr lang="en-US" sz="1300"/>
              <a:pPr algn="r" eaLnBrk="1" hangingPunct="1"/>
              <a:t>32</a:t>
            </a:fld>
            <a:endParaRPr lang="en-US" sz="1300"/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1143000" y="686594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3" tIns="48326" rIns="96653" bIns="48326" anchor="ctr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sz="2500"/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/>
          </p:nvPr>
        </p:nvSpPr>
        <p:spPr>
          <a:xfrm>
            <a:off x="686028" y="4343799"/>
            <a:ext cx="5484812" cy="4113609"/>
          </a:xfrm>
          <a:noFill/>
        </p:spPr>
        <p:txBody>
          <a:bodyPr wrap="none" lIns="96644" tIns="48322" rIns="96644" bIns="48322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4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02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8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8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0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8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4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0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7DCC-8A05-45EE-999C-8BCDD8AB0F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8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5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9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1F77D8-9FC5-4358-8802-753D24AB8A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4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6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0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0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2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F6642-AC53-49E6-B180-A09F5CEFDFCF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B4882-C526-45A3-938E-AD075B16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4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emf"/><Relationship Id="rId4" Type="http://schemas.openxmlformats.org/officeDocument/2006/relationships/oleObject" Target="../embeddings/Microsoft_Excel_97-2003_Worksheet1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oleObject" Target="../embeddings/Microsoft_Excel_97-2003_Worksheet2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Microsoft_Excel_97-2003_Worksheet3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emf"/><Relationship Id="rId4" Type="http://schemas.openxmlformats.org/officeDocument/2006/relationships/oleObject" Target="../embeddings/Microsoft_Excel_97-2003_Worksheet4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4.emf"/><Relationship Id="rId4" Type="http://schemas.openxmlformats.org/officeDocument/2006/relationships/oleObject" Target="../embeddings/Microsoft_Excel_97-2003_Worksheet5.xls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113"/>
            <a:ext cx="91630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Crops and Crop Production in North Dakota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6096000"/>
            <a:ext cx="3962400" cy="685800"/>
          </a:xfrm>
          <a:solidFill>
            <a:schemeClr val="bg2"/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Joel Ransom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extlogowtext8-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0"/>
            <a:ext cx="213360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072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018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488459239"/>
              </p:ext>
            </p:extLst>
          </p:nvPr>
        </p:nvGraphicFramePr>
        <p:xfrm>
          <a:off x="138113" y="130175"/>
          <a:ext cx="9005887" cy="672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hart" r:id="rId4" imgW="9039130" imgH="6753344" progId="MSGraph.Chart.8">
                  <p:embed followColorScheme="full"/>
                </p:oleObj>
              </mc:Choice>
              <mc:Fallback>
                <p:oleObj name="Chart" r:id="rId4" imgW="9039130" imgH="675334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30175"/>
                        <a:ext cx="9005887" cy="672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9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14375"/>
            <a:ext cx="70485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5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Challenges of growing corn in ND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/>
              <a:t>Drought – corn is a high water user</a:t>
            </a:r>
          </a:p>
          <a:p>
            <a:r>
              <a:rPr lang="en-US"/>
              <a:t>Short growing season</a:t>
            </a:r>
          </a:p>
          <a:p>
            <a:pPr lvl="1"/>
            <a:r>
              <a:rPr lang="en-US"/>
              <a:t>Getting corn dry enough to bin in the fall without drying is difficult because of low temperatures after maturity</a:t>
            </a:r>
          </a:p>
        </p:txBody>
      </p:sp>
      <p:pic>
        <p:nvPicPr>
          <p:cNvPr id="316420" name="Picture 4" descr="NDAWN Corn Harvest 11-19-08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14600"/>
            <a:ext cx="32512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4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corn zon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624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ahoma" charset="0"/>
              </a:rPr>
              <a:t>Relative Maturity Recommendations for North Dakota.</a:t>
            </a:r>
          </a:p>
        </p:txBody>
      </p:sp>
    </p:spTree>
    <p:extLst>
      <p:ext uri="{BB962C8B-B14F-4D97-AF65-F5344CB8AC3E}">
        <p14:creationId xmlns:p14="http://schemas.microsoft.com/office/powerpoint/2010/main" val="23339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he image “http://www.ag.ndsu.nodak.edu/aginfo/ndipm/06IPMSur/Images/2006CornRootwormbySpeciesNEW.jpg” cannot be displayed, because it contains errors.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04647" y="0"/>
            <a:ext cx="96486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60cornroo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504647" y="2092569"/>
            <a:ext cx="2082800" cy="14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419600"/>
            <a:ext cx="7543800" cy="1165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Does Using Fungicides on Corn in the Northern Plains Pay?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8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395805369"/>
              </p:ext>
            </p:extLst>
          </p:nvPr>
        </p:nvGraphicFramePr>
        <p:xfrm>
          <a:off x="152400" y="76200"/>
          <a:ext cx="89154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22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Disease response to fungicides, Prosper &amp; Carrington, 2008. </a:t>
            </a:r>
          </a:p>
        </p:txBody>
      </p:sp>
      <p:graphicFrame>
        <p:nvGraphicFramePr>
          <p:cNvPr id="56384" name="Group 64"/>
          <p:cNvGraphicFramePr>
            <a:graphicFrameLocks noGrp="1"/>
          </p:cNvGraphicFramePr>
          <p:nvPr>
            <p:ph idx="1"/>
          </p:nvPr>
        </p:nvGraphicFramePr>
        <p:xfrm>
          <a:off x="457200" y="2286000"/>
          <a:ext cx="5334000" cy="3429318"/>
        </p:xfrm>
        <a:graphic>
          <a:graphicData uri="http://schemas.openxmlformats.org/drawingml/2006/table">
            <a:tbl>
              <a:tblPr/>
              <a:tblGrid>
                <a:gridCol w="1905000"/>
                <a:gridCol w="1447800"/>
                <a:gridCol w="1981200"/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Disease Severity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80"/>
                            </a:outerShdw>
                          </a:effectLst>
                          <a:latin typeface="Arial" charset="0"/>
                        </a:rPr>
                        <a:t>Treatment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80"/>
                            </a:outerShdw>
                          </a:effectLst>
                          <a:latin typeface="Arial" charset="0"/>
                        </a:rPr>
                        <a:t>Prosper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80"/>
                            </a:outerShdw>
                          </a:effectLst>
                          <a:latin typeface="Arial" charset="0"/>
                        </a:rPr>
                        <a:t>Carrington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Untreated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Headline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72" name="Picture 2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62650" y="2209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95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914400" y="6096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Effect of planting date on yield, moisture and test wt, Carrington, ND, 2003</a:t>
            </a:r>
          </a:p>
        </p:txBody>
      </p:sp>
      <p:graphicFrame>
        <p:nvGraphicFramePr>
          <p:cNvPr id="325635" name="Object 3"/>
          <p:cNvGraphicFramePr>
            <a:graphicFrameLocks noChangeAspect="1"/>
          </p:cNvGraphicFramePr>
          <p:nvPr/>
        </p:nvGraphicFramePr>
        <p:xfrm>
          <a:off x="457200" y="2938463"/>
          <a:ext cx="4038600" cy="219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hart" r:id="rId4" imgW="8467558" imgH="4610076" progId="MSGraph.Chart.8">
                  <p:embed followColorScheme="full"/>
                </p:oleObj>
              </mc:Choice>
              <mc:Fallback>
                <p:oleObj name="Chart" r:id="rId4" imgW="8467558" imgH="46100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38463"/>
                        <a:ext cx="4038600" cy="219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6" name="Object 4"/>
          <p:cNvGraphicFramePr>
            <a:graphicFrameLocks noChangeAspect="1"/>
          </p:cNvGraphicFramePr>
          <p:nvPr/>
        </p:nvGraphicFramePr>
        <p:xfrm>
          <a:off x="304800" y="1143000"/>
          <a:ext cx="84455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hart" r:id="rId6" imgW="11791974" imgH="4124516" progId="MSGraph.Chart.8">
                  <p:embed followColorScheme="full"/>
                </p:oleObj>
              </mc:Choice>
              <mc:Fallback>
                <p:oleObj name="Chart" r:id="rId6" imgW="11791974" imgH="41245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8445500" cy="494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0" y="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Tahoma" charset="0"/>
              </a:rPr>
              <a:t>Plant on or before 1 May</a:t>
            </a:r>
          </a:p>
        </p:txBody>
      </p:sp>
    </p:spTree>
    <p:extLst>
      <p:ext uri="{BB962C8B-B14F-4D97-AF65-F5344CB8AC3E}">
        <p14:creationId xmlns:p14="http://schemas.microsoft.com/office/powerpoint/2010/main" val="41240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 fertilization strategies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572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Minimize fall applications due to potential losses</a:t>
            </a:r>
          </a:p>
          <a:p>
            <a:pPr>
              <a:lnSpc>
                <a:spcPct val="90000"/>
              </a:lnSpc>
            </a:pPr>
            <a:r>
              <a:rPr lang="en-US"/>
              <a:t>Rate = 1.0 to 1.2 x yield goal</a:t>
            </a:r>
          </a:p>
          <a:p>
            <a:pPr>
              <a:lnSpc>
                <a:spcPct val="90000"/>
              </a:lnSpc>
            </a:pPr>
            <a:r>
              <a:rPr lang="en-US"/>
              <a:t>Apply bulk pre-plant or at planting</a:t>
            </a:r>
          </a:p>
          <a:p>
            <a:pPr>
              <a:lnSpc>
                <a:spcPct val="90000"/>
              </a:lnSpc>
            </a:pPr>
            <a:r>
              <a:rPr lang="en-US"/>
              <a:t>Splits should be applied before tasseling</a:t>
            </a:r>
          </a:p>
          <a:p>
            <a:pPr>
              <a:lnSpc>
                <a:spcPct val="90000"/>
              </a:lnSpc>
            </a:pPr>
            <a:r>
              <a:rPr lang="en-US"/>
              <a:t>Highest N demand V12 to VT</a:t>
            </a:r>
          </a:p>
        </p:txBody>
      </p:sp>
      <p:pic>
        <p:nvPicPr>
          <p:cNvPr id="370692" name="Picture 4" descr="P629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590800"/>
            <a:ext cx="36576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39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North Dakota Ag Overview</a:t>
            </a:r>
            <a:br>
              <a:rPr lang="en-US" sz="2800" dirty="0" smtClean="0"/>
            </a:br>
            <a:r>
              <a:rPr lang="en-US" sz="2800" dirty="0" smtClean="0"/>
              <a:t>~90% of land mass is farmed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906399"/>
            <a:ext cx="8915903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79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1209" cy="3192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365" y="3192294"/>
            <a:ext cx="5615636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192293"/>
            <a:ext cx="6384375" cy="3818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58" y="-151793"/>
            <a:ext cx="5029505" cy="33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 of </a:t>
            </a:r>
            <a:r>
              <a:rPr lang="en-US" sz="3600" dirty="0" smtClean="0"/>
              <a:t>tile drainage and additive at the 112 N rate on </a:t>
            </a:r>
            <a:r>
              <a:rPr lang="en-US" sz="3600" dirty="0"/>
              <a:t>yield of corn, </a:t>
            </a:r>
            <a:r>
              <a:rPr lang="en-US" sz="3600" dirty="0" smtClean="0"/>
              <a:t>NW22, </a:t>
            </a:r>
            <a:r>
              <a:rPr lang="en-US" sz="3600" dirty="0"/>
              <a:t>2011.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8033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40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3276600" cy="1329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issues in wheat </a:t>
            </a:r>
            <a:endParaRPr lang="en-US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7620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456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14375"/>
            <a:ext cx="70485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40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80596522"/>
              </p:ext>
            </p:extLst>
          </p:nvPr>
        </p:nvGraphicFramePr>
        <p:xfrm>
          <a:off x="268288" y="368300"/>
          <a:ext cx="8602662" cy="639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Worksheet" r:id="rId4" imgW="8525066" imgH="6334292" progId="Excel.Sheet.8">
                  <p:embed/>
                </p:oleObj>
              </mc:Choice>
              <mc:Fallback>
                <p:oleObj name="Worksheet" r:id="rId4" imgW="8525066" imgH="6334292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8" y="368300"/>
                        <a:ext cx="8602662" cy="639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60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28600"/>
            <a:ext cx="7772400" cy="13716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pitchFamily="34" charset="0"/>
                <a:cs typeface="Arial" pitchFamily="34" charset="0"/>
              </a:rPr>
              <a:t>Northwest MN Planting Rate Studies            </a:t>
            </a:r>
            <a:br>
              <a:rPr lang="en-US" sz="2400" smtClean="0">
                <a:latin typeface="Arial" pitchFamily="34" charset="0"/>
                <a:cs typeface="Arial" pitchFamily="34" charset="0"/>
              </a:rPr>
            </a:br>
            <a:r>
              <a:rPr lang="en-US" sz="2400" smtClean="0">
                <a:latin typeface="Arial" pitchFamily="34" charset="0"/>
                <a:cs typeface="Arial" pitchFamily="34" charset="0"/>
              </a:rPr>
              <a:t>Affect of Seeding Rate on HRS Yield. Seven Variety Average  Wiersma. 1996-1998. Crookston, MInnesota</a:t>
            </a:r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623888" y="1752600"/>
          <a:ext cx="7681912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4" imgW="7687722" imgH="4035902" progId="Excel.Sheet.8">
                  <p:embed/>
                </p:oleObj>
              </mc:Choice>
              <mc:Fallback>
                <p:oleObj r:id="rId4" imgW="7687722" imgH="40359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1752600"/>
                        <a:ext cx="7681912" cy="403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828800" y="5638800"/>
            <a:ext cx="5905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Arial" pitchFamily="34" charset="0"/>
                <a:cs typeface="Arial" pitchFamily="34" charset="0"/>
              </a:rPr>
              <a:t>Optimum plants =  also about 35 per sq. ft</a:t>
            </a:r>
          </a:p>
        </p:txBody>
      </p:sp>
    </p:spTree>
    <p:extLst>
      <p:ext uri="{BB962C8B-B14F-4D97-AF65-F5344CB8AC3E}">
        <p14:creationId xmlns:p14="http://schemas.microsoft.com/office/powerpoint/2010/main" val="3858648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28700" y="620713"/>
          <a:ext cx="7085013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SPW 11.0 Graph" r:id="rId4" imgW="5608800" imgH="4210200" progId="SigmaPlotGraphicObject.10">
                  <p:embed/>
                </p:oleObj>
              </mc:Choice>
              <mc:Fallback>
                <p:oleObj name="SPW 11.0 Graph" r:id="rId4" imgW="5608800" imgH="4210200" progId="SigmaPlotGraphicObject.10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620713"/>
                        <a:ext cx="7085013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Relationship between protein and yield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H="1" flipV="1">
            <a:off x="3713163" y="1222375"/>
            <a:ext cx="9525" cy="40401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 flipV="1">
            <a:off x="1819275" y="3238500"/>
            <a:ext cx="5757863" cy="7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0" y="6040438"/>
            <a:ext cx="4243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Northern locations 2009 - 2011: 20 environments</a:t>
            </a:r>
          </a:p>
        </p:txBody>
      </p:sp>
    </p:spTree>
    <p:extLst>
      <p:ext uri="{BB962C8B-B14F-4D97-AF65-F5344CB8AC3E}">
        <p14:creationId xmlns:p14="http://schemas.microsoft.com/office/powerpoint/2010/main" val="21198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3988" y="379413"/>
            <a:ext cx="6376987" cy="11430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tx1"/>
                </a:solidFill>
              </a:rPr>
              <a:t>General recommendations with application of </a:t>
            </a:r>
            <a:r>
              <a:rPr lang="en-US" sz="2800" b="1" smtClean="0">
                <a:solidFill>
                  <a:schemeClr val="tx1"/>
                </a:solidFill>
              </a:rPr>
              <a:t>Post-anthesis</a:t>
            </a:r>
            <a:r>
              <a:rPr lang="en-US" sz="2800" smtClean="0">
                <a:solidFill>
                  <a:schemeClr val="tx1"/>
                </a:solidFill>
              </a:rPr>
              <a:t> </a:t>
            </a:r>
            <a:r>
              <a:rPr lang="en-US" sz="2800" b="1" smtClean="0">
                <a:solidFill>
                  <a:schemeClr val="tx1"/>
                </a:solidFill>
              </a:rPr>
              <a:t>Nitrogen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714500"/>
            <a:ext cx="8001000" cy="4419600"/>
          </a:xfrm>
        </p:spPr>
        <p:txBody>
          <a:bodyPr/>
          <a:lstStyle/>
          <a:p>
            <a:pPr eaLnBrk="1" hangingPunct="1"/>
            <a:r>
              <a:rPr lang="en-US" sz="2400" smtClean="0"/>
              <a:t>After flowering is completed through watery-ripe seed stage (main stem head)</a:t>
            </a:r>
            <a:endParaRPr lang="en-US" sz="2400" u="sng" smtClean="0"/>
          </a:p>
          <a:p>
            <a:pPr eaLnBrk="1" hangingPunct="1"/>
            <a:r>
              <a:rPr lang="en-US" sz="2400" u="sng" smtClean="0"/>
              <a:t>30 lbs N/acre</a:t>
            </a:r>
            <a:r>
              <a:rPr lang="en-US" sz="2400" smtClean="0"/>
              <a:t> (10 gal UAN) provides an </a:t>
            </a:r>
            <a:r>
              <a:rPr lang="en-US" sz="2400" u="sng" smtClean="0"/>
              <a:t>average increase of one-half percentage point</a:t>
            </a:r>
            <a:r>
              <a:rPr lang="en-US" sz="2400" smtClean="0"/>
              <a:t> of protein</a:t>
            </a:r>
          </a:p>
          <a:p>
            <a:pPr eaLnBrk="1" hangingPunct="1"/>
            <a:r>
              <a:rPr lang="en-US" sz="2400" smtClean="0"/>
              <a:t>Potential for significant leaf burning using UAN </a:t>
            </a:r>
          </a:p>
          <a:p>
            <a:pPr lvl="1" eaLnBrk="1" hangingPunct="1"/>
            <a:r>
              <a:rPr lang="en-US" sz="2000" smtClean="0"/>
              <a:t>dilute with water (e.g. 50:50)</a:t>
            </a:r>
          </a:p>
          <a:p>
            <a:pPr lvl="1" eaLnBrk="1" hangingPunct="1"/>
            <a:r>
              <a:rPr lang="en-US" sz="2000" smtClean="0"/>
              <a:t>apply evenings, early mornings, or cloudy days</a:t>
            </a:r>
          </a:p>
          <a:p>
            <a:pPr eaLnBrk="1" hangingPunct="1"/>
            <a:r>
              <a:rPr lang="en-US" sz="2400" smtClean="0"/>
              <a:t>Similar response among cultivars</a:t>
            </a:r>
          </a:p>
          <a:p>
            <a:pPr eaLnBrk="1" hangingPunct="1"/>
            <a:r>
              <a:rPr lang="en-US" sz="2400" smtClean="0"/>
              <a:t>No statistically-significant differences with response for grain yield, test weight and seed size </a:t>
            </a:r>
          </a:p>
          <a:p>
            <a:pPr lvl="1" eaLnBrk="1" hangingPunct="1"/>
            <a:endParaRPr lang="en-US" sz="2000" smtClean="0"/>
          </a:p>
        </p:txBody>
      </p:sp>
    </p:spTree>
    <p:extLst>
      <p:ext uri="{BB962C8B-B14F-4D97-AF65-F5344CB8AC3E}">
        <p14:creationId xmlns:p14="http://schemas.microsoft.com/office/powerpoint/2010/main" val="366044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increase with post anthesis UAN application (30 </a:t>
            </a:r>
            <a:r>
              <a:rPr lang="en-US" dirty="0" err="1" smtClean="0"/>
              <a:t>lb</a:t>
            </a:r>
            <a:r>
              <a:rPr lang="en-US" dirty="0" smtClean="0"/>
              <a:t>/acre N)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150591"/>
              </p:ext>
            </p:extLst>
          </p:nvPr>
        </p:nvGraphicFramePr>
        <p:xfrm>
          <a:off x="457200" y="16002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39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N treatment on Yield, Crookston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86409"/>
              </p:ext>
            </p:extLst>
          </p:nvPr>
        </p:nvGraphicFramePr>
        <p:xfrm>
          <a:off x="685800" y="2209800"/>
          <a:ext cx="7770813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59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agricultural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in farms = 39,600,000 acres</a:t>
            </a:r>
          </a:p>
          <a:p>
            <a:r>
              <a:rPr lang="en-US" dirty="0" smtClean="0"/>
              <a:t>Number of farms = 31,910</a:t>
            </a:r>
          </a:p>
          <a:p>
            <a:r>
              <a:rPr lang="en-US" dirty="0" smtClean="0"/>
              <a:t>Average farm size = 1,241</a:t>
            </a:r>
          </a:p>
          <a:p>
            <a:r>
              <a:rPr lang="en-US" dirty="0" smtClean="0"/>
              <a:t>Crop dominates livestock related agriculture in most counties</a:t>
            </a:r>
          </a:p>
          <a:p>
            <a:r>
              <a:rPr lang="en-US" dirty="0" smtClean="0"/>
              <a:t>Few dairies remain in the state</a:t>
            </a:r>
          </a:p>
          <a:p>
            <a:r>
              <a:rPr lang="en-US" dirty="0" smtClean="0"/>
              <a:t>Five ethanol plants consume ~40% of the corn produced in the state</a:t>
            </a:r>
          </a:p>
        </p:txBody>
      </p:sp>
    </p:spTree>
    <p:extLst>
      <p:ext uri="{BB962C8B-B14F-4D97-AF65-F5344CB8AC3E}">
        <p14:creationId xmlns:p14="http://schemas.microsoft.com/office/powerpoint/2010/main" val="322913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N treatment on protein average of varieties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44489"/>
              </p:ext>
            </p:extLst>
          </p:nvPr>
        </p:nvGraphicFramePr>
        <p:xfrm>
          <a:off x="685800" y="2209800"/>
          <a:ext cx="7770813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37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89" t="14494" r="10889" b="21588"/>
          <a:stretch>
            <a:fillRect/>
          </a:stretch>
        </p:blipFill>
        <p:spPr bwMode="auto">
          <a:xfrm>
            <a:off x="1981200" y="1676400"/>
            <a:ext cx="3003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lide 15"/>
          <p:cNvPicPr>
            <a:picLocks noChangeAspect="1" noChangeArrowheads="1"/>
          </p:cNvPicPr>
          <p:nvPr/>
        </p:nvPicPr>
        <p:blipFill>
          <a:blip r:embed="rId4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a typeface="ＭＳ Ｐゴシック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Arial" pitchFamily="34" charset="0"/>
              </a:rPr>
              <a:t>Tan spot the most common disease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09600" y="5181600"/>
            <a:ext cx="3733800" cy="701675"/>
          </a:xfrm>
          <a:prstGeom prst="rect">
            <a:avLst/>
          </a:prstGeom>
          <a:solidFill>
            <a:srgbClr val="EBED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  <a:ea typeface="ＭＳ Ｐゴシック"/>
                <a:cs typeface="ＭＳ Ｐゴシック"/>
              </a:rPr>
              <a:t>Overwintering Fruiting Bodies on Wheat Straw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1820863" cy="701675"/>
          </a:xfrm>
          <a:prstGeom prst="rect">
            <a:avLst/>
          </a:prstGeom>
          <a:solidFill>
            <a:srgbClr val="EBED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2000" b="1">
                <a:latin typeface="Arial" pitchFamily="34" charset="0"/>
                <a:ea typeface="ＭＳ Ｐゴシック"/>
                <a:cs typeface="ＭＳ Ｐゴシック"/>
              </a:rPr>
              <a:t>Early season </a:t>
            </a:r>
          </a:p>
          <a:p>
            <a:r>
              <a:rPr lang="en-US" sz="2000" b="1">
                <a:latin typeface="Arial" pitchFamily="34" charset="0"/>
                <a:ea typeface="ＭＳ Ｐゴシック"/>
                <a:cs typeface="ＭＳ Ｐゴシック"/>
              </a:rPr>
              <a:t>tan spot</a:t>
            </a:r>
          </a:p>
        </p:txBody>
      </p:sp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1" r="14944" b="4137"/>
          <a:stretch>
            <a:fillRect/>
          </a:stretch>
        </p:blipFill>
        <p:spPr bwMode="auto">
          <a:xfrm>
            <a:off x="4876800" y="1524000"/>
            <a:ext cx="41005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45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05250" y="0"/>
            <a:ext cx="5029200" cy="1312863"/>
          </a:xfrm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smtClean="0"/>
              <a:t>Bacterial Leaf Streak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77838" y="0"/>
          <a:ext cx="3295650" cy="675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Worksheet" r:id="rId4" imgW="2692301" imgH="5511597" progId="Excel.Sheet.8">
                  <p:embed/>
                </p:oleObj>
              </mc:Choice>
              <mc:Fallback>
                <p:oleObj name="Worksheet" r:id="rId4" imgW="2692301" imgH="551159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0"/>
                        <a:ext cx="3295650" cy="675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008063"/>
            <a:ext cx="4379912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032250" y="4448175"/>
            <a:ext cx="4729163" cy="1349375"/>
          </a:xfrm>
        </p:spPr>
        <p:txBody>
          <a:bodyPr lIns="90000" tIns="46800" rIns="90000" bIns="46800">
            <a:normAutofit lnSpcReduction="10000"/>
          </a:bodyPr>
          <a:lstStyle/>
          <a:p>
            <a:pPr marL="339725" indent="-339725" defTabSz="449263" eaLnBrk="1" hangingPunct="1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smtClean="0"/>
              <a:t>No control options, but there are differences among variety responses</a:t>
            </a:r>
          </a:p>
          <a:p>
            <a:pPr marL="339725" indent="-339725" defTabSz="449263" eaLnBrk="1" hangingPunct="1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smtClean="0"/>
              <a:t>Good data in 2011, 1</a:t>
            </a:r>
            <a:r>
              <a:rPr lang="en-US" sz="2000" baseline="30000" smtClean="0"/>
              <a:t>st</a:t>
            </a:r>
            <a:r>
              <a:rPr lang="en-US" sz="2000" smtClean="0"/>
              <a:t> complete set of ratings presented</a:t>
            </a:r>
          </a:p>
        </p:txBody>
      </p:sp>
    </p:spTree>
    <p:extLst>
      <p:ext uri="{BB962C8B-B14F-4D97-AF65-F5344CB8AC3E}">
        <p14:creationId xmlns:p14="http://schemas.microsoft.com/office/powerpoint/2010/main" val="4286144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3" name="Freeform 25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rgbClr val="A68A58"/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3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81000" y="0"/>
            <a:ext cx="82296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cs typeface="Arial" pitchFamily="34" charset="0"/>
              </a:rPr>
              <a:t>Crop Sequence Effects in Phase II Experiment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68A58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971800" y="838200"/>
          <a:ext cx="5495925" cy="491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4" name="Worksheet" r:id="rId4" imgW="6410410" imgH="5705585" progId="Excel.Sheet.8">
                  <p:embed/>
                </p:oleObj>
              </mc:Choice>
              <mc:Fallback>
                <p:oleObj name="Worksheet" r:id="rId4" imgW="6410410" imgH="5705585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838200"/>
                        <a:ext cx="5495925" cy="491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16B35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8A47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cs typeface="Arial" pitchFamily="34" charset="0"/>
              </a:rPr>
              <a:t>Residue (left side) and expected (top) crops are listed in order of increasing average water use.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 Box 1"/>
          <p:cNvSpPr txBox="1">
            <a:spLocks noChangeArrowheads="1"/>
          </p:cNvSpPr>
          <p:nvPr/>
        </p:nvSpPr>
        <p:spPr bwMode="auto">
          <a:xfrm>
            <a:off x="304800" y="1600200"/>
            <a:ext cx="22606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Units are percent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increase or decrease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in seed yield of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expected crop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caused by preceding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residue crop.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07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3" name="Freeform 25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rgbClr val="A68A58"/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3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rgbClr val="B8A47C">
                    <a:gamma/>
                    <a:shade val="90980"/>
                    <a:invGamma/>
                  </a:srgbClr>
                </a:gs>
                <a:gs pos="100000">
                  <a:srgbClr val="B8A47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68A58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819400" y="914400"/>
          <a:ext cx="5791200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2" name="Worksheet" r:id="rId4" imgW="6639046" imgH="5657901" progId="Excel.Sheet.8">
                  <p:embed/>
                </p:oleObj>
              </mc:Choice>
              <mc:Fallback>
                <p:oleObj name="Worksheet" r:id="rId4" imgW="6639046" imgH="5657901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5791200" cy="491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16B35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8A47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14400" y="5943600"/>
            <a:ext cx="786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cs typeface="Arial" pitchFamily="34" charset="0"/>
              </a:rPr>
              <a:t>Residue (left side) and expected (top) crops are listed in order of increasing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cs typeface="Arial" pitchFamily="34" charset="0"/>
              </a:rPr>
              <a:t>average water use.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81000" y="1828800"/>
            <a:ext cx="22606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Units are percent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increase or decrease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in seed yield of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expected crop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caused by preceding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1D180F"/>
                </a:solidFill>
                <a:effectLst/>
                <a:latin typeface="Arial" pitchFamily="34" charset="0"/>
                <a:cs typeface="Arial" pitchFamily="34" charset="0"/>
              </a:rPr>
              <a:t>residue crop.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 Box 1"/>
          <p:cNvSpPr txBox="1">
            <a:spLocks noChangeArrowheads="1"/>
          </p:cNvSpPr>
          <p:nvPr/>
        </p:nvSpPr>
        <p:spPr bwMode="auto">
          <a:xfrm>
            <a:off x="533400" y="152400"/>
            <a:ext cx="82296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6B3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8A47C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Crop Sequence Effects in Phase III Experiment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2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ND is a key agricultural state</a:t>
            </a:r>
          </a:p>
          <a:p>
            <a:pPr lvl="1"/>
            <a:r>
              <a:rPr lang="en-US" dirty="0" smtClean="0"/>
              <a:t>Land is mostly devoted to agriculture</a:t>
            </a:r>
          </a:p>
          <a:p>
            <a:pPr lvl="1"/>
            <a:r>
              <a:rPr lang="en-US" dirty="0" smtClean="0"/>
              <a:t>Cropping is more important than animal production</a:t>
            </a:r>
          </a:p>
          <a:p>
            <a:pPr lvl="1"/>
            <a:r>
              <a:rPr lang="en-US" dirty="0" smtClean="0"/>
              <a:t>ND leads in production of many commodities</a:t>
            </a:r>
          </a:p>
          <a:p>
            <a:pPr lvl="1"/>
            <a:r>
              <a:rPr lang="en-US" dirty="0" smtClean="0"/>
              <a:t>Diversity of crops provides interesting challenges and opportunities</a:t>
            </a:r>
          </a:p>
          <a:p>
            <a:r>
              <a:rPr lang="en-US" dirty="0" smtClean="0"/>
              <a:t>Short growing season and uncertainly of rainfall (western) are the main constraints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7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crops produced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Spring wheat = 5.5 million acres</a:t>
            </a:r>
          </a:p>
          <a:p>
            <a:r>
              <a:rPr lang="en-US" dirty="0" smtClean="0"/>
              <a:t>Soybeans = 4.6 million acres</a:t>
            </a:r>
          </a:p>
          <a:p>
            <a:r>
              <a:rPr lang="en-US" dirty="0" smtClean="0"/>
              <a:t>Corn = 3.4 million acres</a:t>
            </a:r>
          </a:p>
          <a:p>
            <a:r>
              <a:rPr lang="en-US" dirty="0" smtClean="0"/>
              <a:t>Durum = 1.4 million acres</a:t>
            </a:r>
          </a:p>
          <a:p>
            <a:r>
              <a:rPr lang="en-US" dirty="0" smtClean="0"/>
              <a:t>Canola = 1.3 million acres</a:t>
            </a:r>
          </a:p>
          <a:p>
            <a:r>
              <a:rPr lang="en-US" dirty="0" smtClean="0"/>
              <a:t>Barley = 1.1 million acres</a:t>
            </a:r>
          </a:p>
          <a:p>
            <a:r>
              <a:rPr lang="en-US" dirty="0" smtClean="0"/>
              <a:t>Winter wheat = 750,000 acres</a:t>
            </a:r>
          </a:p>
          <a:p>
            <a:r>
              <a:rPr lang="en-US" dirty="0" smtClean="0"/>
              <a:t>Sunflowers = 740,000 acres</a:t>
            </a:r>
          </a:p>
          <a:p>
            <a:r>
              <a:rPr lang="en-US" dirty="0" smtClean="0"/>
              <a:t>Dry edible beans = 660,000 acres</a:t>
            </a:r>
          </a:p>
          <a:p>
            <a:r>
              <a:rPr lang="en-US" dirty="0" smtClean="0"/>
              <a:t>Flax = 260,000 acres</a:t>
            </a:r>
          </a:p>
          <a:p>
            <a:r>
              <a:rPr lang="en-US" dirty="0" smtClean="0"/>
              <a:t>Peas = 250,000 acres</a:t>
            </a:r>
          </a:p>
          <a:p>
            <a:r>
              <a:rPr lang="en-US" dirty="0" smtClean="0"/>
              <a:t>Sugar beets </a:t>
            </a:r>
            <a:r>
              <a:rPr lang="en-US" dirty="0" smtClean="0"/>
              <a:t>= 220,000 acres</a:t>
            </a:r>
          </a:p>
          <a:p>
            <a:r>
              <a:rPr lang="en-US" dirty="0" smtClean="0"/>
              <a:t>Lentil = 180,000</a:t>
            </a:r>
          </a:p>
          <a:p>
            <a:r>
              <a:rPr lang="en-US" dirty="0" smtClean="0"/>
              <a:t>Oats = 110,000 acres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0" y="4447288"/>
            <a:ext cx="4099891" cy="183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southdakotamagazine.com/pub/photo/Aerial-Wheat-Harv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0" y="1676400"/>
            <a:ext cx="4099891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3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6172200" cy="63246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5600" b="1" dirty="0"/>
              <a:t>2011 rank </a:t>
            </a:r>
          </a:p>
          <a:p>
            <a:pPr marL="0" indent="0">
              <a:buNone/>
            </a:pPr>
            <a:r>
              <a:rPr lang="en-US" sz="5600" b="1" dirty="0"/>
              <a:t>in the U.S. 	</a:t>
            </a:r>
            <a:r>
              <a:rPr lang="en-US" sz="5600" b="1" dirty="0" smtClean="0"/>
              <a:t>	Commodity	 </a:t>
            </a:r>
            <a:r>
              <a:rPr lang="en-US" sz="5600" b="1" dirty="0"/>
              <a:t>	Percent of </a:t>
            </a:r>
            <a:r>
              <a:rPr lang="en-US" sz="5600" b="1" dirty="0" smtClean="0"/>
              <a:t>Nation’s production </a:t>
            </a:r>
            <a:endParaRPr lang="en-US" sz="5600" b="1" dirty="0"/>
          </a:p>
          <a:p>
            <a:pPr marL="0" indent="0">
              <a:buNone/>
            </a:pPr>
            <a:r>
              <a:rPr lang="en-US" sz="5600" b="1" dirty="0"/>
              <a:t>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Beans</a:t>
            </a:r>
            <a:r>
              <a:rPr lang="en-US" sz="5600" b="1" dirty="0"/>
              <a:t>, dry edible, all 	</a:t>
            </a:r>
            <a:r>
              <a:rPr lang="en-US" sz="5600" b="1" dirty="0" smtClean="0"/>
              <a:t>	25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Beans</a:t>
            </a:r>
            <a:r>
              <a:rPr lang="en-US" sz="5600" b="1" dirty="0"/>
              <a:t>, navy </a:t>
            </a:r>
            <a:r>
              <a:rPr lang="en-US" sz="5600" b="1" dirty="0" smtClean="0"/>
              <a:t>	</a:t>
            </a:r>
            <a:r>
              <a:rPr lang="en-US" sz="5600" b="1" dirty="0"/>
              <a:t>	35%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Beans</a:t>
            </a:r>
            <a:r>
              <a:rPr lang="en-US" sz="5600" b="1" dirty="0"/>
              <a:t>, pinto 	</a:t>
            </a:r>
            <a:r>
              <a:rPr lang="en-US" sz="5600" b="1" dirty="0" smtClean="0"/>
              <a:t>	46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Canola </a:t>
            </a:r>
            <a:r>
              <a:rPr lang="en-US" sz="5600" b="1" dirty="0"/>
              <a:t>	</a:t>
            </a:r>
            <a:r>
              <a:rPr lang="en-US" sz="5600" b="1" dirty="0" smtClean="0"/>
              <a:t>		83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Flaxseed </a:t>
            </a:r>
            <a:r>
              <a:rPr lang="en-US" sz="5600" b="1" dirty="0"/>
              <a:t>	</a:t>
            </a:r>
            <a:r>
              <a:rPr lang="en-US" sz="5600" b="1" dirty="0" smtClean="0"/>
              <a:t>		87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Honey </a:t>
            </a:r>
            <a:r>
              <a:rPr lang="en-US" sz="5600" b="1" dirty="0"/>
              <a:t>	</a:t>
            </a:r>
            <a:r>
              <a:rPr lang="en-US" sz="5600" b="1" dirty="0" smtClean="0"/>
              <a:t>		22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Sunflower</a:t>
            </a:r>
            <a:r>
              <a:rPr lang="en-US" sz="5600" b="1" dirty="0"/>
              <a:t>, oil 	</a:t>
            </a:r>
            <a:r>
              <a:rPr lang="en-US" sz="5600" b="1" dirty="0" smtClean="0"/>
              <a:t>	40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Wheat</a:t>
            </a:r>
            <a:r>
              <a:rPr lang="en-US" sz="5600" b="1" dirty="0"/>
              <a:t>, Durum 	</a:t>
            </a:r>
            <a:r>
              <a:rPr lang="en-US" sz="5600" b="1" dirty="0" smtClean="0"/>
              <a:t>	36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 	</a:t>
            </a:r>
            <a:r>
              <a:rPr lang="en-US" sz="5600" b="1" dirty="0" smtClean="0"/>
              <a:t>	Wheat</a:t>
            </a:r>
            <a:r>
              <a:rPr lang="en-US" sz="5600" b="1" dirty="0"/>
              <a:t>, spring 	</a:t>
            </a:r>
            <a:r>
              <a:rPr lang="en-US" sz="5600" b="1" dirty="0" smtClean="0"/>
              <a:t>	37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2 	</a:t>
            </a:r>
            <a:r>
              <a:rPr lang="en-US" sz="5600" b="1" dirty="0" smtClean="0"/>
              <a:t>	Sunflower</a:t>
            </a:r>
            <a:r>
              <a:rPr lang="en-US" sz="5600" b="1" dirty="0"/>
              <a:t>, all 	</a:t>
            </a:r>
            <a:r>
              <a:rPr lang="en-US" sz="5600" b="1" dirty="0" smtClean="0"/>
              <a:t>	38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2 	</a:t>
            </a:r>
            <a:r>
              <a:rPr lang="en-US" sz="5600" b="1" dirty="0" smtClean="0"/>
              <a:t>	Sunflower</a:t>
            </a:r>
            <a:r>
              <a:rPr lang="en-US" sz="5600" b="1" dirty="0"/>
              <a:t>, non-oil 	</a:t>
            </a:r>
            <a:r>
              <a:rPr lang="en-US" sz="5600" b="1" dirty="0" smtClean="0"/>
              <a:t>	24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2 	</a:t>
            </a:r>
            <a:r>
              <a:rPr lang="en-US" sz="5600" b="1" dirty="0" smtClean="0"/>
              <a:t>	Wheat</a:t>
            </a:r>
            <a:r>
              <a:rPr lang="en-US" sz="5600" b="1" dirty="0"/>
              <a:t>, all 	</a:t>
            </a:r>
            <a:r>
              <a:rPr lang="en-US" sz="5600" b="1" dirty="0" smtClean="0"/>
              <a:t>		10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3 	</a:t>
            </a:r>
            <a:r>
              <a:rPr lang="en-US" sz="5600" b="1" dirty="0" smtClean="0"/>
              <a:t>	Barley </a:t>
            </a:r>
            <a:r>
              <a:rPr lang="en-US" sz="5600" b="1" dirty="0"/>
              <a:t>	</a:t>
            </a:r>
            <a:r>
              <a:rPr lang="en-US" sz="5600" b="1" dirty="0" smtClean="0"/>
              <a:t>		11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3 	</a:t>
            </a:r>
            <a:r>
              <a:rPr lang="en-US" sz="5600" b="1" dirty="0" smtClean="0"/>
              <a:t>	Lentils </a:t>
            </a:r>
            <a:r>
              <a:rPr lang="en-US" sz="5600" b="1" dirty="0"/>
              <a:t>	</a:t>
            </a:r>
            <a:r>
              <a:rPr lang="en-US" sz="5600" b="1" dirty="0" smtClean="0"/>
              <a:t>		17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3 	</a:t>
            </a:r>
            <a:r>
              <a:rPr lang="en-US" sz="5600" b="1" dirty="0" smtClean="0"/>
              <a:t>	Oats </a:t>
            </a:r>
            <a:r>
              <a:rPr lang="en-US" sz="5600" b="1" dirty="0"/>
              <a:t>	</a:t>
            </a:r>
            <a:r>
              <a:rPr lang="en-US" sz="5600" b="1" dirty="0" smtClean="0"/>
              <a:t>		8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3 	</a:t>
            </a:r>
            <a:r>
              <a:rPr lang="en-US" sz="5600" b="1" dirty="0" smtClean="0"/>
              <a:t>	Peas</a:t>
            </a:r>
            <a:r>
              <a:rPr lang="en-US" sz="5600" b="1" dirty="0"/>
              <a:t>, dry edible 	</a:t>
            </a:r>
            <a:r>
              <a:rPr lang="en-US" sz="5600" b="1" dirty="0" smtClean="0"/>
              <a:t>	21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3 	</a:t>
            </a:r>
            <a:r>
              <a:rPr lang="en-US" sz="5600" b="1" dirty="0" smtClean="0"/>
              <a:t>	</a:t>
            </a:r>
            <a:r>
              <a:rPr lang="en-US" sz="5600" b="1" dirty="0" err="1" smtClean="0"/>
              <a:t>Sugarbeets</a:t>
            </a:r>
            <a:r>
              <a:rPr lang="en-US" sz="5600" b="1" dirty="0" smtClean="0"/>
              <a:t> </a:t>
            </a:r>
            <a:r>
              <a:rPr lang="en-US" sz="5600" b="1" dirty="0"/>
              <a:t>	</a:t>
            </a:r>
            <a:r>
              <a:rPr lang="en-US" sz="5600" b="1" dirty="0" smtClean="0"/>
              <a:t>		16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4 	</a:t>
            </a:r>
            <a:r>
              <a:rPr lang="en-US" sz="5600" b="1" dirty="0" smtClean="0"/>
              <a:t>	Safflower </a:t>
            </a:r>
            <a:r>
              <a:rPr lang="en-US" sz="5600" b="1" dirty="0"/>
              <a:t>	</a:t>
            </a:r>
            <a:r>
              <a:rPr lang="en-US" sz="5600" b="1" dirty="0" smtClean="0"/>
              <a:t>		1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6 	</a:t>
            </a:r>
            <a:r>
              <a:rPr lang="en-US" sz="5600" b="1" dirty="0" smtClean="0"/>
              <a:t>	Hay</a:t>
            </a:r>
            <a:r>
              <a:rPr lang="en-US" sz="5600" b="1" dirty="0"/>
              <a:t>, alfalfa 	</a:t>
            </a:r>
            <a:r>
              <a:rPr lang="en-US" sz="5600" b="1" dirty="0" smtClean="0"/>
              <a:t>		6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6 	</a:t>
            </a:r>
            <a:r>
              <a:rPr lang="en-US" sz="5600" b="1" dirty="0" smtClean="0"/>
              <a:t>	Potatoes </a:t>
            </a:r>
            <a:r>
              <a:rPr lang="en-US" sz="5600" b="1" dirty="0"/>
              <a:t>	</a:t>
            </a:r>
            <a:r>
              <a:rPr lang="en-US" sz="5600" b="1" dirty="0" smtClean="0"/>
              <a:t>		5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9 	</a:t>
            </a:r>
            <a:r>
              <a:rPr lang="en-US" sz="5600" b="1" dirty="0" smtClean="0"/>
              <a:t>	Hay</a:t>
            </a:r>
            <a:r>
              <a:rPr lang="en-US" sz="5600" b="1" dirty="0"/>
              <a:t>, all 	</a:t>
            </a:r>
            <a:r>
              <a:rPr lang="en-US" sz="5600" b="1" dirty="0" smtClean="0"/>
              <a:t>		4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10 	</a:t>
            </a:r>
            <a:r>
              <a:rPr lang="en-US" sz="5600" b="1" dirty="0" smtClean="0"/>
              <a:t>	Soybeans </a:t>
            </a:r>
            <a:r>
              <a:rPr lang="en-US" sz="5600" b="1" dirty="0"/>
              <a:t>	</a:t>
            </a:r>
            <a:r>
              <a:rPr lang="en-US" sz="5600" b="1" dirty="0" smtClean="0"/>
              <a:t>		4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12 	</a:t>
            </a:r>
            <a:r>
              <a:rPr lang="en-US" sz="5600" b="1" dirty="0" smtClean="0"/>
              <a:t>	Corn </a:t>
            </a:r>
            <a:r>
              <a:rPr lang="en-US" sz="5600" b="1" dirty="0"/>
              <a:t>for grain 	</a:t>
            </a:r>
            <a:r>
              <a:rPr lang="en-US" sz="5600" b="1" dirty="0" smtClean="0"/>
              <a:t>	2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17 	</a:t>
            </a:r>
            <a:r>
              <a:rPr lang="en-US" sz="5600" b="1" dirty="0" smtClean="0"/>
              <a:t>	Hay</a:t>
            </a:r>
            <a:r>
              <a:rPr lang="en-US" sz="5600" b="1" dirty="0"/>
              <a:t>, other 	</a:t>
            </a:r>
            <a:r>
              <a:rPr lang="en-US" sz="5600" b="1" dirty="0" smtClean="0"/>
              <a:t>		2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r>
              <a:rPr lang="en-US" sz="5600" b="1" dirty="0"/>
              <a:t>26 	</a:t>
            </a:r>
            <a:r>
              <a:rPr lang="en-US" sz="5600" b="1" dirty="0" smtClean="0"/>
              <a:t>	Wheat</a:t>
            </a:r>
            <a:r>
              <a:rPr lang="en-US" sz="5600" b="1" dirty="0"/>
              <a:t>, winter 	</a:t>
            </a:r>
            <a:r>
              <a:rPr lang="en-US" sz="5600" b="1" dirty="0" smtClean="0"/>
              <a:t>	1</a:t>
            </a:r>
            <a:r>
              <a:rPr lang="en-US" sz="5600" b="1" dirty="0"/>
              <a:t>% 	</a:t>
            </a:r>
          </a:p>
          <a:p>
            <a:pPr marL="0" indent="0">
              <a:buNone/>
            </a:pPr>
            <a:endParaRPr lang="en-US" sz="5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86968"/>
            <a:ext cx="2819400" cy="188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36" y="2757678"/>
            <a:ext cx="2747264" cy="206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482727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98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7" y="1066800"/>
            <a:ext cx="8073462" cy="49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736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420099" cy="513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79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4" y="685800"/>
            <a:ext cx="8720434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21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9" y="838200"/>
            <a:ext cx="847127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99808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  <a:fontScheme name="Folio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Folio">
    <a: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350000"/>
              <a:lumMod val="110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40000"/>
              <a:satMod val="120000"/>
            </a:schemeClr>
            <a:schemeClr val="phClr">
              <a:tint val="70000"/>
              <a:satMod val="300000"/>
              <a:lumMod val="110000"/>
            </a:schemeClr>
          </a:duotone>
        </a:blip>
        <a:tile tx="0" ty="0" sx="50000" sy="50000" flip="none" algn="tl"/>
      </a:blip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8100" dist="25400" dir="5400000" algn="br" rotWithShape="0">
            <a:srgbClr val="000000">
              <a:alpha val="50000"/>
            </a:srgbClr>
          </a:outerShdw>
        </a:effectLst>
      </a:effectStyle>
      <a:effectStyle>
        <a:effectLst>
          <a:innerShdw blurRad="190500" dist="25400">
            <a:srgbClr val="000000">
              <a:alpha val="50000"/>
            </a:srgbClr>
          </a:innerShdw>
        </a:effectLst>
      </a:effectStyle>
    </a:effectStyleLst>
    <a:bgFillStyleLst>
      <a:blipFill rotWithShape="1">
        <a:blip xmlns:r="http://schemas.openxmlformats.org/officeDocument/2006/relationships" r:embed="rId3">
          <a:duotone>
            <a:schemeClr val="phClr">
              <a:shade val="10000"/>
              <a:satMod val="125000"/>
            </a:schemeClr>
            <a:schemeClr val="phClr">
              <a:tint val="70000"/>
              <a:satMod val="350000"/>
              <a:lumMod val="110000"/>
            </a:schemeClr>
          </a:duotone>
        </a:blip>
        <a:stretch/>
      </a:blipFill>
      <a:blipFill rotWithShape="1">
        <a:blip xmlns:r="http://schemas.openxmlformats.org/officeDocument/2006/relationships" r:embed="rId4">
          <a:duotone>
            <a:schemeClr val="phClr">
              <a:shade val="10000"/>
              <a:satMod val="125000"/>
            </a:schemeClr>
            <a:schemeClr val="phClr">
              <a:tint val="70000"/>
              <a:satMod val="350000"/>
              <a:lumMod val="110000"/>
            </a:schemeClr>
          </a:duotone>
        </a:blip>
        <a:stretch/>
      </a:blipFill>
      <a:blipFill rotWithShape="1">
        <a:blip xmlns:r="http://schemas.openxmlformats.org/officeDocument/2006/relationships" r:embed="rId5">
          <a:duotone>
            <a:schemeClr val="phClr">
              <a:shade val="3000"/>
              <a:lumMod val="10000"/>
            </a:schemeClr>
            <a:schemeClr val="phClr">
              <a:tint val="91000"/>
              <a:satMod val="500000"/>
              <a:lumMod val="125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685</Words>
  <Application>Microsoft Office PowerPoint</Application>
  <PresentationFormat>On-screen Show (4:3)</PresentationFormat>
  <Paragraphs>171</Paragraphs>
  <Slides>35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Office Theme</vt:lpstr>
      <vt:lpstr>Microsoft Graph Chart</vt:lpstr>
      <vt:lpstr>Chart</vt:lpstr>
      <vt:lpstr>Microsoft Excel 97-2003 Worksheet</vt:lpstr>
      <vt:lpstr>SPW 11.0 Graph</vt:lpstr>
      <vt:lpstr>Worksheet</vt:lpstr>
      <vt:lpstr>Microsoft Office Excel Worksheet</vt:lpstr>
      <vt:lpstr>Crops and Crop Production in North Dakota</vt:lpstr>
      <vt:lpstr>North Dakota Ag Overview ~90% of land mass is farmed</vt:lpstr>
      <vt:lpstr>Basic agricultural statistics</vt:lpstr>
      <vt:lpstr>Major crops produced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of growing corn in ND</vt:lpstr>
      <vt:lpstr>PowerPoint Presentation</vt:lpstr>
      <vt:lpstr>PowerPoint Presentation</vt:lpstr>
      <vt:lpstr>Does Using Fungicides on Corn in the Northern Plains Pay?</vt:lpstr>
      <vt:lpstr>PowerPoint Presentation</vt:lpstr>
      <vt:lpstr>Disease response to fungicides, Prosper &amp; Carrington, 2008. </vt:lpstr>
      <vt:lpstr>PowerPoint Presentation</vt:lpstr>
      <vt:lpstr>N fertilization strategies</vt:lpstr>
      <vt:lpstr>PowerPoint Presentation</vt:lpstr>
      <vt:lpstr>Effect of tile drainage and additive at the 112 N rate on yield of corn, NW22, 2011.</vt:lpstr>
      <vt:lpstr>Production issues in wheat </vt:lpstr>
      <vt:lpstr>PowerPoint Presentation</vt:lpstr>
      <vt:lpstr>PowerPoint Presentation</vt:lpstr>
      <vt:lpstr>Northwest MN Planting Rate Studies             Affect of Seeding Rate on HRS Yield. Seven Variety Average  Wiersma. 1996-1998. Crookston, MInnesota</vt:lpstr>
      <vt:lpstr>Relationship between protein and yield</vt:lpstr>
      <vt:lpstr>General recommendations with application of Post-anthesis Nitrogen</vt:lpstr>
      <vt:lpstr>Protein increase with post anthesis UAN application (30 lb/acre N)</vt:lpstr>
      <vt:lpstr>Effect of N treatment on Yield, Crookston</vt:lpstr>
      <vt:lpstr>Effect of N treatment on protein average of varieties</vt:lpstr>
      <vt:lpstr> Tan spot the most common disease </vt:lpstr>
      <vt:lpstr>Bacterial Leaf Streak</vt:lpstr>
      <vt:lpstr>PowerPoint Presentation</vt:lpstr>
      <vt:lpstr>PowerPoint Presentation</vt:lpstr>
      <vt:lpstr>Conclusions</vt:lpstr>
    </vt:vector>
  </TitlesOfParts>
  <Company>North Dakota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Ransom</dc:creator>
  <cp:lastModifiedBy>Joel Ransom</cp:lastModifiedBy>
  <cp:revision>19</cp:revision>
  <dcterms:created xsi:type="dcterms:W3CDTF">2012-07-30T20:15:21Z</dcterms:created>
  <dcterms:modified xsi:type="dcterms:W3CDTF">2012-08-06T18:19:15Z</dcterms:modified>
</cp:coreProperties>
</file>