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4" r:id="rId5"/>
    <p:sldId id="319" r:id="rId6"/>
    <p:sldId id="260" r:id="rId7"/>
    <p:sldId id="266" r:id="rId8"/>
    <p:sldId id="275" r:id="rId9"/>
    <p:sldId id="276" r:id="rId10"/>
    <p:sldId id="322" r:id="rId11"/>
    <p:sldId id="321" r:id="rId12"/>
    <p:sldId id="299" r:id="rId13"/>
    <p:sldId id="277" r:id="rId14"/>
    <p:sldId id="301" r:id="rId15"/>
    <p:sldId id="302" r:id="rId16"/>
    <p:sldId id="303" r:id="rId17"/>
    <p:sldId id="278" r:id="rId18"/>
    <p:sldId id="304" r:id="rId19"/>
    <p:sldId id="305" r:id="rId20"/>
    <p:sldId id="279" r:id="rId21"/>
    <p:sldId id="280" r:id="rId22"/>
    <p:sldId id="320" r:id="rId23"/>
    <p:sldId id="281" r:id="rId24"/>
    <p:sldId id="306" r:id="rId25"/>
    <p:sldId id="307" r:id="rId26"/>
    <p:sldId id="282" r:id="rId27"/>
    <p:sldId id="308" r:id="rId28"/>
    <p:sldId id="314" r:id="rId29"/>
    <p:sldId id="285" r:id="rId30"/>
    <p:sldId id="286" r:id="rId31"/>
    <p:sldId id="288" r:id="rId32"/>
    <p:sldId id="315" r:id="rId33"/>
    <p:sldId id="317" r:id="rId34"/>
    <p:sldId id="325" r:id="rId35"/>
    <p:sldId id="318" r:id="rId36"/>
    <p:sldId id="324" r:id="rId37"/>
    <p:sldId id="289" r:id="rId38"/>
    <p:sldId id="309" r:id="rId39"/>
    <p:sldId id="310" r:id="rId40"/>
    <p:sldId id="311" r:id="rId41"/>
    <p:sldId id="312" r:id="rId42"/>
    <p:sldId id="313" r:id="rId43"/>
    <p:sldId id="323" r:id="rId44"/>
    <p:sldId id="258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D8AC-2695-4B7D-990A-7AB255F3FA0C}" type="datetimeFigureOut">
              <a:rPr lang="pt-BR" smtClean="0"/>
              <a:pPr/>
              <a:t>07/08/12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6C0C-F571-4027-897D-8A5AF41F0D2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2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capa.jpg"/>
          <p:cNvPicPr>
            <a:picLocks noChangeAspect="1"/>
          </p:cNvPicPr>
          <p:nvPr/>
        </p:nvPicPr>
        <p:blipFill>
          <a:blip r:embed="rId2" cstate="print"/>
          <a:srcRect l="4049" r="25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2000029" cy="864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7504" y="1700808"/>
            <a:ext cx="43924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2012 Optical Sensing Nitrogen Management Group</a:t>
            </a:r>
          </a:p>
          <a:p>
            <a:pPr algn="ctr"/>
            <a:r>
              <a:rPr lang="en-US" sz="2400" b="1" dirty="0" smtClean="0"/>
              <a:t>August 6-8 - Fargo, North Dakota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Crops in ABC group</a:t>
            </a:r>
          </a:p>
          <a:p>
            <a:endParaRPr lang="en-US" dirty="0"/>
          </a:p>
          <a:p>
            <a:r>
              <a:rPr lang="en-US" dirty="0" smtClean="0"/>
              <a:t>Summer: Soybeans, Corn (grain and silage), Beans</a:t>
            </a:r>
          </a:p>
          <a:p>
            <a:r>
              <a:rPr lang="en-US" dirty="0" smtClean="0"/>
              <a:t>Winter: Wheat, Oats (black and white), Rye Grass, Canola, Barley</a:t>
            </a:r>
          </a:p>
        </p:txBody>
      </p:sp>
    </p:spTree>
    <p:extLst>
      <p:ext uri="{BB962C8B-B14F-4D97-AF65-F5344CB8AC3E}">
        <p14:creationId xmlns:p14="http://schemas.microsoft.com/office/powerpoint/2010/main" val="414575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 in Brazil</a:t>
            </a:r>
          </a:p>
          <a:p>
            <a:pPr lvl="1"/>
            <a:r>
              <a:rPr lang="en-US" dirty="0" err="1" smtClean="0"/>
              <a:t>GreenSeeker</a:t>
            </a:r>
            <a:r>
              <a:rPr lang="en-US" dirty="0" smtClean="0"/>
              <a:t> – Trimble – </a:t>
            </a:r>
            <a:r>
              <a:rPr lang="en-US" dirty="0" err="1" smtClean="0"/>
              <a:t>Santiago&amp;Cintra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N-sensor – </a:t>
            </a:r>
            <a:r>
              <a:rPr lang="en-US" dirty="0" err="1" smtClean="0"/>
              <a:t>Yara</a:t>
            </a:r>
            <a:r>
              <a:rPr lang="en-US" dirty="0" smtClean="0"/>
              <a:t> – </a:t>
            </a:r>
            <a:r>
              <a:rPr lang="en-US" dirty="0" err="1" smtClean="0"/>
              <a:t>Stara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OptRX</a:t>
            </a:r>
            <a:r>
              <a:rPr lang="en-US" dirty="0" smtClean="0"/>
              <a:t> – </a:t>
            </a:r>
            <a:r>
              <a:rPr lang="en-US" dirty="0" err="1" smtClean="0"/>
              <a:t>AgLeader</a:t>
            </a:r>
            <a:r>
              <a:rPr lang="en-US" dirty="0" smtClean="0"/>
              <a:t> – </a:t>
            </a:r>
            <a:r>
              <a:rPr lang="en-US" dirty="0" err="1" smtClean="0"/>
              <a:t>Jacto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Topcon – Massey Ferguson (AGCO Group).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5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ral_parc_AP_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123728" y="19888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First Experiment (Nitrogen Rates in Wheat)</a:t>
            </a:r>
            <a:endParaRPr lang="en-US" sz="2800" b="1"/>
          </a:p>
        </p:txBody>
      </p:sp>
      <p:pic>
        <p:nvPicPr>
          <p:cNvPr id="6" name="Imagem 5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827584" y="1917312"/>
            <a:ext cx="7200000" cy="4320000"/>
            <a:chOff x="286356" y="2348880"/>
            <a:chExt cx="6448276" cy="3600000"/>
          </a:xfrm>
        </p:grpSpPr>
        <p:grpSp>
          <p:nvGrpSpPr>
            <p:cNvPr id="7" name="Grupo 6"/>
            <p:cNvGrpSpPr/>
            <p:nvPr/>
          </p:nvGrpSpPr>
          <p:grpSpPr>
            <a:xfrm>
              <a:off x="467544" y="2348880"/>
              <a:ext cx="6267088" cy="3600000"/>
              <a:chOff x="2411760" y="2564904"/>
              <a:chExt cx="6267088" cy="3600000"/>
            </a:xfrm>
          </p:grpSpPr>
          <p:pic>
            <p:nvPicPr>
              <p:cNvPr id="3" name="Picture 9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411760" y="2564904"/>
                <a:ext cx="6267088" cy="36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CaixaDeTexto 3"/>
              <p:cNvSpPr txBox="1"/>
              <p:nvPr/>
            </p:nvSpPr>
            <p:spPr>
              <a:xfrm>
                <a:off x="5049929" y="5754742"/>
                <a:ext cx="103423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Inceptisol</a:t>
                </a:r>
                <a:endParaRPr lang="en-US" sz="1600" dirty="0"/>
              </a:p>
            </p:txBody>
          </p:sp>
          <p:sp>
            <p:nvSpPr>
              <p:cNvPr id="5" name="CaixaDeTexto 4"/>
              <p:cNvSpPr txBox="1"/>
              <p:nvPr/>
            </p:nvSpPr>
            <p:spPr>
              <a:xfrm>
                <a:off x="6300192" y="5754742"/>
                <a:ext cx="103423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smtClean="0"/>
                  <a:t>Oxisol</a:t>
                </a:r>
                <a:endParaRPr lang="en-US" sz="1600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4940749" y="5246618"/>
                <a:ext cx="11521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b="1" dirty="0" smtClean="0"/>
                  <a:t>N Rates</a:t>
                </a:r>
                <a:endParaRPr lang="pt-BR" b="1" dirty="0"/>
              </a:p>
            </p:txBody>
          </p:sp>
        </p:grpSp>
        <p:sp>
          <p:nvSpPr>
            <p:cNvPr id="9" name="CaixaDeTexto 8"/>
            <p:cNvSpPr txBox="1"/>
            <p:nvPr/>
          </p:nvSpPr>
          <p:spPr>
            <a:xfrm rot="16200000">
              <a:off x="-105042" y="3434231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Feekes 10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Picture 2" descr="P10100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3" name="Imagem 2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 descr="mont_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6" name="Picture 4" descr="la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690563"/>
            <a:ext cx="7488237" cy="6167437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29242" y="0"/>
            <a:ext cx="81475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1547664" y="89761"/>
            <a:ext cx="64799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70 – 120 – 25 – 70 – 0 – 120 – 25 – 70 – 25 – 120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Nitrogen Rates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04888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300192" y="70489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Wheat (2007)</a:t>
            </a:r>
          </a:p>
          <a:p>
            <a:r>
              <a:rPr lang="en-US" sz="2000" dirty="0" err="1" smtClean="0"/>
              <a:t>Tibagi</a:t>
            </a:r>
            <a:r>
              <a:rPr lang="en-US" sz="2000" dirty="0" smtClean="0"/>
              <a:t> – PR – Brazil</a:t>
            </a:r>
            <a:endParaRPr lang="en-US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512" y="4437112"/>
          <a:ext cx="87849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1464163"/>
                <a:gridCol w="1464163"/>
                <a:gridCol w="1464163"/>
                <a:gridCol w="1464163"/>
                <a:gridCol w="14641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Treatments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 (</a:t>
                      </a:r>
                      <a:r>
                        <a:rPr lang="pt-BR" dirty="0" err="1" smtClean="0"/>
                        <a:t>sowing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 (</a:t>
                      </a:r>
                      <a:r>
                        <a:rPr lang="pt-BR" dirty="0" err="1" smtClean="0"/>
                        <a:t>pre-plant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 (</a:t>
                      </a:r>
                      <a:r>
                        <a:rPr lang="pt-BR" dirty="0" err="1" smtClean="0"/>
                        <a:t>Feekes</a:t>
                      </a:r>
                      <a:r>
                        <a:rPr lang="pt-BR" dirty="0" smtClean="0"/>
                        <a:t> 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 (</a:t>
                      </a:r>
                      <a:r>
                        <a:rPr lang="pt-BR" dirty="0" err="1" smtClean="0"/>
                        <a:t>Feekes</a:t>
                      </a:r>
                      <a:r>
                        <a:rPr lang="pt-BR" baseline="0" dirty="0" smtClean="0"/>
                        <a:t> 10)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 (Total)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Sensor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Sensor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52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102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120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81400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magem 4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81500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5" name="Imagem 4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m 9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77310" y="712450"/>
            <a:ext cx="1666690" cy="720000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smtClean="0"/>
              <a:t>Results Using Optical Sensors in South Brazil</a:t>
            </a:r>
            <a:endParaRPr lang="en-US" sz="5400"/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Agronomist Engineer, </a:t>
            </a:r>
            <a:r>
              <a:rPr lang="en-US" sz="2400" dirty="0" smtClean="0">
                <a:solidFill>
                  <a:schemeClr val="tx1"/>
                </a:solidFill>
              </a:rPr>
              <a:t>Dr. </a:t>
            </a:r>
            <a:r>
              <a:rPr lang="en-US" sz="2400" dirty="0" smtClean="0">
                <a:solidFill>
                  <a:schemeClr val="tx1"/>
                </a:solidFill>
              </a:rPr>
              <a:t>Fabrício Povh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Fundação</a:t>
            </a:r>
            <a:r>
              <a:rPr lang="en-US" sz="2400" dirty="0" smtClean="0">
                <a:solidFill>
                  <a:schemeClr val="tx1"/>
                </a:solidFill>
              </a:rPr>
              <a:t> ABC – Castro – Brazil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196752"/>
            <a:ext cx="5697538" cy="536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54621" y="1124744"/>
            <a:ext cx="4918075" cy="5089525"/>
          </a:xfrm>
          <a:prstGeom prst="rect">
            <a:avLst/>
          </a:prstGeom>
          <a:noFill/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77296" y="4053681"/>
            <a:ext cx="2159000" cy="1512888"/>
            <a:chOff x="3017" y="2432"/>
            <a:chExt cx="1360" cy="95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380" y="2487"/>
              <a:ext cx="997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2000">
                  <a:latin typeface="Arial" charset="0"/>
                </a:rPr>
                <a:t>20 kg N/ha</a:t>
              </a:r>
            </a:p>
            <a:p>
              <a:pPr algn="l">
                <a:spcBef>
                  <a:spcPct val="50000"/>
                </a:spcBef>
              </a:pPr>
              <a:r>
                <a:rPr lang="pt-BR" sz="2000">
                  <a:latin typeface="Arial" charset="0"/>
                </a:rPr>
                <a:t>40 kg N/ha</a:t>
              </a:r>
            </a:p>
            <a:p>
              <a:pPr algn="l">
                <a:spcBef>
                  <a:spcPct val="50000"/>
                </a:spcBef>
              </a:pPr>
              <a:r>
                <a:rPr lang="pt-BR" sz="2000">
                  <a:latin typeface="Arial" charset="0"/>
                </a:rPr>
                <a:t>60 kg N/ha</a:t>
              </a:r>
              <a:endParaRPr lang="en-US" sz="2000">
                <a:latin typeface="Arial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017" y="2432"/>
              <a:ext cx="1315" cy="953"/>
              <a:chOff x="3017" y="2432"/>
              <a:chExt cx="1315" cy="953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3153" y="2568"/>
                <a:ext cx="136" cy="136"/>
              </a:xfrm>
              <a:prstGeom prst="ellipse">
                <a:avLst/>
              </a:prstGeom>
              <a:solidFill>
                <a:srgbClr val="CBD4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3153" y="2840"/>
                <a:ext cx="136" cy="136"/>
              </a:xfrm>
              <a:prstGeom prst="ellipse">
                <a:avLst/>
              </a:prstGeom>
              <a:solidFill>
                <a:srgbClr val="10661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3153" y="3113"/>
                <a:ext cx="136" cy="136"/>
              </a:xfrm>
              <a:prstGeom prst="ellipse">
                <a:avLst/>
              </a:prstGeom>
              <a:solidFill>
                <a:srgbClr val="4242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017" y="2432"/>
                <a:ext cx="1315" cy="9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6375" y="1124744"/>
            <a:ext cx="5256213" cy="51816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6813" y="5396707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4400">
                <a:latin typeface="Arial" charset="0"/>
              </a:rPr>
              <a:t>1</a:t>
            </a:r>
            <a:endParaRPr lang="en-US" sz="4400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3020219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4400">
                <a:latin typeface="Arial" charset="0"/>
              </a:rPr>
              <a:t>2</a:t>
            </a:r>
            <a:endParaRPr lang="en-US" sz="4400"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72225" y="1970882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4400">
                <a:latin typeface="Arial" charset="0"/>
              </a:rPr>
              <a:t>3</a:t>
            </a:r>
            <a:endParaRPr lang="en-US" sz="4400"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91680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/>
              <a:t>Elevation</a:t>
            </a:r>
            <a:r>
              <a:rPr lang="pt-BR" sz="2800" b="1" dirty="0" smtClean="0"/>
              <a:t> (m)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97662"/>
            <a:ext cx="6912768" cy="4339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u="sng" dirty="0" err="1" smtClean="0">
                <a:solidFill>
                  <a:srgbClr val="0033CC"/>
                </a:solidFill>
              </a:rPr>
              <a:t>Speeds</a:t>
            </a:r>
            <a:r>
              <a:rPr lang="pt-BR" sz="2400" u="sng" dirty="0" smtClean="0">
                <a:solidFill>
                  <a:srgbClr val="0033CC"/>
                </a:solidFill>
              </a:rPr>
              <a:t> </a:t>
            </a:r>
            <a:r>
              <a:rPr lang="pt-BR" sz="2400" u="sng" dirty="0" err="1" smtClean="0">
                <a:solidFill>
                  <a:srgbClr val="0033CC"/>
                </a:solidFill>
              </a:rPr>
              <a:t>and</a:t>
            </a:r>
            <a:r>
              <a:rPr lang="pt-BR" sz="2400" u="sng" dirty="0" smtClean="0">
                <a:solidFill>
                  <a:srgbClr val="0033CC"/>
                </a:solidFill>
              </a:rPr>
              <a:t> Rates</a:t>
            </a:r>
            <a:endParaRPr lang="pt-BR" sz="2400" u="sng" dirty="0">
              <a:solidFill>
                <a:srgbClr val="0033CC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pt-BR" sz="2400" dirty="0"/>
              <a:t>20 kg N/ha – </a:t>
            </a:r>
            <a:r>
              <a:rPr lang="pt-BR" sz="2400" dirty="0" smtClean="0"/>
              <a:t>9.0 </a:t>
            </a:r>
            <a:r>
              <a:rPr lang="pt-BR" sz="2400" dirty="0"/>
              <a:t>km/h – 4ª II R</a:t>
            </a:r>
          </a:p>
          <a:p>
            <a:pPr algn="l">
              <a:spcBef>
                <a:spcPct val="50000"/>
              </a:spcBef>
            </a:pPr>
            <a:r>
              <a:rPr lang="pt-BR" sz="2400" dirty="0"/>
              <a:t>40 kg N/ha – </a:t>
            </a:r>
            <a:r>
              <a:rPr lang="pt-BR" sz="2400" dirty="0" smtClean="0"/>
              <a:t>4.5 </a:t>
            </a:r>
            <a:r>
              <a:rPr lang="pt-BR" sz="2400" dirty="0"/>
              <a:t>km/h – 2ª II R</a:t>
            </a:r>
          </a:p>
          <a:p>
            <a:pPr algn="l">
              <a:spcBef>
                <a:spcPct val="50000"/>
              </a:spcBef>
            </a:pPr>
            <a:r>
              <a:rPr lang="pt-BR" sz="2400" dirty="0"/>
              <a:t>60 kg N/ha – </a:t>
            </a:r>
            <a:r>
              <a:rPr lang="pt-BR" sz="2400" dirty="0" smtClean="0"/>
              <a:t>3.0 </a:t>
            </a:r>
            <a:r>
              <a:rPr lang="pt-BR" sz="2400" dirty="0"/>
              <a:t>km/h – 1ª II R</a:t>
            </a:r>
          </a:p>
          <a:p>
            <a:pPr algn="l">
              <a:spcBef>
                <a:spcPct val="50000"/>
              </a:spcBef>
            </a:pPr>
            <a:r>
              <a:rPr lang="pt-BR" sz="2400" u="sng" dirty="0">
                <a:solidFill>
                  <a:srgbClr val="0033CC"/>
                </a:solidFill>
              </a:rPr>
              <a:t>Nitro LL – 35% </a:t>
            </a:r>
            <a:r>
              <a:rPr lang="pt-BR" sz="2400" u="sng" dirty="0" err="1" smtClean="0">
                <a:solidFill>
                  <a:srgbClr val="0033CC"/>
                </a:solidFill>
              </a:rPr>
              <a:t>of</a:t>
            </a:r>
            <a:r>
              <a:rPr lang="pt-BR" sz="2400" u="sng" dirty="0" smtClean="0">
                <a:solidFill>
                  <a:srgbClr val="0033CC"/>
                </a:solidFill>
              </a:rPr>
              <a:t> </a:t>
            </a:r>
            <a:r>
              <a:rPr lang="pt-BR" sz="2400" u="sng" dirty="0">
                <a:solidFill>
                  <a:srgbClr val="0033CC"/>
                </a:solidFill>
              </a:rPr>
              <a:t>N – </a:t>
            </a:r>
            <a:r>
              <a:rPr lang="pt-BR" sz="2400" u="sng" dirty="0" smtClean="0">
                <a:solidFill>
                  <a:srgbClr val="0033CC"/>
                </a:solidFill>
              </a:rPr>
              <a:t>2:1 (</a:t>
            </a:r>
            <a:r>
              <a:rPr lang="pt-BR" sz="2400" u="sng" dirty="0" err="1" smtClean="0">
                <a:solidFill>
                  <a:srgbClr val="0033CC"/>
                </a:solidFill>
              </a:rPr>
              <a:t>water</a:t>
            </a:r>
            <a:r>
              <a:rPr lang="pt-BR" sz="2400" u="sng" dirty="0" smtClean="0">
                <a:solidFill>
                  <a:srgbClr val="0033CC"/>
                </a:solidFill>
              </a:rPr>
              <a:t>) </a:t>
            </a:r>
            <a:r>
              <a:rPr lang="pt-BR" sz="2400" u="sng" dirty="0">
                <a:solidFill>
                  <a:srgbClr val="0033CC"/>
                </a:solidFill>
              </a:rPr>
              <a:t>– </a:t>
            </a:r>
            <a:r>
              <a:rPr lang="pt-BR" sz="2400" u="sng" dirty="0" smtClean="0">
                <a:solidFill>
                  <a:srgbClr val="0033CC"/>
                </a:solidFill>
              </a:rPr>
              <a:t>2.5 </a:t>
            </a:r>
            <a:r>
              <a:rPr lang="pt-BR" sz="2400" u="sng" dirty="0">
                <a:solidFill>
                  <a:srgbClr val="0033CC"/>
                </a:solidFill>
              </a:rPr>
              <a:t>bar</a:t>
            </a:r>
          </a:p>
          <a:p>
            <a:pPr algn="l">
              <a:spcBef>
                <a:spcPct val="50000"/>
              </a:spcBef>
            </a:pPr>
            <a:r>
              <a:rPr lang="pt-BR" sz="2400" dirty="0"/>
              <a:t>20 kg N/ha – </a:t>
            </a:r>
            <a:r>
              <a:rPr lang="pt-BR" sz="2400" dirty="0" smtClean="0"/>
              <a:t>57.1 </a:t>
            </a:r>
            <a:r>
              <a:rPr lang="pt-BR" sz="2400" dirty="0"/>
              <a:t>L – </a:t>
            </a:r>
            <a:r>
              <a:rPr lang="pt-BR" sz="2400" dirty="0" smtClean="0"/>
              <a:t>171.4 </a:t>
            </a:r>
            <a:r>
              <a:rPr lang="pt-BR" sz="2400" dirty="0"/>
              <a:t>L/ha</a:t>
            </a:r>
          </a:p>
          <a:p>
            <a:pPr algn="l">
              <a:spcBef>
                <a:spcPct val="50000"/>
              </a:spcBef>
            </a:pPr>
            <a:r>
              <a:rPr lang="pt-BR" sz="2400" dirty="0"/>
              <a:t>40 kg N/ha – </a:t>
            </a:r>
            <a:r>
              <a:rPr lang="pt-BR" sz="2400" dirty="0" smtClean="0"/>
              <a:t>114.3 </a:t>
            </a:r>
            <a:r>
              <a:rPr lang="pt-BR" sz="2400" dirty="0"/>
              <a:t>L – </a:t>
            </a:r>
            <a:r>
              <a:rPr lang="pt-BR" sz="2400" dirty="0" smtClean="0"/>
              <a:t>342.9 </a:t>
            </a:r>
            <a:r>
              <a:rPr lang="pt-BR" sz="2400" dirty="0"/>
              <a:t>L/ha</a:t>
            </a:r>
          </a:p>
          <a:p>
            <a:pPr algn="l">
              <a:spcBef>
                <a:spcPct val="50000"/>
              </a:spcBef>
            </a:pPr>
            <a:r>
              <a:rPr lang="pt-BR" sz="2400" dirty="0"/>
              <a:t>60 kg N/ha – </a:t>
            </a:r>
            <a:r>
              <a:rPr lang="pt-BR" sz="2400" dirty="0" smtClean="0"/>
              <a:t>171.4 </a:t>
            </a:r>
            <a:r>
              <a:rPr lang="pt-BR" sz="2400" dirty="0"/>
              <a:t>L/ha – </a:t>
            </a:r>
            <a:r>
              <a:rPr lang="pt-BR" sz="2400" dirty="0" smtClean="0"/>
              <a:t>514.3 </a:t>
            </a:r>
            <a:r>
              <a:rPr lang="pt-BR" sz="2400" dirty="0"/>
              <a:t>L/ha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47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magem 4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4000" y="255588"/>
            <a:ext cx="4533900" cy="4829175"/>
          </a:xfrm>
          <a:prstGeom prst="rect">
            <a:avLst/>
          </a:prstGeom>
          <a:noFill/>
        </p:spPr>
      </p:pic>
      <p:pic>
        <p:nvPicPr>
          <p:cNvPr id="5" name="Picture 3" descr="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1773238"/>
            <a:ext cx="4067175" cy="481012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5300663"/>
            <a:ext cx="4392613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It would be applied: 250 kg N</a:t>
            </a:r>
          </a:p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It was applied: 76 kg N</a:t>
            </a:r>
          </a:p>
          <a:p>
            <a:pPr algn="l">
              <a:spcBef>
                <a:spcPct val="50000"/>
              </a:spcBef>
            </a:pPr>
            <a:r>
              <a:rPr lang="en-US" sz="2000" b="1" dirty="0" smtClean="0">
                <a:latin typeface="Arial" charset="0"/>
              </a:rPr>
              <a:t>Saving: 70%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7200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 smtClean="0">
                <a:latin typeface="Arial" charset="0"/>
              </a:rPr>
              <a:t>18 kg/ha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00826" y="7200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 smtClean="0">
                <a:latin typeface="Arial" charset="0"/>
              </a:rPr>
              <a:t>52 kg/ha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14810" y="1643050"/>
            <a:ext cx="4392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It would be applied: 195 kg N</a:t>
            </a:r>
          </a:p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It was applied: 109 kg N</a:t>
            </a:r>
          </a:p>
          <a:p>
            <a:pPr algn="l">
              <a:spcBef>
                <a:spcPct val="50000"/>
              </a:spcBef>
            </a:pPr>
            <a:r>
              <a:rPr lang="en-US" sz="2000" b="1" dirty="0" smtClean="0">
                <a:latin typeface="Arial" charset="0"/>
              </a:rPr>
              <a:t>Saving: 44%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10" name="Imagem 9" descr="Logo MAA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ro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150" y="1124744"/>
            <a:ext cx="5329238" cy="5329237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72200" y="2310601"/>
            <a:ext cx="24288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000" b="1" dirty="0" smtClean="0"/>
              <a:t>VR </a:t>
            </a:r>
            <a:r>
              <a:rPr lang="pt-BR" sz="2000" b="1" dirty="0"/>
              <a:t>– 3568 kg/ha</a:t>
            </a:r>
          </a:p>
          <a:p>
            <a:pPr algn="l">
              <a:spcBef>
                <a:spcPct val="50000"/>
              </a:spcBef>
            </a:pPr>
            <a:r>
              <a:rPr lang="pt-BR" sz="2000" b="1" dirty="0" smtClean="0"/>
              <a:t>FR </a:t>
            </a:r>
            <a:r>
              <a:rPr lang="pt-BR" sz="2000" b="1" dirty="0"/>
              <a:t>– 3546 kg/ha</a:t>
            </a:r>
            <a:endParaRPr lang="en-US" sz="20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33792" y="2382039"/>
            <a:ext cx="20540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000" b="1" dirty="0" smtClean="0"/>
              <a:t>VR </a:t>
            </a:r>
            <a:r>
              <a:rPr lang="pt-BR" sz="2000" b="1" dirty="0"/>
              <a:t>– 3053 kg/ha</a:t>
            </a:r>
          </a:p>
          <a:p>
            <a:pPr algn="l">
              <a:spcBef>
                <a:spcPct val="50000"/>
              </a:spcBef>
            </a:pPr>
            <a:r>
              <a:rPr lang="pt-BR" sz="2000" b="1" dirty="0" smtClean="0"/>
              <a:t>FR </a:t>
            </a:r>
            <a:r>
              <a:rPr lang="pt-BR" sz="2000" b="1" dirty="0"/>
              <a:t>– 3026 kg/ha</a:t>
            </a:r>
            <a:endParaRPr lang="en-US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44208" y="9087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Yield Map</a:t>
            </a:r>
            <a:endParaRPr lang="en-US" sz="2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84784"/>
            <a:ext cx="981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 rot="19095539">
            <a:off x="3822709" y="943250"/>
            <a:ext cx="1016480" cy="500644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stCxn id="6" idx="1"/>
            <a:endCxn id="6" idx="3"/>
          </p:cNvCxnSpPr>
          <p:nvPr/>
        </p:nvCxnSpPr>
        <p:spPr>
          <a:xfrm flipV="1">
            <a:off x="3951720" y="3108105"/>
            <a:ext cx="758458" cy="676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87624" y="83845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Higher</a:t>
            </a:r>
            <a:r>
              <a:rPr lang="pt-BR" dirty="0" smtClean="0"/>
              <a:t> NDVI:</a:t>
            </a:r>
          </a:p>
          <a:p>
            <a:r>
              <a:rPr lang="pt-BR" dirty="0" err="1" smtClean="0"/>
              <a:t>Plots</a:t>
            </a:r>
            <a:r>
              <a:rPr lang="pt-BR" dirty="0" smtClean="0"/>
              <a:t> 1 to 4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28184" y="54452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Lower</a:t>
            </a:r>
            <a:r>
              <a:rPr lang="pt-BR" dirty="0" smtClean="0"/>
              <a:t> NDVI:</a:t>
            </a:r>
          </a:p>
          <a:p>
            <a:r>
              <a:rPr lang="pt-BR" dirty="0" err="1" smtClean="0"/>
              <a:t>Plots</a:t>
            </a:r>
            <a:r>
              <a:rPr lang="pt-BR" dirty="0" smtClean="0"/>
              <a:t> 5 to 8</a:t>
            </a:r>
            <a:endParaRPr lang="pt-BR" dirty="0"/>
          </a:p>
        </p:txBody>
      </p:sp>
      <p:pic>
        <p:nvPicPr>
          <p:cNvPr id="10" name="Imagem 9" descr="Logo MAA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5724128" y="3326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Wheat</a:t>
            </a:r>
            <a:r>
              <a:rPr lang="pt-BR" dirty="0" smtClean="0"/>
              <a:t> (2011)</a:t>
            </a:r>
          </a:p>
          <a:p>
            <a:r>
              <a:rPr lang="pt-BR" dirty="0" smtClean="0"/>
              <a:t>Castro – PR – </a:t>
            </a:r>
            <a:r>
              <a:rPr lang="pt-BR" dirty="0" err="1" smtClean="0"/>
              <a:t>Brazil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7" name="Imagem 7" descr="moto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 descr="Logo MAA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1846565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Sowing fertilizer: 300 kg/ha 14-34-00 = 42 kg of N</a:t>
            </a:r>
          </a:p>
          <a:p>
            <a:r>
              <a:rPr lang="en-US" sz="2800" dirty="0" smtClean="0"/>
              <a:t>Top-dressing: 200 kg/ha 22-00-21 = 44 kg of N</a:t>
            </a:r>
          </a:p>
          <a:p>
            <a:r>
              <a:rPr lang="en-US" sz="2800" dirty="0" smtClean="0"/>
              <a:t>N total = 86 kg/ha</a:t>
            </a:r>
          </a:p>
          <a:p>
            <a:endParaRPr lang="en-US" sz="2800" dirty="0" smtClean="0"/>
          </a:p>
          <a:p>
            <a:r>
              <a:rPr lang="en-US" sz="2800" dirty="0" smtClean="0"/>
              <a:t>Plots 1-4 – Higher response: RI = 1.07 – N Rate: 44 kg/ha</a:t>
            </a:r>
          </a:p>
          <a:p>
            <a:r>
              <a:rPr lang="en-US" sz="2800" dirty="0" smtClean="0"/>
              <a:t>Higher NDVI Values</a:t>
            </a:r>
          </a:p>
          <a:p>
            <a:endParaRPr lang="en-US" sz="2800" dirty="0" smtClean="0"/>
          </a:p>
          <a:p>
            <a:r>
              <a:rPr lang="en-US" sz="2800" dirty="0" smtClean="0"/>
              <a:t>Plots 5-8 – Lower response: RI = 1.03 – N Rate: 18 kg/ha</a:t>
            </a:r>
          </a:p>
          <a:p>
            <a:r>
              <a:rPr lang="en-US" sz="2800" dirty="0" smtClean="0"/>
              <a:t>Lower NDVI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mantenedoras2.jpg"/>
          <p:cNvPicPr>
            <a:picLocks noChangeAspect="1"/>
          </p:cNvPicPr>
          <p:nvPr/>
        </p:nvPicPr>
        <p:blipFill>
          <a:blip r:embed="rId2" cstate="print"/>
          <a:srcRect l="1891" r="2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83768" y="1052736"/>
            <a:ext cx="6495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Three Dutch Cooperatives</a:t>
            </a:r>
          </a:p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ABC Foundation was created in October 23, 1984.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3840" y="5705961"/>
            <a:ext cx="191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985 </a:t>
            </a:r>
            <a:r>
              <a:rPr lang="pt-BR" sz="2000" dirty="0" err="1" smtClean="0"/>
              <a:t>associates</a:t>
            </a:r>
            <a:r>
              <a:rPr lang="pt-BR" sz="2000" dirty="0" smtClean="0"/>
              <a:t> </a:t>
            </a:r>
            <a:r>
              <a:rPr lang="pt-BR" sz="2000" dirty="0" err="1" smtClean="0"/>
              <a:t>Arapoti</a:t>
            </a:r>
            <a:r>
              <a:rPr lang="pt-BR" sz="2000" dirty="0" smtClean="0"/>
              <a:t> - PR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95320" y="5705961"/>
            <a:ext cx="178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601 </a:t>
            </a:r>
            <a:r>
              <a:rPr lang="pt-BR" sz="2000" dirty="0" err="1" smtClean="0"/>
              <a:t>associates</a:t>
            </a:r>
            <a:endParaRPr lang="pt-BR" sz="2000" dirty="0" smtClean="0"/>
          </a:p>
          <a:p>
            <a:pPr algn="ctr"/>
            <a:r>
              <a:rPr lang="pt-BR" sz="2000" dirty="0" err="1" smtClean="0"/>
              <a:t>Carambeí</a:t>
            </a:r>
            <a:r>
              <a:rPr lang="pt-BR" sz="2000" dirty="0" smtClean="0"/>
              <a:t> - PR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933408" y="5705961"/>
            <a:ext cx="178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718 </a:t>
            </a:r>
            <a:r>
              <a:rPr lang="pt-BR" sz="2000" dirty="0" err="1" smtClean="0"/>
              <a:t>associates</a:t>
            </a:r>
            <a:endParaRPr lang="pt-BR" sz="2000" dirty="0" smtClean="0"/>
          </a:p>
          <a:p>
            <a:pPr algn="ctr"/>
            <a:r>
              <a:rPr lang="pt-BR" sz="2000" dirty="0" smtClean="0"/>
              <a:t>Castro - PR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723" y="0"/>
            <a:ext cx="5572277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5572277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e 5"/>
          <p:cNvSpPr/>
          <p:nvPr/>
        </p:nvSpPr>
        <p:spPr>
          <a:xfrm>
            <a:off x="7236296" y="692696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688150" y="4031191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997675" y="649151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414693" y="3822175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62880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Loss of yield with high N rates in low N response years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5572277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723" y="0"/>
            <a:ext cx="5572277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 descr="polac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845344"/>
            <a:ext cx="6528494" cy="468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40152" y="8367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opposite!!</a:t>
            </a:r>
            <a:endParaRPr lang="en-US" sz="3200" b="1" dirty="0"/>
          </a:p>
        </p:txBody>
      </p:sp>
      <p:sp>
        <p:nvSpPr>
          <p:cNvPr id="5" name="Retângulo 4"/>
          <p:cNvSpPr/>
          <p:nvPr/>
        </p:nvSpPr>
        <p:spPr>
          <a:xfrm rot="20299005">
            <a:off x="1604590" y="4460903"/>
            <a:ext cx="1584176" cy="2880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rot="20299005">
            <a:off x="4053363" y="3504152"/>
            <a:ext cx="1584176" cy="2880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5796136" y="328498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804248" y="30515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 </a:t>
            </a:r>
            <a:r>
              <a:rPr lang="pt-BR" sz="2400" dirty="0" err="1" smtClean="0"/>
              <a:t>Rich</a:t>
            </a:r>
            <a:r>
              <a:rPr lang="pt-BR" sz="2400" dirty="0" smtClean="0"/>
              <a:t> </a:t>
            </a:r>
            <a:r>
              <a:rPr lang="pt-BR" sz="2400" dirty="0" err="1" smtClean="0"/>
              <a:t>Strip</a:t>
            </a:r>
            <a:endParaRPr lang="pt-BR" sz="2400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123728" y="2132856"/>
            <a:ext cx="0" cy="24023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499992" y="2132856"/>
            <a:ext cx="0" cy="1494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83568" y="14847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Lower</a:t>
            </a:r>
            <a:r>
              <a:rPr lang="pt-BR" dirty="0" smtClean="0"/>
              <a:t> </a:t>
            </a:r>
            <a:r>
              <a:rPr lang="pt-BR" dirty="0" err="1" smtClean="0"/>
              <a:t>potential</a:t>
            </a:r>
            <a:r>
              <a:rPr lang="pt-BR" dirty="0" smtClean="0"/>
              <a:t> </a:t>
            </a:r>
            <a:r>
              <a:rPr lang="pt-BR" dirty="0" err="1" smtClean="0"/>
              <a:t>yield</a:t>
            </a:r>
            <a:r>
              <a:rPr lang="pt-BR" dirty="0" smtClean="0"/>
              <a:t> zone</a:t>
            </a:r>
          </a:p>
          <a:p>
            <a:pPr algn="ctr"/>
            <a:r>
              <a:rPr lang="pt-BR" dirty="0" smtClean="0"/>
              <a:t>RI = 1,29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275856" y="148478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Higher</a:t>
            </a:r>
            <a:r>
              <a:rPr lang="pt-BR" dirty="0" smtClean="0"/>
              <a:t> </a:t>
            </a:r>
            <a:r>
              <a:rPr lang="pt-BR" dirty="0" err="1" smtClean="0"/>
              <a:t>potential</a:t>
            </a:r>
            <a:r>
              <a:rPr lang="pt-BR" dirty="0" smtClean="0"/>
              <a:t> </a:t>
            </a:r>
            <a:r>
              <a:rPr lang="pt-BR" dirty="0" err="1" smtClean="0"/>
              <a:t>yield</a:t>
            </a:r>
            <a:r>
              <a:rPr lang="pt-BR" dirty="0" smtClean="0"/>
              <a:t> zone</a:t>
            </a:r>
          </a:p>
          <a:p>
            <a:pPr algn="ctr"/>
            <a:r>
              <a:rPr lang="pt-BR" dirty="0" smtClean="0"/>
              <a:t>RI = 1,15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 descr="p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67454"/>
            <a:ext cx="5237956" cy="5101905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3995936" y="1340768"/>
            <a:ext cx="1008112" cy="86409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076056" y="98072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 </a:t>
            </a:r>
            <a:r>
              <a:rPr lang="pt-BR" sz="2000" b="1" dirty="0" err="1" smtClean="0"/>
              <a:t>Rich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Strip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wrong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place</a:t>
            </a:r>
            <a:r>
              <a:rPr lang="pt-BR" sz="2000" b="1" dirty="0" smtClean="0"/>
              <a:t>!!!</a:t>
            </a:r>
          </a:p>
          <a:p>
            <a:r>
              <a:rPr lang="pt-BR" sz="2000" b="1" dirty="0" err="1" smtClean="0"/>
              <a:t>Wheat</a:t>
            </a:r>
            <a:r>
              <a:rPr lang="pt-BR" sz="2000" b="1" dirty="0" smtClean="0"/>
              <a:t> (2012)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20072" y="335699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Higher</a:t>
            </a:r>
            <a:r>
              <a:rPr lang="pt-BR" dirty="0" smtClean="0"/>
              <a:t> NDVI zone</a:t>
            </a:r>
          </a:p>
          <a:p>
            <a:r>
              <a:rPr lang="pt-BR" dirty="0" smtClean="0"/>
              <a:t>RI = 1.006 (</a:t>
            </a:r>
            <a:r>
              <a:rPr lang="pt-BR" dirty="0" err="1" smtClean="0"/>
              <a:t>Very</a:t>
            </a:r>
            <a:r>
              <a:rPr lang="pt-BR" dirty="0" smtClean="0"/>
              <a:t> </a:t>
            </a:r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Response</a:t>
            </a:r>
            <a:r>
              <a:rPr lang="pt-BR" dirty="0" smtClean="0"/>
              <a:t>)</a:t>
            </a:r>
          </a:p>
          <a:p>
            <a:r>
              <a:rPr lang="pt-BR" dirty="0" smtClean="0"/>
              <a:t>SI = 0.994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7008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Lower</a:t>
            </a:r>
            <a:r>
              <a:rPr lang="pt-BR" dirty="0" smtClean="0"/>
              <a:t> NDVI zone</a:t>
            </a:r>
          </a:p>
          <a:p>
            <a:pPr algn="ctr"/>
            <a:r>
              <a:rPr lang="pt-BR" dirty="0" smtClean="0"/>
              <a:t>???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Nova pasta\MODELOS SLIDES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9" y="0"/>
            <a:ext cx="1083349" cy="468000"/>
          </a:xfrm>
          <a:prstGeom prst="rect">
            <a:avLst/>
          </a:prstGeom>
        </p:spPr>
      </p:pic>
      <p:pic>
        <p:nvPicPr>
          <p:cNvPr id="6" name="Imagem 5" descr="Beate Von Staa - Arapoti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0"/>
            <a:ext cx="4348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256" t="13300" r="22432" b="6901"/>
          <a:stretch>
            <a:fillRect/>
          </a:stretch>
        </p:blipFill>
        <p:spPr bwMode="auto">
          <a:xfrm>
            <a:off x="179512" y="1052621"/>
            <a:ext cx="5400600" cy="559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40768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292080" y="453292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26 </a:t>
            </a:r>
            <a:r>
              <a:rPr lang="pt-BR" sz="2400" b="1" dirty="0" err="1" smtClean="0"/>
              <a:t>plots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harvested</a:t>
            </a:r>
            <a:endParaRPr lang="pt-BR" sz="2400" b="1" dirty="0" smtClean="0"/>
          </a:p>
          <a:p>
            <a:r>
              <a:rPr lang="pt-BR" sz="2400" b="1" dirty="0" err="1" smtClean="0"/>
              <a:t>side-by-side</a:t>
            </a:r>
            <a:r>
              <a:rPr lang="pt-BR" sz="2400" b="1" dirty="0" smtClean="0"/>
              <a:t> (13 </a:t>
            </a:r>
            <a:r>
              <a:rPr lang="pt-BR" sz="2400" b="1" dirty="0" err="1" smtClean="0"/>
              <a:t>points</a:t>
            </a:r>
            <a:r>
              <a:rPr lang="pt-BR" sz="2400" b="1" dirty="0" smtClean="0"/>
              <a:t>)</a:t>
            </a:r>
          </a:p>
          <a:p>
            <a:r>
              <a:rPr lang="pt-BR" sz="2400" b="1" dirty="0" smtClean="0"/>
              <a:t>N </a:t>
            </a:r>
            <a:r>
              <a:rPr lang="pt-BR" sz="2400" b="1" dirty="0" err="1" smtClean="0"/>
              <a:t>Rich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Strip</a:t>
            </a:r>
            <a:r>
              <a:rPr lang="pt-BR" sz="2400" b="1" dirty="0" smtClean="0"/>
              <a:t> x Sensor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13407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110 ha – </a:t>
            </a:r>
            <a:r>
              <a:rPr lang="pt-BR" b="1" dirty="0" err="1" smtClean="0"/>
              <a:t>Wheat</a:t>
            </a:r>
            <a:r>
              <a:rPr lang="pt-BR" b="1" dirty="0" smtClean="0"/>
              <a:t> (2011)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MAAP\AP\PRESTAÇÃO DE SERVIÇOS\2012-2012\FLORIAN\Fotos\DSCF32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97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8815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use of optical sensors to map</a:t>
            </a:r>
            <a:br>
              <a:rPr lang="en-US" sz="6600" dirty="0" smtClean="0"/>
            </a:br>
            <a:r>
              <a:rPr lang="en-US" sz="6600" dirty="0" smtClean="0"/>
              <a:t>spatial variability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718740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4691" y="3373580"/>
            <a:ext cx="150948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347864" y="18864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latin typeface="Calibri" pitchFamily="34" charset="0"/>
                <a:cs typeface="Calibri" pitchFamily="34" charset="0"/>
              </a:rPr>
              <a:t>Corn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 – 2.86 ha – Ponta Grossa – PR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48264" y="292494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NDVI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m 9" descr="Logo MAA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SC09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ampo.jpg"/>
          <p:cNvPicPr>
            <a:picLocks noChangeAspect="1"/>
          </p:cNvPicPr>
          <p:nvPr/>
        </p:nvPicPr>
        <p:blipFill>
          <a:blip r:embed="rId2" cstate="print"/>
          <a:srcRect l="1894" r="21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3968" y="1340768"/>
            <a:ext cx="4344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Recently more two Cooperatives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240636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Coopagricola</a:t>
            </a:r>
            <a:endParaRPr lang="pt-BR" sz="2000" dirty="0" smtClean="0"/>
          </a:p>
          <a:p>
            <a:r>
              <a:rPr lang="pt-BR" sz="2000" dirty="0" smtClean="0"/>
              <a:t>Ponta Grossa – PR</a:t>
            </a:r>
            <a:endParaRPr lang="pt-BR" sz="2000" dirty="0"/>
          </a:p>
        </p:txBody>
      </p:sp>
      <p:pic>
        <p:nvPicPr>
          <p:cNvPr id="12" name="Imagem 11" descr="coopagric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204864"/>
            <a:ext cx="1683592" cy="1052244"/>
          </a:xfrm>
          <a:prstGeom prst="rect">
            <a:avLst/>
          </a:prstGeom>
        </p:spPr>
      </p:pic>
      <p:pic>
        <p:nvPicPr>
          <p:cNvPr id="13" name="Imagem 12" descr="holamb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9640" y="3789040"/>
            <a:ext cx="1512168" cy="10081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652120" y="394525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Holambra</a:t>
            </a:r>
            <a:endParaRPr lang="pt-BR" sz="2000" dirty="0" smtClean="0"/>
          </a:p>
          <a:p>
            <a:r>
              <a:rPr lang="pt-BR" sz="2000" dirty="0" smtClean="0"/>
              <a:t>Paranapanema – SP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172400" cy="68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851920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Corn Yield (kg/ha)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172400" cy="68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779912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Soil Base Saturation (V%)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m 6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4500000" cy="33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0" y="0"/>
            <a:ext cx="4500000" cy="33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34088"/>
            <a:ext cx="4500000" cy="34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0" y="3469403"/>
            <a:ext cx="4500000" cy="338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835696" y="1886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Clay</a:t>
            </a:r>
            <a:endParaRPr lang="pt-BR" sz="2000" b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60232" y="1886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+mj-lt"/>
              </a:rPr>
              <a:t>Soil</a:t>
            </a:r>
            <a:r>
              <a:rPr lang="pt-BR" sz="2000" b="1" dirty="0" smtClean="0">
                <a:latin typeface="+mj-lt"/>
              </a:rPr>
              <a:t> EC</a:t>
            </a:r>
            <a:endParaRPr lang="pt-BR" sz="2000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63688" y="35730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NDVI - </a:t>
            </a:r>
            <a:r>
              <a:rPr lang="pt-BR" sz="2000" b="1" dirty="0" err="1" smtClean="0">
                <a:latin typeface="+mj-lt"/>
              </a:rPr>
              <a:t>Wheat</a:t>
            </a:r>
            <a:endParaRPr lang="pt-BR" sz="20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16216" y="357301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Management Zones</a:t>
            </a:r>
            <a:endParaRPr lang="pt-BR" sz="2000" b="1" dirty="0">
              <a:latin typeface="+mj-lt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407218" y="9075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818958" y="35527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 rot="-3360000">
            <a:off x="1973865" y="-435566"/>
            <a:ext cx="648072" cy="309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 rot="-3360000">
            <a:off x="2904344" y="3735273"/>
            <a:ext cx="648072" cy="309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 rot="-3360000">
            <a:off x="7355274" y="278889"/>
            <a:ext cx="648072" cy="309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Logo MAAP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10653" y="0"/>
            <a:ext cx="833347" cy="360000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5431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uses:</a:t>
            </a:r>
          </a:p>
          <a:p>
            <a:pPr lvl="1"/>
            <a:r>
              <a:rPr lang="en-US" dirty="0" smtClean="0"/>
              <a:t>Growth regulator in wheat and cotton;</a:t>
            </a:r>
          </a:p>
          <a:p>
            <a:pPr lvl="1"/>
            <a:r>
              <a:rPr lang="en-US" dirty="0" smtClean="0"/>
              <a:t>Desiccants for potatoes and beans;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6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88" r="246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4211960" y="222751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 smtClean="0">
                <a:latin typeface="Arial" pitchFamily="34" charset="0"/>
                <a:cs typeface="Arial" pitchFamily="34" charset="0"/>
              </a:rPr>
              <a:t>Thanks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!!</a:t>
            </a:r>
            <a:endParaRPr lang="pt-BR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51920" y="3861048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Dr. </a:t>
            </a:r>
            <a:r>
              <a:rPr lang="pt-BR" sz="2800" dirty="0" smtClean="0"/>
              <a:t>Fabrício </a:t>
            </a:r>
            <a:r>
              <a:rPr lang="pt-BR" sz="2800" dirty="0" err="1" smtClean="0"/>
              <a:t>Povh</a:t>
            </a:r>
            <a:endParaRPr lang="pt-BR" sz="2800" dirty="0" smtClean="0"/>
          </a:p>
          <a:p>
            <a:r>
              <a:rPr lang="pt-BR" sz="2800" dirty="0" smtClean="0"/>
              <a:t>fabricio@fundacaoabc.org.br</a:t>
            </a:r>
          </a:p>
          <a:p>
            <a:r>
              <a:rPr lang="pt-BR" sz="2800" dirty="0" err="1" smtClean="0"/>
              <a:t>Phone</a:t>
            </a:r>
            <a:r>
              <a:rPr lang="pt-BR" sz="2800" dirty="0" smtClean="0"/>
              <a:t>: +55 42 2322-2662</a:t>
            </a:r>
          </a:p>
          <a:p>
            <a:r>
              <a:rPr lang="pt-BR" sz="2800" dirty="0" smtClean="0"/>
              <a:t>www.fundacaoabc.org.br</a:t>
            </a:r>
          </a:p>
          <a:p>
            <a:r>
              <a:rPr lang="pt-BR" sz="2800" dirty="0" smtClean="0"/>
              <a:t>Castro – Paraná – </a:t>
            </a:r>
            <a:r>
              <a:rPr lang="pt-BR" sz="2800" dirty="0" err="1" smtClean="0"/>
              <a:t>Brazil</a:t>
            </a:r>
            <a:endParaRPr lang="pt-BR" sz="2800" dirty="0" smtClean="0"/>
          </a:p>
        </p:txBody>
      </p:sp>
      <p:pic>
        <p:nvPicPr>
          <p:cNvPr id="7" name="Imagem 6" descr="Logo MA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4" y="620688"/>
            <a:ext cx="2000029" cy="8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www.brasilrepublica.com/brasilregio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14"/>
            <a:ext cx="5904656" cy="6651223"/>
          </a:xfrm>
          <a:prstGeom prst="rect">
            <a:avLst/>
          </a:prstGeom>
          <a:noFill/>
        </p:spPr>
      </p:pic>
      <p:sp>
        <p:nvSpPr>
          <p:cNvPr id="12" name="Elipse 11"/>
          <p:cNvSpPr/>
          <p:nvPr/>
        </p:nvSpPr>
        <p:spPr>
          <a:xfrm>
            <a:off x="5429723" y="3987646"/>
            <a:ext cx="432048" cy="4320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rea_atuação.jpg"/>
          <p:cNvPicPr>
            <a:picLocks noChangeAspect="1"/>
          </p:cNvPicPr>
          <p:nvPr/>
        </p:nvPicPr>
        <p:blipFill>
          <a:blip r:embed="rId2" cstate="print"/>
          <a:srcRect l="855" r="33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00776" y="980728"/>
            <a:ext cx="22573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Área de atuação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0096" y="2003128"/>
            <a:ext cx="1216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Fundação ABC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0096" y="233076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Main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0096" y="2662233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Partners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5755903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360,000 hectares</a:t>
            </a:r>
          </a:p>
          <a:p>
            <a:r>
              <a:rPr lang="en-US" sz="2200" smtClean="0">
                <a:latin typeface="Arial" pitchFamily="34" charset="0"/>
                <a:cs typeface="Arial" pitchFamily="34" charset="0"/>
              </a:rPr>
              <a:t>1 million liters of milk/day</a:t>
            </a:r>
          </a:p>
        </p:txBody>
      </p:sp>
      <p:sp>
        <p:nvSpPr>
          <p:cNvPr id="15" name="Texto explicativo retangular com cantos arredondados 14"/>
          <p:cNvSpPr/>
          <p:nvPr/>
        </p:nvSpPr>
        <p:spPr>
          <a:xfrm>
            <a:off x="3131840" y="4221088"/>
            <a:ext cx="576064" cy="360040"/>
          </a:xfrm>
          <a:prstGeom prst="wedgeRoundRectCallout">
            <a:avLst>
              <a:gd name="adj1" fmla="val 93256"/>
              <a:gd name="adj2" fmla="val 1884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Batavo</a:t>
            </a:r>
            <a:endParaRPr lang="pt-B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5004048" y="4005064"/>
            <a:ext cx="936104" cy="288032"/>
          </a:xfrm>
          <a:prstGeom prst="wedgeRoundRectCallout">
            <a:avLst>
              <a:gd name="adj1" fmla="val -52579"/>
              <a:gd name="adj2" fmla="val 10714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Castrolanda</a:t>
            </a:r>
            <a:endParaRPr lang="pt-B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 explicativo retangular com cantos arredondados 16"/>
          <p:cNvSpPr/>
          <p:nvPr/>
        </p:nvSpPr>
        <p:spPr>
          <a:xfrm>
            <a:off x="3923928" y="2276872"/>
            <a:ext cx="576064" cy="360040"/>
          </a:xfrm>
          <a:prstGeom prst="wedgeRoundRectCallout">
            <a:avLst>
              <a:gd name="adj1" fmla="val 43652"/>
              <a:gd name="adj2" fmla="val 11011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Capal</a:t>
            </a:r>
            <a:endParaRPr lang="pt-B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 explicativo retangular com cantos arredondados 17"/>
          <p:cNvSpPr/>
          <p:nvPr/>
        </p:nvSpPr>
        <p:spPr>
          <a:xfrm>
            <a:off x="3707904" y="3573016"/>
            <a:ext cx="792088" cy="360040"/>
          </a:xfrm>
          <a:prstGeom prst="wedgeRoundRectCallout">
            <a:avLst>
              <a:gd name="adj1" fmla="val 43652"/>
              <a:gd name="adj2" fmla="val 11011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Fundação ABC</a:t>
            </a:r>
            <a:endParaRPr lang="pt-B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 explicativo retangular com cantos arredondados 18"/>
          <p:cNvSpPr/>
          <p:nvPr/>
        </p:nvSpPr>
        <p:spPr>
          <a:xfrm>
            <a:off x="4427984" y="5013176"/>
            <a:ext cx="936104" cy="288032"/>
          </a:xfrm>
          <a:prstGeom prst="wedgeRoundRectCallout">
            <a:avLst>
              <a:gd name="adj1" fmla="val -51053"/>
              <a:gd name="adj2" fmla="val -9127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Coopagrícola</a:t>
            </a:r>
            <a:endParaRPr lang="pt-B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 explicativo retangular com cantos arredondados 19"/>
          <p:cNvSpPr/>
          <p:nvPr/>
        </p:nvSpPr>
        <p:spPr>
          <a:xfrm>
            <a:off x="6516216" y="1916832"/>
            <a:ext cx="720080" cy="360040"/>
          </a:xfrm>
          <a:prstGeom prst="wedgeRoundRectCallout">
            <a:avLst>
              <a:gd name="adj1" fmla="val -65476"/>
              <a:gd name="adj2" fmla="val -7639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Holambra</a:t>
            </a:r>
            <a:endParaRPr lang="pt-B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79512" y="5373216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67 municipals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de.jpg"/>
          <p:cNvPicPr>
            <a:picLocks noChangeAspect="1"/>
          </p:cNvPicPr>
          <p:nvPr/>
        </p:nvPicPr>
        <p:blipFill>
          <a:blip r:embed="rId2" cstate="print"/>
          <a:srcRect l="1898" r="19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11037" y="1268760"/>
            <a:ext cx="2664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Experimental Fields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40708" y="1700808"/>
            <a:ext cx="4491732" cy="47859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 Ponta Grossa – 74.88 ha</a:t>
            </a:r>
          </a:p>
          <a:p>
            <a:pPr eaLnBrk="0" hangingPunct="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 Castro – 139.40 ha</a:t>
            </a:r>
          </a:p>
          <a:p>
            <a:pPr eaLnBrk="0" hangingPunct="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Tibagi</a:t>
            </a:r>
            <a:r>
              <a:rPr lang="pt-BR" sz="2000" dirty="0" smtClean="0"/>
              <a:t> – 21.37 ha</a:t>
            </a:r>
          </a:p>
          <a:p>
            <a:pPr eaLnBrk="0" hangingPunct="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Arapoti</a:t>
            </a:r>
            <a:r>
              <a:rPr lang="pt-BR" sz="2000" dirty="0" smtClean="0"/>
              <a:t> – 25.92 ha</a:t>
            </a:r>
          </a:p>
          <a:p>
            <a:pPr eaLnBrk="0" hangingPunct="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Itaberá</a:t>
            </a:r>
            <a:r>
              <a:rPr lang="pt-BR" sz="2000" dirty="0" smtClean="0"/>
              <a:t> – 51.64 ha </a:t>
            </a:r>
          </a:p>
          <a:p>
            <a:pPr eaLnBrk="0" hangingPunct="0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/>
              <a:t>Total: 313 hectares</a:t>
            </a:r>
          </a:p>
          <a:p>
            <a:pPr eaLnBrk="0" hangingPunct="0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/>
              <a:t>- For </a:t>
            </a:r>
            <a:r>
              <a:rPr lang="pt-BR" sz="2000" b="1" dirty="0" err="1" smtClean="0"/>
              <a:t>each</a:t>
            </a:r>
            <a:r>
              <a:rPr lang="pt-BR" sz="2000" b="1" dirty="0" smtClean="0"/>
              <a:t> 8 hectares </a:t>
            </a:r>
            <a:r>
              <a:rPr lang="pt-BR" sz="2000" b="1" dirty="0" err="1" smtClean="0"/>
              <a:t>from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farmers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ABC </a:t>
            </a:r>
            <a:r>
              <a:rPr lang="pt-BR" sz="2000" b="1" dirty="0" err="1" smtClean="0"/>
              <a:t>Foundation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has</a:t>
            </a:r>
            <a:r>
              <a:rPr lang="pt-BR" sz="2000" b="1" dirty="0" smtClean="0"/>
              <a:t> 1 </a:t>
            </a:r>
            <a:r>
              <a:rPr lang="pt-BR" sz="2000" b="1" dirty="0" err="1" smtClean="0"/>
              <a:t>plot</a:t>
            </a:r>
            <a:endParaRPr lang="pt-BR" sz="2000" b="1" dirty="0" smtClean="0"/>
          </a:p>
          <a:p>
            <a:pPr eaLnBrk="0" hangingPunct="0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/>
              <a:t>- 45,000 </a:t>
            </a:r>
            <a:r>
              <a:rPr lang="pt-BR" sz="2000" b="1" dirty="0" err="1" smtClean="0"/>
              <a:t>plots</a:t>
            </a:r>
            <a:r>
              <a:rPr lang="pt-BR" sz="2000" b="1" dirty="0" smtClean="0"/>
              <a:t> / </a:t>
            </a:r>
            <a:r>
              <a:rPr lang="pt-BR" sz="2000" b="1" dirty="0" err="1" smtClean="0"/>
              <a:t>year</a:t>
            </a:r>
            <a:r>
              <a:rPr lang="pt-BR" sz="2000" b="1" dirty="0" smtClean="0"/>
              <a:t> (Summer/</a:t>
            </a:r>
            <a:r>
              <a:rPr lang="pt-BR" sz="2000" b="1" dirty="0" err="1" smtClean="0"/>
              <a:t>Winter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611560" y="1568397"/>
            <a:ext cx="7920000" cy="5040000"/>
            <a:chOff x="2285984" y="2214554"/>
            <a:chExt cx="6643734" cy="4143404"/>
          </a:xfrm>
        </p:grpSpPr>
        <p:grpSp>
          <p:nvGrpSpPr>
            <p:cNvPr id="25" name="Grupo 13"/>
            <p:cNvGrpSpPr/>
            <p:nvPr/>
          </p:nvGrpSpPr>
          <p:grpSpPr>
            <a:xfrm>
              <a:off x="2285984" y="2214554"/>
              <a:ext cx="6643734" cy="4143404"/>
              <a:chOff x="2285984" y="2214554"/>
              <a:chExt cx="6643734" cy="4143404"/>
            </a:xfrm>
          </p:grpSpPr>
          <p:grpSp>
            <p:nvGrpSpPr>
              <p:cNvPr id="27" name="Grupo 7"/>
              <p:cNvGrpSpPr/>
              <p:nvPr/>
            </p:nvGrpSpPr>
            <p:grpSpPr>
              <a:xfrm>
                <a:off x="2285984" y="2214554"/>
                <a:ext cx="6643734" cy="4143404"/>
                <a:chOff x="3714744" y="2040768"/>
                <a:chExt cx="5143536" cy="4317190"/>
              </a:xfrm>
            </p:grpSpPr>
            <p:pic>
              <p:nvPicPr>
                <p:cNvPr id="33" name="Imagem 32" descr="20090624 - altitude.jpg"/>
                <p:cNvPicPr preferRelativeResize="0">
                  <a:picLocks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714744" y="2040768"/>
                  <a:ext cx="5143536" cy="4317190"/>
                </a:xfrm>
                <a:prstGeom prst="rect">
                  <a:avLst/>
                </a:prstGeom>
              </p:spPr>
            </p:pic>
            <p:pic>
              <p:nvPicPr>
                <p:cNvPr id="34" name="Imagem 33" descr="legenda altitude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139489" y="2357429"/>
                  <a:ext cx="789701" cy="1963579"/>
                </a:xfrm>
                <a:prstGeom prst="rect">
                  <a:avLst/>
                </a:prstGeom>
              </p:spPr>
            </p:pic>
          </p:grpSp>
          <p:sp>
            <p:nvSpPr>
              <p:cNvPr id="28" name="Triângulo isósceles 27"/>
              <p:cNvSpPr/>
              <p:nvPr/>
            </p:nvSpPr>
            <p:spPr>
              <a:xfrm>
                <a:off x="5715008" y="4500570"/>
                <a:ext cx="142876" cy="142876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Triângulo isósceles 28"/>
              <p:cNvSpPr/>
              <p:nvPr/>
            </p:nvSpPr>
            <p:spPr>
              <a:xfrm>
                <a:off x="5500694" y="4929198"/>
                <a:ext cx="142876" cy="142876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Triângulo isósceles 29"/>
              <p:cNvSpPr/>
              <p:nvPr/>
            </p:nvSpPr>
            <p:spPr>
              <a:xfrm>
                <a:off x="5143504" y="4357694"/>
                <a:ext cx="142876" cy="142876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Triângulo isósceles 30"/>
              <p:cNvSpPr/>
              <p:nvPr/>
            </p:nvSpPr>
            <p:spPr>
              <a:xfrm>
                <a:off x="5929322" y="3714752"/>
                <a:ext cx="142876" cy="142876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Triângulo isósceles 31"/>
              <p:cNvSpPr/>
              <p:nvPr/>
            </p:nvSpPr>
            <p:spPr>
              <a:xfrm>
                <a:off x="6858016" y="3429000"/>
                <a:ext cx="142876" cy="142876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CaixaDeTexto 25"/>
            <p:cNvSpPr txBox="1"/>
            <p:nvPr/>
          </p:nvSpPr>
          <p:spPr>
            <a:xfrm>
              <a:off x="4806828" y="5072074"/>
              <a:ext cx="16225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00"/>
                  </a:solidFill>
                </a:rPr>
                <a:t>experimental fields </a:t>
              </a:r>
              <a:endParaRPr lang="pt-BR" sz="11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.jpg"/>
          <p:cNvPicPr>
            <a:picLocks noChangeAspect="1"/>
          </p:cNvPicPr>
          <p:nvPr/>
        </p:nvPicPr>
        <p:blipFill>
          <a:blip r:embed="rId2" cstate="print"/>
          <a:srcRect l="1892" r="2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9144000" cy="6384937"/>
            <a:chOff x="0" y="0"/>
            <a:chExt cx="9144000" cy="6384937"/>
          </a:xfrm>
        </p:grpSpPr>
        <p:pic>
          <p:nvPicPr>
            <p:cNvPr id="3" name="Imagem 2" descr="20091218 - temperatura media anual fab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384937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683568" y="3900556"/>
              <a:ext cx="19442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Annual average temperature</a:t>
              </a:r>
              <a:endParaRPr lang="en-US" b="1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55776" y="4365104"/>
              <a:ext cx="36004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783</Words>
  <Application>Microsoft Macintosh PowerPoint</Application>
  <PresentationFormat>On-screen Show (4:3)</PresentationFormat>
  <Paragraphs>168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Tema do Office</vt:lpstr>
      <vt:lpstr>PowerPoint Presentation</vt:lpstr>
      <vt:lpstr>Results Using Optical Sensors in South Brazil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use of optical sensors to map spatial variability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silvio</dc:creator>
  <cp:lastModifiedBy>Fabrício Povh</cp:lastModifiedBy>
  <cp:revision>109</cp:revision>
  <dcterms:created xsi:type="dcterms:W3CDTF">2011-11-04T17:48:01Z</dcterms:created>
  <dcterms:modified xsi:type="dcterms:W3CDTF">2012-08-07T17:45:22Z</dcterms:modified>
</cp:coreProperties>
</file>