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9"/>
  </p:notesMasterIdLst>
  <p:sldIdLst>
    <p:sldId id="256" r:id="rId3"/>
    <p:sldId id="373" r:id="rId4"/>
    <p:sldId id="374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4" r:id="rId13"/>
    <p:sldId id="357" r:id="rId14"/>
    <p:sldId id="358" r:id="rId15"/>
    <p:sldId id="369" r:id="rId16"/>
    <p:sldId id="368" r:id="rId17"/>
    <p:sldId id="370" r:id="rId18"/>
    <p:sldId id="382" r:id="rId19"/>
    <p:sldId id="383" r:id="rId20"/>
    <p:sldId id="371" r:id="rId21"/>
    <p:sldId id="362" r:id="rId22"/>
    <p:sldId id="363" r:id="rId23"/>
    <p:sldId id="387" r:id="rId24"/>
    <p:sldId id="366" r:id="rId25"/>
    <p:sldId id="372" r:id="rId26"/>
    <p:sldId id="365" r:id="rId27"/>
    <p:sldId id="260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47841" autoAdjust="0"/>
  </p:normalViewPr>
  <p:slideViewPr>
    <p:cSldViewPr>
      <p:cViewPr>
        <p:scale>
          <a:sx n="120" d="100"/>
          <a:sy n="120" d="100"/>
        </p:scale>
        <p:origin x="-582" y="18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F8B336B7-9865-4E54-9854-F2A4849A3C89}" type="datetimeFigureOut">
              <a:rPr lang="en-US"/>
              <a:pPr>
                <a:defRPr/>
              </a:pPr>
              <a:t>8/8/2012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FD001EE7-B1CA-427E-95B7-E1E823797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46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30C489-552B-4194-A42D-E7F157B6AA8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865F9-3530-4875-9469-2C4177F7A9E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298A1E-33E5-4ADA-BE4C-9759862476A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7AC2AD-518E-4ADC-A08F-1ED6D5D9D48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857A76C-2166-450F-A880-78FC19B7D665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9147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0556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8919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738" y="1054100"/>
            <a:ext cx="7737231" cy="2476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64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738" y="1054100"/>
            <a:ext cx="7737231" cy="2476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9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7548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6427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0400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830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231459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40386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0386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23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471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6022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837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02022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837548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361749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2183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0955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1341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8883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138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" y="168275"/>
            <a:ext cx="8610600" cy="6308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3724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951623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2292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1119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324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13640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39402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514904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826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826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398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97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542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0114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686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9258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0" y="0"/>
            <a:ext cx="5791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ransition/>
  <p:txStyles>
    <p:titleStyle>
      <a:lvl1pPr marL="39688" indent="-39688"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indent="-39688"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indent="-39688"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indent="-39688"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indent="-39688"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•"/>
        <a:defRPr sz="24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–"/>
        <a:defRPr sz="24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•"/>
        <a:defRPr sz="24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–"/>
        <a:defRPr sz="24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»"/>
        <a:defRPr sz="24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600"/>
        </a:spcBef>
        <a:spcAft>
          <a:spcPct val="0"/>
        </a:spcAft>
        <a:buSzPct val="100000"/>
        <a:buFont typeface="Arial" charset="0"/>
        <a:buChar char="»"/>
        <a:defRPr sz="24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600"/>
        </a:spcBef>
        <a:spcAft>
          <a:spcPct val="0"/>
        </a:spcAft>
        <a:buSzPct val="100000"/>
        <a:buFont typeface="Arial" charset="0"/>
        <a:buChar char="»"/>
        <a:defRPr sz="24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600"/>
        </a:spcBef>
        <a:spcAft>
          <a:spcPct val="0"/>
        </a:spcAft>
        <a:buSzPct val="100000"/>
        <a:buFont typeface="Arial" charset="0"/>
        <a:buChar char="»"/>
        <a:defRPr sz="24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600"/>
        </a:spcBef>
        <a:spcAft>
          <a:spcPct val="0"/>
        </a:spcAft>
        <a:buSzPct val="100000"/>
        <a:buFont typeface="Arial" charset="0"/>
        <a:buChar char="»"/>
        <a:defRPr sz="24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image" Target="../media/image17.jpe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jpeg"/><Relationship Id="rId28" Type="http://schemas.openxmlformats.org/officeDocument/2006/relationships/image" Target="../media/image43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6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3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jtevis@topcon.com" TargetMode="Externa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hboudreau@topcon.com" TargetMode="Externa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/>
          </p:cNvSpPr>
          <p:nvPr/>
        </p:nvSpPr>
        <p:spPr bwMode="auto">
          <a:xfrm>
            <a:off x="152400" y="3276600"/>
            <a:ext cx="8839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lnSpc>
                <a:spcPct val="125000"/>
              </a:lnSpc>
            </a:pPr>
            <a:r>
              <a:rPr lang="en-US" sz="2800" dirty="0" err="1" smtClean="0">
                <a:solidFill>
                  <a:schemeClr val="bg1"/>
                </a:solidFill>
                <a:cs typeface="Arial" charset="0"/>
              </a:rPr>
              <a:t>CropSpec</a:t>
            </a:r>
            <a:r>
              <a:rPr lang="en-US" sz="2800" dirty="0" smtClean="0">
                <a:solidFill>
                  <a:schemeClr val="bg1"/>
                </a:solidFill>
                <a:cs typeface="Arial" charset="0"/>
              </a:rPr>
              <a:t> Update</a:t>
            </a:r>
            <a:endParaRPr lang="en-US" sz="2800" dirty="0">
              <a:solidFill>
                <a:schemeClr val="bg1"/>
              </a:solidFill>
              <a:cs typeface="Arial" charset="0"/>
            </a:endParaRPr>
          </a:p>
          <a:p>
            <a:pPr marL="39688" algn="ctr">
              <a:lnSpc>
                <a:spcPct val="125000"/>
              </a:lnSpc>
            </a:pPr>
            <a:r>
              <a:rPr lang="en-US" sz="2000" dirty="0" smtClean="0">
                <a:solidFill>
                  <a:srgbClr val="969696"/>
                </a:solidFill>
                <a:cs typeface="Arial" charset="0"/>
              </a:rPr>
              <a:t>2012 NUE Conference</a:t>
            </a:r>
          </a:p>
          <a:p>
            <a:pPr marL="39688" algn="ctr">
              <a:lnSpc>
                <a:spcPct val="125000"/>
              </a:lnSpc>
            </a:pPr>
            <a:r>
              <a:rPr lang="en-US" sz="2000" dirty="0" smtClean="0">
                <a:solidFill>
                  <a:srgbClr val="969696"/>
                </a:solidFill>
                <a:cs typeface="Arial" charset="0"/>
              </a:rPr>
              <a:t>Fargo ND</a:t>
            </a:r>
          </a:p>
          <a:p>
            <a:pPr marL="39688" algn="ctr">
              <a:lnSpc>
                <a:spcPct val="125000"/>
              </a:lnSpc>
            </a:pPr>
            <a:r>
              <a:rPr lang="en-US" sz="2000" dirty="0" smtClean="0">
                <a:solidFill>
                  <a:srgbClr val="969696"/>
                </a:solidFill>
                <a:cs typeface="Arial" charset="0"/>
              </a:rPr>
              <a:t>August 6-8 </a:t>
            </a:r>
          </a:p>
          <a:p>
            <a:pPr marL="39688" algn="ctr">
              <a:lnSpc>
                <a:spcPct val="125000"/>
              </a:lnSpc>
            </a:pPr>
            <a:endParaRPr lang="en-US" sz="2000" dirty="0">
              <a:solidFill>
                <a:srgbClr val="969696"/>
              </a:solidFill>
              <a:cs typeface="Arial" charset="0"/>
            </a:endParaRPr>
          </a:p>
          <a:p>
            <a:pPr marL="39688" algn="ctr">
              <a:lnSpc>
                <a:spcPct val="125000"/>
              </a:lnSpc>
            </a:pPr>
            <a:endParaRPr lang="en-US" sz="2000" dirty="0">
              <a:solidFill>
                <a:srgbClr val="969696"/>
              </a:solidFill>
              <a:cs typeface="Arial" charset="0"/>
            </a:endParaRPr>
          </a:p>
          <a:p>
            <a:pPr marL="39688" algn="ctr">
              <a:lnSpc>
                <a:spcPct val="125000"/>
              </a:lnSpc>
            </a:pPr>
            <a:r>
              <a:rPr lang="en-US" sz="1600" dirty="0">
                <a:solidFill>
                  <a:srgbClr val="969696"/>
                </a:solidFill>
                <a:cs typeface="Arial" charset="0"/>
              </a:rPr>
              <a:t>Joe W. </a:t>
            </a:r>
            <a:r>
              <a:rPr lang="en-US" sz="1600" dirty="0" err="1" smtClean="0">
                <a:solidFill>
                  <a:srgbClr val="969696"/>
                </a:solidFill>
                <a:cs typeface="Arial" charset="0"/>
              </a:rPr>
              <a:t>Tevis</a:t>
            </a:r>
            <a:r>
              <a:rPr lang="en-US" sz="1600" dirty="0" smtClean="0">
                <a:solidFill>
                  <a:srgbClr val="969696"/>
                </a:solidFill>
                <a:cs typeface="Arial" charset="0"/>
              </a:rPr>
              <a:t>, PhD</a:t>
            </a:r>
          </a:p>
          <a:p>
            <a:pPr marL="39688" algn="ctr">
              <a:lnSpc>
                <a:spcPct val="125000"/>
              </a:lnSpc>
            </a:pPr>
            <a:r>
              <a:rPr lang="en-US" sz="1600" dirty="0" smtClean="0">
                <a:solidFill>
                  <a:srgbClr val="969696"/>
                </a:solidFill>
                <a:cs typeface="Arial" charset="0"/>
              </a:rPr>
              <a:t>Director, Agronomic Products and Services</a:t>
            </a:r>
          </a:p>
          <a:p>
            <a:pPr marL="39688" algn="ctr">
              <a:lnSpc>
                <a:spcPct val="125000"/>
              </a:lnSpc>
            </a:pPr>
            <a:r>
              <a:rPr lang="en-US" sz="1600" dirty="0" smtClean="0">
                <a:solidFill>
                  <a:srgbClr val="969696"/>
                </a:solidFill>
                <a:cs typeface="Arial" charset="0"/>
              </a:rPr>
              <a:t>Topcon Precision Agriculture</a:t>
            </a:r>
          </a:p>
          <a:p>
            <a:pPr marL="39688" algn="ctr">
              <a:lnSpc>
                <a:spcPct val="125000"/>
              </a:lnSpc>
            </a:pPr>
            <a:endParaRPr lang="en-US" sz="2000" dirty="0">
              <a:solidFill>
                <a:srgbClr val="969696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1" descr="AT-G7HIR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9913" y="5392738"/>
            <a:ext cx="865187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42" descr="GR3 3_4 Lf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0788" y="1117600"/>
            <a:ext cx="582612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3" descr="GB 500"/>
          <p:cNvPicPr preferRelativeResize="0"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85875"/>
            <a:ext cx="6731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4" descr="7000i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45488" y="1125538"/>
            <a:ext cx="63023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5" descr="GPT-8200A copy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5075" y="1235075"/>
            <a:ext cx="62865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46" descr="AT-24A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58888" y="5470525"/>
            <a:ext cx="776287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47" descr="DT-200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34138" y="4819650"/>
            <a:ext cx="72548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48" descr="GMS-200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27500" y="4652963"/>
            <a:ext cx="59372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49" descr="8200 rt copy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499475" y="4929188"/>
            <a:ext cx="64452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50" descr="CTS-3000"/>
          <p:cNvPicPr preferRelativeResize="0"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45413" y="4906963"/>
            <a:ext cx="598487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51" descr="BR-1 copy"/>
          <p:cNvPicPr preferRelativeResize="0"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14913" y="5441950"/>
            <a:ext cx="75882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52" descr="DL-102 copy"/>
          <p:cNvPicPr preferRelativeResize="0"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73300" y="5372100"/>
            <a:ext cx="100171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53" descr="DL-103 copy"/>
          <p:cNvPicPr preferRelativeResize="0"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051175" y="5214938"/>
            <a:ext cx="8778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54" descr="LSB10"/>
          <p:cNvPicPr preferRelativeResize="0"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4013" y="3032125"/>
            <a:ext cx="4984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Picture 55" descr="RL-VH3D"/>
          <p:cNvPicPr preferRelativeResize="0"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27025" y="4056063"/>
            <a:ext cx="6413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56" descr="RT-5SW"/>
          <p:cNvPicPr preferRelativeResize="0"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43000" y="3028950"/>
            <a:ext cx="59213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3" name="Picture 57" descr="TP-L4G"/>
          <p:cNvPicPr preferRelativeResize="0"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100138" y="4202113"/>
            <a:ext cx="8509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4" name="Picture 58" descr="TopSURV box"/>
          <p:cNvPicPr preferRelativeResize="0"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385175" y="2622550"/>
            <a:ext cx="75882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5" name="Picture 59" descr="FC100 Face On"/>
          <p:cNvPicPr preferRelativeResize="0"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864475" y="2881313"/>
            <a:ext cx="5619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6" name="Picture 60" descr="FC_2000 Face On1"/>
          <p:cNvPicPr preferRelativeResize="0"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292975" y="2897188"/>
            <a:ext cx="5080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7" name="Picture 61" descr="HiPerXT copy"/>
          <p:cNvPicPr preferRelativeResize="0"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33413" y="1509713"/>
            <a:ext cx="5984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8" name="Picture 62" descr="mmGPS group"/>
          <p:cNvPicPr preferRelativeResize="0"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70150" y="885825"/>
            <a:ext cx="1046163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9" name="Picture 63" descr="Valve Box 3_4"/>
          <p:cNvPicPr preferRelativeResize="0"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178050" y="1905000"/>
            <a:ext cx="8921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0" name="Picture 64" descr="GX-60"/>
          <p:cNvPicPr preferRelativeResize="0"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146425" y="1876425"/>
            <a:ext cx="81756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1" name="Picture 65" descr="GR-3 Rover"/>
          <p:cNvPicPr preferRelativeResize="0"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4384675" y="893763"/>
            <a:ext cx="360363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2" name="Picture 66" descr="FC100 3_4 Rt"/>
          <p:cNvPicPr preferRelativeResize="0"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5372100" y="1579563"/>
            <a:ext cx="4635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3" name="Picture 67" descr="Pocket 3DCD"/>
          <p:cNvPicPr preferRelativeResize="0"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760913" y="2054225"/>
            <a:ext cx="619125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4" name="Picture 68" descr="CR3 Ant"/>
          <p:cNvPicPr preferRelativeResize="0"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6175375" y="1152525"/>
            <a:ext cx="1012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5" name="Picture 69" descr="Net G3 Network Receiver"/>
          <p:cNvPicPr preferRelativeResize="0"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6380163" y="1825625"/>
            <a:ext cx="944562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26" name="Text Box 70"/>
          <p:cNvSpPr txBox="1">
            <a:spLocks noChangeArrowheads="1"/>
          </p:cNvSpPr>
          <p:nvPr/>
        </p:nvSpPr>
        <p:spPr bwMode="auto">
          <a:xfrm>
            <a:off x="252413" y="2413000"/>
            <a:ext cx="1481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u="none">
                <a:latin typeface="Formata Regular"/>
              </a:rPr>
              <a:t>GPS+ Products</a:t>
            </a:r>
          </a:p>
        </p:txBody>
      </p:sp>
      <p:sp>
        <p:nvSpPr>
          <p:cNvPr id="29727" name="Text Box 71"/>
          <p:cNvSpPr txBox="1">
            <a:spLocks noChangeArrowheads="1"/>
          </p:cNvSpPr>
          <p:nvPr/>
        </p:nvSpPr>
        <p:spPr bwMode="auto">
          <a:xfrm>
            <a:off x="255588" y="4916488"/>
            <a:ext cx="1474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none">
                <a:latin typeface="Formata Regular"/>
              </a:rPr>
              <a:t>Laser Products</a:t>
            </a:r>
          </a:p>
        </p:txBody>
      </p:sp>
      <p:sp>
        <p:nvSpPr>
          <p:cNvPr id="29728" name="Text Box 72"/>
          <p:cNvSpPr txBox="1">
            <a:spLocks noChangeArrowheads="1"/>
          </p:cNvSpPr>
          <p:nvPr/>
        </p:nvSpPr>
        <p:spPr bwMode="auto">
          <a:xfrm>
            <a:off x="573088" y="6223000"/>
            <a:ext cx="165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none">
                <a:latin typeface="Formata Regular"/>
              </a:rPr>
              <a:t>Automatic Levels</a:t>
            </a:r>
          </a:p>
        </p:txBody>
      </p:sp>
      <p:sp>
        <p:nvSpPr>
          <p:cNvPr id="29729" name="Text Box 73"/>
          <p:cNvSpPr txBox="1">
            <a:spLocks noChangeArrowheads="1"/>
          </p:cNvSpPr>
          <p:nvPr/>
        </p:nvSpPr>
        <p:spPr bwMode="auto">
          <a:xfrm>
            <a:off x="2462213" y="6223000"/>
            <a:ext cx="1325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none">
                <a:latin typeface="Formata Regular"/>
              </a:rPr>
              <a:t>Digital Levels</a:t>
            </a:r>
          </a:p>
        </p:txBody>
      </p:sp>
      <p:sp>
        <p:nvSpPr>
          <p:cNvPr id="29730" name="Text Box 74"/>
          <p:cNvSpPr txBox="1">
            <a:spLocks noChangeArrowheads="1"/>
          </p:cNvSpPr>
          <p:nvPr/>
        </p:nvSpPr>
        <p:spPr bwMode="auto">
          <a:xfrm>
            <a:off x="5916613" y="6008688"/>
            <a:ext cx="1766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none">
                <a:latin typeface="Formata Regular"/>
              </a:rPr>
              <a:t>Digital Theodolites</a:t>
            </a:r>
          </a:p>
        </p:txBody>
      </p:sp>
      <p:sp>
        <p:nvSpPr>
          <p:cNvPr id="29731" name="Text Box 75"/>
          <p:cNvSpPr txBox="1">
            <a:spLocks noChangeArrowheads="1"/>
          </p:cNvSpPr>
          <p:nvPr/>
        </p:nvSpPr>
        <p:spPr bwMode="auto">
          <a:xfrm>
            <a:off x="4389438" y="6070600"/>
            <a:ext cx="1308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none">
                <a:latin typeface="Formata Regular"/>
              </a:rPr>
              <a:t>GIS Products</a:t>
            </a:r>
          </a:p>
        </p:txBody>
      </p:sp>
      <p:sp>
        <p:nvSpPr>
          <p:cNvPr id="29732" name="Text Box 76"/>
          <p:cNvSpPr txBox="1">
            <a:spLocks noChangeArrowheads="1"/>
          </p:cNvSpPr>
          <p:nvPr/>
        </p:nvSpPr>
        <p:spPr bwMode="auto">
          <a:xfrm>
            <a:off x="7759700" y="5980113"/>
            <a:ext cx="1346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u="none">
                <a:latin typeface="Formata Regular"/>
              </a:rPr>
              <a:t>Construction </a:t>
            </a:r>
          </a:p>
          <a:p>
            <a:pPr algn="ctr"/>
            <a:r>
              <a:rPr lang="en-US" sz="1400" u="none">
                <a:latin typeface="Formata Regular"/>
              </a:rPr>
              <a:t>Grade Optical</a:t>
            </a:r>
          </a:p>
        </p:txBody>
      </p:sp>
      <p:sp>
        <p:nvSpPr>
          <p:cNvPr id="29733" name="Text Box 77"/>
          <p:cNvSpPr txBox="1">
            <a:spLocks noChangeArrowheads="1"/>
          </p:cNvSpPr>
          <p:nvPr/>
        </p:nvSpPr>
        <p:spPr bwMode="auto">
          <a:xfrm>
            <a:off x="7569200" y="3951288"/>
            <a:ext cx="1473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u="none">
                <a:latin typeface="Formata Regular"/>
              </a:rPr>
              <a:t>Data Collection</a:t>
            </a:r>
          </a:p>
          <a:p>
            <a:pPr algn="ctr"/>
            <a:r>
              <a:rPr lang="en-US" sz="1400" u="none">
                <a:latin typeface="Formata Regular"/>
              </a:rPr>
              <a:t>&amp; Software</a:t>
            </a:r>
          </a:p>
        </p:txBody>
      </p:sp>
      <p:sp>
        <p:nvSpPr>
          <p:cNvPr id="29734" name="Text Box 78"/>
          <p:cNvSpPr txBox="1">
            <a:spLocks noChangeArrowheads="1"/>
          </p:cNvSpPr>
          <p:nvPr/>
        </p:nvSpPr>
        <p:spPr bwMode="auto">
          <a:xfrm>
            <a:off x="7523163" y="2216150"/>
            <a:ext cx="16208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u="none">
                <a:latin typeface="Formata Regular"/>
              </a:rPr>
              <a:t>High-End Optical</a:t>
            </a:r>
          </a:p>
        </p:txBody>
      </p:sp>
      <p:sp>
        <p:nvSpPr>
          <p:cNvPr id="29735" name="Text Box 79"/>
          <p:cNvSpPr txBox="1">
            <a:spLocks noChangeArrowheads="1"/>
          </p:cNvSpPr>
          <p:nvPr/>
        </p:nvSpPr>
        <p:spPr bwMode="auto">
          <a:xfrm>
            <a:off x="2227263" y="2489200"/>
            <a:ext cx="157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none">
                <a:latin typeface="Formata Regular"/>
              </a:rPr>
              <a:t>Machine Control</a:t>
            </a:r>
          </a:p>
        </p:txBody>
      </p:sp>
      <p:sp>
        <p:nvSpPr>
          <p:cNvPr id="29736" name="Text Box 80"/>
          <p:cNvSpPr txBox="1">
            <a:spLocks noChangeArrowheads="1"/>
          </p:cNvSpPr>
          <p:nvPr/>
        </p:nvSpPr>
        <p:spPr bwMode="auto">
          <a:xfrm>
            <a:off x="4240213" y="2427288"/>
            <a:ext cx="1828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u="none">
                <a:latin typeface="Formata Regular"/>
              </a:rPr>
              <a:t>Grade Management</a:t>
            </a:r>
          </a:p>
          <a:p>
            <a:pPr algn="ctr"/>
            <a:r>
              <a:rPr lang="en-US" sz="1400" u="none">
                <a:latin typeface="Formata Regular"/>
              </a:rPr>
              <a:t>System</a:t>
            </a:r>
          </a:p>
        </p:txBody>
      </p:sp>
      <p:sp>
        <p:nvSpPr>
          <p:cNvPr id="29737" name="Text Box 81"/>
          <p:cNvSpPr txBox="1">
            <a:spLocks noChangeArrowheads="1"/>
          </p:cNvSpPr>
          <p:nvPr/>
        </p:nvSpPr>
        <p:spPr bwMode="auto">
          <a:xfrm>
            <a:off x="6234113" y="2413000"/>
            <a:ext cx="982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u="none">
                <a:latin typeface="Formata Regular"/>
              </a:rPr>
              <a:t>Networks</a:t>
            </a:r>
          </a:p>
        </p:txBody>
      </p:sp>
      <p:sp>
        <p:nvSpPr>
          <p:cNvPr id="29738" name="AutoShape 82"/>
          <p:cNvSpPr>
            <a:spLocks noChangeArrowheads="1"/>
          </p:cNvSpPr>
          <p:nvPr/>
        </p:nvSpPr>
        <p:spPr bwMode="auto">
          <a:xfrm>
            <a:off x="2300288" y="3057525"/>
            <a:ext cx="4886325" cy="1219200"/>
          </a:xfrm>
          <a:prstGeom prst="roundRect">
            <a:avLst>
              <a:gd name="adj" fmla="val 16667"/>
            </a:avLst>
          </a:prstGeom>
          <a:solidFill>
            <a:srgbClr val="007BC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AU" u="none"/>
          </a:p>
        </p:txBody>
      </p:sp>
      <p:sp>
        <p:nvSpPr>
          <p:cNvPr id="29739" name="Text Box 83"/>
          <p:cNvSpPr txBox="1">
            <a:spLocks noChangeArrowheads="1"/>
          </p:cNvSpPr>
          <p:nvPr/>
        </p:nvSpPr>
        <p:spPr bwMode="auto">
          <a:xfrm>
            <a:off x="2362200" y="3292475"/>
            <a:ext cx="4832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 u="none">
                <a:solidFill>
                  <a:schemeClr val="bg1"/>
                </a:solidFill>
                <a:latin typeface="Formata Regular"/>
              </a:rPr>
              <a:t>Most Complete Positioning</a:t>
            </a:r>
          </a:p>
          <a:p>
            <a:pPr algn="ctr"/>
            <a:r>
              <a:rPr lang="en-US" sz="2400" i="1" u="none">
                <a:solidFill>
                  <a:schemeClr val="bg1"/>
                </a:solidFill>
                <a:latin typeface="Formata Regular"/>
              </a:rPr>
              <a:t>Product Portfolio in the Industry</a:t>
            </a:r>
          </a:p>
        </p:txBody>
      </p:sp>
      <p:pic>
        <p:nvPicPr>
          <p:cNvPr id="29740" name="Picture 84" descr="GMS2 copy"/>
          <p:cNvPicPr preferRelativeResize="0"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4608513" y="4891088"/>
            <a:ext cx="4587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730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895600"/>
            <a:ext cx="769620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Crop Spec, </a:t>
            </a:r>
            <a:br>
              <a:rPr lang="en-US" smtClean="0"/>
            </a:br>
            <a:r>
              <a:rPr lang="en-US" smtClean="0"/>
              <a:t>A Collaborative Partnership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495800"/>
            <a:ext cx="7924800" cy="2133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b="1" smtClean="0"/>
              <a:t>A real time integrated plant nutrient monitoring and application system for Agricultural equipment</a:t>
            </a:r>
            <a:r>
              <a:rPr lang="en-US" smtClean="0"/>
              <a:t> 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914400" y="609600"/>
          <a:ext cx="1873250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Photo Editor Photo" r:id="rId4" imgW="2857899" imgH="2857899" progId="MSPhotoEd.3">
                  <p:embed/>
                </p:oleObj>
              </mc:Choice>
              <mc:Fallback>
                <p:oleObj name="Photo Editor Photo" r:id="rId4" imgW="2857899" imgH="285789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09600"/>
                        <a:ext cx="1873250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9" descr="Topcon-PrecAg-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90600"/>
            <a:ext cx="52578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105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4" name="Rectangle 10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7391400" cy="609600"/>
          </a:xfrm>
        </p:spPr>
        <p:txBody>
          <a:bodyPr/>
          <a:lstStyle/>
          <a:p>
            <a:r>
              <a:rPr lang="en-US" sz="2800" dirty="0"/>
              <a:t>Yara Electronic Products ,1995 - Present </a:t>
            </a:r>
          </a:p>
        </p:txBody>
      </p:sp>
      <p:graphicFrame>
        <p:nvGraphicFramePr>
          <p:cNvPr id="77836" name="Object 12"/>
          <p:cNvGraphicFramePr>
            <a:graphicFrameLocks noGrp="1" noChangeAspect="1"/>
          </p:cNvGraphicFramePr>
          <p:nvPr>
            <p:ph idx="1"/>
          </p:nvPr>
        </p:nvGraphicFramePr>
        <p:xfrm>
          <a:off x="0" y="4038600"/>
          <a:ext cx="5715000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Photo Editor Photo" r:id="rId3" imgW="17490341" imgH="4800000" progId="">
                  <p:embed/>
                </p:oleObj>
              </mc:Choice>
              <mc:Fallback>
                <p:oleObj name="Photo Editor Photo" r:id="rId3" imgW="17490341" imgH="480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38600"/>
                        <a:ext cx="5715000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7" name="Object 13"/>
          <p:cNvGraphicFramePr>
            <a:graphicFrameLocks noChangeAspect="1"/>
          </p:cNvGraphicFramePr>
          <p:nvPr/>
        </p:nvGraphicFramePr>
        <p:xfrm>
          <a:off x="228600" y="914400"/>
          <a:ext cx="23622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Drawing" r:id="rId5" imgW="1958400" imgH="1371600" progId="">
                  <p:embed/>
                </p:oleObj>
              </mc:Choice>
              <mc:Fallback>
                <p:oleObj name="Drawing" r:id="rId5" imgW="1958400" imgH="1371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819" r="20482"/>
                      <a:stretch>
                        <a:fillRect/>
                      </a:stretch>
                    </p:blipFill>
                    <p:spPr bwMode="black">
                      <a:xfrm>
                        <a:off x="228600" y="914400"/>
                        <a:ext cx="23622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7838" name="Picture 14" descr="lieblingsbil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685800"/>
            <a:ext cx="4419600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9" name="Picture 15" descr="DSCN519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4114800"/>
            <a:ext cx="365760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836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507" name="Group 3"/>
          <p:cNvGraphicFramePr>
            <a:graphicFrameLocks noGrp="1"/>
          </p:cNvGraphicFramePr>
          <p:nvPr/>
        </p:nvGraphicFramePr>
        <p:xfrm>
          <a:off x="1908175" y="3573463"/>
          <a:ext cx="6096000" cy="274320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ormata Regular" pitchFamily="34" charset="0"/>
                        </a:rPr>
                        <a:t>Environment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ormata Regular" pitchFamily="34" charset="0"/>
                        </a:rPr>
                        <a:t>IP 67 compliant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ormata Regular" pitchFamily="34" charset="0"/>
                        </a:rPr>
                        <a:t>Laser safety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ormata Regular" pitchFamily="34" charset="0"/>
                        </a:rPr>
                        <a:t>Class 1 or Class 1M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ormata Regular" pitchFamily="34" charset="0"/>
                        </a:rPr>
                        <a:t>Physical Dimensions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ormata Regular" pitchFamily="34" charset="0"/>
                        </a:rPr>
                        <a:t>200 mm x 80 mm x 80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ormata Regular" pitchFamily="34" charset="0"/>
                        </a:rPr>
                        <a:t>Mounting height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ormata Regular" pitchFamily="34" charset="0"/>
                        </a:rPr>
                        <a:t>2 - 4 meters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ormata Regular" pitchFamily="34" charset="0"/>
                        </a:rPr>
                        <a:t>Viewing angle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ormata Regular" pitchFamily="34" charset="0"/>
                        </a:rPr>
                        <a:t>45°-   55°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ormata Regular" pitchFamily="34" charset="0"/>
                        </a:rPr>
                        <a:t>Temperature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ormata Regular" pitchFamily="34" charset="0"/>
                        </a:rPr>
                        <a:t>0 - 60°Celsius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ormata Regular" pitchFamily="34" charset="0"/>
                        </a:rPr>
                        <a:t>Operational wavebands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ormata Regular" pitchFamily="34" charset="0"/>
                        </a:rPr>
                        <a:t>730-740 nm and 800-810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ormata Regular" pitchFamily="34" charset="0"/>
                        </a:rPr>
                        <a:t>Supply voltage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ormata Regular" pitchFamily="34" charset="0"/>
                        </a:rPr>
                        <a:t>10-32 VDC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ormata Regular" pitchFamily="34" charset="0"/>
                        </a:rPr>
                        <a:t>Supply current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ormata Regular" pitchFamily="34" charset="0"/>
                        </a:rPr>
                        <a:t>5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9539" name="Picture 35" descr="CropSpecRgt 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3348038" cy="2232025"/>
          </a:xfrm>
          <a:prstGeom prst="rect">
            <a:avLst/>
          </a:prstGeom>
          <a:noFill/>
        </p:spPr>
      </p:pic>
      <p:pic>
        <p:nvPicPr>
          <p:cNvPr id="149540" name="Picture 36" descr="CropSpecLftDow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371600"/>
            <a:ext cx="2867025" cy="1912938"/>
          </a:xfrm>
          <a:prstGeom prst="rect">
            <a:avLst/>
          </a:prstGeom>
          <a:noFill/>
        </p:spPr>
      </p:pic>
      <p:pic>
        <p:nvPicPr>
          <p:cNvPr id="149541" name="Picture 37" descr="Crop Spec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371600"/>
            <a:ext cx="3276600" cy="168592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CropSpec</a:t>
            </a:r>
            <a:r>
              <a:rPr lang="en-GB" baseline="30000" dirty="0" err="1"/>
              <a:t>TM</a:t>
            </a:r>
            <a:r>
              <a:rPr lang="en-GB" dirty="0"/>
              <a:t> – specifications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187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 txBox="1">
            <a:spLocks noChangeArrowheads="1"/>
          </p:cNvSpPr>
          <p:nvPr/>
        </p:nvSpPr>
        <p:spPr bwMode="auto">
          <a:xfrm>
            <a:off x="2514600" y="76200"/>
            <a:ext cx="64008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2400" b="1" kern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CropSpec</a:t>
            </a:r>
            <a:r>
              <a:rPr lang="en-US" sz="24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Parameter Calculation</a:t>
            </a: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762000" y="1295400"/>
            <a:ext cx="7543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AU" dirty="0"/>
              <a:t>Define:</a:t>
            </a:r>
          </a:p>
          <a:p>
            <a:endParaRPr lang="en-AU" dirty="0"/>
          </a:p>
          <a:p>
            <a:r>
              <a:rPr lang="en-AU" dirty="0"/>
              <a:t>R = Simple ratio of NIR reflectance (808nm) to </a:t>
            </a:r>
            <a:r>
              <a:rPr lang="en-AU" dirty="0" err="1"/>
              <a:t>RedEdge</a:t>
            </a:r>
            <a:r>
              <a:rPr lang="en-AU" dirty="0"/>
              <a:t> (735nm)</a:t>
            </a:r>
          </a:p>
          <a:p>
            <a:endParaRPr lang="en-AU" dirty="0"/>
          </a:p>
          <a:p>
            <a:r>
              <a:rPr lang="en-AU" dirty="0"/>
              <a:t>R = NIR/ </a:t>
            </a:r>
            <a:r>
              <a:rPr lang="en-AU" dirty="0" err="1"/>
              <a:t>RedEdge</a:t>
            </a:r>
            <a:endParaRPr lang="en-AU" dirty="0"/>
          </a:p>
          <a:p>
            <a:endParaRPr lang="en-AU" dirty="0"/>
          </a:p>
          <a:p>
            <a:r>
              <a:rPr lang="en-AU" dirty="0"/>
              <a:t>Define:</a:t>
            </a:r>
          </a:p>
          <a:p>
            <a:endParaRPr lang="en-AU" dirty="0"/>
          </a:p>
          <a:p>
            <a:r>
              <a:rPr lang="en-AU" dirty="0"/>
              <a:t>S1 = 100 * (R – 1) 		Compare NDVI = (R - 1) / (R + 1)</a:t>
            </a:r>
          </a:p>
          <a:p>
            <a:endParaRPr lang="en-AU" dirty="0"/>
          </a:p>
          <a:p>
            <a:r>
              <a:rPr lang="en-AU" dirty="0"/>
              <a:t>The </a:t>
            </a:r>
            <a:r>
              <a:rPr lang="en-AU" dirty="0" err="1"/>
              <a:t>CropSpec</a:t>
            </a:r>
            <a:r>
              <a:rPr lang="en-AU" dirty="0"/>
              <a:t> parameter is defined:</a:t>
            </a:r>
          </a:p>
          <a:p>
            <a:endParaRPr lang="en-AU" dirty="0"/>
          </a:p>
          <a:p>
            <a:r>
              <a:rPr lang="en-AU" dirty="0"/>
              <a:t>S1CAL = 47 * S1 / S1REF</a:t>
            </a:r>
          </a:p>
          <a:p>
            <a:endParaRPr lang="en-AU" dirty="0"/>
          </a:p>
          <a:p>
            <a:r>
              <a:rPr lang="en-AU" dirty="0"/>
              <a:t>S1REF is the S1 measured with the reference matching filter.</a:t>
            </a:r>
          </a:p>
          <a:p>
            <a:endParaRPr lang="en-AU" dirty="0"/>
          </a:p>
          <a:p>
            <a:r>
              <a:rPr lang="en-AU" dirty="0"/>
              <a:t>The 47 factor is used for matching with YARA.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996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0"/>
            <a:ext cx="69342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bg1"/>
                </a:solidFill>
              </a:rPr>
              <a:t>  Cab Mounted Sensors</a:t>
            </a:r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8991600" cy="5638800"/>
          </a:xfrm>
        </p:spPr>
        <p:txBody>
          <a:bodyPr/>
          <a:lstStyle/>
          <a:p>
            <a:r>
              <a:rPr lang="en-US" sz="2800">
                <a:solidFill>
                  <a:srgbClr val="020507"/>
                </a:solidFill>
              </a:rPr>
              <a:t>Geometry provides largest footprint per sensor in the industry</a:t>
            </a:r>
          </a:p>
          <a:p>
            <a:r>
              <a:rPr lang="en-US" sz="2800">
                <a:solidFill>
                  <a:srgbClr val="020507"/>
                </a:solidFill>
              </a:rPr>
              <a:t>Sensing Larger % of Area to be Applied </a:t>
            </a:r>
          </a:p>
          <a:p>
            <a:pPr lvl="1"/>
            <a:r>
              <a:rPr lang="en-US" sz="2400">
                <a:solidFill>
                  <a:srgbClr val="020507"/>
                </a:solidFill>
              </a:rPr>
              <a:t>Redundancy in Left and Right viewing areas</a:t>
            </a:r>
          </a:p>
          <a:p>
            <a:r>
              <a:rPr lang="en-US" sz="2800">
                <a:solidFill>
                  <a:srgbClr val="020507"/>
                </a:solidFill>
              </a:rPr>
              <a:t>Safety and Stability of Sensors</a:t>
            </a:r>
          </a:p>
          <a:p>
            <a:pPr lvl="1"/>
            <a:r>
              <a:rPr lang="en-US" sz="2400">
                <a:solidFill>
                  <a:srgbClr val="020507"/>
                </a:solidFill>
              </a:rPr>
              <a:t>Less potential for damage</a:t>
            </a:r>
          </a:p>
          <a:p>
            <a:r>
              <a:rPr lang="en-US" sz="2800">
                <a:solidFill>
                  <a:srgbClr val="020507"/>
                </a:solidFill>
              </a:rPr>
              <a:t>Viewing crop at an angle, rather than from 90 degrees directly above</a:t>
            </a:r>
          </a:p>
          <a:p>
            <a:pPr lvl="1"/>
            <a:r>
              <a:rPr lang="en-US" sz="2400">
                <a:solidFill>
                  <a:srgbClr val="020507"/>
                </a:solidFill>
              </a:rPr>
              <a:t>Minimize affects of shadowing, crop movement, etc. </a:t>
            </a:r>
          </a:p>
          <a:p>
            <a:r>
              <a:rPr lang="en-US" sz="2800">
                <a:solidFill>
                  <a:srgbClr val="020507"/>
                </a:solidFill>
              </a:rPr>
              <a:t>Light Source and Detector at Uniform Angle to Crop</a:t>
            </a:r>
          </a:p>
          <a:p>
            <a:pPr lvl="1"/>
            <a:r>
              <a:rPr lang="en-US" sz="2400">
                <a:solidFill>
                  <a:srgbClr val="020507"/>
                </a:solidFill>
              </a:rPr>
              <a:t>Minimize affects of crop movement, weak crop stands. </a:t>
            </a:r>
          </a:p>
          <a:p>
            <a:pPr>
              <a:buFont typeface="Arial" pitchFamily="34" charset="0"/>
              <a:buNone/>
            </a:pPr>
            <a:endParaRPr lang="en-US" sz="2800">
              <a:solidFill>
                <a:srgbClr val="020507"/>
              </a:solidFill>
            </a:endParaRPr>
          </a:p>
          <a:p>
            <a:pPr lvl="1"/>
            <a:endParaRPr lang="en-US" sz="2400">
              <a:solidFill>
                <a:srgbClr val="020507"/>
              </a:solidFill>
            </a:endParaRPr>
          </a:p>
          <a:p>
            <a:pPr lvl="1"/>
            <a:endParaRPr lang="en-US" sz="2400">
              <a:solidFill>
                <a:srgbClr val="0205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11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3" name="Picture 5" descr="Crop Spec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7800"/>
            <a:ext cx="2286000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4" name="Picture 6" descr="CropSpecRgt U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9" t="-4688"/>
          <a:stretch>
            <a:fillRect/>
          </a:stretch>
        </p:blipFill>
        <p:spPr bwMode="auto">
          <a:xfrm>
            <a:off x="7162800" y="1219200"/>
            <a:ext cx="1981200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10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0"/>
            <a:ext cx="71628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Crop Spec System Diagram</a:t>
            </a:r>
          </a:p>
        </p:txBody>
      </p:sp>
      <p:pic>
        <p:nvPicPr>
          <p:cNvPr id="89097" name="Picture 40" descr="spray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941638"/>
            <a:ext cx="1981200" cy="1579562"/>
          </a:xfrm>
          <a:noFill/>
          <a:ln/>
        </p:spPr>
      </p:pic>
      <p:pic>
        <p:nvPicPr>
          <p:cNvPr id="89099" name="Picture 11" descr="ASC10 ECU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953000"/>
            <a:ext cx="12954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0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19050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01" name="Freeform 13"/>
          <p:cNvSpPr>
            <a:spLocks noChangeArrowheads="1"/>
          </p:cNvSpPr>
          <p:nvPr/>
        </p:nvSpPr>
        <p:spPr bwMode="auto">
          <a:xfrm>
            <a:off x="6629400" y="5029200"/>
            <a:ext cx="2166938" cy="1036638"/>
          </a:xfrm>
          <a:custGeom>
            <a:avLst/>
            <a:gdLst>
              <a:gd name="T0" fmla="*/ 422 w 998"/>
              <a:gd name="T1" fmla="*/ 420 h 420"/>
              <a:gd name="T2" fmla="*/ 533 w 998"/>
              <a:gd name="T3" fmla="*/ 420 h 420"/>
              <a:gd name="T4" fmla="*/ 577 w 998"/>
              <a:gd name="T5" fmla="*/ 420 h 420"/>
              <a:gd name="T6" fmla="*/ 998 w 998"/>
              <a:gd name="T7" fmla="*/ 0 h 420"/>
              <a:gd name="T8" fmla="*/ 0 w 998"/>
              <a:gd name="T9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8" h="420">
                <a:moveTo>
                  <a:pt x="422" y="420"/>
                </a:moveTo>
                <a:lnTo>
                  <a:pt x="533" y="420"/>
                </a:lnTo>
                <a:lnTo>
                  <a:pt x="577" y="420"/>
                </a:lnTo>
                <a:lnTo>
                  <a:pt x="998" y="0"/>
                </a:lnTo>
                <a:lnTo>
                  <a:pt x="0" y="0"/>
                </a:lnTo>
                <a:close/>
              </a:path>
            </a:pathLst>
          </a:custGeom>
          <a:solidFill>
            <a:srgbClr val="BE0E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6400800" y="4267200"/>
            <a:ext cx="27432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6000"/>
              </a:lnSpc>
            </a:pPr>
            <a:r>
              <a:rPr lang="en-US">
                <a:solidFill>
                  <a:srgbClr val="050507"/>
                </a:solidFill>
              </a:rPr>
              <a:t>Implement with Liquid or Granular</a:t>
            </a:r>
            <a:r>
              <a:rPr lang="en-US"/>
              <a:t> </a:t>
            </a:r>
            <a:r>
              <a:rPr lang="en-US">
                <a:solidFill>
                  <a:schemeClr val="tx2"/>
                </a:solidFill>
              </a:rPr>
              <a:t>Application</a:t>
            </a:r>
          </a:p>
        </p:txBody>
      </p:sp>
      <p:sp>
        <p:nvSpPr>
          <p:cNvPr id="81" name="Segnaposto testo 80"/>
          <p:cNvSpPr>
            <a:spLocks noGrp="1"/>
          </p:cNvSpPr>
          <p:nvPr>
            <p:ph type="body" idx="4294967295"/>
          </p:nvPr>
        </p:nvSpPr>
        <p:spPr>
          <a:xfrm>
            <a:off x="381000" y="3048000"/>
            <a:ext cx="1120775" cy="184150"/>
          </a:xfrm>
          <a:ln w="0"/>
        </p:spPr>
        <p:txBody>
          <a:bodyPr lIns="0" tIns="0" rIns="0" bIns="0"/>
          <a:lstStyle/>
          <a:p>
            <a:pPr marL="0" indent="0" algn="ctr">
              <a:lnSpc>
                <a:spcPct val="83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sz="1800">
                <a:solidFill>
                  <a:srgbClr val="050507"/>
                </a:solidFill>
              </a:rPr>
              <a:t>RS232</a:t>
            </a:r>
          </a:p>
        </p:txBody>
      </p:sp>
      <p:sp>
        <p:nvSpPr>
          <p:cNvPr id="89104" name="Rectangle 16"/>
          <p:cNvSpPr>
            <a:spLocks noChangeArrowheads="1"/>
          </p:cNvSpPr>
          <p:nvPr/>
        </p:nvSpPr>
        <p:spPr bwMode="auto">
          <a:xfrm>
            <a:off x="5334000" y="3200400"/>
            <a:ext cx="1136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3000"/>
              </a:lnSpc>
            </a:pPr>
            <a:r>
              <a:rPr lang="en-US">
                <a:solidFill>
                  <a:srgbClr val="050507"/>
                </a:solidFill>
              </a:rPr>
              <a:t>CANBUS</a:t>
            </a:r>
          </a:p>
        </p:txBody>
      </p:sp>
      <p:sp>
        <p:nvSpPr>
          <p:cNvPr id="89105" name="Rectangle 17"/>
          <p:cNvSpPr>
            <a:spLocks noChangeArrowheads="1"/>
          </p:cNvSpPr>
          <p:nvPr/>
        </p:nvSpPr>
        <p:spPr bwMode="auto">
          <a:xfrm>
            <a:off x="304800" y="4191000"/>
            <a:ext cx="16668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2000"/>
              </a:lnSpc>
            </a:pPr>
            <a:r>
              <a:rPr lang="en-US">
                <a:solidFill>
                  <a:srgbClr val="050507"/>
                </a:solidFill>
              </a:rPr>
              <a:t>Topcon X20</a:t>
            </a:r>
          </a:p>
        </p:txBody>
      </p:sp>
      <p:sp>
        <p:nvSpPr>
          <p:cNvPr id="89108" name="Line 20"/>
          <p:cNvSpPr>
            <a:spLocks noChangeShapeType="1"/>
          </p:cNvSpPr>
          <p:nvPr/>
        </p:nvSpPr>
        <p:spPr bwMode="auto">
          <a:xfrm flipV="1">
            <a:off x="838200" y="2514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9" name="Line 21"/>
          <p:cNvSpPr>
            <a:spLocks noChangeShapeType="1"/>
          </p:cNvSpPr>
          <p:nvPr/>
        </p:nvSpPr>
        <p:spPr bwMode="auto">
          <a:xfrm>
            <a:off x="1371600" y="2438400"/>
            <a:ext cx="685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9111" name="AutoShape 23"/>
          <p:cNvCxnSpPr>
            <a:cxnSpLocks noChangeShapeType="1"/>
            <a:stCxn id="89093" idx="3"/>
            <a:endCxn id="89097" idx="3"/>
          </p:cNvCxnSpPr>
          <p:nvPr/>
        </p:nvCxnSpPr>
        <p:spPr bwMode="auto">
          <a:xfrm flipH="1">
            <a:off x="3962400" y="2035175"/>
            <a:ext cx="2286000" cy="1697038"/>
          </a:xfrm>
          <a:prstGeom prst="bentConnector3">
            <a:avLst>
              <a:gd name="adj1" fmla="val -1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112" name="AutoShape 24"/>
          <p:cNvCxnSpPr>
            <a:cxnSpLocks noChangeShapeType="1"/>
            <a:stCxn id="89093" idx="3"/>
            <a:endCxn id="89094" idx="1"/>
          </p:cNvCxnSpPr>
          <p:nvPr/>
        </p:nvCxnSpPr>
        <p:spPr bwMode="auto">
          <a:xfrm>
            <a:off x="6248400" y="2035175"/>
            <a:ext cx="914400" cy="34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113" name="AutoShape 25"/>
          <p:cNvCxnSpPr>
            <a:cxnSpLocks noChangeShapeType="1"/>
          </p:cNvCxnSpPr>
          <p:nvPr/>
        </p:nvCxnSpPr>
        <p:spPr bwMode="auto">
          <a:xfrm rot="16200000" flipH="1">
            <a:off x="2981325" y="3952875"/>
            <a:ext cx="1287463" cy="19161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114" name="AutoShape 26"/>
          <p:cNvCxnSpPr>
            <a:cxnSpLocks noChangeShapeType="1"/>
            <a:stCxn id="89099" idx="3"/>
            <a:endCxn id="89101" idx="0"/>
          </p:cNvCxnSpPr>
          <p:nvPr/>
        </p:nvCxnSpPr>
        <p:spPr bwMode="auto">
          <a:xfrm>
            <a:off x="5715000" y="5548313"/>
            <a:ext cx="1830388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8199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6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04126030"/>
              </p:ext>
            </p:extLst>
          </p:nvPr>
        </p:nvGraphicFramePr>
        <p:xfrm>
          <a:off x="2362200" y="533400"/>
          <a:ext cx="3918855" cy="554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Acrobat Document" r:id="rId3" imgW="5355000" imgH="7578000" progId="AcroExch.Document.7">
                  <p:embed/>
                </p:oleObj>
              </mc:Choice>
              <mc:Fallback>
                <p:oleObj name="Acrobat Document" r:id="rId3" imgW="5355000" imgH="75780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33400"/>
                        <a:ext cx="3918855" cy="55467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1804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Topcon Console Family</a:t>
            </a: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6" name="Picture 4" descr="IMG_02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7696200" cy="5772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3086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3" name="Picture 5" descr="Crop Spec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7800"/>
            <a:ext cx="2286000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4" name="Picture 6" descr="CropSpecRgt U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9" t="-4688"/>
          <a:stretch>
            <a:fillRect/>
          </a:stretch>
        </p:blipFill>
        <p:spPr bwMode="auto">
          <a:xfrm>
            <a:off x="7162800" y="1219200"/>
            <a:ext cx="1981200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10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0"/>
            <a:ext cx="71628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Crop Spec </a:t>
            </a:r>
            <a:r>
              <a:rPr lang="en-US" dirty="0" smtClean="0"/>
              <a:t>X30 Sunrise Configuration</a:t>
            </a:r>
            <a:endParaRPr lang="en-US" dirty="0"/>
          </a:p>
        </p:txBody>
      </p:sp>
      <p:pic>
        <p:nvPicPr>
          <p:cNvPr id="89097" name="Picture 40" descr="spray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941638"/>
            <a:ext cx="1981200" cy="1579562"/>
          </a:xfrm>
          <a:noFill/>
          <a:ln/>
        </p:spPr>
      </p:pic>
      <p:pic>
        <p:nvPicPr>
          <p:cNvPr id="89099" name="Picture 11" descr="ASC10 ECU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953000"/>
            <a:ext cx="12954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0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19050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01" name="Freeform 13"/>
          <p:cNvSpPr>
            <a:spLocks noChangeArrowheads="1"/>
          </p:cNvSpPr>
          <p:nvPr/>
        </p:nvSpPr>
        <p:spPr bwMode="auto">
          <a:xfrm>
            <a:off x="6629400" y="5029200"/>
            <a:ext cx="2166938" cy="1036638"/>
          </a:xfrm>
          <a:custGeom>
            <a:avLst/>
            <a:gdLst>
              <a:gd name="T0" fmla="*/ 422 w 998"/>
              <a:gd name="T1" fmla="*/ 420 h 420"/>
              <a:gd name="T2" fmla="*/ 533 w 998"/>
              <a:gd name="T3" fmla="*/ 420 h 420"/>
              <a:gd name="T4" fmla="*/ 577 w 998"/>
              <a:gd name="T5" fmla="*/ 420 h 420"/>
              <a:gd name="T6" fmla="*/ 998 w 998"/>
              <a:gd name="T7" fmla="*/ 0 h 420"/>
              <a:gd name="T8" fmla="*/ 0 w 998"/>
              <a:gd name="T9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8" h="420">
                <a:moveTo>
                  <a:pt x="422" y="420"/>
                </a:moveTo>
                <a:lnTo>
                  <a:pt x="533" y="420"/>
                </a:lnTo>
                <a:lnTo>
                  <a:pt x="577" y="420"/>
                </a:lnTo>
                <a:lnTo>
                  <a:pt x="998" y="0"/>
                </a:lnTo>
                <a:lnTo>
                  <a:pt x="0" y="0"/>
                </a:lnTo>
                <a:close/>
              </a:path>
            </a:pathLst>
          </a:custGeom>
          <a:solidFill>
            <a:srgbClr val="BE0E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6400800" y="4267200"/>
            <a:ext cx="27432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6000"/>
              </a:lnSpc>
            </a:pPr>
            <a:r>
              <a:rPr lang="en-US">
                <a:solidFill>
                  <a:srgbClr val="050507"/>
                </a:solidFill>
              </a:rPr>
              <a:t>Implement with Liquid or Granular</a:t>
            </a:r>
            <a:r>
              <a:rPr lang="en-US"/>
              <a:t> </a:t>
            </a:r>
            <a:r>
              <a:rPr lang="en-US">
                <a:solidFill>
                  <a:schemeClr val="tx2"/>
                </a:solidFill>
              </a:rPr>
              <a:t>Application</a:t>
            </a:r>
          </a:p>
        </p:txBody>
      </p:sp>
      <p:sp>
        <p:nvSpPr>
          <p:cNvPr id="81" name="Segnaposto testo 80"/>
          <p:cNvSpPr>
            <a:spLocks noGrp="1"/>
          </p:cNvSpPr>
          <p:nvPr>
            <p:ph type="body" idx="4294967295"/>
          </p:nvPr>
        </p:nvSpPr>
        <p:spPr>
          <a:xfrm>
            <a:off x="381000" y="3048000"/>
            <a:ext cx="1120775" cy="184150"/>
          </a:xfrm>
          <a:ln w="0"/>
        </p:spPr>
        <p:txBody>
          <a:bodyPr lIns="0" tIns="0" rIns="0" bIns="0"/>
          <a:lstStyle/>
          <a:p>
            <a:pPr marL="0" indent="0" algn="ctr">
              <a:lnSpc>
                <a:spcPct val="83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sz="1800">
                <a:solidFill>
                  <a:srgbClr val="050507"/>
                </a:solidFill>
              </a:rPr>
              <a:t>RS232</a:t>
            </a:r>
          </a:p>
        </p:txBody>
      </p:sp>
      <p:sp>
        <p:nvSpPr>
          <p:cNvPr id="89104" name="Rectangle 16"/>
          <p:cNvSpPr>
            <a:spLocks noChangeArrowheads="1"/>
          </p:cNvSpPr>
          <p:nvPr/>
        </p:nvSpPr>
        <p:spPr bwMode="auto">
          <a:xfrm>
            <a:off x="5334000" y="3200400"/>
            <a:ext cx="1136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3000"/>
              </a:lnSpc>
            </a:pPr>
            <a:r>
              <a:rPr lang="en-US">
                <a:solidFill>
                  <a:srgbClr val="050507"/>
                </a:solidFill>
              </a:rPr>
              <a:t>CANBUS</a:t>
            </a:r>
          </a:p>
        </p:txBody>
      </p:sp>
      <p:sp>
        <p:nvSpPr>
          <p:cNvPr id="89105" name="Rectangle 17"/>
          <p:cNvSpPr>
            <a:spLocks noChangeArrowheads="1"/>
          </p:cNvSpPr>
          <p:nvPr/>
        </p:nvSpPr>
        <p:spPr bwMode="auto">
          <a:xfrm>
            <a:off x="304800" y="4191000"/>
            <a:ext cx="16668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2000"/>
              </a:lnSpc>
            </a:pPr>
            <a:r>
              <a:rPr lang="en-US" dirty="0">
                <a:solidFill>
                  <a:srgbClr val="050507"/>
                </a:solidFill>
              </a:rPr>
              <a:t>Topcon </a:t>
            </a:r>
            <a:r>
              <a:rPr lang="en-US" dirty="0" smtClean="0">
                <a:solidFill>
                  <a:srgbClr val="050507"/>
                </a:solidFill>
              </a:rPr>
              <a:t>X30</a:t>
            </a:r>
            <a:endParaRPr lang="en-US" dirty="0">
              <a:solidFill>
                <a:srgbClr val="050507"/>
              </a:solidFill>
            </a:endParaRPr>
          </a:p>
        </p:txBody>
      </p:sp>
      <p:sp>
        <p:nvSpPr>
          <p:cNvPr id="89108" name="Line 20"/>
          <p:cNvSpPr>
            <a:spLocks noChangeShapeType="1"/>
          </p:cNvSpPr>
          <p:nvPr/>
        </p:nvSpPr>
        <p:spPr bwMode="auto">
          <a:xfrm flipV="1">
            <a:off x="838200" y="2514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9" name="Line 21"/>
          <p:cNvSpPr>
            <a:spLocks noChangeShapeType="1"/>
          </p:cNvSpPr>
          <p:nvPr/>
        </p:nvSpPr>
        <p:spPr bwMode="auto">
          <a:xfrm>
            <a:off x="1371600" y="2438400"/>
            <a:ext cx="685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9111" name="AutoShape 23"/>
          <p:cNvCxnSpPr>
            <a:cxnSpLocks noChangeShapeType="1"/>
            <a:stCxn id="89093" idx="3"/>
            <a:endCxn id="89097" idx="3"/>
          </p:cNvCxnSpPr>
          <p:nvPr/>
        </p:nvCxnSpPr>
        <p:spPr bwMode="auto">
          <a:xfrm flipH="1">
            <a:off x="3962400" y="2035175"/>
            <a:ext cx="2286000" cy="1697038"/>
          </a:xfrm>
          <a:prstGeom prst="bentConnector3">
            <a:avLst>
              <a:gd name="adj1" fmla="val -1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112" name="AutoShape 24"/>
          <p:cNvCxnSpPr>
            <a:cxnSpLocks noChangeShapeType="1"/>
            <a:stCxn id="89093" idx="3"/>
            <a:endCxn id="89094" idx="1"/>
          </p:cNvCxnSpPr>
          <p:nvPr/>
        </p:nvCxnSpPr>
        <p:spPr bwMode="auto">
          <a:xfrm>
            <a:off x="6248400" y="2035175"/>
            <a:ext cx="914400" cy="34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113" name="AutoShape 25"/>
          <p:cNvCxnSpPr>
            <a:cxnSpLocks noChangeShapeType="1"/>
          </p:cNvCxnSpPr>
          <p:nvPr/>
        </p:nvCxnSpPr>
        <p:spPr bwMode="auto">
          <a:xfrm rot="16200000" flipH="1">
            <a:off x="2981325" y="3952875"/>
            <a:ext cx="1287463" cy="19161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114" name="AutoShape 26"/>
          <p:cNvCxnSpPr>
            <a:cxnSpLocks noChangeShapeType="1"/>
            <a:stCxn id="89099" idx="3"/>
            <a:endCxn id="89101" idx="0"/>
          </p:cNvCxnSpPr>
          <p:nvPr/>
        </p:nvCxnSpPr>
        <p:spPr bwMode="auto">
          <a:xfrm>
            <a:off x="5715000" y="5548313"/>
            <a:ext cx="1830388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" name="Picture 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894" y="2738899"/>
            <a:ext cx="2511425" cy="183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99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world_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74676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533400" y="9906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6000" u="none">
                <a:solidFill>
                  <a:srgbClr val="003366"/>
                </a:solidFill>
                <a:latin typeface="Formata Bold"/>
              </a:rPr>
              <a:t>Topcon</a:t>
            </a: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1219200" y="29718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3200" u="none">
                <a:solidFill>
                  <a:schemeClr val="tx2"/>
                </a:solidFill>
                <a:latin typeface="Formata Regular"/>
              </a:rPr>
              <a:t>The World’s Leading Supplier of Optical and Positioning Solutions</a:t>
            </a:r>
          </a:p>
        </p:txBody>
      </p:sp>
    </p:spTree>
    <p:extLst>
      <p:ext uri="{BB962C8B-B14F-4D97-AF65-F5344CB8AC3E}">
        <p14:creationId xmlns:p14="http://schemas.microsoft.com/office/powerpoint/2010/main" val="156227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4967"/>
            <a:ext cx="6477000" cy="470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24200"/>
            <a:ext cx="11906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CropSpec</a:t>
            </a:r>
            <a:r>
              <a:rPr lang="en-US" dirty="0" smtClean="0"/>
              <a:t> – System 110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387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CropSpec</a:t>
            </a:r>
            <a:r>
              <a:rPr lang="en-US" dirty="0" smtClean="0"/>
              <a:t> ISO </a:t>
            </a:r>
            <a:r>
              <a:rPr lang="en-US" smtClean="0"/>
              <a:t>VT Client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22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 11783 – Crop Sensor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Sources of “Set Point” values for application rates</a:t>
            </a:r>
          </a:p>
          <a:p>
            <a:pPr lvl="1"/>
            <a:r>
              <a:rPr lang="en-US" dirty="0" smtClean="0"/>
              <a:t>User input</a:t>
            </a:r>
          </a:p>
          <a:p>
            <a:pPr lvl="1"/>
            <a:r>
              <a:rPr lang="en-US" dirty="0" smtClean="0"/>
              <a:t>VRT “Map”</a:t>
            </a:r>
          </a:p>
          <a:p>
            <a:pPr lvl="1"/>
            <a:r>
              <a:rPr lang="en-US" i="1" dirty="0" smtClean="0"/>
              <a:t>Crop Sensor (In draft stage)</a:t>
            </a:r>
          </a:p>
          <a:p>
            <a:r>
              <a:rPr lang="en-US" i="1" dirty="0" smtClean="0"/>
              <a:t>Field historical data (proposed)</a:t>
            </a:r>
          </a:p>
          <a:p>
            <a:pPr lvl="2"/>
            <a:r>
              <a:rPr lang="en-US" i="1" dirty="0" smtClean="0"/>
              <a:t>Map of Yield Potential</a:t>
            </a:r>
          </a:p>
          <a:p>
            <a:pPr lvl="3"/>
            <a:r>
              <a:rPr lang="en-US" i="1" dirty="0" smtClean="0"/>
              <a:t>Relative yield potential</a:t>
            </a:r>
          </a:p>
          <a:p>
            <a:pPr lvl="3"/>
            <a:r>
              <a:rPr lang="en-US" i="1" dirty="0" smtClean="0"/>
              <a:t>Absolute yield goal</a:t>
            </a:r>
          </a:p>
          <a:p>
            <a:pPr lvl="2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0048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Yara</a:t>
            </a:r>
            <a:r>
              <a:rPr lang="en-US" dirty="0" smtClean="0"/>
              <a:t> </a:t>
            </a:r>
            <a:r>
              <a:rPr lang="en-US" smtClean="0"/>
              <a:t>ImageIT</a:t>
            </a:r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63298"/>
            <a:ext cx="1428750" cy="278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7507357" cy="361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057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Topcon </a:t>
            </a:r>
            <a:r>
              <a:rPr lang="en-US" dirty="0" err="1" smtClean="0"/>
              <a:t>CropSpec</a:t>
            </a:r>
            <a:r>
              <a:rPr lang="en-US" dirty="0" smtClean="0"/>
              <a:t> Contacts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Sales</a:t>
            </a:r>
          </a:p>
          <a:p>
            <a:pPr lvl="1"/>
            <a:r>
              <a:rPr lang="en-US" b="0" dirty="0" smtClean="0"/>
              <a:t>Marty Cook, North America Sales Manager</a:t>
            </a:r>
          </a:p>
          <a:p>
            <a:r>
              <a:rPr lang="en-US" dirty="0" smtClean="0"/>
              <a:t>University </a:t>
            </a:r>
            <a:r>
              <a:rPr lang="en-US" dirty="0"/>
              <a:t>Cooperation/ Education Partnership </a:t>
            </a:r>
            <a:r>
              <a:rPr lang="en-US" dirty="0" smtClean="0"/>
              <a:t>Program</a:t>
            </a:r>
          </a:p>
          <a:p>
            <a:pPr lvl="1"/>
            <a:r>
              <a:rPr lang="en-US" b="0" dirty="0" smtClean="0"/>
              <a:t>Hank Boudreau, Educational Partnership Manager</a:t>
            </a:r>
            <a:endParaRPr lang="en-US" sz="4800" b="0" dirty="0"/>
          </a:p>
          <a:p>
            <a:r>
              <a:rPr lang="en-US" dirty="0" smtClean="0"/>
              <a:t>Agronomics</a:t>
            </a:r>
          </a:p>
          <a:p>
            <a:pPr lvl="1"/>
            <a:r>
              <a:rPr lang="en-US" b="0" dirty="0" smtClean="0"/>
              <a:t>Joe </a:t>
            </a:r>
            <a:r>
              <a:rPr lang="en-US" b="0" dirty="0" err="1" smtClean="0"/>
              <a:t>Tevis</a:t>
            </a:r>
            <a:r>
              <a:rPr lang="en-US" b="0" dirty="0" smtClean="0"/>
              <a:t>, Director Agronomic Products and </a:t>
            </a:r>
            <a:r>
              <a:rPr lang="en-US" b="0" dirty="0" smtClean="0"/>
              <a:t>Services</a:t>
            </a:r>
          </a:p>
          <a:p>
            <a:pPr lvl="2"/>
            <a:r>
              <a:rPr lang="en-US" b="0" dirty="0" smtClean="0">
                <a:hlinkClick r:id="rId2"/>
              </a:rPr>
              <a:t>jtevis@topcon.com</a:t>
            </a:r>
            <a:endParaRPr lang="en-US" b="0" dirty="0" smtClean="0"/>
          </a:p>
          <a:p>
            <a:pPr lvl="2"/>
            <a:r>
              <a:rPr lang="en-US" b="0" dirty="0" smtClean="0"/>
              <a:t>Mobile: 612.325.3012</a:t>
            </a:r>
          </a:p>
          <a:p>
            <a:pPr lvl="2"/>
            <a:endParaRPr lang="en-US" sz="4800" b="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14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5578"/>
            <a:ext cx="9144000" cy="12192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Topcon_Logo_Wide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79403"/>
            <a:ext cx="6762751" cy="767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3333" y="1046552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Euphemia UCAS"/>
                <a:cs typeface="Euphemia UCAS"/>
              </a:rPr>
              <a:t>Educational Partnership Program</a:t>
            </a:r>
            <a:endParaRPr lang="en-US" dirty="0">
              <a:solidFill>
                <a:schemeClr val="bg1"/>
              </a:solidFill>
              <a:latin typeface="Euphemia UCAS"/>
              <a:cs typeface="Euphemia UCAS"/>
            </a:endParaRPr>
          </a:p>
        </p:txBody>
      </p:sp>
      <p:pic>
        <p:nvPicPr>
          <p:cNvPr id="7" name="Picture 6" descr="IMG_5408.jpeg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1" y="4838700"/>
            <a:ext cx="45720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IMG_5177.jpeg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314" y="4876800"/>
            <a:ext cx="4699709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ystem 350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422" y="2577704"/>
            <a:ext cx="2511777" cy="11012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3333" y="1489075"/>
            <a:ext cx="838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Topcon is proud to announce the launch of </a:t>
            </a:r>
            <a:r>
              <a:rPr lang="en-US" sz="1200" dirty="0" smtClean="0"/>
              <a:t>the enhanced </a:t>
            </a:r>
            <a:r>
              <a:rPr lang="en-US" sz="1200" b="1" dirty="0"/>
              <a:t>Educational Partnership Program</a:t>
            </a:r>
            <a:r>
              <a:rPr lang="en-US" sz="1200" dirty="0"/>
              <a:t> (EPP).  Our mission has always been to supply educational institutions with special savings on products and </a:t>
            </a:r>
            <a:r>
              <a:rPr lang="en-US" sz="1200" dirty="0" smtClean="0"/>
              <a:t>training.  Now, to further improve upon this goal, we have </a:t>
            </a:r>
            <a:r>
              <a:rPr lang="en-US" sz="1200" dirty="0"/>
              <a:t>created additional enhancements </a:t>
            </a:r>
            <a:r>
              <a:rPr lang="en-US" sz="1200" dirty="0" smtClean="0"/>
              <a:t>to </a:t>
            </a:r>
            <a:r>
              <a:rPr lang="en-US" sz="1200" dirty="0"/>
              <a:t>aid in your </a:t>
            </a:r>
            <a:r>
              <a:rPr lang="en-US" sz="1200" dirty="0" smtClean="0"/>
              <a:t>efforts of teaching the </a:t>
            </a:r>
            <a:r>
              <a:rPr lang="en-US" sz="1200" dirty="0"/>
              <a:t>next generation of </a:t>
            </a:r>
            <a:r>
              <a:rPr lang="en-US" sz="1200" dirty="0" smtClean="0"/>
              <a:t>agricultural professionals.  </a:t>
            </a:r>
            <a:r>
              <a:rPr lang="en-US" sz="1200" dirty="0"/>
              <a:t>Topcon seeks to </a:t>
            </a:r>
            <a:r>
              <a:rPr lang="en-US" sz="1200" dirty="0" smtClean="0"/>
              <a:t>establish a partnership with you and your institution to help incorporate </a:t>
            </a:r>
            <a:r>
              <a:rPr lang="en-US" sz="1200" dirty="0"/>
              <a:t>the latest techniques and technology into your curriculum.  By emphasizing the “partnership” in our EPP program, Topcon offers a wide variety of additional enhancements including:</a:t>
            </a:r>
          </a:p>
          <a:p>
            <a:r>
              <a:rPr lang="en-US" dirty="0"/>
              <a:t> </a:t>
            </a:r>
          </a:p>
          <a:p>
            <a:pPr marL="171450" lvl="0" indent="-171450">
              <a:buFont typeface="Arial"/>
              <a:buChar char="•"/>
            </a:pPr>
            <a:r>
              <a:rPr lang="en-US" sz="1000" dirty="0"/>
              <a:t>Access to your own portal on the </a:t>
            </a:r>
            <a:r>
              <a:rPr lang="en-US" sz="1000" b="1" dirty="0" smtClean="0"/>
              <a:t>Topcon TotalCare </a:t>
            </a:r>
            <a:r>
              <a:rPr lang="en-US" sz="1000" dirty="0" smtClean="0"/>
              <a:t>site </a:t>
            </a:r>
            <a:endParaRPr lang="en-US" sz="1000" dirty="0"/>
          </a:p>
          <a:p>
            <a:pPr marL="171450" lvl="0" indent="-171450">
              <a:buFont typeface="Arial"/>
              <a:buChar char="•"/>
            </a:pPr>
            <a:r>
              <a:rPr lang="en-US" sz="1000" dirty="0"/>
              <a:t>One-on-one instructor </a:t>
            </a:r>
            <a:r>
              <a:rPr lang="en-US" sz="1000" dirty="0" smtClean="0"/>
              <a:t>training with a </a:t>
            </a:r>
            <a:r>
              <a:rPr lang="en-US" sz="1000" b="1" dirty="0" smtClean="0"/>
              <a:t>Topcon University </a:t>
            </a:r>
            <a:r>
              <a:rPr lang="en-US" sz="1000" dirty="0" smtClean="0"/>
              <a:t>product expert</a:t>
            </a:r>
            <a:endParaRPr lang="en-US" sz="1000" dirty="0"/>
          </a:p>
          <a:p>
            <a:pPr marL="171450" lvl="0" indent="-171450">
              <a:buFont typeface="Arial"/>
              <a:buChar char="•"/>
            </a:pPr>
            <a:r>
              <a:rPr lang="en-US" sz="1000" dirty="0"/>
              <a:t>Classroom instruction through a </a:t>
            </a:r>
            <a:r>
              <a:rPr lang="en-US" sz="1000" b="1" dirty="0"/>
              <a:t>Topcon University </a:t>
            </a:r>
            <a:r>
              <a:rPr lang="en-US" sz="1000" dirty="0"/>
              <a:t>training professional</a:t>
            </a:r>
          </a:p>
          <a:p>
            <a:pPr marL="171450" lvl="0" indent="-171450">
              <a:buFont typeface="Arial"/>
              <a:buChar char="•"/>
            </a:pPr>
            <a:r>
              <a:rPr lang="en-US" sz="1000" dirty="0"/>
              <a:t>Access to online training materials including videos and course materials</a:t>
            </a:r>
          </a:p>
          <a:p>
            <a:pPr marL="171450" lvl="0" indent="-171450">
              <a:buFont typeface="Arial"/>
              <a:buChar char="•"/>
            </a:pPr>
            <a:r>
              <a:rPr lang="en-US" sz="1000" dirty="0"/>
              <a:t>Student internship opportunities and job posting board</a:t>
            </a:r>
          </a:p>
          <a:p>
            <a:pPr marL="171450" lvl="0" indent="-171450">
              <a:buFont typeface="Arial"/>
              <a:buChar char="•"/>
            </a:pPr>
            <a:r>
              <a:rPr lang="en-US" sz="1000" dirty="0"/>
              <a:t>Scholarship opportunities through Topcon sponsored contests</a:t>
            </a:r>
          </a:p>
          <a:p>
            <a:r>
              <a:rPr lang="en-US" dirty="0"/>
              <a:t> </a:t>
            </a:r>
          </a:p>
          <a:p>
            <a:r>
              <a:rPr lang="en-US" sz="1200" dirty="0" smtClean="0"/>
              <a:t>Topcon is committed </a:t>
            </a:r>
            <a:r>
              <a:rPr lang="en-US" sz="1200" dirty="0"/>
              <a:t>to providing affordable pricing on the latest technology that now comes with added partner benefits.  Want to learn more about these new enhancements?  </a:t>
            </a:r>
            <a:r>
              <a:rPr lang="en-US" sz="1200" dirty="0" smtClean="0"/>
              <a:t>Contact </a:t>
            </a:r>
            <a:r>
              <a:rPr lang="en-US" sz="1200" dirty="0"/>
              <a:t>Topcon’s Educational Partnership Program </a:t>
            </a:r>
            <a:r>
              <a:rPr lang="en-US" sz="1200" dirty="0" smtClean="0"/>
              <a:t>manager </a:t>
            </a:r>
            <a:r>
              <a:rPr lang="en-US" sz="1200" b="1" dirty="0"/>
              <a:t>Hank </a:t>
            </a:r>
            <a:r>
              <a:rPr lang="en-US" sz="1200" b="1" dirty="0" smtClean="0"/>
              <a:t>Boudreau at </a:t>
            </a:r>
            <a:r>
              <a:rPr lang="en-US" sz="1200" b="1" dirty="0" smtClean="0">
                <a:hlinkClick r:id="rId6"/>
              </a:rPr>
              <a:t>hboudreau@topcon.com</a:t>
            </a:r>
            <a:r>
              <a:rPr lang="en-US" sz="1200" b="1" dirty="0"/>
              <a:t> </a:t>
            </a:r>
            <a:r>
              <a:rPr lang="en-US" sz="1200" b="1" dirty="0" smtClean="0"/>
              <a:t>or </a:t>
            </a:r>
            <a:r>
              <a:rPr lang="en-US" sz="1200" b="1" dirty="0"/>
              <a:t>508-697-4047</a:t>
            </a:r>
            <a:r>
              <a:rPr lang="en-US" sz="1200" dirty="0" smtClean="0"/>
              <a:t>.  </a:t>
            </a:r>
            <a:r>
              <a:rPr lang="en-US" sz="1200" dirty="0"/>
              <a:t>Look for an updated catalogue and more information posted to Topcon’s websites.</a:t>
            </a:r>
            <a:r>
              <a:rPr lang="en-US" sz="1200" dirty="0" smtClean="0">
                <a:effectLst/>
              </a:rPr>
              <a:t> 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-3531" y="6572250"/>
            <a:ext cx="9144000" cy="18415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34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191000"/>
            <a:ext cx="8229600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0639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charset="0"/>
              <a:buNone/>
            </a:pPr>
            <a:r>
              <a:rPr lang="en-US" sz="2800" b="1" smtClean="0">
                <a:solidFill>
                  <a:srgbClr val="999999"/>
                </a:solidFill>
              </a:rPr>
              <a:t>Thank You</a:t>
            </a:r>
            <a:endParaRPr lang="en-US" sz="2000" b="1" smtClean="0">
              <a:solidFill>
                <a:srgbClr val="999999"/>
              </a:solidFill>
              <a:ea typeface="ヒラギノ角ゴ ProN W6" charset="0"/>
              <a:cs typeface="ヒラギノ角ゴ ProN W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Map with Circuits"/>
          <p:cNvPicPr>
            <a:picLocks noChangeAspect="1" noChangeArrowheads="1"/>
          </p:cNvPicPr>
          <p:nvPr/>
        </p:nvPicPr>
        <p:blipFill>
          <a:blip r:embed="rId2">
            <a:lum bright="30000" contrast="-50000"/>
          </a:blip>
          <a:srcRect/>
          <a:stretch>
            <a:fillRect/>
          </a:stretch>
        </p:blipFill>
        <p:spPr bwMode="auto">
          <a:xfrm>
            <a:off x="512763" y="1096963"/>
            <a:ext cx="7454900" cy="539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7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8229600" cy="838200"/>
          </a:xfrm>
        </p:spPr>
        <p:txBody>
          <a:bodyPr/>
          <a:lstStyle/>
          <a:p>
            <a:r>
              <a:rPr lang="en-US" sz="3200" smtClean="0"/>
              <a:t>Topcon Statistics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711200" y="1219200"/>
            <a:ext cx="7323138" cy="4621213"/>
          </a:xfrm>
        </p:spPr>
        <p:txBody>
          <a:bodyPr/>
          <a:lstStyle/>
          <a:p>
            <a:r>
              <a:rPr lang="en-US" smtClean="0">
                <a:solidFill>
                  <a:schemeClr val="tx2"/>
                </a:solidFill>
              </a:rPr>
              <a:t>Founded in 1932</a:t>
            </a:r>
          </a:p>
          <a:p>
            <a:r>
              <a:rPr lang="en-US" smtClean="0">
                <a:solidFill>
                  <a:schemeClr val="tx2"/>
                </a:solidFill>
              </a:rPr>
              <a:t>Major shareholder: Toshiba</a:t>
            </a:r>
          </a:p>
          <a:p>
            <a:r>
              <a:rPr lang="en-US" smtClean="0">
                <a:solidFill>
                  <a:schemeClr val="tx2"/>
                </a:solidFill>
              </a:rPr>
              <a:t>Topcon business units:</a:t>
            </a:r>
          </a:p>
          <a:p>
            <a:pPr lvl="1"/>
            <a:r>
              <a:rPr lang="en-US" smtClean="0">
                <a:solidFill>
                  <a:schemeClr val="tx2"/>
                </a:solidFill>
              </a:rPr>
              <a:t>Topcon Positioning</a:t>
            </a:r>
          </a:p>
          <a:p>
            <a:pPr lvl="2" eaLnBrk="1" hangingPunct="1"/>
            <a:r>
              <a:rPr lang="en-US" sz="2000" smtClean="0"/>
              <a:t>Survey</a:t>
            </a:r>
          </a:p>
          <a:p>
            <a:pPr lvl="2" eaLnBrk="1" hangingPunct="1"/>
            <a:r>
              <a:rPr lang="en-US" sz="2000" smtClean="0"/>
              <a:t>Construction</a:t>
            </a:r>
          </a:p>
          <a:p>
            <a:pPr lvl="2" eaLnBrk="1" hangingPunct="1"/>
            <a:r>
              <a:rPr lang="en-US" sz="2000" smtClean="0"/>
              <a:t>Tierra</a:t>
            </a:r>
          </a:p>
          <a:p>
            <a:pPr lvl="2" eaLnBrk="1" hangingPunct="1"/>
            <a:r>
              <a:rPr lang="en-US" sz="2000" smtClean="0"/>
              <a:t>Topcon Emerging Business Unit</a:t>
            </a:r>
          </a:p>
          <a:p>
            <a:pPr lvl="2" eaLnBrk="1" hangingPunct="1"/>
            <a:r>
              <a:rPr lang="en-US" sz="2000" smtClean="0"/>
              <a:t>Precision Agriculture</a:t>
            </a:r>
          </a:p>
          <a:p>
            <a:pPr lvl="1"/>
            <a:r>
              <a:rPr lang="en-US" smtClean="0">
                <a:solidFill>
                  <a:schemeClr val="tx2"/>
                </a:solidFill>
              </a:rPr>
              <a:t>Topcon Medical</a:t>
            </a:r>
          </a:p>
          <a:p>
            <a:pPr lvl="1"/>
            <a:r>
              <a:rPr lang="en-US" smtClean="0">
                <a:solidFill>
                  <a:schemeClr val="tx2"/>
                </a:solidFill>
              </a:rPr>
              <a:t>Topcon Industrial &amp; Optics</a:t>
            </a:r>
          </a:p>
          <a:p>
            <a:r>
              <a:rPr lang="en-US" smtClean="0">
                <a:solidFill>
                  <a:schemeClr val="tx2"/>
                </a:solidFill>
              </a:rPr>
              <a:t>Developed many “World’s First” products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282281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Worlds First</a:t>
            </a:r>
            <a:endParaRPr lang="en-AU" smtClean="0"/>
          </a:p>
        </p:txBody>
      </p:sp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228600" y="990600"/>
            <a:ext cx="856297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buFont typeface="Times"/>
              <a:buChar char="•"/>
            </a:pPr>
            <a:r>
              <a:rPr lang="en-US" altLang="ja-JP" u="none">
                <a:latin typeface="Formata Regular"/>
                <a:ea typeface="ＭＳ Ｐゴシック"/>
                <a:cs typeface="ＭＳ Ｐゴシック"/>
              </a:rPr>
              <a:t> </a:t>
            </a:r>
            <a:r>
              <a:rPr lang="en-US" altLang="ja-JP" sz="2400" u="none">
                <a:latin typeface="Formata Regular"/>
                <a:ea typeface="ＭＳ Ｐゴシック"/>
                <a:cs typeface="ＭＳ Ｐゴシック"/>
              </a:rPr>
              <a:t>World’s first Coaxial Total Stations</a:t>
            </a:r>
          </a:p>
          <a:p>
            <a:pPr lvl="1">
              <a:lnSpc>
                <a:spcPct val="80000"/>
              </a:lnSpc>
              <a:buFont typeface="Times"/>
              <a:buChar char="•"/>
            </a:pPr>
            <a:endParaRPr lang="en-US" altLang="ja-JP" sz="2400" u="none">
              <a:latin typeface="Formata Regular"/>
              <a:ea typeface="ＭＳ Ｐゴシック"/>
              <a:cs typeface="ＭＳ Ｐゴシック"/>
            </a:endParaRPr>
          </a:p>
          <a:p>
            <a:pPr lvl="1">
              <a:lnSpc>
                <a:spcPct val="80000"/>
              </a:lnSpc>
              <a:buFont typeface="Times"/>
              <a:buChar char="•"/>
            </a:pPr>
            <a:r>
              <a:rPr lang="en-US" altLang="ja-JP" sz="2400" u="none">
                <a:latin typeface="Formata Regular"/>
                <a:ea typeface="ＭＳ Ｐゴシック"/>
                <a:cs typeface="ＭＳ Ｐゴシック"/>
              </a:rPr>
              <a:t> World’s first Green Beam Laser</a:t>
            </a:r>
          </a:p>
          <a:p>
            <a:pPr lvl="1">
              <a:lnSpc>
                <a:spcPct val="80000"/>
              </a:lnSpc>
              <a:buFont typeface="Times"/>
              <a:buChar char="•"/>
            </a:pPr>
            <a:endParaRPr lang="en-US" altLang="ja-JP" sz="2400" u="none">
              <a:latin typeface="Formata Regular"/>
              <a:ea typeface="ＭＳ Ｐゴシック"/>
              <a:cs typeface="ＭＳ Ｐゴシック"/>
            </a:endParaRPr>
          </a:p>
          <a:p>
            <a:pPr lvl="1">
              <a:lnSpc>
                <a:spcPct val="80000"/>
              </a:lnSpc>
              <a:buFont typeface="Times"/>
              <a:buChar char="•"/>
            </a:pPr>
            <a:r>
              <a:rPr lang="en-US" altLang="ja-JP" sz="2400" u="none">
                <a:latin typeface="Formata Regular"/>
                <a:ea typeface="ＭＳ Ｐゴシック"/>
                <a:cs typeface="ＭＳ Ｐゴシック"/>
              </a:rPr>
              <a:t> World’s first Sonic Tracker</a:t>
            </a:r>
          </a:p>
          <a:p>
            <a:pPr lvl="1">
              <a:lnSpc>
                <a:spcPct val="80000"/>
              </a:lnSpc>
              <a:buFont typeface="Times"/>
              <a:buChar char="•"/>
            </a:pPr>
            <a:endParaRPr lang="en-US" altLang="ja-JP" sz="2400" u="none">
              <a:latin typeface="Formata Regular"/>
              <a:ea typeface="ＭＳ Ｐゴシック"/>
              <a:cs typeface="ＭＳ Ｐゴシック"/>
            </a:endParaRPr>
          </a:p>
          <a:p>
            <a:pPr lvl="1">
              <a:lnSpc>
                <a:spcPct val="80000"/>
              </a:lnSpc>
              <a:buFont typeface="Times"/>
              <a:buChar char="•"/>
            </a:pPr>
            <a:r>
              <a:rPr lang="en-US" altLang="ja-JP" sz="2400" u="none">
                <a:latin typeface="Formata Regular"/>
                <a:ea typeface="ＭＳ Ｐゴシック"/>
                <a:cs typeface="ＭＳ Ｐゴシック"/>
              </a:rPr>
              <a:t> World’s first Automatic GPS+ Machine Positioning</a:t>
            </a:r>
          </a:p>
          <a:p>
            <a:pPr lvl="1">
              <a:lnSpc>
                <a:spcPct val="80000"/>
              </a:lnSpc>
              <a:buFont typeface="Times"/>
              <a:buChar char="•"/>
            </a:pPr>
            <a:endParaRPr lang="en-US" altLang="ja-JP" sz="2400" u="none">
              <a:latin typeface="Formata Regular"/>
              <a:ea typeface="ＭＳ Ｐゴシック"/>
              <a:cs typeface="ＭＳ Ｐゴシック"/>
            </a:endParaRPr>
          </a:p>
          <a:p>
            <a:pPr lvl="1">
              <a:lnSpc>
                <a:spcPct val="80000"/>
              </a:lnSpc>
              <a:buFont typeface="Times"/>
              <a:buChar char="•"/>
            </a:pPr>
            <a:r>
              <a:rPr lang="en-US" altLang="ja-JP" sz="2400" u="none">
                <a:latin typeface="Formata Regular"/>
                <a:ea typeface="ＭＳ Ｐゴシック"/>
                <a:cs typeface="ＭＳ Ｐゴシック"/>
              </a:rPr>
              <a:t> World’s first automatic excavator system </a:t>
            </a:r>
          </a:p>
          <a:p>
            <a:pPr lvl="1">
              <a:lnSpc>
                <a:spcPct val="80000"/>
              </a:lnSpc>
              <a:buFont typeface="Times"/>
              <a:buChar char="•"/>
            </a:pPr>
            <a:endParaRPr lang="en-US" altLang="ja-JP" sz="2400" u="none">
              <a:latin typeface="Formata Regular"/>
              <a:ea typeface="ＭＳ Ｐゴシック"/>
              <a:cs typeface="ＭＳ Ｐゴシック"/>
            </a:endParaRPr>
          </a:p>
          <a:p>
            <a:pPr lvl="1">
              <a:lnSpc>
                <a:spcPct val="80000"/>
              </a:lnSpc>
              <a:buFont typeface="Times"/>
              <a:buChar char="•"/>
            </a:pPr>
            <a:r>
              <a:rPr lang="en-US" altLang="ja-JP" sz="2400" u="none">
                <a:latin typeface="Formata Regular"/>
                <a:ea typeface="ＭＳ Ｐゴシック"/>
                <a:cs typeface="ＭＳ Ｐゴシック"/>
              </a:rPr>
              <a:t> World’s first wireless, dual constellation GPS+ survey system </a:t>
            </a:r>
          </a:p>
          <a:p>
            <a:pPr lvl="1">
              <a:lnSpc>
                <a:spcPct val="80000"/>
              </a:lnSpc>
              <a:buFont typeface="Times"/>
              <a:buChar char="•"/>
            </a:pPr>
            <a:endParaRPr lang="en-US" altLang="ja-JP" sz="2400" u="none">
              <a:latin typeface="Formata Regular"/>
              <a:ea typeface="ＭＳ Ｐゴシック"/>
              <a:cs typeface="ＭＳ Ｐゴシック"/>
            </a:endParaRPr>
          </a:p>
          <a:p>
            <a:pPr lvl="1">
              <a:lnSpc>
                <a:spcPct val="80000"/>
              </a:lnSpc>
              <a:buFont typeface="Times"/>
              <a:buChar char="•"/>
            </a:pPr>
            <a:r>
              <a:rPr lang="en-US" altLang="ja-JP" sz="2400" u="none">
                <a:latin typeface="Formata Regular"/>
                <a:ea typeface="ＭＳ Ｐゴシック"/>
                <a:cs typeface="ＭＳ Ｐゴシック"/>
              </a:rPr>
              <a:t> World’s first optical communicating total station</a:t>
            </a:r>
          </a:p>
          <a:p>
            <a:pPr lvl="1">
              <a:lnSpc>
                <a:spcPct val="80000"/>
              </a:lnSpc>
              <a:buFont typeface="Times"/>
              <a:buChar char="•"/>
            </a:pPr>
            <a:endParaRPr lang="en-US" altLang="ja-JP" sz="2400" u="none">
              <a:latin typeface="Formata Regular"/>
              <a:ea typeface="ＭＳ Ｐゴシック"/>
              <a:cs typeface="ＭＳ Ｐゴシック"/>
            </a:endParaRPr>
          </a:p>
          <a:p>
            <a:pPr lvl="1">
              <a:lnSpc>
                <a:spcPct val="80000"/>
              </a:lnSpc>
              <a:buFont typeface="Times"/>
              <a:buChar char="•"/>
            </a:pPr>
            <a:r>
              <a:rPr lang="en-US" altLang="ja-JP" sz="2400" u="none">
                <a:latin typeface="Formata Regular"/>
                <a:ea typeface="ＭＳ Ｐゴシック"/>
                <a:cs typeface="ＭＳ Ｐゴシック"/>
              </a:rPr>
              <a:t> World’s first mmGPS</a:t>
            </a:r>
          </a:p>
        </p:txBody>
      </p:sp>
      <p:pic>
        <p:nvPicPr>
          <p:cNvPr id="19459" name="Picture 4" descr="worldsfir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5175" y="159702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05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6088" y="2209800"/>
            <a:ext cx="8305800" cy="2514600"/>
          </a:xfrm>
        </p:spPr>
        <p:txBody>
          <a:bodyPr/>
          <a:lstStyle/>
          <a:p>
            <a:r>
              <a:rPr lang="en-US" sz="2000" dirty="0" smtClean="0">
                <a:solidFill>
                  <a:schemeClr val="tx2"/>
                </a:solidFill>
              </a:rPr>
              <a:t>Major producer of vision testing, retinal cameras, surgical  &amp; electron beam microscopes.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One of the world’s leading suppliers of optical lenses used for reading CD’s and DVD’s.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Major supplier of lenses for camera phones.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</p:txBody>
      </p:sp>
      <p:pic>
        <p:nvPicPr>
          <p:cNvPr id="23557" name="Picture 5" descr="dv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6538" y="965200"/>
            <a:ext cx="2362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campho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6838" y="4546600"/>
            <a:ext cx="1706562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4" name="Group 7"/>
          <p:cNvGrpSpPr>
            <a:grpSpLocks/>
          </p:cNvGrpSpPr>
          <p:nvPr/>
        </p:nvGrpSpPr>
        <p:grpSpPr bwMode="auto">
          <a:xfrm>
            <a:off x="5073650" y="4319588"/>
            <a:ext cx="1312863" cy="2538412"/>
            <a:chOff x="2352" y="2352"/>
            <a:chExt cx="900" cy="1748"/>
          </a:xfrm>
        </p:grpSpPr>
        <p:pic>
          <p:nvPicPr>
            <p:cNvPr id="20488" name="Picture 8" descr="trc50f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52" y="2352"/>
              <a:ext cx="900" cy="1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>
              <a:off x="2705" y="3847"/>
              <a:ext cx="126" cy="25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sm" len="lg"/>
            </a:ln>
          </p:spPr>
          <p:txBody>
            <a:bodyPr wrap="none">
              <a:spAutoFit/>
            </a:bodyPr>
            <a:lstStyle/>
            <a:p>
              <a:pPr algn="ctr"/>
              <a:endParaRPr lang="en-US" u="none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20485" name="Picture 10" descr="Electron MIcropscop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62750" y="4241800"/>
            <a:ext cx="23812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4013" y="5024438"/>
            <a:ext cx="1235075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ctangle 1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7239000" cy="838200"/>
          </a:xfrm>
        </p:spPr>
        <p:txBody>
          <a:bodyPr/>
          <a:lstStyle/>
          <a:p>
            <a:pPr algn="l"/>
            <a:r>
              <a:rPr lang="en-US" sz="3200" smtClean="0"/>
              <a:t>Topcon in the World Market Place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96926" y="4293175"/>
            <a:ext cx="2468667" cy="184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54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z="1800" smtClean="0"/>
              <a:t>Who is Topcon?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b="1" smtClean="0"/>
              <a:t>Global Research and Development Facilities</a:t>
            </a:r>
          </a:p>
          <a:p>
            <a:pPr eaLnBrk="1" hangingPunct="1"/>
            <a:endParaRPr lang="en-US" b="1" smtClean="0"/>
          </a:p>
        </p:txBody>
      </p:sp>
      <p:pic>
        <p:nvPicPr>
          <p:cNvPr id="21507" name="Picture 5" descr="world_map_rn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30313"/>
            <a:ext cx="9144000" cy="562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4709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z="1800" smtClean="0"/>
              <a:t>Who is Topcon?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b="1" smtClean="0"/>
              <a:t>Global Precision Ag Test Facilities</a:t>
            </a:r>
          </a:p>
          <a:p>
            <a:pPr eaLnBrk="1" hangingPunct="1"/>
            <a:endParaRPr lang="en-US" b="1" smtClean="0"/>
          </a:p>
        </p:txBody>
      </p:sp>
      <p:pic>
        <p:nvPicPr>
          <p:cNvPr id="23555" name="Picture 4" descr="world_map_test_sit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30313"/>
            <a:ext cx="9144000" cy="562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189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z="1800" smtClean="0"/>
              <a:t>Who is Topcon?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b="1" smtClean="0"/>
              <a:t>Global Manufacturing</a:t>
            </a:r>
          </a:p>
          <a:p>
            <a:pPr eaLnBrk="1" hangingPunct="1"/>
            <a:endParaRPr lang="en-US" smtClean="0"/>
          </a:p>
        </p:txBody>
      </p:sp>
      <p:pic>
        <p:nvPicPr>
          <p:cNvPr id="25603" name="Picture 5" descr="world_map_Manufacture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30313"/>
            <a:ext cx="9144000" cy="562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441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z="1800" smtClean="0"/>
              <a:t>Who is Topcon?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b="1" smtClean="0"/>
              <a:t>Precision Ag Training, and Support Centers</a:t>
            </a:r>
          </a:p>
          <a:p>
            <a:pPr eaLnBrk="1" hangingPunct="1"/>
            <a:endParaRPr lang="en-US" b="1" smtClean="0"/>
          </a:p>
        </p:txBody>
      </p:sp>
      <p:grpSp>
        <p:nvGrpSpPr>
          <p:cNvPr id="27651" name="Group 4"/>
          <p:cNvGrpSpPr>
            <a:grpSpLocks/>
          </p:cNvGrpSpPr>
          <p:nvPr/>
        </p:nvGrpSpPr>
        <p:grpSpPr bwMode="auto">
          <a:xfrm>
            <a:off x="0" y="1231900"/>
            <a:ext cx="9144000" cy="5626100"/>
            <a:chOff x="0" y="584"/>
            <a:chExt cx="5760" cy="3544"/>
          </a:xfrm>
        </p:grpSpPr>
        <p:pic>
          <p:nvPicPr>
            <p:cNvPr id="27652" name="Picture 4" descr="world_map_ag_test_sites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84"/>
              <a:ext cx="5760" cy="3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3" name="Picture 6" descr="TPA #1"/>
            <p:cNvPicPr>
              <a:picLocks noChangeAspect="1" noChangeArrowheads="1"/>
            </p:cNvPicPr>
            <p:nvPr/>
          </p:nvPicPr>
          <p:blipFill>
            <a:blip r:embed="rId4"/>
            <a:srcRect l="19980" t="18660" r="19080" b="17340"/>
            <a:stretch>
              <a:fillRect/>
            </a:stretch>
          </p:blipFill>
          <p:spPr bwMode="auto">
            <a:xfrm>
              <a:off x="3264" y="3120"/>
              <a:ext cx="576" cy="4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916941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9712</TotalTime>
  <Pages>0</Pages>
  <Words>676</Words>
  <Characters>0</Characters>
  <Application>Microsoft Office PowerPoint</Application>
  <PresentationFormat>On-screen Show (4:3)</PresentationFormat>
  <Lines>0</Lines>
  <Paragraphs>169</Paragraphs>
  <Slides>26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Blank</vt:lpstr>
      <vt:lpstr>Custom Design</vt:lpstr>
      <vt:lpstr>Photo Editor Photo</vt:lpstr>
      <vt:lpstr>Drawing</vt:lpstr>
      <vt:lpstr>Acrobat Document</vt:lpstr>
      <vt:lpstr>Microsoft Photo Editor 3.0 Photo</vt:lpstr>
      <vt:lpstr>PowerPoint Presentation</vt:lpstr>
      <vt:lpstr>PowerPoint Presentation</vt:lpstr>
      <vt:lpstr>Topcon Statistics</vt:lpstr>
      <vt:lpstr>Worlds First</vt:lpstr>
      <vt:lpstr>Topcon in the World Market Place</vt:lpstr>
      <vt:lpstr>Who is Topcon?</vt:lpstr>
      <vt:lpstr>Who is Topcon?</vt:lpstr>
      <vt:lpstr>Who is Topcon?</vt:lpstr>
      <vt:lpstr>Who is Topcon?</vt:lpstr>
      <vt:lpstr>PowerPoint Presentation</vt:lpstr>
      <vt:lpstr>Crop Spec,  A Collaborative Partnership </vt:lpstr>
      <vt:lpstr>Yara Electronic Products ,1995 - Present </vt:lpstr>
      <vt:lpstr>CropSpecTM – specifications</vt:lpstr>
      <vt:lpstr>PowerPoint Presentation</vt:lpstr>
      <vt:lpstr>  Cab Mounted Sensors</vt:lpstr>
      <vt:lpstr>Crop Spec System Diagram</vt:lpstr>
      <vt:lpstr>PowerPoint Presentation</vt:lpstr>
      <vt:lpstr>Topcon Console Family</vt:lpstr>
      <vt:lpstr>Crop Spec X30 Sunrise Configuration</vt:lpstr>
      <vt:lpstr>CropSpec – System 110 Configuration</vt:lpstr>
      <vt:lpstr>CropSpec ISO VT Client</vt:lpstr>
      <vt:lpstr>ISO 11783 – Crop Sensor Support</vt:lpstr>
      <vt:lpstr>Yara ImageIT</vt:lpstr>
      <vt:lpstr>Topcon CropSpec Contacts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Presenter Date</dc:title>
  <dc:creator>Topcon</dc:creator>
  <cp:lastModifiedBy>Joe W Tevis</cp:lastModifiedBy>
  <cp:revision>169</cp:revision>
  <dcterms:modified xsi:type="dcterms:W3CDTF">2012-08-08T12:30:33Z</dcterms:modified>
</cp:coreProperties>
</file>