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58" r:id="rId4"/>
    <p:sldId id="257" r:id="rId5"/>
    <p:sldId id="277" r:id="rId6"/>
    <p:sldId id="278" r:id="rId7"/>
    <p:sldId id="309" r:id="rId8"/>
    <p:sldId id="285" r:id="rId9"/>
    <p:sldId id="286" r:id="rId10"/>
    <p:sldId id="312" r:id="rId11"/>
    <p:sldId id="314" r:id="rId12"/>
    <p:sldId id="345" r:id="rId13"/>
    <p:sldId id="353" r:id="rId14"/>
    <p:sldId id="327" r:id="rId15"/>
    <p:sldId id="351" r:id="rId16"/>
    <p:sldId id="287" r:id="rId17"/>
    <p:sldId id="299" r:id="rId18"/>
    <p:sldId id="321" r:id="rId19"/>
    <p:sldId id="323" r:id="rId20"/>
    <p:sldId id="328" r:id="rId21"/>
    <p:sldId id="352" r:id="rId22"/>
    <p:sldId id="325" r:id="rId23"/>
    <p:sldId id="288" r:id="rId24"/>
    <p:sldId id="335" r:id="rId25"/>
    <p:sldId id="264" r:id="rId26"/>
    <p:sldId id="329" r:id="rId27"/>
    <p:sldId id="348" r:id="rId28"/>
    <p:sldId id="302" r:id="rId29"/>
    <p:sldId id="303" r:id="rId30"/>
    <p:sldId id="304" r:id="rId31"/>
    <p:sldId id="272" r:id="rId32"/>
    <p:sldId id="268" r:id="rId33"/>
    <p:sldId id="300" r:id="rId34"/>
    <p:sldId id="301" r:id="rId35"/>
    <p:sldId id="305" r:id="rId36"/>
    <p:sldId id="30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88087" autoAdjust="0"/>
  </p:normalViewPr>
  <p:slideViewPr>
    <p:cSldViewPr>
      <p:cViewPr>
        <p:scale>
          <a:sx n="91" d="100"/>
          <a:sy n="91" d="100"/>
        </p:scale>
        <p:origin x="-1214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20D35-E910-49BE-AB77-A7E3B42B443A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6945D-D805-4DF8-B7E3-244D79D5E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3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945D-D805-4DF8-B7E3-244D79D5E9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945D-D805-4DF8-B7E3-244D79D5E9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945D-D805-4DF8-B7E3-244D79D5E99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we have data showing increase protein</a:t>
            </a:r>
            <a:r>
              <a:rPr lang="en-US" baseline="0" dirty="0" smtClean="0"/>
              <a:t> at F9?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945D-D805-4DF8-B7E3-244D79D5E99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DB30-B714-4810-B34B-D9EA7111E6DC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80F0-ECCB-4301-82B9-56EF72A1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2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DB30-B714-4810-B34B-D9EA7111E6DC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80F0-ECCB-4301-82B9-56EF72A1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DB30-B714-4810-B34B-D9EA7111E6DC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80F0-ECCB-4301-82B9-56EF72A1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2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DB30-B714-4810-B34B-D9EA7111E6DC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80F0-ECCB-4301-82B9-56EF72A1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DB30-B714-4810-B34B-D9EA7111E6DC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80F0-ECCB-4301-82B9-56EF72A1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DB30-B714-4810-B34B-D9EA7111E6DC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80F0-ECCB-4301-82B9-56EF72A1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DB30-B714-4810-B34B-D9EA7111E6DC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80F0-ECCB-4301-82B9-56EF72A1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7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DB30-B714-4810-B34B-D9EA7111E6DC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80F0-ECCB-4301-82B9-56EF72A1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2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DB30-B714-4810-B34B-D9EA7111E6DC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80F0-ECCB-4301-82B9-56EF72A1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9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DB30-B714-4810-B34B-D9EA7111E6DC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80F0-ECCB-4301-82B9-56EF72A1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5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DB30-B714-4810-B34B-D9EA7111E6DC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80F0-ECCB-4301-82B9-56EF72A1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8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DB30-B714-4810-B34B-D9EA7111E6DC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D80F0-ECCB-4301-82B9-56EF72A1E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7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2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3.xls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Optical Sensors to Direct        In-Season Nitrogen Management of Wheat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Ray </a:t>
            </a:r>
            <a:r>
              <a:rPr lang="en-US" dirty="0" err="1" smtClean="0"/>
              <a:t>Asebedo</a:t>
            </a:r>
            <a:r>
              <a:rPr lang="en-US" dirty="0" smtClean="0"/>
              <a:t> and David </a:t>
            </a:r>
            <a:r>
              <a:rPr lang="en-US" dirty="0" err="1" smtClean="0"/>
              <a:t>Mengel</a:t>
            </a:r>
            <a:endParaRPr lang="en-US" dirty="0" smtClean="0"/>
          </a:p>
          <a:p>
            <a:r>
              <a:rPr lang="en-US" dirty="0" smtClean="0"/>
              <a:t>Kansas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KSU Winter Wheat Algorithm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158053"/>
              </p:ext>
            </p:extLst>
          </p:nvPr>
        </p:nvGraphicFramePr>
        <p:xfrm>
          <a:off x="609600" y="1676400"/>
          <a:ext cx="7853701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Worksheet" r:id="rId4" imgW="6256063" imgH="3581496" progId="Excel.Sheet.12">
                  <p:embed/>
                </p:oleObj>
              </mc:Choice>
              <mc:Fallback>
                <p:oleObj name="Worksheet" r:id="rId4" imgW="6256063" imgH="35814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676400"/>
                        <a:ext cx="7853701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3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Feekes</a:t>
            </a:r>
            <a:r>
              <a:rPr lang="en-US" dirty="0" smtClean="0"/>
              <a:t> 4-5 Yield Potential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16963" cy="472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Feekes</a:t>
            </a:r>
            <a:r>
              <a:rPr lang="en-US" dirty="0" smtClean="0"/>
              <a:t> 4-5 Recoverable Yield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163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7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Feekes</a:t>
            </a:r>
            <a:r>
              <a:rPr lang="en-US" dirty="0" smtClean="0"/>
              <a:t> 4-5 Recoverable Yield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57969"/>
              </p:ext>
            </p:extLst>
          </p:nvPr>
        </p:nvGraphicFramePr>
        <p:xfrm>
          <a:off x="1752600" y="1828800"/>
          <a:ext cx="5791200" cy="4419600"/>
        </p:xfrm>
        <a:graphic>
          <a:graphicData uri="http://schemas.openxmlformats.org/drawingml/2006/table">
            <a:tbl>
              <a:tblPr/>
              <a:tblGrid>
                <a:gridCol w="2535792"/>
                <a:gridCol w="3255408"/>
              </a:tblGrid>
              <a:tr h="1104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Response Index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Recoverable Yield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8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90525"/>
              </p:ext>
            </p:extLst>
          </p:nvPr>
        </p:nvGraphicFramePr>
        <p:xfrm>
          <a:off x="1600200" y="1981200"/>
          <a:ext cx="6096000" cy="3962399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6642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Feekes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4-9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Yield Potential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Coefficient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&gt;70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lbs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69-60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lbs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59-50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lbs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49-44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lbs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43-0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lbs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Five Yield Segments of N Coefficients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Yield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410946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7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Feekes</a:t>
            </a:r>
            <a:r>
              <a:rPr lang="en-US" dirty="0" smtClean="0"/>
              <a:t> 6-7 Application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84183"/>
            <a:ext cx="84582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Feekes</a:t>
            </a:r>
            <a:r>
              <a:rPr lang="en-US" dirty="0"/>
              <a:t> </a:t>
            </a:r>
            <a:r>
              <a:rPr lang="en-US" dirty="0" smtClean="0"/>
              <a:t>6 (</a:t>
            </a:r>
            <a:r>
              <a:rPr lang="en-US" dirty="0" err="1" smtClean="0"/>
              <a:t>Zadoks</a:t>
            </a:r>
            <a:r>
              <a:rPr lang="en-US" dirty="0" smtClean="0"/>
              <a:t> 31) – Jointing: One visible node above soil.</a:t>
            </a:r>
          </a:p>
          <a:p>
            <a:r>
              <a:rPr lang="en-US" dirty="0" err="1" smtClean="0"/>
              <a:t>Feekes</a:t>
            </a:r>
            <a:r>
              <a:rPr lang="en-US" dirty="0" smtClean="0"/>
              <a:t> 7 (</a:t>
            </a:r>
            <a:r>
              <a:rPr lang="en-US" dirty="0" err="1" smtClean="0"/>
              <a:t>Zakoks</a:t>
            </a:r>
            <a:r>
              <a:rPr lang="en-US" dirty="0" smtClean="0"/>
              <a:t> 32-36) – Two visible nodes above soil with visible internode elongation.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133600" cy="29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0859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200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Feekes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3276600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Feekes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5638800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 “Growth stages of Wheat” TAMU publication SCS-1999-16, by Travis Miller.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40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</a:t>
            </a:r>
            <a:r>
              <a:rPr lang="en-US" dirty="0" err="1" smtClean="0"/>
              <a:t>Feekes</a:t>
            </a:r>
            <a:r>
              <a:rPr lang="en-US" dirty="0" smtClean="0"/>
              <a:t> 6-7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Rapid growth and stem elongation.</a:t>
            </a:r>
          </a:p>
          <a:p>
            <a:r>
              <a:rPr lang="en-US" dirty="0" smtClean="0"/>
              <a:t>Potential for tiller abortion due to N stress.</a:t>
            </a:r>
          </a:p>
          <a:p>
            <a:r>
              <a:rPr lang="en-US" dirty="0" smtClean="0"/>
              <a:t>Occurs in April to May across Kansas in most years.</a:t>
            </a:r>
          </a:p>
          <a:p>
            <a:r>
              <a:rPr lang="en-US" dirty="0" smtClean="0"/>
              <a:t>Later application allows more time to evaluate environmental conditions that may have a positive or negative effect on yield (</a:t>
            </a:r>
            <a:r>
              <a:rPr lang="en-US" dirty="0" err="1" smtClean="0"/>
              <a:t>ie</a:t>
            </a:r>
            <a:r>
              <a:rPr lang="en-US" dirty="0" smtClean="0"/>
              <a:t>. Precipitation and disease, mineralization of N)</a:t>
            </a:r>
          </a:p>
          <a:p>
            <a:pPr lvl="1"/>
            <a:r>
              <a:rPr lang="en-US" dirty="0" smtClean="0"/>
              <a:t>Mineralization kicks in with Green-up, so the impact of mineralized N will be more apparent at </a:t>
            </a:r>
            <a:r>
              <a:rPr lang="en-US" dirty="0" err="1" smtClean="0"/>
              <a:t>Feekes</a:t>
            </a:r>
            <a:r>
              <a:rPr lang="en-US" dirty="0" smtClean="0"/>
              <a:t> 6-7.</a:t>
            </a:r>
          </a:p>
          <a:p>
            <a:pPr lvl="1"/>
            <a:r>
              <a:rPr lang="en-US" dirty="0" smtClean="0"/>
              <a:t>Potential for N loss also begins to increase in March as </a:t>
            </a:r>
            <a:r>
              <a:rPr lang="en-US" dirty="0" err="1" smtClean="0"/>
              <a:t>precip</a:t>
            </a:r>
            <a:r>
              <a:rPr lang="en-US" dirty="0" smtClean="0"/>
              <a:t> rises during the spring. </a:t>
            </a:r>
          </a:p>
          <a:p>
            <a:pPr lvl="1"/>
            <a:r>
              <a:rPr lang="en-US" dirty="0" smtClean="0"/>
              <a:t>Disease pressure generally begins to increase as crop canopy develops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KSU Winter Wheat Algorithm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578954"/>
              </p:ext>
            </p:extLst>
          </p:nvPr>
        </p:nvGraphicFramePr>
        <p:xfrm>
          <a:off x="533400" y="1676400"/>
          <a:ext cx="8119579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Worksheet" r:id="rId4" imgW="6256063" imgH="3581496" progId="Excel.Sheet.12">
                  <p:embed/>
                </p:oleObj>
              </mc:Choice>
              <mc:Fallback>
                <p:oleObj name="Worksheet" r:id="rId4" imgW="6256063" imgH="3581496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8119579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3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Feekes</a:t>
            </a:r>
            <a:r>
              <a:rPr lang="en-US" dirty="0" smtClean="0"/>
              <a:t> 6-7 Yield Potential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17812" cy="493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6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Wheat producers in Kansas commonly use two different approaches to nitrogen (N) management on wheat:</a:t>
            </a:r>
          </a:p>
          <a:p>
            <a:pPr lvl="1"/>
            <a:r>
              <a:rPr lang="en-US" dirty="0" smtClean="0"/>
              <a:t>Full N application prior planting w/</a:t>
            </a:r>
            <a:r>
              <a:rPr lang="en-US" dirty="0" err="1" smtClean="0"/>
              <a:t>wo</a:t>
            </a:r>
            <a:r>
              <a:rPr lang="en-US" dirty="0" smtClean="0"/>
              <a:t> some N with the drill</a:t>
            </a:r>
          </a:p>
          <a:p>
            <a:pPr lvl="1"/>
            <a:r>
              <a:rPr lang="en-US" dirty="0" smtClean="0"/>
              <a:t>Split application with some N in the fall, and the balance applied in the winter with herbicides or </a:t>
            </a:r>
            <a:r>
              <a:rPr lang="en-US" dirty="0" err="1" smtClean="0"/>
              <a:t>topdressed</a:t>
            </a:r>
            <a:r>
              <a:rPr lang="en-US" dirty="0" smtClean="0"/>
              <a:t> at Green-up (</a:t>
            </a:r>
            <a:r>
              <a:rPr lang="en-US" dirty="0" err="1" smtClean="0"/>
              <a:t>Feekes</a:t>
            </a:r>
            <a:r>
              <a:rPr lang="en-US" dirty="0" smtClean="0"/>
              <a:t> 3/4).</a:t>
            </a:r>
          </a:p>
          <a:p>
            <a:r>
              <a:rPr lang="en-US" dirty="0" smtClean="0"/>
              <a:t>Producers rarely soil test for residual profile N before planting.</a:t>
            </a:r>
          </a:p>
          <a:p>
            <a:r>
              <a:rPr lang="en-US" dirty="0" smtClean="0"/>
              <a:t>N mineralization varies dramatically from year to year following variation in rainfall and soil moisture.</a:t>
            </a:r>
          </a:p>
          <a:p>
            <a:r>
              <a:rPr lang="en-US" dirty="0" smtClean="0"/>
              <a:t>Some producers recognize the short comings of not soil testing and would like an alternative method for evaluating the N status of their soil and wheat crop.</a:t>
            </a:r>
          </a:p>
          <a:p>
            <a:r>
              <a:rPr lang="en-US" dirty="0" smtClean="0"/>
              <a:t>This has sparked interest in utilizing optical sensor technology for N management of wheat.</a:t>
            </a:r>
          </a:p>
          <a:p>
            <a:r>
              <a:rPr lang="en-US" dirty="0" smtClean="0"/>
              <a:t>A study was initiated in 2006 to evaluate optical sensors as an N management tool, and develop strategies to maximize NUE.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Feekes</a:t>
            </a:r>
            <a:r>
              <a:rPr lang="en-US" dirty="0" smtClean="0"/>
              <a:t> 7 Recoverable Yield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2412"/>
            <a:ext cx="8460097" cy="495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2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Feekes</a:t>
            </a:r>
            <a:r>
              <a:rPr lang="en-US" dirty="0" smtClean="0"/>
              <a:t> 7 Recoverable Yield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44426"/>
              </p:ext>
            </p:extLst>
          </p:nvPr>
        </p:nvGraphicFramePr>
        <p:xfrm>
          <a:off x="1143000" y="1752600"/>
          <a:ext cx="6781800" cy="3657598"/>
        </p:xfrm>
        <a:graphic>
          <a:graphicData uri="http://schemas.openxmlformats.org/drawingml/2006/table">
            <a:tbl>
              <a:tblPr/>
              <a:tblGrid>
                <a:gridCol w="2983992"/>
                <a:gridCol w="3797808"/>
              </a:tblGrid>
              <a:tr h="52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Response Index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Recoverable Yield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1.10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1.10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1.15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1.25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1.30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1.35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Feekes</a:t>
            </a:r>
            <a:r>
              <a:rPr lang="en-US" dirty="0" smtClean="0"/>
              <a:t> 8-9 Application Timing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429000"/>
            <a:ext cx="20859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2086" y="3429000"/>
            <a:ext cx="135882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2919477"/>
            <a:ext cx="98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Feekes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6621" y="2919477"/>
            <a:ext cx="98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Feekes</a:t>
            </a:r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334000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 “Growth stages of Wheat” TAMU publication SCS-1999-16, by Travis Miller.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04800" y="1295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Feekes</a:t>
            </a:r>
            <a:r>
              <a:rPr lang="en-US" sz="3200" dirty="0" smtClean="0"/>
              <a:t> 8 (</a:t>
            </a:r>
            <a:r>
              <a:rPr lang="en-US" sz="3200" dirty="0" err="1" smtClean="0"/>
              <a:t>Zadoks</a:t>
            </a:r>
            <a:r>
              <a:rPr lang="en-US" sz="3200" dirty="0" smtClean="0"/>
              <a:t> 37)– Flag leaf visible in whorl.</a:t>
            </a:r>
          </a:p>
          <a:p>
            <a:r>
              <a:rPr lang="en-US" sz="3200" dirty="0" err="1" smtClean="0"/>
              <a:t>Feekes</a:t>
            </a:r>
            <a:r>
              <a:rPr lang="en-US" sz="3200" dirty="0" smtClean="0"/>
              <a:t> 9 (</a:t>
            </a:r>
            <a:r>
              <a:rPr lang="en-US" sz="3200" dirty="0" err="1" smtClean="0"/>
              <a:t>Zadoks</a:t>
            </a:r>
            <a:r>
              <a:rPr lang="en-US" sz="3200" dirty="0" smtClean="0"/>
              <a:t> 39)– Flag leaf fully emerged with 		ligule visible.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Feekes</a:t>
            </a:r>
            <a:r>
              <a:rPr lang="en-US" dirty="0" smtClean="0"/>
              <a:t> 8-9 Application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Significance: </a:t>
            </a:r>
          </a:p>
          <a:p>
            <a:pPr lvl="1"/>
            <a:r>
              <a:rPr lang="en-US" dirty="0" smtClean="0"/>
              <a:t>Can’t fully recover yield loss from significant N deficiency at this stage. </a:t>
            </a:r>
          </a:p>
          <a:p>
            <a:pPr lvl="1"/>
            <a:r>
              <a:rPr lang="en-US" dirty="0" smtClean="0"/>
              <a:t>Yield can be maintained from a late season N loss event. </a:t>
            </a:r>
          </a:p>
          <a:p>
            <a:pPr lvl="1"/>
            <a:r>
              <a:rPr lang="en-US" dirty="0" smtClean="0"/>
              <a:t>Applications can also increase grain N/protein.</a:t>
            </a:r>
          </a:p>
        </p:txBody>
      </p:sp>
    </p:spTree>
    <p:extLst>
      <p:ext uri="{BB962C8B-B14F-4D97-AF65-F5344CB8AC3E}">
        <p14:creationId xmlns:p14="http://schemas.microsoft.com/office/powerpoint/2010/main" val="19978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KSU Winter Wheat Algorithm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490455"/>
              </p:ext>
            </p:extLst>
          </p:nvPr>
        </p:nvGraphicFramePr>
        <p:xfrm>
          <a:off x="533400" y="1676400"/>
          <a:ext cx="812006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Worksheet" r:id="rId4" imgW="6256063" imgH="3581496" progId="Excel.Sheet.12">
                  <p:embed/>
                </p:oleObj>
              </mc:Choice>
              <mc:Fallback>
                <p:oleObj name="Worksheet" r:id="rId4" imgW="6256063" imgH="3581496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8120063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3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Feekes</a:t>
            </a:r>
            <a:r>
              <a:rPr lang="en-US" dirty="0" smtClean="0"/>
              <a:t> 8-9 Yield Potential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5" y="1447800"/>
            <a:ext cx="859986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7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Recoverable yield showing decline at high RI at </a:t>
            </a:r>
            <a:r>
              <a:rPr lang="en-US" dirty="0" err="1" smtClean="0"/>
              <a:t>Feekes</a:t>
            </a:r>
            <a:r>
              <a:rPr lang="en-US" dirty="0" smtClean="0"/>
              <a:t> 8-9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2" y="1905000"/>
            <a:ext cx="8367104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Grain N and Protein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093654"/>
              </p:ext>
            </p:extLst>
          </p:nvPr>
        </p:nvGraphicFramePr>
        <p:xfrm>
          <a:off x="152396" y="1600200"/>
          <a:ext cx="884706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8"/>
                <a:gridCol w="1444455"/>
                <a:gridCol w="1143318"/>
                <a:gridCol w="1251858"/>
                <a:gridCol w="1251858"/>
                <a:gridCol w="1251858"/>
                <a:gridCol w="12518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added</a:t>
                      </a:r>
                    </a:p>
                    <a:p>
                      <a:r>
                        <a:rPr lang="en-US" dirty="0" err="1" smtClean="0"/>
                        <a:t>Feekes</a:t>
                      </a:r>
                      <a:r>
                        <a:rPr lang="en-US" dirty="0" smtClean="0"/>
                        <a:t>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Randolph</a:t>
                      </a:r>
                    </a:p>
                    <a:p>
                      <a:r>
                        <a:rPr lang="en-US" dirty="0" smtClean="0"/>
                        <a:t>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Randolph</a:t>
                      </a:r>
                    </a:p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Rossville</a:t>
                      </a:r>
                    </a:p>
                    <a:p>
                      <a:r>
                        <a:rPr lang="en-US" dirty="0" smtClean="0"/>
                        <a:t>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Rossville</a:t>
                      </a:r>
                    </a:p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Scandia</a:t>
                      </a:r>
                    </a:p>
                    <a:p>
                      <a:r>
                        <a:rPr lang="en-US" dirty="0" smtClean="0"/>
                        <a:t>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Scandia Protein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1234580"/>
            <a:ext cx="404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plots received 30 pounds N at seeding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88476"/>
              </p:ext>
            </p:extLst>
          </p:nvPr>
        </p:nvGraphicFramePr>
        <p:xfrm>
          <a:off x="152400" y="4343400"/>
          <a:ext cx="582029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8"/>
                <a:gridCol w="1005459"/>
                <a:gridCol w="1059261"/>
                <a:gridCol w="1251858"/>
                <a:gridCol w="12518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added</a:t>
                      </a:r>
                    </a:p>
                    <a:p>
                      <a:r>
                        <a:rPr lang="en-US" dirty="0" err="1" smtClean="0"/>
                        <a:t>Feekes</a:t>
                      </a:r>
                      <a:r>
                        <a:rPr lang="en-US" dirty="0" smtClean="0"/>
                        <a:t>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Gypsum</a:t>
                      </a:r>
                    </a:p>
                    <a:p>
                      <a:r>
                        <a:rPr lang="en-US" dirty="0" smtClean="0"/>
                        <a:t>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Gypsum</a:t>
                      </a:r>
                    </a:p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Nfarm</a:t>
                      </a:r>
                      <a:r>
                        <a:rPr lang="en-US" baseline="0" dirty="0" smtClean="0"/>
                        <a:t> F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Nfarm</a:t>
                      </a:r>
                      <a:r>
                        <a:rPr lang="en-US" dirty="0" smtClean="0"/>
                        <a:t> F</a:t>
                      </a:r>
                    </a:p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219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 Crop Year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886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Crop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Proofing of Algorithm</a:t>
            </a:r>
            <a:br>
              <a:rPr lang="en-US" dirty="0" smtClean="0"/>
            </a:br>
            <a:r>
              <a:rPr lang="en-US" dirty="0" smtClean="0"/>
              <a:t>Pittsburg, 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Pittsburg, 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95400"/>
          </a:xfrm>
        </p:spPr>
        <p:txBody>
          <a:bodyPr/>
          <a:lstStyle/>
          <a:p>
            <a:r>
              <a:rPr lang="en-US" dirty="0" smtClean="0"/>
              <a:t>Over 10 Sites visited</a:t>
            </a:r>
          </a:p>
          <a:p>
            <a:r>
              <a:rPr lang="en-US" dirty="0" smtClean="0"/>
              <a:t>All sites were wheat following failed corn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0801"/>
              </p:ext>
            </p:extLst>
          </p:nvPr>
        </p:nvGraphicFramePr>
        <p:xfrm>
          <a:off x="152400" y="2514600"/>
          <a:ext cx="8925211" cy="3979335"/>
        </p:xfrm>
        <a:graphic>
          <a:graphicData uri="http://schemas.openxmlformats.org/drawingml/2006/table">
            <a:tbl>
              <a:tblPr/>
              <a:tblGrid>
                <a:gridCol w="1896401"/>
                <a:gridCol w="862000"/>
                <a:gridCol w="670599"/>
                <a:gridCol w="1683706"/>
                <a:gridCol w="1669094"/>
                <a:gridCol w="619412"/>
                <a:gridCol w="1523999"/>
              </a:tblGrid>
              <a:tr h="613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6/5/2012 Harvest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1" marR="5871" marT="58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71" marR="5871" marT="587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3/15/2012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Feekes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5-6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3/27/2012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Feekes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5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Treatment</a:t>
                      </a:r>
                    </a:p>
                  </a:txBody>
                  <a:tcPr marL="5871" marR="5871" marT="5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/ac)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NDVI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 Pred. Feekes 4/5 Algorithm</a:t>
                      </a:r>
                    </a:p>
                  </a:txBody>
                  <a:tcPr marL="5871" marR="5871" marT="5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 Pred.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Feekes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6-7 Algorithm</a:t>
                      </a:r>
                    </a:p>
                  </a:txBody>
                  <a:tcPr marL="5871" marR="5871" marT="5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NDVI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 Pred. Feekes 8/9 Algorithm</a:t>
                      </a:r>
                    </a:p>
                  </a:txBody>
                  <a:tcPr marL="5871" marR="5871" marT="5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0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92lbs N as Urea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0.73525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0.7763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0.7366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0.7616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52lbs N as 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0.76171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0.8149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92lbs N as Urea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0.7855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0.8344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114lbs N as 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0.77315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0.8229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9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and Methods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21 Experiments were conducted over 12 locations from 2006-2012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 Manhattan, Randolph, Tribune, Johnson City, Scandia, McPherson, Partridge, Rossville, Yates Center, Gypsum, Pittsburg, Sterling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Crop rotations, tillage, cultural practices, and wheat varieties used were representative of the areas.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Soil Tests were taken from 0-6” and 0-24” at all sites.</a:t>
            </a:r>
          </a:p>
          <a:p>
            <a:r>
              <a:rPr lang="en-US" sz="1800" dirty="0" smtClean="0"/>
              <a:t>N rates from 0 to 150 lbs N/acre were applied all pre plant or in split application.</a:t>
            </a:r>
          </a:p>
          <a:p>
            <a:r>
              <a:rPr lang="en-US" sz="1800" dirty="0" smtClean="0"/>
              <a:t>Applications included: </a:t>
            </a:r>
            <a:r>
              <a:rPr lang="en-US" sz="1800" dirty="0" err="1" smtClean="0"/>
              <a:t>preplant</a:t>
            </a:r>
            <a:r>
              <a:rPr lang="en-US" sz="1800" dirty="0" smtClean="0"/>
              <a:t>, late winter, </a:t>
            </a:r>
            <a:r>
              <a:rPr lang="en-US" sz="1800" dirty="0" err="1" smtClean="0"/>
              <a:t>Feekes</a:t>
            </a:r>
            <a:r>
              <a:rPr lang="en-US" sz="1800" dirty="0" smtClean="0"/>
              <a:t> 4/5, </a:t>
            </a:r>
            <a:r>
              <a:rPr lang="en-US" sz="1800" dirty="0" err="1" smtClean="0"/>
              <a:t>Feekes</a:t>
            </a:r>
            <a:r>
              <a:rPr lang="en-US" sz="1800" dirty="0" smtClean="0"/>
              <a:t> 7, and </a:t>
            </a:r>
            <a:r>
              <a:rPr lang="en-US" sz="1800" dirty="0" err="1" smtClean="0"/>
              <a:t>Feekes</a:t>
            </a:r>
            <a:r>
              <a:rPr lang="en-US" sz="1800" dirty="0" smtClean="0"/>
              <a:t> 9.</a:t>
            </a:r>
          </a:p>
          <a:p>
            <a:r>
              <a:rPr lang="en-US" sz="1800" dirty="0" smtClean="0"/>
              <a:t>Sensors used: </a:t>
            </a:r>
            <a:r>
              <a:rPr lang="en-US" sz="1800" dirty="0" err="1" smtClean="0"/>
              <a:t>Greenseeker</a:t>
            </a:r>
            <a:r>
              <a:rPr lang="en-US" sz="1800" dirty="0" smtClean="0"/>
              <a:t>, </a:t>
            </a:r>
            <a:r>
              <a:rPr lang="en-US" sz="1800" dirty="0" err="1" smtClean="0"/>
              <a:t>Cropcircle</a:t>
            </a:r>
            <a:r>
              <a:rPr lang="en-US" sz="1800" dirty="0" smtClean="0"/>
              <a:t> ACS-210, and </a:t>
            </a:r>
            <a:r>
              <a:rPr lang="en-US" sz="1800" dirty="0" err="1" smtClean="0"/>
              <a:t>Cropcircle</a:t>
            </a:r>
            <a:r>
              <a:rPr lang="en-US" sz="1800" dirty="0" smtClean="0"/>
              <a:t> ACS-470.</a:t>
            </a:r>
          </a:p>
          <a:p>
            <a:r>
              <a:rPr lang="en-US" sz="1800" dirty="0" smtClean="0"/>
              <a:t>Sensor measurements were taken at </a:t>
            </a:r>
            <a:r>
              <a:rPr lang="en-US" sz="1800" dirty="0" err="1" smtClean="0"/>
              <a:t>Feekes</a:t>
            </a:r>
            <a:r>
              <a:rPr lang="en-US" sz="1800" dirty="0" smtClean="0"/>
              <a:t> 4/5, </a:t>
            </a:r>
            <a:r>
              <a:rPr lang="en-US" sz="1800" dirty="0" err="1" smtClean="0"/>
              <a:t>Feekes</a:t>
            </a:r>
            <a:r>
              <a:rPr lang="en-US" sz="1800" dirty="0" smtClean="0"/>
              <a:t> 7, and </a:t>
            </a:r>
            <a:r>
              <a:rPr lang="en-US" sz="1800" dirty="0" err="1" smtClean="0"/>
              <a:t>Feekes</a:t>
            </a:r>
            <a:r>
              <a:rPr lang="en-US" sz="1800" dirty="0" smtClean="0"/>
              <a:t> 9.</a:t>
            </a:r>
          </a:p>
          <a:p>
            <a:r>
              <a:rPr lang="en-US" sz="1800" dirty="0" smtClean="0"/>
              <a:t>Flag Leaves samples were taken at </a:t>
            </a:r>
            <a:r>
              <a:rPr lang="en-US" sz="1800" dirty="0" err="1" smtClean="0"/>
              <a:t>Feekes</a:t>
            </a:r>
            <a:r>
              <a:rPr lang="en-US" sz="1800" dirty="0" smtClean="0"/>
              <a:t> 10.5.</a:t>
            </a:r>
          </a:p>
          <a:p>
            <a:r>
              <a:rPr lang="en-US" sz="1800" dirty="0" smtClean="0"/>
              <a:t>Grain Yield was measured by harvesting an area of 5 feet by 50 feet with a plot combine at all locations.</a:t>
            </a:r>
          </a:p>
          <a:p>
            <a:r>
              <a:rPr lang="en-US" sz="1800" dirty="0" smtClean="0"/>
              <a:t>Grain Yield was adjusted to 12.5 percent moisture.</a:t>
            </a:r>
          </a:p>
          <a:p>
            <a:r>
              <a:rPr lang="en-US" sz="1800" dirty="0" smtClean="0"/>
              <a:t>Grain was analyzed for N content (protein).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886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Pittsburg, 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95400"/>
          </a:xfrm>
        </p:spPr>
        <p:txBody>
          <a:bodyPr/>
          <a:lstStyle/>
          <a:p>
            <a:r>
              <a:rPr lang="en-US" dirty="0" smtClean="0"/>
              <a:t>Over 10 Sites visited</a:t>
            </a:r>
          </a:p>
          <a:p>
            <a:r>
              <a:rPr lang="en-US" dirty="0" smtClean="0"/>
              <a:t>All sites were wheat following failed corn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94009"/>
              </p:ext>
            </p:extLst>
          </p:nvPr>
        </p:nvGraphicFramePr>
        <p:xfrm>
          <a:off x="152400" y="2514600"/>
          <a:ext cx="8925211" cy="3979335"/>
        </p:xfrm>
        <a:graphic>
          <a:graphicData uri="http://schemas.openxmlformats.org/drawingml/2006/table">
            <a:tbl>
              <a:tblPr/>
              <a:tblGrid>
                <a:gridCol w="1896401"/>
                <a:gridCol w="862000"/>
                <a:gridCol w="670599"/>
                <a:gridCol w="1683706"/>
                <a:gridCol w="1669094"/>
                <a:gridCol w="619412"/>
                <a:gridCol w="1523999"/>
              </a:tblGrid>
              <a:tr h="613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6/5/2012 Harvest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1" marR="5871" marT="58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71" marR="5871" marT="587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3/15/2012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Feekes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5-6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3/27/2012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Feekes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5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Treatment</a:t>
                      </a:r>
                    </a:p>
                  </a:txBody>
                  <a:tcPr marL="5871" marR="5871" marT="5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/ac)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NDVI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 Pred. Feekes 4/5 Algorithm</a:t>
                      </a:r>
                    </a:p>
                  </a:txBody>
                  <a:tcPr marL="5871" marR="5871" marT="5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 Pred.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Feekes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6-7 Algorithm</a:t>
                      </a:r>
                    </a:p>
                  </a:txBody>
                  <a:tcPr marL="5871" marR="5871" marT="5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NDVI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 Pred. Feekes 8/9 Algorithm</a:t>
                      </a:r>
                    </a:p>
                  </a:txBody>
                  <a:tcPr marL="5871" marR="5871" marT="5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0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92lbs N as Urea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0.73525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0.7763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0.7366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0.7616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52lbs N as 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0.76171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0.8149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92lbs N as Urea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0.7855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0.8344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114lbs </a:t>
                      </a:r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as</a:t>
                      </a:r>
                      <a:r>
                        <a:rPr lang="en-US" sz="14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0.77315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0.8229</a:t>
                      </a:r>
                    </a:p>
                  </a:txBody>
                  <a:tcPr marL="5871" marR="5871" marT="58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5871" marR="5871" marT="5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7" y="0"/>
            <a:ext cx="9146263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562600"/>
            <a:ext cx="82296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Add more locations across Kansas</a:t>
            </a:r>
          </a:p>
          <a:p>
            <a:r>
              <a:rPr lang="en-US" dirty="0"/>
              <a:t>By Soil and Precipitation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Control Biomass Production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8" name="5-Point Star 7"/>
          <p:cNvSpPr/>
          <p:nvPr/>
        </p:nvSpPr>
        <p:spPr>
          <a:xfrm>
            <a:off x="6172200" y="2590800"/>
            <a:ext cx="152400" cy="1524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325577" y="4419600"/>
            <a:ext cx="274621" cy="1524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263081" y="1905000"/>
            <a:ext cx="133350" cy="1524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620000" y="4572000"/>
            <a:ext cx="152400" cy="1524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386688" y="3200400"/>
            <a:ext cx="213511" cy="215502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800600" y="3886200"/>
            <a:ext cx="152400" cy="1524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838950" y="3962400"/>
            <a:ext cx="190500" cy="2286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306462" y="3358291"/>
            <a:ext cx="179938" cy="174342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915685" y="2286000"/>
            <a:ext cx="152400" cy="1524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705600" y="2514600"/>
            <a:ext cx="228600" cy="1524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915685" y="3015558"/>
            <a:ext cx="152400" cy="1524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Directing 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Wheat biomass production (fall and spring tillers) needs to be controlled in order to increase nutrient and water use efficiency, and reduce disease potential.</a:t>
            </a:r>
          </a:p>
          <a:p>
            <a:r>
              <a:rPr lang="en-US" dirty="0" smtClean="0"/>
              <a:t>Tribune 2007 Drought, excess biomass resulted in yield reduction.</a:t>
            </a:r>
          </a:p>
          <a:p>
            <a:r>
              <a:rPr lang="en-US" dirty="0" smtClean="0"/>
              <a:t>N Farm Field F 2012 heavy stripe rust due to high biomass, promoting a microclimate conducive to stripe rust, and severe yield reduction.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Directing Biomass</a:t>
            </a:r>
            <a:br>
              <a:rPr lang="en-US" dirty="0" smtClean="0"/>
            </a:br>
            <a:r>
              <a:rPr lang="en-US" dirty="0" err="1" smtClean="0"/>
              <a:t>Feekes</a:t>
            </a:r>
            <a:r>
              <a:rPr lang="en-US" dirty="0" smtClean="0"/>
              <a:t> 4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8883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6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Continue proofing and improving algorithm by setting up N response studies and conducting observational trials throughout Kansas</a:t>
            </a:r>
          </a:p>
          <a:p>
            <a:pPr lvl="1"/>
            <a:r>
              <a:rPr lang="en-US" dirty="0" smtClean="0"/>
              <a:t>Focus will be on amounts of fall or winter N needed to keep RI in the 1.1 to 1.2 range allowing high levels of recoverable yield and NUE utilizing late spring applications. </a:t>
            </a:r>
          </a:p>
          <a:p>
            <a:r>
              <a:rPr lang="en-US" dirty="0" smtClean="0"/>
              <a:t>Start research on managing biomass using N timings and rate.</a:t>
            </a:r>
          </a:p>
          <a:p>
            <a:pPr lvl="1"/>
            <a:r>
              <a:rPr lang="en-US" dirty="0" smtClean="0"/>
              <a:t>Avoid excess biomass production wasting water and creating conditions that favor disease development.</a:t>
            </a:r>
          </a:p>
          <a:p>
            <a:pPr lvl="1"/>
            <a:r>
              <a:rPr lang="en-US" dirty="0" smtClean="0"/>
              <a:t>Other management factors to consider are planting date, seeding rate and row spacing.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Miller, T. , </a:t>
            </a:r>
            <a:r>
              <a:rPr lang="en-US" i="1" dirty="0" smtClean="0"/>
              <a:t>Growth </a:t>
            </a:r>
            <a:r>
              <a:rPr lang="en-US" i="1" dirty="0"/>
              <a:t>stages of </a:t>
            </a:r>
            <a:r>
              <a:rPr lang="en-US" i="1" dirty="0" smtClean="0"/>
              <a:t>Wheat. </a:t>
            </a:r>
            <a:r>
              <a:rPr lang="en-US" dirty="0" smtClean="0"/>
              <a:t>TAMU </a:t>
            </a:r>
            <a:r>
              <a:rPr lang="en-US" dirty="0"/>
              <a:t>publication </a:t>
            </a:r>
            <a:r>
              <a:rPr lang="en-US" dirty="0" smtClean="0"/>
              <a:t>SCS-1999-16. </a:t>
            </a:r>
            <a:r>
              <a:rPr lang="en-US" dirty="0" err="1" smtClean="0"/>
              <a:t>Retreived</a:t>
            </a:r>
            <a:r>
              <a:rPr lang="en-US" dirty="0" smtClean="0"/>
              <a:t> from http</a:t>
            </a:r>
            <a:r>
              <a:rPr lang="en-US" dirty="0"/>
              <a:t>://varietytesting.tamu.edu/wheat/docs/mime-5.pdf</a:t>
            </a:r>
            <a:endParaRPr lang="en-US" dirty="0" smtClean="0"/>
          </a:p>
          <a:p>
            <a:r>
              <a:rPr lang="en-US" dirty="0" err="1" smtClean="0"/>
              <a:t>Herbek</a:t>
            </a:r>
            <a:r>
              <a:rPr lang="en-US" dirty="0" smtClean="0"/>
              <a:t>, J., Lee, C., (2009). </a:t>
            </a:r>
            <a:r>
              <a:rPr lang="en-US" i="1" dirty="0" smtClean="0"/>
              <a:t>A </a:t>
            </a:r>
            <a:r>
              <a:rPr lang="en-US" i="1" dirty="0"/>
              <a:t>Comprehensive Guide to Wheat Management in </a:t>
            </a:r>
            <a:r>
              <a:rPr lang="en-US" i="1" dirty="0" smtClean="0"/>
              <a:t>Kentucky. Retrieved </a:t>
            </a:r>
            <a:r>
              <a:rPr lang="en-US" i="1" dirty="0"/>
              <a:t>from </a:t>
            </a:r>
            <a:r>
              <a:rPr lang="en-US" dirty="0"/>
              <a:t>http://www.uky.edu/Ag/GrainCrops/ID125Section2.html</a:t>
            </a:r>
          </a:p>
        </p:txBody>
      </p:sp>
    </p:spTree>
    <p:extLst>
      <p:ext uri="{BB962C8B-B14F-4D97-AF65-F5344CB8AC3E}">
        <p14:creationId xmlns:p14="http://schemas.microsoft.com/office/powerpoint/2010/main" val="36750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7" y="0"/>
            <a:ext cx="914626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0"/>
            <a:ext cx="8229600" cy="1371600"/>
          </a:xfrm>
        </p:spPr>
        <p:txBody>
          <a:bodyPr/>
          <a:lstStyle/>
          <a:p>
            <a:r>
              <a:rPr lang="en-US" dirty="0" smtClean="0"/>
              <a:t>2006 – 2012</a:t>
            </a:r>
          </a:p>
          <a:p>
            <a:r>
              <a:rPr lang="en-US" dirty="0" smtClean="0"/>
              <a:t>21 Site Years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6172200" y="25908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325578" y="44196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263081" y="1905000"/>
            <a:ext cx="13335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620000" y="45720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386688" y="3200400"/>
            <a:ext cx="213511" cy="2155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800600" y="38862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838950" y="3962400"/>
            <a:ext cx="1905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306462" y="3358291"/>
            <a:ext cx="179938" cy="1743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915685" y="22860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705600" y="2514600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5638800" y="2895600"/>
            <a:ext cx="27688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Three algorithms were built, linked to </a:t>
            </a:r>
            <a:r>
              <a:rPr lang="en-US" dirty="0" err="1" smtClean="0"/>
              <a:t>Feekes</a:t>
            </a:r>
            <a:r>
              <a:rPr lang="en-US" dirty="0" smtClean="0"/>
              <a:t> 4-5,  </a:t>
            </a:r>
            <a:r>
              <a:rPr lang="en-US" dirty="0" err="1" smtClean="0"/>
              <a:t>Feekes</a:t>
            </a:r>
            <a:r>
              <a:rPr lang="en-US" dirty="0" smtClean="0"/>
              <a:t> 6-7, and </a:t>
            </a:r>
            <a:r>
              <a:rPr lang="en-US" dirty="0" err="1" smtClean="0"/>
              <a:t>Feekes</a:t>
            </a:r>
            <a:r>
              <a:rPr lang="en-US" dirty="0" smtClean="0"/>
              <a:t> 8-9 growth stages</a:t>
            </a:r>
          </a:p>
          <a:p>
            <a:r>
              <a:rPr lang="en-US" dirty="0" smtClean="0"/>
              <a:t>Why not use Growing Degree Days?</a:t>
            </a:r>
          </a:p>
          <a:p>
            <a:pPr lvl="1"/>
            <a:r>
              <a:rPr lang="en-US" dirty="0" smtClean="0"/>
              <a:t>Issues with water stress slowing down the growth of wheat despite having adequate GDD. Increases error in model.</a:t>
            </a:r>
          </a:p>
          <a:p>
            <a:pPr lvl="1"/>
            <a:r>
              <a:rPr lang="en-US" dirty="0" smtClean="0"/>
              <a:t>Inadequate </a:t>
            </a:r>
            <a:r>
              <a:rPr lang="en-US" dirty="0" err="1" smtClean="0"/>
              <a:t>weathernet</a:t>
            </a:r>
            <a:r>
              <a:rPr lang="en-US" dirty="0" smtClean="0"/>
              <a:t>, making calculation of GDD difficult for producers.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53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use an N rich reference strip.</a:t>
            </a:r>
          </a:p>
          <a:p>
            <a:r>
              <a:rPr lang="en-US" dirty="0" smtClean="0"/>
              <a:t>A separate, but similar, algorithm is used for different  growth stages.</a:t>
            </a:r>
          </a:p>
          <a:p>
            <a:r>
              <a:rPr lang="en-US" dirty="0" smtClean="0"/>
              <a:t>Adjust N recommendation for NUE.</a:t>
            </a:r>
          </a:p>
          <a:p>
            <a:r>
              <a:rPr lang="en-US" dirty="0" smtClean="0"/>
              <a:t>Use NDVI of N reference strip to make a yield potential prediction.</a:t>
            </a:r>
          </a:p>
          <a:p>
            <a:r>
              <a:rPr lang="en-US" dirty="0" smtClean="0"/>
              <a:t>A response index is calculated (Reference NDVI/ farmer practice NDVI) and is used to calculate percent recoverable yield.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96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</a:t>
            </a:r>
            <a:r>
              <a:rPr lang="en-US" dirty="0" err="1" smtClean="0"/>
              <a:t>Feekes</a:t>
            </a:r>
            <a:r>
              <a:rPr lang="en-US" dirty="0" smtClean="0"/>
              <a:t> 2-3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err="1" smtClean="0"/>
              <a:t>Feekes</a:t>
            </a:r>
            <a:r>
              <a:rPr lang="en-US" dirty="0" smtClean="0"/>
              <a:t> 2-3 (</a:t>
            </a:r>
            <a:r>
              <a:rPr lang="en-US" dirty="0" err="1" smtClean="0"/>
              <a:t>Zadoks</a:t>
            </a:r>
            <a:r>
              <a:rPr lang="en-US" dirty="0" smtClean="0"/>
              <a:t> 21-29), Primary </a:t>
            </a:r>
            <a:r>
              <a:rPr lang="en-US" dirty="0" err="1" smtClean="0"/>
              <a:t>tillering</a:t>
            </a:r>
            <a:r>
              <a:rPr lang="en-US" dirty="0" smtClean="0"/>
              <a:t> stage</a:t>
            </a:r>
          </a:p>
          <a:p>
            <a:r>
              <a:rPr lang="en-US" dirty="0" smtClean="0"/>
              <a:t>Most tillers are formed during </a:t>
            </a:r>
            <a:r>
              <a:rPr lang="en-US" dirty="0" err="1" smtClean="0"/>
              <a:t>Feekes</a:t>
            </a:r>
            <a:r>
              <a:rPr lang="en-US" dirty="0" smtClean="0"/>
              <a:t> 2-3.</a:t>
            </a:r>
          </a:p>
          <a:p>
            <a:pPr lvl="1"/>
            <a:r>
              <a:rPr lang="en-US" dirty="0" smtClean="0"/>
              <a:t>Planting date, seeding rate and N rate all  influence tiller numbers.</a:t>
            </a:r>
          </a:p>
          <a:p>
            <a:pPr lvl="1"/>
            <a:r>
              <a:rPr lang="en-US" dirty="0" smtClean="0"/>
              <a:t>Normally starts in fall, but can extend after green-up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003521"/>
            <a:ext cx="3284220" cy="243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43600" y="5638800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 “Growth stages of Wheat” TAMU publication SCS-1999-16, by Travis Miller.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Significance of </a:t>
            </a:r>
            <a:r>
              <a:rPr lang="en-US" dirty="0" err="1" smtClean="0"/>
              <a:t>Feekes</a:t>
            </a:r>
            <a:r>
              <a:rPr lang="en-US" dirty="0" smtClean="0"/>
              <a:t> 4-5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48700" cy="2438399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Feekes</a:t>
            </a:r>
            <a:r>
              <a:rPr lang="en-US" sz="2400" dirty="0" smtClean="0"/>
              <a:t> 4 stage (</a:t>
            </a:r>
            <a:r>
              <a:rPr lang="en-US" sz="2400" dirty="0" err="1" smtClean="0"/>
              <a:t>Zadoks</a:t>
            </a:r>
            <a:r>
              <a:rPr lang="en-US" sz="2400" dirty="0" smtClean="0"/>
              <a:t> 30), this is the beginning of erect growth</a:t>
            </a:r>
          </a:p>
          <a:p>
            <a:pPr lvl="1"/>
            <a:r>
              <a:rPr lang="en-US" sz="2400" dirty="0" smtClean="0"/>
              <a:t>Tiller formation is still occurring, but nearing the end</a:t>
            </a:r>
          </a:p>
          <a:p>
            <a:r>
              <a:rPr lang="en-US" sz="2400" dirty="0" err="1"/>
              <a:t>Feekes</a:t>
            </a:r>
            <a:r>
              <a:rPr lang="en-US" sz="2400" dirty="0"/>
              <a:t> 5 stage (</a:t>
            </a:r>
            <a:r>
              <a:rPr lang="en-US" sz="2400" dirty="0" err="1"/>
              <a:t>Zadoks</a:t>
            </a:r>
            <a:r>
              <a:rPr lang="en-US" sz="2400" dirty="0"/>
              <a:t> </a:t>
            </a:r>
            <a:r>
              <a:rPr lang="en-US" sz="2400" dirty="0" smtClean="0"/>
              <a:t>30), </a:t>
            </a:r>
            <a:r>
              <a:rPr lang="en-US" sz="2400" dirty="0"/>
              <a:t>wheat plant is strongly erect</a:t>
            </a:r>
          </a:p>
          <a:p>
            <a:pPr lvl="1"/>
            <a:r>
              <a:rPr lang="en-US" sz="2400" dirty="0" smtClean="0"/>
              <a:t>Significant tillers formation has </a:t>
            </a:r>
            <a:r>
              <a:rPr lang="en-US" sz="2400" dirty="0"/>
              <a:t>stopped</a:t>
            </a:r>
          </a:p>
          <a:p>
            <a:pPr lvl="1"/>
            <a:r>
              <a:rPr lang="en-US" sz="2400" dirty="0"/>
              <a:t>Head size </a:t>
            </a:r>
            <a:r>
              <a:rPr lang="en-US" sz="2400" dirty="0" smtClean="0"/>
              <a:t>is determined, once the plant is </a:t>
            </a:r>
            <a:r>
              <a:rPr lang="en-US" sz="2400" dirty="0" err="1" smtClean="0"/>
              <a:t>vernalized</a:t>
            </a:r>
            <a:endParaRPr lang="en-US" sz="2400" dirty="0"/>
          </a:p>
          <a:p>
            <a:pPr marL="457200" lvl="1" indent="0">
              <a:buNone/>
            </a:pPr>
            <a:endParaRPr lang="en-US" sz="500" dirty="0"/>
          </a:p>
          <a:p>
            <a:pPr marL="457200" lvl="1" indent="0">
              <a:buNone/>
            </a:pPr>
            <a:endParaRPr lang="en-US" sz="500" dirty="0" smtClean="0"/>
          </a:p>
          <a:p>
            <a:pPr marL="457200" lvl="1" indent="0">
              <a:buNone/>
            </a:pPr>
            <a:endParaRPr lang="en-US" sz="500" dirty="0"/>
          </a:p>
          <a:p>
            <a:pPr marL="457200" lvl="1" indent="0">
              <a:buNone/>
            </a:pPr>
            <a:endParaRPr lang="en-US" sz="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27538"/>
            <a:ext cx="2286000" cy="317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94443"/>
            <a:ext cx="2266950" cy="320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327933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Feekes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15075" y="325820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Feekes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55626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Images from “Growth stages of Wheat” TAMU publication SCS-1999-16, by Travis Miller.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92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Significance of N Management Around </a:t>
            </a:r>
            <a:r>
              <a:rPr lang="en-US" dirty="0" err="1" smtClean="0"/>
              <a:t>Feekes</a:t>
            </a:r>
            <a:r>
              <a:rPr lang="en-US" dirty="0" smtClean="0"/>
              <a:t> 4-5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It is important to ensure wheat is not N stressed during the </a:t>
            </a:r>
            <a:r>
              <a:rPr lang="en-US" sz="2400" dirty="0" err="1" smtClean="0"/>
              <a:t>Feekes</a:t>
            </a:r>
            <a:r>
              <a:rPr lang="en-US" sz="2400" dirty="0" smtClean="0"/>
              <a:t> 5 stage, due to head size determination. N applications during this stage can have positive effects on yield.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In split application strategies we need to apply enough N in the fall or make the second application early enough to support head development at </a:t>
            </a:r>
            <a:r>
              <a:rPr lang="en-US" sz="2400" dirty="0" err="1" smtClean="0"/>
              <a:t>Feekes</a:t>
            </a:r>
            <a:r>
              <a:rPr lang="en-US" sz="2400" dirty="0" smtClean="0"/>
              <a:t> 5.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Making applications at </a:t>
            </a:r>
            <a:r>
              <a:rPr lang="en-US" sz="2400" dirty="0" err="1" smtClean="0"/>
              <a:t>Feekes</a:t>
            </a:r>
            <a:r>
              <a:rPr lang="en-US" sz="2400" dirty="0" smtClean="0"/>
              <a:t> 4 will allow time for precipitation to move the N into the soil and root zone.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Downside to topdressing at </a:t>
            </a:r>
            <a:r>
              <a:rPr lang="en-US" sz="2400" dirty="0" err="1" smtClean="0"/>
              <a:t>Feekes</a:t>
            </a:r>
            <a:r>
              <a:rPr lang="en-US" sz="2400" dirty="0" smtClean="0"/>
              <a:t> 4 or earlier, is difficulty assessing N Mineralization.  This may lead to over/under fertilization.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24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1627</Words>
  <Application>Microsoft Office PowerPoint</Application>
  <PresentationFormat>On-screen Show (4:3)</PresentationFormat>
  <Paragraphs>328</Paragraphs>
  <Slides>36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Microsoft Excel Worksheet</vt:lpstr>
      <vt:lpstr>Worksheet</vt:lpstr>
      <vt:lpstr>Using Optical Sensors to Direct        In-Season Nitrogen Management of Wheat</vt:lpstr>
      <vt:lpstr>Introduction</vt:lpstr>
      <vt:lpstr>Material and Methods</vt:lpstr>
      <vt:lpstr>Locations</vt:lpstr>
      <vt:lpstr>Building the Model</vt:lpstr>
      <vt:lpstr>Building the Model</vt:lpstr>
      <vt:lpstr>Significance of Feekes 2-3</vt:lpstr>
      <vt:lpstr>Significance of Feekes 4-5</vt:lpstr>
      <vt:lpstr>Significance of N Management Around Feekes 4-5 </vt:lpstr>
      <vt:lpstr>KSU Winter Wheat Algorithm</vt:lpstr>
      <vt:lpstr>Feekes 4-5 Yield Potential</vt:lpstr>
      <vt:lpstr>Feekes 4-5 Recoverable Yield</vt:lpstr>
      <vt:lpstr>Feekes 4-5 Recoverable Yield</vt:lpstr>
      <vt:lpstr>Five Yield Segments of N Coefficients</vt:lpstr>
      <vt:lpstr>Efficiency of Yield</vt:lpstr>
      <vt:lpstr>Feekes 6-7 Application Timing</vt:lpstr>
      <vt:lpstr>Significance of Feekes 6-7</vt:lpstr>
      <vt:lpstr>KSU Winter Wheat Algorithm</vt:lpstr>
      <vt:lpstr>Feekes 6-7 Yield Potential</vt:lpstr>
      <vt:lpstr>Feekes 7 Recoverable Yield</vt:lpstr>
      <vt:lpstr>Feekes 7 Recoverable Yield</vt:lpstr>
      <vt:lpstr>Feekes 8-9 Application Timing</vt:lpstr>
      <vt:lpstr>Feekes 8-9 Application Timing</vt:lpstr>
      <vt:lpstr>KSU Winter Wheat Algorithm</vt:lpstr>
      <vt:lpstr>Feekes 8-9 Yield Potential</vt:lpstr>
      <vt:lpstr>Recoverable yield showing decline at high RI at Feekes 8-9</vt:lpstr>
      <vt:lpstr>Increasing Grain N and Protein</vt:lpstr>
      <vt:lpstr>Initial Proofing of Algorithm Pittsburg, KS</vt:lpstr>
      <vt:lpstr>Pittsburg, KS</vt:lpstr>
      <vt:lpstr>Pittsburg, KS</vt:lpstr>
      <vt:lpstr>Possible Improvements</vt:lpstr>
      <vt:lpstr>Directing Biomass</vt:lpstr>
      <vt:lpstr>Directing Biomass Feekes 4</vt:lpstr>
      <vt:lpstr>Research Plans</vt:lpstr>
      <vt:lpstr>References</vt:lpstr>
      <vt:lpstr>Questions???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Optical Sensors To Direct In-Season Nitrogen Management of Wheat</dc:title>
  <dc:creator>Ray</dc:creator>
  <cp:lastModifiedBy>Ray</cp:lastModifiedBy>
  <cp:revision>187</cp:revision>
  <dcterms:created xsi:type="dcterms:W3CDTF">2012-07-18T19:48:58Z</dcterms:created>
  <dcterms:modified xsi:type="dcterms:W3CDTF">2012-08-07T02:56:00Z</dcterms:modified>
</cp:coreProperties>
</file>