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0690800" cy="406908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7359" autoAdjust="0"/>
  </p:normalViewPr>
  <p:slideViewPr>
    <p:cSldViewPr snapToObjects="1">
      <p:cViewPr>
        <p:scale>
          <a:sx n="44" d="100"/>
          <a:sy n="44" d="100"/>
        </p:scale>
        <p:origin x="4164" y="2340"/>
      </p:cViewPr>
      <p:guideLst>
        <p:guide orient="horz" pos="24936"/>
        <p:guide pos="1440"/>
      </p:guideLst>
    </p:cSldViewPr>
  </p:slideViewPr>
  <p:notesTextViewPr>
    <p:cViewPr>
      <p:scale>
        <a:sx n="1" d="1"/>
        <a:sy n="1" d="1"/>
      </p:scale>
      <p:origin x="0" y="0"/>
    </p:cViewPr>
  </p:notesTextViewPr>
  <p:gridSpacing cx="228600" cy="2286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F:\research\sensor%20work\25%20dry%20sampl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research\sensor%20work\25%20dry%20sampl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research\sensor%20work\25%20dry%20sampl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research\sensor%20work\25%20dry%20sampl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research\sensor%20work\Moitsure%20RED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research\sensor%20work\Moitsure%20REDO.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research\sensor%20work\Moitsure%20RED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35417760279965"/>
          <c:y val="3.405034597947984E-2"/>
          <c:w val="0.45052460629921259"/>
          <c:h val="0.93512268352819539"/>
        </c:manualLayout>
      </c:layout>
      <c:scatterChart>
        <c:scatterStyle val="lineMarker"/>
        <c:varyColors val="0"/>
        <c:ser>
          <c:idx val="0"/>
          <c:order val="0"/>
          <c:spPr>
            <a:ln w="28575">
              <a:noFill/>
            </a:ln>
          </c:spPr>
          <c:marker>
            <c:symbol val="diamond"/>
            <c:size val="12"/>
            <c:spPr>
              <a:solidFill>
                <a:schemeClr val="tx1"/>
              </a:solidFill>
              <a:ln>
                <a:noFill/>
              </a:ln>
            </c:spPr>
          </c:marker>
          <c:trendline>
            <c:trendlineType val="linear"/>
            <c:dispRSqr val="1"/>
            <c:dispEq val="0"/>
            <c:trendlineLbl>
              <c:layout>
                <c:manualLayout>
                  <c:x val="-0.23388188976377952"/>
                  <c:y val="-8.6151674222540359E-2"/>
                </c:manualLayout>
              </c:layout>
              <c:numFmt formatCode="General" sourceLinked="0"/>
              <c:txPr>
                <a:bodyPr/>
                <a:lstStyle/>
                <a:p>
                  <a:pPr>
                    <a:defRPr sz="2000"/>
                  </a:pPr>
                  <a:endParaRPr lang="en-US"/>
                </a:p>
              </c:txPr>
            </c:trendlineLbl>
          </c:trendline>
          <c:xVal>
            <c:numRef>
              <c:f>'M3 P'!$H$8:$H$32</c:f>
              <c:numCache>
                <c:formatCode>General</c:formatCode>
                <c:ptCount val="25"/>
                <c:pt idx="0">
                  <c:v>4.03</c:v>
                </c:pt>
                <c:pt idx="1">
                  <c:v>5.2</c:v>
                </c:pt>
                <c:pt idx="2">
                  <c:v>6.25</c:v>
                </c:pt>
                <c:pt idx="3">
                  <c:v>7.18</c:v>
                </c:pt>
                <c:pt idx="4">
                  <c:v>8.0300000000000011</c:v>
                </c:pt>
                <c:pt idx="5">
                  <c:v>9.0400000000000009</c:v>
                </c:pt>
                <c:pt idx="6">
                  <c:v>9.2100000000000009</c:v>
                </c:pt>
                <c:pt idx="7">
                  <c:v>13</c:v>
                </c:pt>
                <c:pt idx="8">
                  <c:v>15</c:v>
                </c:pt>
                <c:pt idx="9">
                  <c:v>19.3</c:v>
                </c:pt>
                <c:pt idx="10">
                  <c:v>24.2</c:v>
                </c:pt>
                <c:pt idx="11">
                  <c:v>25.8</c:v>
                </c:pt>
                <c:pt idx="12">
                  <c:v>27.4</c:v>
                </c:pt>
                <c:pt idx="13">
                  <c:v>28.8</c:v>
                </c:pt>
                <c:pt idx="14">
                  <c:v>36.9</c:v>
                </c:pt>
                <c:pt idx="15">
                  <c:v>46.1</c:v>
                </c:pt>
                <c:pt idx="16">
                  <c:v>51.6</c:v>
                </c:pt>
                <c:pt idx="17">
                  <c:v>52.7</c:v>
                </c:pt>
                <c:pt idx="18">
                  <c:v>81.400000000000006</c:v>
                </c:pt>
                <c:pt idx="19">
                  <c:v>101</c:v>
                </c:pt>
                <c:pt idx="20">
                  <c:v>138</c:v>
                </c:pt>
                <c:pt idx="21">
                  <c:v>156</c:v>
                </c:pt>
                <c:pt idx="22">
                  <c:v>191</c:v>
                </c:pt>
                <c:pt idx="23">
                  <c:v>219</c:v>
                </c:pt>
                <c:pt idx="24">
                  <c:v>221</c:v>
                </c:pt>
              </c:numCache>
            </c:numRef>
          </c:xVal>
          <c:yVal>
            <c:numRef>
              <c:f>'M3 P'!$Y$8:$Y$32</c:f>
              <c:numCache>
                <c:formatCode>General</c:formatCode>
                <c:ptCount val="25"/>
                <c:pt idx="0">
                  <c:v>7.8390308521311454</c:v>
                </c:pt>
                <c:pt idx="1">
                  <c:v>-8.2157217346184517</c:v>
                </c:pt>
                <c:pt idx="2">
                  <c:v>-30.241231629547656</c:v>
                </c:pt>
                <c:pt idx="3">
                  <c:v>6.6219892098879392</c:v>
                </c:pt>
                <c:pt idx="4">
                  <c:v>-2.4421540606954295</c:v>
                </c:pt>
                <c:pt idx="5">
                  <c:v>33.767263654911396</c:v>
                </c:pt>
                <c:pt idx="6">
                  <c:v>2.0436150458544953</c:v>
                </c:pt>
                <c:pt idx="7">
                  <c:v>33.045844697301597</c:v>
                </c:pt>
                <c:pt idx="8">
                  <c:v>28.348629992736264</c:v>
                </c:pt>
                <c:pt idx="9">
                  <c:v>38.452524523315304</c:v>
                </c:pt>
                <c:pt idx="10">
                  <c:v>29.947813281409246</c:v>
                </c:pt>
                <c:pt idx="11">
                  <c:v>46.482174489708996</c:v>
                </c:pt>
                <c:pt idx="12">
                  <c:v>28.767516422767578</c:v>
                </c:pt>
                <c:pt idx="13">
                  <c:v>4.5961002351314155</c:v>
                </c:pt>
                <c:pt idx="14">
                  <c:v>38.511524646962229</c:v>
                </c:pt>
                <c:pt idx="15">
                  <c:v>71.36691541557957</c:v>
                </c:pt>
                <c:pt idx="16">
                  <c:v>45.150705567493773</c:v>
                </c:pt>
                <c:pt idx="17">
                  <c:v>75.680956331948408</c:v>
                </c:pt>
                <c:pt idx="18">
                  <c:v>83.184590972025006</c:v>
                </c:pt>
                <c:pt idx="19">
                  <c:v>83.385580106298164</c:v>
                </c:pt>
                <c:pt idx="20">
                  <c:v>127.86468603346748</c:v>
                </c:pt>
                <c:pt idx="21">
                  <c:v>136.56020112207258</c:v>
                </c:pt>
                <c:pt idx="22">
                  <c:v>203.28245982928684</c:v>
                </c:pt>
                <c:pt idx="23">
                  <c:v>210.33946444644425</c:v>
                </c:pt>
                <c:pt idx="24">
                  <c:v>200.39647684203661</c:v>
                </c:pt>
              </c:numCache>
            </c:numRef>
          </c:yVal>
          <c:smooth val="0"/>
        </c:ser>
        <c:dLbls>
          <c:showLegendKey val="0"/>
          <c:showVal val="0"/>
          <c:showCatName val="0"/>
          <c:showSerName val="0"/>
          <c:showPercent val="0"/>
          <c:showBubbleSize val="0"/>
        </c:dLbls>
        <c:axId val="64961920"/>
        <c:axId val="66183936"/>
      </c:scatterChart>
      <c:valAx>
        <c:axId val="64961920"/>
        <c:scaling>
          <c:orientation val="minMax"/>
          <c:max val="250"/>
          <c:min val="0"/>
        </c:scaling>
        <c:delete val="0"/>
        <c:axPos val="b"/>
        <c:title>
          <c:tx>
            <c:rich>
              <a:bodyPr anchor="ctr" anchorCtr="0"/>
              <a:lstStyle/>
              <a:p>
                <a:pPr>
                  <a:defRPr sz="2800"/>
                </a:pPr>
                <a:r>
                  <a:rPr lang="en-US" sz="2800" baseline="0" dirty="0" smtClean="0"/>
                  <a:t> </a:t>
                </a:r>
                <a:r>
                  <a:rPr lang="en-US" sz="2800" baseline="0" dirty="0"/>
                  <a:t>Phosphorus </a:t>
                </a:r>
                <a:r>
                  <a:rPr lang="en-US" sz="2800" baseline="0" dirty="0" smtClean="0"/>
                  <a:t>(ppm)</a:t>
                </a:r>
                <a:endParaRPr lang="en-US" sz="2800" dirty="0"/>
              </a:p>
            </c:rich>
          </c:tx>
          <c:layout/>
          <c:overlay val="0"/>
        </c:title>
        <c:numFmt formatCode="General" sourceLinked="1"/>
        <c:majorTickMark val="out"/>
        <c:minorTickMark val="none"/>
        <c:tickLblPos val="nextTo"/>
        <c:txPr>
          <a:bodyPr/>
          <a:lstStyle/>
          <a:p>
            <a:pPr>
              <a:defRPr sz="2000"/>
            </a:pPr>
            <a:endParaRPr lang="en-US"/>
          </a:p>
        </c:txPr>
        <c:crossAx val="66183936"/>
        <c:crosses val="autoZero"/>
        <c:crossBetween val="midCat"/>
        <c:majorUnit val="50"/>
      </c:valAx>
      <c:valAx>
        <c:axId val="66183936"/>
        <c:scaling>
          <c:orientation val="minMax"/>
        </c:scaling>
        <c:delete val="0"/>
        <c:axPos val="l"/>
        <c:title>
          <c:tx>
            <c:rich>
              <a:bodyPr rot="-5400000" vert="horz"/>
              <a:lstStyle/>
              <a:p>
                <a:pPr>
                  <a:defRPr sz="2800">
                    <a:latin typeface="+mn-lt"/>
                    <a:cs typeface="Times New Roman" pitchFamily="18" charset="0"/>
                  </a:defRPr>
                </a:pPr>
                <a:r>
                  <a:rPr lang="en-US" sz="2800">
                    <a:latin typeface="+mn-lt"/>
                    <a:cs typeface="Times New Roman" pitchFamily="18" charset="0"/>
                  </a:rPr>
                  <a:t>Predicted</a:t>
                </a:r>
              </a:p>
            </c:rich>
          </c:tx>
          <c:layout>
            <c:manualLayout>
              <c:xMode val="edge"/>
              <c:yMode val="edge"/>
              <c:x val="1.8184601924759406E-3"/>
              <c:y val="0.26583512288236699"/>
            </c:manualLayout>
          </c:layout>
          <c:overlay val="0"/>
        </c:title>
        <c:numFmt formatCode="General" sourceLinked="1"/>
        <c:majorTickMark val="out"/>
        <c:minorTickMark val="none"/>
        <c:tickLblPos val="nextTo"/>
        <c:txPr>
          <a:bodyPr/>
          <a:lstStyle/>
          <a:p>
            <a:pPr>
              <a:defRPr sz="2000"/>
            </a:pPr>
            <a:endParaRPr lang="en-US"/>
          </a:p>
        </c:txPr>
        <c:crossAx val="64961920"/>
        <c:crosses val="autoZero"/>
        <c:crossBetween val="midCat"/>
      </c:valAx>
    </c:plotArea>
    <c:plotVisOnly val="1"/>
    <c:dispBlanksAs val="gap"/>
    <c:showDLblsOverMax val="0"/>
  </c:chart>
  <c:spPr>
    <a:ln w="25400">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43826869788531"/>
          <c:y val="3.4781675017895496E-2"/>
          <c:w val="0.45054217428548571"/>
          <c:h val="0.88645530104191517"/>
        </c:manualLayout>
      </c:layout>
      <c:scatterChart>
        <c:scatterStyle val="lineMarker"/>
        <c:varyColors val="0"/>
        <c:ser>
          <c:idx val="0"/>
          <c:order val="0"/>
          <c:spPr>
            <a:ln w="28575">
              <a:noFill/>
            </a:ln>
          </c:spPr>
          <c:marker>
            <c:symbol val="diamond"/>
            <c:size val="12"/>
            <c:spPr>
              <a:solidFill>
                <a:schemeClr val="tx1"/>
              </a:solidFill>
              <a:ln>
                <a:noFill/>
              </a:ln>
            </c:spPr>
          </c:marker>
          <c:trendline>
            <c:trendlineType val="linear"/>
            <c:dispRSqr val="1"/>
            <c:dispEq val="0"/>
            <c:trendlineLbl>
              <c:layout>
                <c:manualLayout>
                  <c:x val="-0.23606740207171009"/>
                  <c:y val="-0.33134335480792176"/>
                </c:manualLayout>
              </c:layout>
              <c:numFmt formatCode="General" sourceLinked="0"/>
              <c:txPr>
                <a:bodyPr/>
                <a:lstStyle/>
                <a:p>
                  <a:pPr>
                    <a:defRPr sz="2000"/>
                  </a:pPr>
                  <a:endParaRPr lang="en-US"/>
                </a:p>
              </c:txPr>
            </c:trendlineLbl>
          </c:trendline>
          <c:xVal>
            <c:numRef>
              <c:f>Nitrate!$J$8:$J$32</c:f>
              <c:numCache>
                <c:formatCode>General</c:formatCode>
                <c:ptCount val="25"/>
                <c:pt idx="0">
                  <c:v>0.71000000000000019</c:v>
                </c:pt>
                <c:pt idx="1">
                  <c:v>1.33</c:v>
                </c:pt>
                <c:pt idx="2">
                  <c:v>1.56</c:v>
                </c:pt>
                <c:pt idx="3">
                  <c:v>1.6300000000000001</c:v>
                </c:pt>
                <c:pt idx="4">
                  <c:v>1.75</c:v>
                </c:pt>
                <c:pt idx="5">
                  <c:v>1.9500000000000004</c:v>
                </c:pt>
                <c:pt idx="6">
                  <c:v>1.9700000000000004</c:v>
                </c:pt>
                <c:pt idx="7">
                  <c:v>2.17</c:v>
                </c:pt>
                <c:pt idx="8">
                  <c:v>2.2799999999999998</c:v>
                </c:pt>
                <c:pt idx="9">
                  <c:v>2.3899999999999997</c:v>
                </c:pt>
                <c:pt idx="10">
                  <c:v>2.46</c:v>
                </c:pt>
                <c:pt idx="11">
                  <c:v>2.5299999999999998</c:v>
                </c:pt>
                <c:pt idx="12">
                  <c:v>2.9499999999999997</c:v>
                </c:pt>
                <c:pt idx="13">
                  <c:v>2.9699999999999998</c:v>
                </c:pt>
                <c:pt idx="14">
                  <c:v>3.02</c:v>
                </c:pt>
                <c:pt idx="15">
                  <c:v>3.4699999999999998</c:v>
                </c:pt>
                <c:pt idx="16">
                  <c:v>4.63</c:v>
                </c:pt>
                <c:pt idx="17">
                  <c:v>6.6099999999999985</c:v>
                </c:pt>
                <c:pt idx="18">
                  <c:v>8.8700000000000028</c:v>
                </c:pt>
                <c:pt idx="19">
                  <c:v>10.19</c:v>
                </c:pt>
                <c:pt idx="20">
                  <c:v>12.15</c:v>
                </c:pt>
                <c:pt idx="21">
                  <c:v>16.29</c:v>
                </c:pt>
                <c:pt idx="22">
                  <c:v>35.54</c:v>
                </c:pt>
                <c:pt idx="23">
                  <c:v>44.720000000000013</c:v>
                </c:pt>
                <c:pt idx="24">
                  <c:v>52.27</c:v>
                </c:pt>
              </c:numCache>
            </c:numRef>
          </c:xVal>
          <c:yVal>
            <c:numRef>
              <c:f>Nitrate!$Y$8:$Y$32</c:f>
              <c:numCache>
                <c:formatCode>General</c:formatCode>
                <c:ptCount val="25"/>
                <c:pt idx="0">
                  <c:v>5.6453210052850125</c:v>
                </c:pt>
                <c:pt idx="1">
                  <c:v>-5.9076296187932105</c:v>
                </c:pt>
                <c:pt idx="2">
                  <c:v>7.1846699889003975</c:v>
                </c:pt>
                <c:pt idx="3">
                  <c:v>4.1444784350702548</c:v>
                </c:pt>
                <c:pt idx="4">
                  <c:v>-0.64616683587499324</c:v>
                </c:pt>
                <c:pt idx="5">
                  <c:v>-1.943897838517046</c:v>
                </c:pt>
                <c:pt idx="6">
                  <c:v>-5.8103668224812282</c:v>
                </c:pt>
                <c:pt idx="7">
                  <c:v>-1.0386522374310236</c:v>
                </c:pt>
                <c:pt idx="8">
                  <c:v>12.072760566919703</c:v>
                </c:pt>
                <c:pt idx="9">
                  <c:v>7.1462153459339959</c:v>
                </c:pt>
                <c:pt idx="10">
                  <c:v>16.847614348679713</c:v>
                </c:pt>
                <c:pt idx="11">
                  <c:v>7.6166983236369106</c:v>
                </c:pt>
                <c:pt idx="12">
                  <c:v>3.7802239322670639</c:v>
                </c:pt>
                <c:pt idx="13">
                  <c:v>10.056528616547158</c:v>
                </c:pt>
                <c:pt idx="14">
                  <c:v>4.7028504279258243</c:v>
                </c:pt>
                <c:pt idx="15">
                  <c:v>4.1206539589909408</c:v>
                </c:pt>
                <c:pt idx="16">
                  <c:v>8.6194639186552706</c:v>
                </c:pt>
                <c:pt idx="17">
                  <c:v>3.8521279343958374</c:v>
                </c:pt>
                <c:pt idx="18">
                  <c:v>6.6290172488975792</c:v>
                </c:pt>
                <c:pt idx="19">
                  <c:v>17.933047693670289</c:v>
                </c:pt>
                <c:pt idx="20">
                  <c:v>22.451527141779955</c:v>
                </c:pt>
                <c:pt idx="21">
                  <c:v>23.657956693917875</c:v>
                </c:pt>
                <c:pt idx="22">
                  <c:v>21.746610373406941</c:v>
                </c:pt>
                <c:pt idx="23">
                  <c:v>34.812765645980335</c:v>
                </c:pt>
                <c:pt idx="24">
                  <c:v>18.150030361413968</c:v>
                </c:pt>
              </c:numCache>
            </c:numRef>
          </c:yVal>
          <c:smooth val="0"/>
        </c:ser>
        <c:dLbls>
          <c:showLegendKey val="0"/>
          <c:showVal val="0"/>
          <c:showCatName val="0"/>
          <c:showSerName val="0"/>
          <c:showPercent val="0"/>
          <c:showBubbleSize val="0"/>
        </c:dLbls>
        <c:axId val="70472832"/>
        <c:axId val="70474752"/>
      </c:scatterChart>
      <c:valAx>
        <c:axId val="70472832"/>
        <c:scaling>
          <c:orientation val="minMax"/>
        </c:scaling>
        <c:delete val="0"/>
        <c:axPos val="b"/>
        <c:title>
          <c:tx>
            <c:rich>
              <a:bodyPr/>
              <a:lstStyle/>
              <a:p>
                <a:pPr>
                  <a:defRPr sz="2800"/>
                </a:pPr>
                <a:r>
                  <a:rPr lang="en-US" sz="2800" dirty="0" smtClean="0"/>
                  <a:t>Nitrate (ppm)</a:t>
                </a:r>
                <a:endParaRPr lang="en-US" sz="2800" dirty="0"/>
              </a:p>
            </c:rich>
          </c:tx>
          <c:layout>
            <c:manualLayout>
              <c:xMode val="edge"/>
              <c:yMode val="edge"/>
              <c:x val="0.2365665487342489"/>
              <c:y val="0.87075757575757573"/>
            </c:manualLayout>
          </c:layout>
          <c:overlay val="0"/>
        </c:title>
        <c:numFmt formatCode="General" sourceLinked="1"/>
        <c:majorTickMark val="out"/>
        <c:minorTickMark val="none"/>
        <c:tickLblPos val="nextTo"/>
        <c:txPr>
          <a:bodyPr/>
          <a:lstStyle/>
          <a:p>
            <a:pPr>
              <a:defRPr sz="2000"/>
            </a:pPr>
            <a:endParaRPr lang="en-US"/>
          </a:p>
        </c:txPr>
        <c:crossAx val="70474752"/>
        <c:crosses val="autoZero"/>
        <c:crossBetween val="midCat"/>
        <c:majorUnit val="10"/>
      </c:valAx>
      <c:valAx>
        <c:axId val="70474752"/>
        <c:scaling>
          <c:orientation val="minMax"/>
          <c:max val="60"/>
        </c:scaling>
        <c:delete val="0"/>
        <c:axPos val="l"/>
        <c:title>
          <c:tx>
            <c:rich>
              <a:bodyPr rot="-5400000" vert="horz"/>
              <a:lstStyle/>
              <a:p>
                <a:pPr>
                  <a:defRPr sz="2800"/>
                </a:pPr>
                <a:r>
                  <a:rPr lang="en-US" sz="2800"/>
                  <a:t>Predicted</a:t>
                </a:r>
              </a:p>
            </c:rich>
          </c:tx>
          <c:layout>
            <c:manualLayout>
              <c:xMode val="edge"/>
              <c:yMode val="edge"/>
              <c:x val="8.3301521752343673E-3"/>
              <c:y val="0.29021255865744056"/>
            </c:manualLayout>
          </c:layout>
          <c:overlay val="0"/>
        </c:title>
        <c:numFmt formatCode="General" sourceLinked="1"/>
        <c:majorTickMark val="out"/>
        <c:minorTickMark val="none"/>
        <c:tickLblPos val="nextTo"/>
        <c:txPr>
          <a:bodyPr/>
          <a:lstStyle/>
          <a:p>
            <a:pPr>
              <a:defRPr sz="2000"/>
            </a:pPr>
            <a:endParaRPr lang="en-US"/>
          </a:p>
        </c:txPr>
        <c:crossAx val="70472832"/>
        <c:crosses val="autoZero"/>
        <c:crossBetween val="midCat"/>
        <c:majorUnit val="10"/>
      </c:valAx>
    </c:plotArea>
    <c:plotVisOnly val="1"/>
    <c:dispBlanksAs val="gap"/>
    <c:showDLblsOverMax val="0"/>
  </c:chart>
  <c:spPr>
    <a:ln w="25400">
      <a:solidFill>
        <a:schemeClr val="tx1"/>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48687899134381"/>
          <c:y val="2.8258056284631086E-2"/>
          <c:w val="0.45031093850424608"/>
          <c:h val="0.76051956573610102"/>
        </c:manualLayout>
      </c:layout>
      <c:scatterChart>
        <c:scatterStyle val="lineMarker"/>
        <c:varyColors val="0"/>
        <c:ser>
          <c:idx val="0"/>
          <c:order val="0"/>
          <c:spPr>
            <a:ln w="28575">
              <a:noFill/>
            </a:ln>
          </c:spPr>
          <c:marker>
            <c:symbol val="diamond"/>
            <c:size val="12"/>
            <c:spPr>
              <a:solidFill>
                <a:schemeClr val="tx1"/>
              </a:solidFill>
              <a:ln>
                <a:noFill/>
              </a:ln>
            </c:spPr>
          </c:marker>
          <c:trendline>
            <c:trendlineType val="linear"/>
            <c:dispRSqr val="1"/>
            <c:dispEq val="0"/>
            <c:trendlineLbl>
              <c:layout>
                <c:manualLayout>
                  <c:x val="-0.22009490338725779"/>
                  <c:y val="-0.12684084943927465"/>
                </c:manualLayout>
              </c:layout>
              <c:numFmt formatCode="General" sourceLinked="0"/>
              <c:txPr>
                <a:bodyPr/>
                <a:lstStyle/>
                <a:p>
                  <a:pPr>
                    <a:defRPr sz="2000"/>
                  </a:pPr>
                  <a:endParaRPr lang="en-US"/>
                </a:p>
              </c:txPr>
            </c:trendlineLbl>
          </c:trendline>
          <c:xVal>
            <c:numRef>
              <c:f>WB!$E$8:$E$32</c:f>
              <c:numCache>
                <c:formatCode>General</c:formatCode>
                <c:ptCount val="25"/>
                <c:pt idx="0">
                  <c:v>1.1000000000000001</c:v>
                </c:pt>
                <c:pt idx="1">
                  <c:v>1.4</c:v>
                </c:pt>
                <c:pt idx="2">
                  <c:v>1.6</c:v>
                </c:pt>
                <c:pt idx="3">
                  <c:v>1.6</c:v>
                </c:pt>
                <c:pt idx="4">
                  <c:v>2.9</c:v>
                </c:pt>
                <c:pt idx="5">
                  <c:v>2</c:v>
                </c:pt>
                <c:pt idx="6">
                  <c:v>2.4</c:v>
                </c:pt>
                <c:pt idx="7">
                  <c:v>2.7</c:v>
                </c:pt>
                <c:pt idx="8">
                  <c:v>3.1</c:v>
                </c:pt>
                <c:pt idx="9">
                  <c:v>2.2999999999999998</c:v>
                </c:pt>
                <c:pt idx="10">
                  <c:v>3.7</c:v>
                </c:pt>
                <c:pt idx="11">
                  <c:v>3.6</c:v>
                </c:pt>
                <c:pt idx="12">
                  <c:v>6.7</c:v>
                </c:pt>
                <c:pt idx="13">
                  <c:v>4.2</c:v>
                </c:pt>
                <c:pt idx="14">
                  <c:v>3.5</c:v>
                </c:pt>
                <c:pt idx="15">
                  <c:v>5.0999999999999996</c:v>
                </c:pt>
                <c:pt idx="16">
                  <c:v>8.2000000000000011</c:v>
                </c:pt>
                <c:pt idx="17">
                  <c:v>3.8</c:v>
                </c:pt>
                <c:pt idx="18">
                  <c:v>5.0999999999999996</c:v>
                </c:pt>
                <c:pt idx="19">
                  <c:v>0.6000000000000002</c:v>
                </c:pt>
                <c:pt idx="20">
                  <c:v>1.1000000000000001</c:v>
                </c:pt>
                <c:pt idx="21">
                  <c:v>9.9</c:v>
                </c:pt>
                <c:pt idx="22">
                  <c:v>1.1000000000000001</c:v>
                </c:pt>
                <c:pt idx="23">
                  <c:v>0.9</c:v>
                </c:pt>
                <c:pt idx="24">
                  <c:v>0.70000000000000018</c:v>
                </c:pt>
              </c:numCache>
            </c:numRef>
          </c:xVal>
          <c:yVal>
            <c:numRef>
              <c:f>WB!$Y$8:$Y$32</c:f>
              <c:numCache>
                <c:formatCode>General</c:formatCode>
                <c:ptCount val="25"/>
                <c:pt idx="0">
                  <c:v>1.8992678017615823</c:v>
                </c:pt>
                <c:pt idx="1">
                  <c:v>0.87390171504029035</c:v>
                </c:pt>
                <c:pt idx="2">
                  <c:v>1.1442029640672624</c:v>
                </c:pt>
                <c:pt idx="3">
                  <c:v>1.8425946123005581</c:v>
                </c:pt>
                <c:pt idx="4">
                  <c:v>3.1984481705429175</c:v>
                </c:pt>
                <c:pt idx="5">
                  <c:v>2.4036024982335809</c:v>
                </c:pt>
                <c:pt idx="6">
                  <c:v>2.4389309372302961</c:v>
                </c:pt>
                <c:pt idx="7">
                  <c:v>3.388587249636644</c:v>
                </c:pt>
                <c:pt idx="8">
                  <c:v>2.9902864666580768</c:v>
                </c:pt>
                <c:pt idx="9">
                  <c:v>2.5275875849725242</c:v>
                </c:pt>
                <c:pt idx="10">
                  <c:v>4.1924565573332977</c:v>
                </c:pt>
                <c:pt idx="11">
                  <c:v>3.2841720497010569</c:v>
                </c:pt>
                <c:pt idx="12">
                  <c:v>6.2709877559545379</c:v>
                </c:pt>
                <c:pt idx="13">
                  <c:v>5.2333120663167119</c:v>
                </c:pt>
                <c:pt idx="14">
                  <c:v>2.3354387168883335</c:v>
                </c:pt>
                <c:pt idx="15">
                  <c:v>4.5389717007279557</c:v>
                </c:pt>
                <c:pt idx="16">
                  <c:v>6.5143278730513856</c:v>
                </c:pt>
                <c:pt idx="17">
                  <c:v>4.0222820450665608</c:v>
                </c:pt>
                <c:pt idx="18">
                  <c:v>3.961551029980086</c:v>
                </c:pt>
                <c:pt idx="19">
                  <c:v>0.20377077668914012</c:v>
                </c:pt>
                <c:pt idx="20">
                  <c:v>1.2091078703999183</c:v>
                </c:pt>
                <c:pt idx="21">
                  <c:v>10.628088884949321</c:v>
                </c:pt>
                <c:pt idx="22">
                  <c:v>1.629642670571926</c:v>
                </c:pt>
                <c:pt idx="23">
                  <c:v>1.6963158354166561</c:v>
                </c:pt>
                <c:pt idx="24">
                  <c:v>0.69727737367151144</c:v>
                </c:pt>
              </c:numCache>
            </c:numRef>
          </c:yVal>
          <c:smooth val="0"/>
        </c:ser>
        <c:dLbls>
          <c:showLegendKey val="0"/>
          <c:showVal val="0"/>
          <c:showCatName val="0"/>
          <c:showSerName val="0"/>
          <c:showPercent val="0"/>
          <c:showBubbleSize val="0"/>
        </c:dLbls>
        <c:axId val="70499712"/>
        <c:axId val="70514176"/>
      </c:scatterChart>
      <c:valAx>
        <c:axId val="70499712"/>
        <c:scaling>
          <c:orientation val="minMax"/>
          <c:max val="12"/>
          <c:min val="0"/>
        </c:scaling>
        <c:delete val="0"/>
        <c:axPos val="b"/>
        <c:title>
          <c:tx>
            <c:rich>
              <a:bodyPr/>
              <a:lstStyle/>
              <a:p>
                <a:pPr>
                  <a:defRPr sz="2800"/>
                </a:pPr>
                <a:r>
                  <a:rPr lang="en-US" sz="2800"/>
                  <a:t>Walkley-Black OM (%)</a:t>
                </a:r>
              </a:p>
            </c:rich>
          </c:tx>
          <c:layout/>
          <c:overlay val="0"/>
        </c:title>
        <c:numFmt formatCode="General" sourceLinked="1"/>
        <c:majorTickMark val="out"/>
        <c:minorTickMark val="none"/>
        <c:tickLblPos val="nextTo"/>
        <c:txPr>
          <a:bodyPr/>
          <a:lstStyle/>
          <a:p>
            <a:pPr>
              <a:defRPr sz="2000"/>
            </a:pPr>
            <a:endParaRPr lang="en-US"/>
          </a:p>
        </c:txPr>
        <c:crossAx val="70514176"/>
        <c:crosses val="autoZero"/>
        <c:crossBetween val="midCat"/>
        <c:majorUnit val="2"/>
      </c:valAx>
      <c:valAx>
        <c:axId val="70514176"/>
        <c:scaling>
          <c:orientation val="minMax"/>
          <c:max val="12"/>
        </c:scaling>
        <c:delete val="0"/>
        <c:axPos val="l"/>
        <c:title>
          <c:tx>
            <c:rich>
              <a:bodyPr rot="-5400000" vert="horz"/>
              <a:lstStyle/>
              <a:p>
                <a:pPr>
                  <a:defRPr sz="2800"/>
                </a:pPr>
                <a:r>
                  <a:rPr lang="en-US" sz="2800"/>
                  <a:t>Predicted</a:t>
                </a:r>
              </a:p>
            </c:rich>
          </c:tx>
          <c:layout>
            <c:manualLayout>
              <c:xMode val="edge"/>
              <c:yMode val="edge"/>
              <c:x val="0"/>
              <c:y val="0.28768392587290226"/>
            </c:manualLayout>
          </c:layout>
          <c:overlay val="0"/>
        </c:title>
        <c:numFmt formatCode="General" sourceLinked="1"/>
        <c:majorTickMark val="out"/>
        <c:minorTickMark val="none"/>
        <c:tickLblPos val="nextTo"/>
        <c:txPr>
          <a:bodyPr/>
          <a:lstStyle/>
          <a:p>
            <a:pPr>
              <a:defRPr sz="2000"/>
            </a:pPr>
            <a:endParaRPr lang="en-US"/>
          </a:p>
        </c:txPr>
        <c:crossAx val="70499712"/>
        <c:crosses val="autoZero"/>
        <c:crossBetween val="midCat"/>
      </c:valAx>
    </c:plotArea>
    <c:plotVisOnly val="1"/>
    <c:dispBlanksAs val="gap"/>
    <c:showDLblsOverMax val="0"/>
  </c:chart>
  <c:spPr>
    <a:ln w="25400">
      <a:solidFill>
        <a:schemeClr val="tx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96741032370953"/>
          <c:y val="3.0826970492324822E-2"/>
          <c:w val="0.44933355205599296"/>
          <c:h val="0.77924838940586971"/>
        </c:manualLayout>
      </c:layout>
      <c:scatterChart>
        <c:scatterStyle val="lineMarker"/>
        <c:varyColors val="0"/>
        <c:ser>
          <c:idx val="0"/>
          <c:order val="0"/>
          <c:spPr>
            <a:ln w="28575">
              <a:noFill/>
            </a:ln>
          </c:spPr>
          <c:marker>
            <c:symbol val="diamond"/>
            <c:size val="12"/>
            <c:spPr>
              <a:solidFill>
                <a:schemeClr val="tx1"/>
              </a:solidFill>
              <a:ln>
                <a:noFill/>
              </a:ln>
            </c:spPr>
          </c:marker>
          <c:trendline>
            <c:trendlineType val="linear"/>
            <c:dispRSqr val="1"/>
            <c:dispEq val="0"/>
            <c:trendlineLbl>
              <c:layout>
                <c:manualLayout>
                  <c:x val="-0.24766622922134734"/>
                  <c:y val="-8.8310864551022036E-2"/>
                </c:manualLayout>
              </c:layout>
              <c:numFmt formatCode="General" sourceLinked="0"/>
              <c:txPr>
                <a:bodyPr/>
                <a:lstStyle/>
                <a:p>
                  <a:pPr>
                    <a:defRPr sz="2000"/>
                  </a:pPr>
                  <a:endParaRPr lang="en-US"/>
                </a:p>
              </c:txPr>
            </c:trendlineLbl>
          </c:trendline>
          <c:xVal>
            <c:numRef>
              <c:f>'total nit'!$K$8:$K$32</c:f>
              <c:numCache>
                <c:formatCode>General</c:formatCode>
                <c:ptCount val="25"/>
                <c:pt idx="0">
                  <c:v>7.0000000000000021E-2</c:v>
                </c:pt>
                <c:pt idx="1">
                  <c:v>0.1</c:v>
                </c:pt>
                <c:pt idx="2">
                  <c:v>8.0000000000000029E-2</c:v>
                </c:pt>
                <c:pt idx="3">
                  <c:v>0.1</c:v>
                </c:pt>
                <c:pt idx="4">
                  <c:v>0.17</c:v>
                </c:pt>
                <c:pt idx="5">
                  <c:v>0.12000000000000002</c:v>
                </c:pt>
                <c:pt idx="6">
                  <c:v>0.16</c:v>
                </c:pt>
                <c:pt idx="7">
                  <c:v>0.19</c:v>
                </c:pt>
                <c:pt idx="8">
                  <c:v>0.2</c:v>
                </c:pt>
                <c:pt idx="9">
                  <c:v>0.14000000000000001</c:v>
                </c:pt>
                <c:pt idx="10">
                  <c:v>0.26</c:v>
                </c:pt>
                <c:pt idx="11">
                  <c:v>0.23</c:v>
                </c:pt>
                <c:pt idx="12">
                  <c:v>0.33000000000000013</c:v>
                </c:pt>
                <c:pt idx="13">
                  <c:v>0.32000000000000012</c:v>
                </c:pt>
                <c:pt idx="14">
                  <c:v>0.2</c:v>
                </c:pt>
                <c:pt idx="15">
                  <c:v>0.26</c:v>
                </c:pt>
                <c:pt idx="16">
                  <c:v>0.41000000000000009</c:v>
                </c:pt>
                <c:pt idx="17">
                  <c:v>0.31000000000000011</c:v>
                </c:pt>
                <c:pt idx="18">
                  <c:v>0.32000000000000012</c:v>
                </c:pt>
                <c:pt idx="19">
                  <c:v>8.0000000000000029E-2</c:v>
                </c:pt>
                <c:pt idx="20">
                  <c:v>0.12000000000000002</c:v>
                </c:pt>
                <c:pt idx="21">
                  <c:v>0.45</c:v>
                </c:pt>
                <c:pt idx="22">
                  <c:v>0.1</c:v>
                </c:pt>
                <c:pt idx="23">
                  <c:v>8.0000000000000029E-2</c:v>
                </c:pt>
                <c:pt idx="24">
                  <c:v>8.0000000000000029E-2</c:v>
                </c:pt>
              </c:numCache>
            </c:numRef>
          </c:xVal>
          <c:yVal>
            <c:numRef>
              <c:f>'total nit'!$Z$8:$Z$32</c:f>
              <c:numCache>
                <c:formatCode>General</c:formatCode>
                <c:ptCount val="25"/>
                <c:pt idx="0">
                  <c:v>0.15507439088821026</c:v>
                </c:pt>
                <c:pt idx="1">
                  <c:v>8.6385999441147526E-2</c:v>
                </c:pt>
                <c:pt idx="2">
                  <c:v>0.10325192284583154</c:v>
                </c:pt>
                <c:pt idx="3">
                  <c:v>0.1049880529642149</c:v>
                </c:pt>
                <c:pt idx="4">
                  <c:v>0.20689385396243326</c:v>
                </c:pt>
                <c:pt idx="5">
                  <c:v>0.20702035796642809</c:v>
                </c:pt>
                <c:pt idx="6">
                  <c:v>0.18922630441187813</c:v>
                </c:pt>
                <c:pt idx="7">
                  <c:v>0.19602004778385668</c:v>
                </c:pt>
                <c:pt idx="8">
                  <c:v>0.16369830858707077</c:v>
                </c:pt>
                <c:pt idx="9">
                  <c:v>0.15561817061901051</c:v>
                </c:pt>
                <c:pt idx="10">
                  <c:v>0.22662023675441656</c:v>
                </c:pt>
                <c:pt idx="11">
                  <c:v>0.22804715466499345</c:v>
                </c:pt>
                <c:pt idx="12">
                  <c:v>0.3185656623244395</c:v>
                </c:pt>
                <c:pt idx="13">
                  <c:v>0.38011230450868416</c:v>
                </c:pt>
                <c:pt idx="14">
                  <c:v>0.15650174272059975</c:v>
                </c:pt>
                <c:pt idx="15">
                  <c:v>0.24723778319358394</c:v>
                </c:pt>
                <c:pt idx="16">
                  <c:v>0.33126064342259781</c:v>
                </c:pt>
                <c:pt idx="17">
                  <c:v>0.27295874369145212</c:v>
                </c:pt>
                <c:pt idx="18">
                  <c:v>0.29369294297694282</c:v>
                </c:pt>
                <c:pt idx="19">
                  <c:v>4.9190084457396956E-2</c:v>
                </c:pt>
                <c:pt idx="20">
                  <c:v>0.10681360375881613</c:v>
                </c:pt>
                <c:pt idx="21">
                  <c:v>0.47017876309155437</c:v>
                </c:pt>
                <c:pt idx="22">
                  <c:v>0.11360142242908691</c:v>
                </c:pt>
                <c:pt idx="23">
                  <c:v>0.11383151364328326</c:v>
                </c:pt>
                <c:pt idx="24">
                  <c:v>6.8156335473058327E-2</c:v>
                </c:pt>
              </c:numCache>
            </c:numRef>
          </c:yVal>
          <c:smooth val="0"/>
        </c:ser>
        <c:dLbls>
          <c:showLegendKey val="0"/>
          <c:showVal val="0"/>
          <c:showCatName val="0"/>
          <c:showSerName val="0"/>
          <c:showPercent val="0"/>
          <c:showBubbleSize val="0"/>
        </c:dLbls>
        <c:axId val="70612864"/>
        <c:axId val="70615040"/>
      </c:scatterChart>
      <c:valAx>
        <c:axId val="70612864"/>
        <c:scaling>
          <c:orientation val="minMax"/>
          <c:max val="0.5"/>
          <c:min val="0"/>
        </c:scaling>
        <c:delete val="0"/>
        <c:axPos val="b"/>
        <c:title>
          <c:tx>
            <c:rich>
              <a:bodyPr/>
              <a:lstStyle/>
              <a:p>
                <a:pPr>
                  <a:defRPr sz="2800"/>
                </a:pPr>
                <a:r>
                  <a:rPr lang="en-US" sz="2800"/>
                  <a:t>Total Nitrogen </a:t>
                </a:r>
                <a:r>
                  <a:rPr lang="en-US" sz="2800" baseline="0"/>
                  <a:t>(%)</a:t>
                </a:r>
                <a:endParaRPr lang="en-US" sz="2800"/>
              </a:p>
            </c:rich>
          </c:tx>
          <c:layout/>
          <c:overlay val="0"/>
        </c:title>
        <c:numFmt formatCode="General" sourceLinked="1"/>
        <c:majorTickMark val="out"/>
        <c:minorTickMark val="none"/>
        <c:tickLblPos val="nextTo"/>
        <c:txPr>
          <a:bodyPr/>
          <a:lstStyle/>
          <a:p>
            <a:pPr>
              <a:defRPr sz="2000"/>
            </a:pPr>
            <a:endParaRPr lang="en-US"/>
          </a:p>
        </c:txPr>
        <c:crossAx val="70615040"/>
        <c:crosses val="autoZero"/>
        <c:crossBetween val="midCat"/>
        <c:majorUnit val="0.1"/>
      </c:valAx>
      <c:valAx>
        <c:axId val="70615040"/>
        <c:scaling>
          <c:orientation val="minMax"/>
        </c:scaling>
        <c:delete val="0"/>
        <c:axPos val="l"/>
        <c:title>
          <c:tx>
            <c:rich>
              <a:bodyPr rot="-5400000" vert="horz"/>
              <a:lstStyle/>
              <a:p>
                <a:pPr>
                  <a:defRPr sz="2800"/>
                </a:pPr>
                <a:r>
                  <a:rPr lang="en-US" sz="2800"/>
                  <a:t>Predicted</a:t>
                </a:r>
              </a:p>
            </c:rich>
          </c:tx>
          <c:layout/>
          <c:overlay val="0"/>
        </c:title>
        <c:numFmt formatCode="#,##0.0" sourceLinked="0"/>
        <c:majorTickMark val="out"/>
        <c:minorTickMark val="none"/>
        <c:tickLblPos val="nextTo"/>
        <c:txPr>
          <a:bodyPr/>
          <a:lstStyle/>
          <a:p>
            <a:pPr>
              <a:defRPr sz="2000"/>
            </a:pPr>
            <a:endParaRPr lang="en-US"/>
          </a:p>
        </c:txPr>
        <c:crossAx val="70612864"/>
        <c:crosses val="autoZero"/>
        <c:crossBetween val="midCat"/>
        <c:majorUnit val="0.1"/>
      </c:valAx>
    </c:plotArea>
    <c:plotVisOnly val="1"/>
    <c:dispBlanksAs val="gap"/>
    <c:showDLblsOverMax val="0"/>
  </c:chart>
  <c:spPr>
    <a:ln w="25400">
      <a:solidFill>
        <a:schemeClr val="tx1"/>
      </a:soli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6968503937008"/>
          <c:y val="3.0823247788470884E-2"/>
          <c:w val="0.78192822251385241"/>
          <c:h val="0.41439110041800331"/>
        </c:manualLayout>
      </c:layout>
      <c:scatterChart>
        <c:scatterStyle val="lineMarker"/>
        <c:varyColors val="0"/>
        <c:ser>
          <c:idx val="0"/>
          <c:order val="0"/>
          <c:spPr>
            <a:ln w="28575">
              <a:noFill/>
            </a:ln>
          </c:spPr>
          <c:marker>
            <c:symbol val="diamond"/>
            <c:size val="12"/>
            <c:spPr>
              <a:solidFill>
                <a:schemeClr val="tx1"/>
              </a:solidFill>
              <a:ln>
                <a:noFill/>
              </a:ln>
            </c:spPr>
          </c:marker>
          <c:trendline>
            <c:trendlineType val="linear"/>
            <c:dispRSqr val="1"/>
            <c:dispEq val="0"/>
            <c:trendlineLbl>
              <c:layout>
                <c:manualLayout>
                  <c:x val="-0.38687554680664915"/>
                  <c:y val="-5.803587051618548E-2"/>
                </c:manualLayout>
              </c:layout>
              <c:numFmt formatCode="General" sourceLinked="0"/>
              <c:txPr>
                <a:bodyPr/>
                <a:lstStyle/>
                <a:p>
                  <a:pPr>
                    <a:defRPr sz="2000"/>
                  </a:pPr>
                  <a:endParaRPr lang="en-US"/>
                </a:p>
              </c:txPr>
            </c:trendlineLbl>
          </c:trendline>
          <c:xVal>
            <c:numRef>
              <c:f>'WB moist'!$D$7:$D$36</c:f>
              <c:numCache>
                <c:formatCode>General</c:formatCode>
                <c:ptCount val="30"/>
                <c:pt idx="0">
                  <c:v>1.1000000000000001</c:v>
                </c:pt>
                <c:pt idx="1">
                  <c:v>1.1000000000000001</c:v>
                </c:pt>
                <c:pt idx="2">
                  <c:v>1.1000000000000001</c:v>
                </c:pt>
                <c:pt idx="3">
                  <c:v>1.6</c:v>
                </c:pt>
                <c:pt idx="4">
                  <c:v>1.6</c:v>
                </c:pt>
                <c:pt idx="5">
                  <c:v>1.6</c:v>
                </c:pt>
                <c:pt idx="6">
                  <c:v>2.9</c:v>
                </c:pt>
                <c:pt idx="7">
                  <c:v>2.9</c:v>
                </c:pt>
                <c:pt idx="8">
                  <c:v>2.9</c:v>
                </c:pt>
                <c:pt idx="9">
                  <c:v>3.1</c:v>
                </c:pt>
                <c:pt idx="10">
                  <c:v>3.1</c:v>
                </c:pt>
                <c:pt idx="11">
                  <c:v>3.1</c:v>
                </c:pt>
                <c:pt idx="12">
                  <c:v>4.2</c:v>
                </c:pt>
                <c:pt idx="13">
                  <c:v>4.2</c:v>
                </c:pt>
                <c:pt idx="14">
                  <c:v>4.2</c:v>
                </c:pt>
                <c:pt idx="15">
                  <c:v>5.0999999999999996</c:v>
                </c:pt>
                <c:pt idx="16">
                  <c:v>5.0999999999999996</c:v>
                </c:pt>
                <c:pt idx="17">
                  <c:v>5.0999999999999996</c:v>
                </c:pt>
                <c:pt idx="18">
                  <c:v>8.2000000000000011</c:v>
                </c:pt>
                <c:pt idx="19">
                  <c:v>8.2000000000000011</c:v>
                </c:pt>
                <c:pt idx="20">
                  <c:v>8.2000000000000011</c:v>
                </c:pt>
                <c:pt idx="21">
                  <c:v>3.8</c:v>
                </c:pt>
                <c:pt idx="22">
                  <c:v>3.8</c:v>
                </c:pt>
                <c:pt idx="23">
                  <c:v>3.8</c:v>
                </c:pt>
                <c:pt idx="24">
                  <c:v>1.1000000000000001</c:v>
                </c:pt>
                <c:pt idx="25">
                  <c:v>1.1000000000000001</c:v>
                </c:pt>
                <c:pt idx="26">
                  <c:v>1.1000000000000001</c:v>
                </c:pt>
                <c:pt idx="27">
                  <c:v>0.9</c:v>
                </c:pt>
                <c:pt idx="28">
                  <c:v>0.9</c:v>
                </c:pt>
                <c:pt idx="29">
                  <c:v>0.9</c:v>
                </c:pt>
              </c:numCache>
            </c:numRef>
          </c:xVal>
          <c:yVal>
            <c:numRef>
              <c:f>'WB moist'!$Z$7:$Z$36</c:f>
              <c:numCache>
                <c:formatCode>General</c:formatCode>
                <c:ptCount val="30"/>
                <c:pt idx="0">
                  <c:v>1.0045286566024454</c:v>
                </c:pt>
                <c:pt idx="1">
                  <c:v>1.4131783265609172</c:v>
                </c:pt>
                <c:pt idx="2">
                  <c:v>1.3080957046163424</c:v>
                </c:pt>
                <c:pt idx="3">
                  <c:v>1.322606825531466</c:v>
                </c:pt>
                <c:pt idx="4">
                  <c:v>2.0138135522599194</c:v>
                </c:pt>
                <c:pt idx="5">
                  <c:v>1.1553764428167741</c:v>
                </c:pt>
                <c:pt idx="6">
                  <c:v>3.0019025576873606</c:v>
                </c:pt>
                <c:pt idx="7">
                  <c:v>2.7749604911336263</c:v>
                </c:pt>
                <c:pt idx="8">
                  <c:v>2.8717592440911082</c:v>
                </c:pt>
                <c:pt idx="9">
                  <c:v>3.3276688252384181</c:v>
                </c:pt>
                <c:pt idx="10">
                  <c:v>2.9361180718248781</c:v>
                </c:pt>
                <c:pt idx="11">
                  <c:v>3.0966944954525104</c:v>
                </c:pt>
                <c:pt idx="12">
                  <c:v>4.5788700120900376</c:v>
                </c:pt>
                <c:pt idx="13">
                  <c:v>4.4133844138695384</c:v>
                </c:pt>
                <c:pt idx="14">
                  <c:v>4.0442016090444364</c:v>
                </c:pt>
                <c:pt idx="15">
                  <c:v>5.5133374815445286</c:v>
                </c:pt>
                <c:pt idx="16">
                  <c:v>5.4417564530679394</c:v>
                </c:pt>
                <c:pt idx="17">
                  <c:v>4.4443123958280371</c:v>
                </c:pt>
                <c:pt idx="18">
                  <c:v>7.6201371681718655</c:v>
                </c:pt>
                <c:pt idx="19">
                  <c:v>8.4381592847419142</c:v>
                </c:pt>
                <c:pt idx="20">
                  <c:v>7.92398298300688</c:v>
                </c:pt>
                <c:pt idx="21">
                  <c:v>3.9581978835188201</c:v>
                </c:pt>
                <c:pt idx="22">
                  <c:v>3.6488570514319045</c:v>
                </c:pt>
                <c:pt idx="23">
                  <c:v>3.6561645548759856</c:v>
                </c:pt>
                <c:pt idx="24">
                  <c:v>0.78048757657509782</c:v>
                </c:pt>
                <c:pt idx="25">
                  <c:v>1.788179383202305</c:v>
                </c:pt>
                <c:pt idx="26">
                  <c:v>1.4244303415715045</c:v>
                </c:pt>
                <c:pt idx="27">
                  <c:v>0.4608466489617058</c:v>
                </c:pt>
                <c:pt idx="28">
                  <c:v>1.0806266736985959</c:v>
                </c:pt>
                <c:pt idx="29">
                  <c:v>0.65272782601585932</c:v>
                </c:pt>
              </c:numCache>
            </c:numRef>
          </c:yVal>
          <c:smooth val="0"/>
        </c:ser>
        <c:dLbls>
          <c:showLegendKey val="0"/>
          <c:showVal val="0"/>
          <c:showCatName val="0"/>
          <c:showSerName val="0"/>
          <c:showPercent val="0"/>
          <c:showBubbleSize val="0"/>
        </c:dLbls>
        <c:axId val="70644096"/>
        <c:axId val="70646016"/>
      </c:scatterChart>
      <c:valAx>
        <c:axId val="70644096"/>
        <c:scaling>
          <c:orientation val="minMax"/>
        </c:scaling>
        <c:delete val="0"/>
        <c:axPos val="b"/>
        <c:title>
          <c:tx>
            <c:rich>
              <a:bodyPr/>
              <a:lstStyle/>
              <a:p>
                <a:pPr>
                  <a:defRPr sz="2800"/>
                </a:pPr>
                <a:r>
                  <a:rPr lang="en-US" sz="2800"/>
                  <a:t>Walkley-Black</a:t>
                </a:r>
                <a:r>
                  <a:rPr lang="en-US" sz="2800" baseline="0"/>
                  <a:t> OM</a:t>
                </a:r>
                <a:r>
                  <a:rPr lang="en-US" sz="2800"/>
                  <a:t> </a:t>
                </a:r>
                <a:r>
                  <a:rPr lang="en-US" sz="2800" baseline="0"/>
                  <a:t>(%)</a:t>
                </a:r>
                <a:endParaRPr lang="en-US" sz="2800"/>
              </a:p>
            </c:rich>
          </c:tx>
          <c:layout>
            <c:manualLayout>
              <c:xMode val="edge"/>
              <c:yMode val="edge"/>
              <c:x val="0.20843759113444152"/>
              <c:y val="0.5010431855740255"/>
            </c:manualLayout>
          </c:layout>
          <c:overlay val="0"/>
        </c:title>
        <c:numFmt formatCode="General" sourceLinked="1"/>
        <c:majorTickMark val="out"/>
        <c:minorTickMark val="none"/>
        <c:tickLblPos val="nextTo"/>
        <c:txPr>
          <a:bodyPr/>
          <a:lstStyle/>
          <a:p>
            <a:pPr>
              <a:defRPr sz="2000"/>
            </a:pPr>
            <a:endParaRPr lang="en-US"/>
          </a:p>
        </c:txPr>
        <c:crossAx val="70646016"/>
        <c:crosses val="autoZero"/>
        <c:crossBetween val="midCat"/>
        <c:majorUnit val="2"/>
      </c:valAx>
      <c:valAx>
        <c:axId val="70646016"/>
        <c:scaling>
          <c:orientation val="minMax"/>
        </c:scaling>
        <c:delete val="0"/>
        <c:axPos val="l"/>
        <c:title>
          <c:tx>
            <c:rich>
              <a:bodyPr rot="-5400000" vert="horz"/>
              <a:lstStyle/>
              <a:p>
                <a:pPr>
                  <a:defRPr sz="2800"/>
                </a:pPr>
                <a:r>
                  <a:rPr lang="en-US" sz="2800"/>
                  <a:t>Predicted</a:t>
                </a:r>
              </a:p>
            </c:rich>
          </c:tx>
          <c:layout/>
          <c:overlay val="0"/>
        </c:title>
        <c:numFmt formatCode="General" sourceLinked="1"/>
        <c:majorTickMark val="out"/>
        <c:minorTickMark val="none"/>
        <c:tickLblPos val="nextTo"/>
        <c:txPr>
          <a:bodyPr/>
          <a:lstStyle/>
          <a:p>
            <a:pPr>
              <a:defRPr sz="2000"/>
            </a:pPr>
            <a:endParaRPr lang="en-US"/>
          </a:p>
        </c:txPr>
        <c:crossAx val="70644096"/>
        <c:crosses val="autoZero"/>
        <c:crossBetween val="midCat"/>
        <c:majorUnit val="2"/>
      </c:valAx>
    </c:plotArea>
    <c:plotVisOnly val="1"/>
    <c:dispBlanksAs val="gap"/>
    <c:showDLblsOverMax val="0"/>
  </c:chart>
  <c:spPr>
    <a:ln>
      <a:solidFill>
        <a:schemeClr val="tx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848753280839896"/>
          <c:y val="2.8662753961310388E-2"/>
          <c:w val="0.70797699766695843"/>
          <c:h val="0.41450836006610287"/>
        </c:manualLayout>
      </c:layout>
      <c:scatterChart>
        <c:scatterStyle val="lineMarker"/>
        <c:varyColors val="0"/>
        <c:ser>
          <c:idx val="0"/>
          <c:order val="0"/>
          <c:spPr>
            <a:ln w="28575">
              <a:noFill/>
            </a:ln>
          </c:spPr>
          <c:marker>
            <c:symbol val="diamond"/>
            <c:size val="12"/>
            <c:spPr>
              <a:solidFill>
                <a:schemeClr val="tx1"/>
              </a:solidFill>
              <a:ln>
                <a:noFill/>
              </a:ln>
            </c:spPr>
          </c:marker>
          <c:trendline>
            <c:trendlineType val="linear"/>
            <c:dispRSqr val="1"/>
            <c:dispEq val="0"/>
            <c:trendlineLbl>
              <c:layout>
                <c:manualLayout>
                  <c:x val="-0.30474628171478563"/>
                  <c:y val="-5.4974239331194712E-2"/>
                </c:manualLayout>
              </c:layout>
              <c:numFmt formatCode="General" sourceLinked="0"/>
              <c:txPr>
                <a:bodyPr/>
                <a:lstStyle/>
                <a:p>
                  <a:pPr>
                    <a:defRPr sz="2000"/>
                  </a:pPr>
                  <a:endParaRPr lang="en-US"/>
                </a:p>
              </c:txPr>
            </c:trendlineLbl>
          </c:trendline>
          <c:xVal>
            <c:numRef>
              <c:f>'tot nit moist'!$J$7:$J$36</c:f>
              <c:numCache>
                <c:formatCode>General</c:formatCode>
                <c:ptCount val="30"/>
                <c:pt idx="0">
                  <c:v>7.0000000000000021E-2</c:v>
                </c:pt>
                <c:pt idx="1">
                  <c:v>7.0000000000000021E-2</c:v>
                </c:pt>
                <c:pt idx="2">
                  <c:v>7.0000000000000021E-2</c:v>
                </c:pt>
                <c:pt idx="3">
                  <c:v>0.1</c:v>
                </c:pt>
                <c:pt idx="4">
                  <c:v>0.1</c:v>
                </c:pt>
                <c:pt idx="5">
                  <c:v>0.1</c:v>
                </c:pt>
                <c:pt idx="6">
                  <c:v>0.17</c:v>
                </c:pt>
                <c:pt idx="7">
                  <c:v>0.17</c:v>
                </c:pt>
                <c:pt idx="8">
                  <c:v>0.17</c:v>
                </c:pt>
                <c:pt idx="9">
                  <c:v>0.2</c:v>
                </c:pt>
                <c:pt idx="10">
                  <c:v>0.2</c:v>
                </c:pt>
                <c:pt idx="11">
                  <c:v>0.2</c:v>
                </c:pt>
                <c:pt idx="12">
                  <c:v>0.32000000000000012</c:v>
                </c:pt>
                <c:pt idx="13">
                  <c:v>0.32000000000000012</c:v>
                </c:pt>
                <c:pt idx="14">
                  <c:v>0.32000000000000012</c:v>
                </c:pt>
                <c:pt idx="15">
                  <c:v>0.26</c:v>
                </c:pt>
                <c:pt idx="16">
                  <c:v>0.26</c:v>
                </c:pt>
                <c:pt idx="17">
                  <c:v>0.26</c:v>
                </c:pt>
                <c:pt idx="18">
                  <c:v>0.41000000000000009</c:v>
                </c:pt>
                <c:pt idx="19">
                  <c:v>0.41000000000000009</c:v>
                </c:pt>
                <c:pt idx="20">
                  <c:v>0.41000000000000009</c:v>
                </c:pt>
                <c:pt idx="21">
                  <c:v>0.31000000000000011</c:v>
                </c:pt>
                <c:pt idx="22">
                  <c:v>0.31000000000000011</c:v>
                </c:pt>
                <c:pt idx="23">
                  <c:v>0.31000000000000011</c:v>
                </c:pt>
                <c:pt idx="24">
                  <c:v>0.1</c:v>
                </c:pt>
                <c:pt idx="25">
                  <c:v>0.1</c:v>
                </c:pt>
                <c:pt idx="26">
                  <c:v>0.1</c:v>
                </c:pt>
                <c:pt idx="27">
                  <c:v>8.0000000000000029E-2</c:v>
                </c:pt>
                <c:pt idx="28">
                  <c:v>8.0000000000000029E-2</c:v>
                </c:pt>
                <c:pt idx="29">
                  <c:v>8.0000000000000029E-2</c:v>
                </c:pt>
              </c:numCache>
            </c:numRef>
          </c:xVal>
          <c:yVal>
            <c:numRef>
              <c:f>'tot nit moist'!$AC$7:$AC$36</c:f>
              <c:numCache>
                <c:formatCode>General</c:formatCode>
                <c:ptCount val="30"/>
                <c:pt idx="0">
                  <c:v>8.2994869768623664E-2</c:v>
                </c:pt>
                <c:pt idx="1">
                  <c:v>8.8399740651189634E-2</c:v>
                </c:pt>
                <c:pt idx="2">
                  <c:v>8.0108271882014512E-2</c:v>
                </c:pt>
                <c:pt idx="3">
                  <c:v>9.0018557429394755E-2</c:v>
                </c:pt>
                <c:pt idx="4">
                  <c:v>0.10429314625261207</c:v>
                </c:pt>
                <c:pt idx="5">
                  <c:v>9.6390825331052893E-2</c:v>
                </c:pt>
                <c:pt idx="6">
                  <c:v>0.17690488745274996</c:v>
                </c:pt>
                <c:pt idx="7">
                  <c:v>0.18584444110088427</c:v>
                </c:pt>
                <c:pt idx="8">
                  <c:v>0.16739916012433748</c:v>
                </c:pt>
                <c:pt idx="9">
                  <c:v>0.21570147749778468</c:v>
                </c:pt>
                <c:pt idx="10">
                  <c:v>0.19928370741009704</c:v>
                </c:pt>
                <c:pt idx="11">
                  <c:v>0.20616633643203486</c:v>
                </c:pt>
                <c:pt idx="12">
                  <c:v>0.33269695852703685</c:v>
                </c:pt>
                <c:pt idx="13">
                  <c:v>0.33949787643560486</c:v>
                </c:pt>
                <c:pt idx="14">
                  <c:v>0.300327610194626</c:v>
                </c:pt>
                <c:pt idx="15">
                  <c:v>0.2742023416311401</c:v>
                </c:pt>
                <c:pt idx="16">
                  <c:v>0.27511077848083165</c:v>
                </c:pt>
                <c:pt idx="17">
                  <c:v>0.20932058681555255</c:v>
                </c:pt>
                <c:pt idx="18">
                  <c:v>0.38618486356747661</c:v>
                </c:pt>
                <c:pt idx="19">
                  <c:v>0.4324483725131083</c:v>
                </c:pt>
                <c:pt idx="20">
                  <c:v>0.4033308552651943</c:v>
                </c:pt>
                <c:pt idx="21">
                  <c:v>0.30927144807588558</c:v>
                </c:pt>
                <c:pt idx="22">
                  <c:v>0.32405136358738862</c:v>
                </c:pt>
                <c:pt idx="23">
                  <c:v>0.29105915386958348</c:v>
                </c:pt>
                <c:pt idx="24">
                  <c:v>8.5960548490342112E-2</c:v>
                </c:pt>
                <c:pt idx="25">
                  <c:v>0.11761439685516747</c:v>
                </c:pt>
                <c:pt idx="26">
                  <c:v>8.8621653884663421E-2</c:v>
                </c:pt>
                <c:pt idx="27">
                  <c:v>5.719045099617405E-2</c:v>
                </c:pt>
                <c:pt idx="28">
                  <c:v>9.9920641452102568E-2</c:v>
                </c:pt>
                <c:pt idx="29">
                  <c:v>9.8303821280680215E-2</c:v>
                </c:pt>
              </c:numCache>
            </c:numRef>
          </c:yVal>
          <c:smooth val="0"/>
        </c:ser>
        <c:dLbls>
          <c:showLegendKey val="0"/>
          <c:showVal val="0"/>
          <c:showCatName val="0"/>
          <c:showSerName val="0"/>
          <c:showPercent val="0"/>
          <c:showBubbleSize val="0"/>
        </c:dLbls>
        <c:axId val="70736512"/>
        <c:axId val="70755072"/>
      </c:scatterChart>
      <c:valAx>
        <c:axId val="70736512"/>
        <c:scaling>
          <c:orientation val="minMax"/>
          <c:max val="0.5"/>
        </c:scaling>
        <c:delete val="0"/>
        <c:axPos val="b"/>
        <c:title>
          <c:tx>
            <c:rich>
              <a:bodyPr/>
              <a:lstStyle/>
              <a:p>
                <a:pPr>
                  <a:defRPr sz="2800"/>
                </a:pPr>
                <a:r>
                  <a:rPr lang="en-US" sz="2800" dirty="0"/>
                  <a:t>Total Nitrogen </a:t>
                </a:r>
                <a:r>
                  <a:rPr lang="en-US" sz="2800" baseline="0" dirty="0"/>
                  <a:t>(%)</a:t>
                </a:r>
                <a:endParaRPr lang="en-US" sz="2800" dirty="0"/>
              </a:p>
            </c:rich>
          </c:tx>
          <c:layout>
            <c:manualLayout>
              <c:xMode val="edge"/>
              <c:yMode val="edge"/>
              <c:x val="0.33115175707203265"/>
              <c:y val="0.5001172596480995"/>
            </c:manualLayout>
          </c:layout>
          <c:overlay val="0"/>
        </c:title>
        <c:numFmt formatCode="General" sourceLinked="1"/>
        <c:majorTickMark val="out"/>
        <c:minorTickMark val="none"/>
        <c:tickLblPos val="nextTo"/>
        <c:txPr>
          <a:bodyPr/>
          <a:lstStyle/>
          <a:p>
            <a:pPr>
              <a:defRPr sz="2000"/>
            </a:pPr>
            <a:endParaRPr lang="en-US"/>
          </a:p>
        </c:txPr>
        <c:crossAx val="70755072"/>
        <c:crosses val="autoZero"/>
        <c:crossBetween val="midCat"/>
        <c:majorUnit val="0.1"/>
      </c:valAx>
      <c:valAx>
        <c:axId val="70755072"/>
        <c:scaling>
          <c:orientation val="minMax"/>
        </c:scaling>
        <c:delete val="0"/>
        <c:axPos val="l"/>
        <c:title>
          <c:tx>
            <c:rich>
              <a:bodyPr rot="-5400000" vert="horz"/>
              <a:lstStyle/>
              <a:p>
                <a:pPr>
                  <a:defRPr sz="2800"/>
                </a:pPr>
                <a:r>
                  <a:rPr lang="en-US" sz="2800"/>
                  <a:t>Predicted</a:t>
                </a:r>
              </a:p>
            </c:rich>
          </c:tx>
          <c:layout>
            <c:manualLayout>
              <c:xMode val="edge"/>
              <c:yMode val="edge"/>
              <c:x val="8.6978710994459088E-4"/>
              <c:y val="0.15896082434140177"/>
            </c:manualLayout>
          </c:layout>
          <c:overlay val="0"/>
        </c:title>
        <c:numFmt formatCode="#,##0.0" sourceLinked="0"/>
        <c:majorTickMark val="out"/>
        <c:minorTickMark val="none"/>
        <c:tickLblPos val="nextTo"/>
        <c:txPr>
          <a:bodyPr/>
          <a:lstStyle/>
          <a:p>
            <a:pPr>
              <a:defRPr sz="2000"/>
            </a:pPr>
            <a:endParaRPr lang="en-US"/>
          </a:p>
        </c:txPr>
        <c:crossAx val="70736512"/>
        <c:crosses val="autoZero"/>
        <c:crossBetween val="midCat"/>
        <c:majorUnit val="0.1"/>
      </c:valAx>
    </c:plotArea>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854166666666665"/>
          <c:y val="2.9280037911927674E-2"/>
          <c:w val="0.74237277631962673"/>
          <c:h val="0.47083722173617193"/>
        </c:manualLayout>
      </c:layout>
      <c:scatterChart>
        <c:scatterStyle val="lineMarker"/>
        <c:varyColors val="0"/>
        <c:ser>
          <c:idx val="0"/>
          <c:order val="0"/>
          <c:spPr>
            <a:ln w="28575">
              <a:noFill/>
            </a:ln>
          </c:spPr>
          <c:marker>
            <c:symbol val="diamond"/>
            <c:size val="12"/>
            <c:spPr>
              <a:solidFill>
                <a:schemeClr val="tx1"/>
              </a:solidFill>
              <a:ln>
                <a:noFill/>
              </a:ln>
            </c:spPr>
          </c:marker>
          <c:trendline>
            <c:trendlineType val="linear"/>
            <c:dispRSqr val="1"/>
            <c:dispEq val="0"/>
            <c:trendlineLbl>
              <c:layout>
                <c:manualLayout>
                  <c:x val="-0.37435804899387576"/>
                  <c:y val="-0.10321692427335472"/>
                </c:manualLayout>
              </c:layout>
              <c:numFmt formatCode="General" sourceLinked="0"/>
              <c:txPr>
                <a:bodyPr/>
                <a:lstStyle/>
                <a:p>
                  <a:pPr>
                    <a:defRPr sz="2000"/>
                  </a:pPr>
                  <a:endParaRPr lang="en-US"/>
                </a:p>
              </c:txPr>
            </c:trendlineLbl>
          </c:trendline>
          <c:xVal>
            <c:numRef>
              <c:f>'phos moist '!$G$7:$G$36</c:f>
              <c:numCache>
                <c:formatCode>General</c:formatCode>
                <c:ptCount val="30"/>
                <c:pt idx="0">
                  <c:v>156</c:v>
                </c:pt>
                <c:pt idx="1">
                  <c:v>156</c:v>
                </c:pt>
                <c:pt idx="2">
                  <c:v>156</c:v>
                </c:pt>
                <c:pt idx="3">
                  <c:v>15</c:v>
                </c:pt>
                <c:pt idx="4">
                  <c:v>15</c:v>
                </c:pt>
                <c:pt idx="5">
                  <c:v>15</c:v>
                </c:pt>
                <c:pt idx="6">
                  <c:v>7.18</c:v>
                </c:pt>
                <c:pt idx="7">
                  <c:v>7.18</c:v>
                </c:pt>
                <c:pt idx="8">
                  <c:v>7.18</c:v>
                </c:pt>
                <c:pt idx="9">
                  <c:v>9.2100000000000009</c:v>
                </c:pt>
                <c:pt idx="10">
                  <c:v>9.2100000000000009</c:v>
                </c:pt>
                <c:pt idx="11">
                  <c:v>9.2100000000000009</c:v>
                </c:pt>
                <c:pt idx="12">
                  <c:v>9.0400000000000009</c:v>
                </c:pt>
                <c:pt idx="13">
                  <c:v>9.0400000000000009</c:v>
                </c:pt>
                <c:pt idx="14">
                  <c:v>9.0400000000000009</c:v>
                </c:pt>
                <c:pt idx="15">
                  <c:v>51.6</c:v>
                </c:pt>
                <c:pt idx="16">
                  <c:v>51.6</c:v>
                </c:pt>
                <c:pt idx="17">
                  <c:v>51.6</c:v>
                </c:pt>
                <c:pt idx="18">
                  <c:v>101</c:v>
                </c:pt>
                <c:pt idx="19">
                  <c:v>101</c:v>
                </c:pt>
                <c:pt idx="20">
                  <c:v>101</c:v>
                </c:pt>
                <c:pt idx="21">
                  <c:v>219</c:v>
                </c:pt>
                <c:pt idx="22">
                  <c:v>219</c:v>
                </c:pt>
                <c:pt idx="23">
                  <c:v>219</c:v>
                </c:pt>
                <c:pt idx="24">
                  <c:v>46.1</c:v>
                </c:pt>
                <c:pt idx="25">
                  <c:v>46.1</c:v>
                </c:pt>
                <c:pt idx="26">
                  <c:v>46.1</c:v>
                </c:pt>
                <c:pt idx="27">
                  <c:v>52.7</c:v>
                </c:pt>
                <c:pt idx="28">
                  <c:v>52.7</c:v>
                </c:pt>
                <c:pt idx="29">
                  <c:v>52.7</c:v>
                </c:pt>
              </c:numCache>
            </c:numRef>
          </c:xVal>
          <c:yVal>
            <c:numRef>
              <c:f>'phos moist '!$Z$7:$Z$36</c:f>
              <c:numCache>
                <c:formatCode>General</c:formatCode>
                <c:ptCount val="30"/>
                <c:pt idx="0">
                  <c:v>123.78043947714139</c:v>
                </c:pt>
                <c:pt idx="1">
                  <c:v>141.30019487988719</c:v>
                </c:pt>
                <c:pt idx="2">
                  <c:v>128.74011082314985</c:v>
                </c:pt>
                <c:pt idx="3">
                  <c:v>21.505276681138284</c:v>
                </c:pt>
                <c:pt idx="4">
                  <c:v>15.320742392118749</c:v>
                </c:pt>
                <c:pt idx="5">
                  <c:v>50.811062581391724</c:v>
                </c:pt>
                <c:pt idx="6">
                  <c:v>19.244104214245112</c:v>
                </c:pt>
                <c:pt idx="7">
                  <c:v>-1.8621591962498201</c:v>
                </c:pt>
                <c:pt idx="8">
                  <c:v>23.436466394689887</c:v>
                </c:pt>
                <c:pt idx="9">
                  <c:v>7.5263799850957884</c:v>
                </c:pt>
                <c:pt idx="10">
                  <c:v>-4.7628604044768963</c:v>
                </c:pt>
                <c:pt idx="11">
                  <c:v>5.7395497802323838</c:v>
                </c:pt>
                <c:pt idx="12">
                  <c:v>24.990889929232821</c:v>
                </c:pt>
                <c:pt idx="13">
                  <c:v>13.771403134135422</c:v>
                </c:pt>
                <c:pt idx="14">
                  <c:v>-12.172844381902625</c:v>
                </c:pt>
                <c:pt idx="15">
                  <c:v>54.139507719855658</c:v>
                </c:pt>
                <c:pt idx="16">
                  <c:v>59.490126196415311</c:v>
                </c:pt>
                <c:pt idx="17">
                  <c:v>62.099187163726448</c:v>
                </c:pt>
                <c:pt idx="18">
                  <c:v>71.793894316847343</c:v>
                </c:pt>
                <c:pt idx="19">
                  <c:v>76.610628367658578</c:v>
                </c:pt>
                <c:pt idx="20">
                  <c:v>85.188336927075298</c:v>
                </c:pt>
                <c:pt idx="21">
                  <c:v>217.28907794102582</c:v>
                </c:pt>
                <c:pt idx="22">
                  <c:v>250.7724442571236</c:v>
                </c:pt>
                <c:pt idx="23">
                  <c:v>205.39515386364218</c:v>
                </c:pt>
                <c:pt idx="24">
                  <c:v>71.868699735942997</c:v>
                </c:pt>
                <c:pt idx="25">
                  <c:v>85.675828195382124</c:v>
                </c:pt>
                <c:pt idx="26">
                  <c:v>62.986828360187296</c:v>
                </c:pt>
                <c:pt idx="27">
                  <c:v>56.489629427865204</c:v>
                </c:pt>
                <c:pt idx="28">
                  <c:v>43.199352161190411</c:v>
                </c:pt>
                <c:pt idx="29">
                  <c:v>43.953387789506621</c:v>
                </c:pt>
              </c:numCache>
            </c:numRef>
          </c:yVal>
          <c:smooth val="0"/>
        </c:ser>
        <c:dLbls>
          <c:showLegendKey val="0"/>
          <c:showVal val="0"/>
          <c:showCatName val="0"/>
          <c:showSerName val="0"/>
          <c:showPercent val="0"/>
          <c:showBubbleSize val="0"/>
        </c:dLbls>
        <c:axId val="70849664"/>
        <c:axId val="70851584"/>
      </c:scatterChart>
      <c:valAx>
        <c:axId val="70849664"/>
        <c:scaling>
          <c:orientation val="minMax"/>
        </c:scaling>
        <c:delete val="0"/>
        <c:axPos val="b"/>
        <c:title>
          <c:tx>
            <c:rich>
              <a:bodyPr/>
              <a:lstStyle/>
              <a:p>
                <a:pPr>
                  <a:defRPr sz="2800"/>
                </a:pPr>
                <a:r>
                  <a:rPr lang="en-US" sz="2800" dirty="0" smtClean="0"/>
                  <a:t>Phosphorus </a:t>
                </a:r>
                <a:r>
                  <a:rPr lang="en-US" sz="2800" baseline="0" dirty="0"/>
                  <a:t>(ppm)</a:t>
                </a:r>
                <a:endParaRPr lang="en-US" sz="2800" dirty="0"/>
              </a:p>
            </c:rich>
          </c:tx>
          <c:layout>
            <c:manualLayout>
              <c:xMode val="edge"/>
              <c:yMode val="edge"/>
              <c:x val="0.33531714785651795"/>
              <c:y val="0.5001172596480995"/>
            </c:manualLayout>
          </c:layout>
          <c:overlay val="0"/>
        </c:title>
        <c:numFmt formatCode="General" sourceLinked="1"/>
        <c:majorTickMark val="out"/>
        <c:minorTickMark val="none"/>
        <c:tickLblPos val="nextTo"/>
        <c:txPr>
          <a:bodyPr/>
          <a:lstStyle/>
          <a:p>
            <a:pPr>
              <a:defRPr sz="2000"/>
            </a:pPr>
            <a:endParaRPr lang="en-US"/>
          </a:p>
        </c:txPr>
        <c:crossAx val="70851584"/>
        <c:crosses val="autoZero"/>
        <c:crossBetween val="midCat"/>
        <c:majorUnit val="50"/>
      </c:valAx>
      <c:valAx>
        <c:axId val="70851584"/>
        <c:scaling>
          <c:orientation val="minMax"/>
          <c:max val="300"/>
        </c:scaling>
        <c:delete val="0"/>
        <c:axPos val="l"/>
        <c:title>
          <c:tx>
            <c:rich>
              <a:bodyPr rot="-5400000" vert="horz"/>
              <a:lstStyle/>
              <a:p>
                <a:pPr>
                  <a:defRPr sz="2800"/>
                </a:pPr>
                <a:r>
                  <a:rPr lang="en-US" sz="2800"/>
                  <a:t>Predicted</a:t>
                </a:r>
              </a:p>
            </c:rich>
          </c:tx>
          <c:layout>
            <c:manualLayout>
              <c:xMode val="edge"/>
              <c:yMode val="edge"/>
              <c:x val="7.9842884222805482E-3"/>
              <c:y val="0.15919315641100418"/>
            </c:manualLayout>
          </c:layout>
          <c:overlay val="0"/>
        </c:title>
        <c:numFmt formatCode="General" sourceLinked="1"/>
        <c:majorTickMark val="out"/>
        <c:minorTickMark val="none"/>
        <c:tickLblPos val="nextTo"/>
        <c:txPr>
          <a:bodyPr/>
          <a:lstStyle/>
          <a:p>
            <a:pPr>
              <a:defRPr sz="2000"/>
            </a:pPr>
            <a:endParaRPr lang="en-US"/>
          </a:p>
        </c:txPr>
        <c:crossAx val="70849664"/>
        <c:crosses val="autoZero"/>
        <c:crossBetween val="midCat"/>
        <c:majorUnit val="50"/>
      </c:valAx>
    </c:plotArea>
    <c:plotVisOnly val="1"/>
    <c:dispBlanksAs val="gap"/>
    <c:showDLblsOverMax val="0"/>
  </c:chart>
  <c:spPr>
    <a:ln>
      <a:solidFill>
        <a:schemeClr val="tx1"/>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215768-8192-4C46-8010-B7D2E9751686}" type="datetimeFigureOut">
              <a:rPr lang="en-US" smtClean="0"/>
              <a:pPr/>
              <a:t>8/9/2012</a:t>
            </a:fld>
            <a:endParaRPr lang="en-US"/>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56361-B061-40A8-97FB-0A8053813670}" type="slidenum">
              <a:rPr lang="en-US" smtClean="0"/>
              <a:pPr/>
              <a:t>‹#›</a:t>
            </a:fld>
            <a:endParaRPr lang="en-US"/>
          </a:p>
        </p:txBody>
      </p:sp>
    </p:spTree>
    <p:extLst>
      <p:ext uri="{BB962C8B-B14F-4D97-AF65-F5344CB8AC3E}">
        <p14:creationId xmlns:p14="http://schemas.microsoft.com/office/powerpoint/2010/main" val="986027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56361-B061-40A8-97FB-0A8053813670}" type="slidenum">
              <a:rPr lang="en-US" smtClean="0"/>
              <a:pPr/>
              <a:t>1</a:t>
            </a:fld>
            <a:endParaRPr lang="en-US"/>
          </a:p>
        </p:txBody>
      </p:sp>
    </p:spTree>
    <p:extLst>
      <p:ext uri="{BB962C8B-B14F-4D97-AF65-F5344CB8AC3E}">
        <p14:creationId xmlns:p14="http://schemas.microsoft.com/office/powerpoint/2010/main" val="1421319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51810" y="12640524"/>
            <a:ext cx="34587180" cy="87221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103620" y="23058120"/>
            <a:ext cx="28483560" cy="1039876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E1DBCA-A634-4E28-B802-B51C96887A0C}" type="datetimeFigureOut">
              <a:rPr lang="en-US" smtClean="0"/>
              <a:pPr/>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3264360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1DBCA-A634-4E28-B802-B51C96887A0C}" type="datetimeFigureOut">
              <a:rPr lang="en-US" smtClean="0"/>
              <a:pPr/>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232976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500830" y="1629522"/>
            <a:ext cx="9155430" cy="3471904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34540" y="1629522"/>
            <a:ext cx="26788110" cy="3471904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1DBCA-A634-4E28-B802-B51C96887A0C}" type="datetimeFigureOut">
              <a:rPr lang="en-US" smtClean="0"/>
              <a:pPr/>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1272250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1DBCA-A634-4E28-B802-B51C96887A0C}" type="datetimeFigureOut">
              <a:rPr lang="en-US" smtClean="0"/>
              <a:pPr/>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4269138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14292" y="26147609"/>
            <a:ext cx="34587180" cy="8081645"/>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214292" y="17246500"/>
            <a:ext cx="34587180" cy="8901110"/>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1DBCA-A634-4E28-B802-B51C96887A0C}" type="datetimeFigureOut">
              <a:rPr lang="en-US" smtClean="0"/>
              <a:pPr/>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68656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34540" y="9494524"/>
            <a:ext cx="17971770" cy="26854047"/>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684490" y="9494524"/>
            <a:ext cx="17971770" cy="26854047"/>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E1DBCA-A634-4E28-B802-B51C96887A0C}" type="datetimeFigureOut">
              <a:rPr lang="en-US" smtClean="0"/>
              <a:pPr/>
              <a:t>8/9/2012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321565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34540" y="9108336"/>
            <a:ext cx="17978836" cy="3795922"/>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034540" y="12904258"/>
            <a:ext cx="17978836" cy="23444308"/>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670363" y="9108336"/>
            <a:ext cx="17985899" cy="3795922"/>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0670363" y="12904258"/>
            <a:ext cx="17985899" cy="23444308"/>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E1DBCA-A634-4E28-B802-B51C96887A0C}" type="datetimeFigureOut">
              <a:rPr lang="en-US" smtClean="0"/>
              <a:pPr/>
              <a:t>8/9/2012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754326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E1DBCA-A634-4E28-B802-B51C96887A0C}" type="datetimeFigureOut">
              <a:rPr lang="en-US" smtClean="0"/>
              <a:pPr/>
              <a:t>8/9/2012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173568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1DBCA-A634-4E28-B802-B51C96887A0C}" type="datetimeFigureOut">
              <a:rPr lang="en-US" smtClean="0"/>
              <a:pPr/>
              <a:t>8/9/2012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1630316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34543" y="1620097"/>
            <a:ext cx="13386992" cy="689483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5908972" y="1620100"/>
            <a:ext cx="22747288" cy="34728470"/>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34543" y="8514930"/>
            <a:ext cx="13386992" cy="27833640"/>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1DBCA-A634-4E28-B802-B51C96887A0C}" type="datetimeFigureOut">
              <a:rPr lang="en-US" smtClean="0"/>
              <a:pPr/>
              <a:t>8/9/2012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3218659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75681" y="28483560"/>
            <a:ext cx="24414480" cy="3362645"/>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7975681" y="3635798"/>
            <a:ext cx="24414480" cy="2441448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7975681" y="31846205"/>
            <a:ext cx="24414480" cy="4775515"/>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1DBCA-A634-4E28-B802-B51C96887A0C}" type="datetimeFigureOut">
              <a:rPr lang="en-US" smtClean="0"/>
              <a:pPr/>
              <a:t>8/9/2012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7FAFF2-F49D-4BE8-B61D-CED23F9B0D03}" type="slidenum">
              <a:rPr lang="en-US" smtClean="0"/>
              <a:pPr/>
              <a:t>‹#›</a:t>
            </a:fld>
            <a:endParaRPr lang="en-US"/>
          </a:p>
        </p:txBody>
      </p:sp>
    </p:spTree>
    <p:extLst>
      <p:ext uri="{BB962C8B-B14F-4D97-AF65-F5344CB8AC3E}">
        <p14:creationId xmlns:p14="http://schemas.microsoft.com/office/powerpoint/2010/main" val="1816495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34540" y="1629518"/>
            <a:ext cx="36621720" cy="67818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34540" y="9494524"/>
            <a:ext cx="36621720" cy="26854047"/>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34540" y="37714346"/>
            <a:ext cx="9494520" cy="2166408"/>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1E1DBCA-A634-4E28-B802-B51C96887A0C}" type="datetimeFigureOut">
              <a:rPr lang="en-US" smtClean="0"/>
              <a:pPr/>
              <a:t>8/9/2012</a:t>
            </a:fld>
            <a:endParaRPr lang="en-US"/>
          </a:p>
        </p:txBody>
      </p:sp>
      <p:sp>
        <p:nvSpPr>
          <p:cNvPr id="5" name="Footer Placeholder 4"/>
          <p:cNvSpPr>
            <a:spLocks noGrp="1"/>
          </p:cNvSpPr>
          <p:nvPr>
            <p:ph type="ftr" sz="quarter" idx="3"/>
          </p:nvPr>
        </p:nvSpPr>
        <p:spPr>
          <a:xfrm>
            <a:off x="13902690" y="37714346"/>
            <a:ext cx="12885420" cy="2166408"/>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161740" y="37714346"/>
            <a:ext cx="9494520" cy="2166408"/>
          </a:xfrm>
          <a:prstGeom prst="rect">
            <a:avLst/>
          </a:prstGeom>
        </p:spPr>
        <p:txBody>
          <a:bodyPr vert="horz" lIns="438912" tIns="219456" rIns="438912" bIns="219456" rtlCol="0" anchor="ctr"/>
          <a:lstStyle>
            <a:lvl1pPr algn="r">
              <a:defRPr sz="5800">
                <a:solidFill>
                  <a:schemeClr val="tx1">
                    <a:tint val="75000"/>
                  </a:schemeClr>
                </a:solidFill>
              </a:defRPr>
            </a:lvl1pPr>
          </a:lstStyle>
          <a:p>
            <a:fld id="{887FAFF2-F49D-4BE8-B61D-CED23F9B0D03}" type="slidenum">
              <a:rPr lang="en-US" smtClean="0"/>
              <a:pPr/>
              <a:t>‹#›</a:t>
            </a:fld>
            <a:endParaRPr lang="en-US"/>
          </a:p>
        </p:txBody>
      </p:sp>
    </p:spTree>
    <p:extLst>
      <p:ext uri="{BB962C8B-B14F-4D97-AF65-F5344CB8AC3E}">
        <p14:creationId xmlns:p14="http://schemas.microsoft.com/office/powerpoint/2010/main" val="84124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chart" Target="../charts/chart6.xml"/><Relationship Id="rId3" Type="http://schemas.openxmlformats.org/officeDocument/2006/relationships/image" Target="../media/image1.png"/><Relationship Id="rId7" Type="http://schemas.openxmlformats.org/officeDocument/2006/relationships/chart" Target="../charts/chart3.xml"/><Relationship Id="rId12" Type="http://schemas.openxmlformats.org/officeDocument/2006/relationships/chart" Target="../charts/chart5.xml"/><Relationship Id="rId2" Type="http://schemas.openxmlformats.org/officeDocument/2006/relationships/notesSlide" Target="../notesSlides/notesSlide1.xml"/><Relationship Id="rId16"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chart" Target="../charts/chart2.xml"/><Relationship Id="rId11" Type="http://schemas.openxmlformats.org/officeDocument/2006/relationships/chart" Target="../charts/chart4.xml"/><Relationship Id="rId5" Type="http://schemas.openxmlformats.org/officeDocument/2006/relationships/chart" Target="../charts/chart1.xml"/><Relationship Id="rId15" Type="http://schemas.openxmlformats.org/officeDocument/2006/relationships/image" Target="../media/image6.jpeg"/><Relationship Id="rId10" Type="http://schemas.openxmlformats.org/officeDocument/2006/relationships/image" Target="../media/image5.png"/><Relationship Id="rId4" Type="http://schemas.openxmlformats.org/officeDocument/2006/relationships/image" Target="../media/image2.jpeg"/><Relationship Id="rId9" Type="http://schemas.openxmlformats.org/officeDocument/2006/relationships/image" Target="../media/image4.png"/><Relationship Id="rId1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0802600" y="4800599"/>
            <a:ext cx="19659600" cy="26517600"/>
          </a:xfrm>
          <a:prstGeom prst="rect">
            <a:avLst/>
          </a:prstGeom>
          <a:noFill/>
          <a:ln w="38100">
            <a:solidFill>
              <a:schemeClr val="tx1"/>
            </a:solidFill>
          </a:ln>
        </p:spPr>
        <p:txBody>
          <a:bodyPr wrap="square" rtlCol="0">
            <a:spAutoFit/>
          </a:bodyPr>
          <a:lstStyle/>
          <a:p>
            <a:endParaRPr lang="en-US" sz="3600" dirty="0">
              <a:latin typeface="Times New Roman" pitchFamily="18" charset="0"/>
              <a:cs typeface="Times New Roman" pitchFamily="18" charset="0"/>
            </a:endParaRPr>
          </a:p>
        </p:txBody>
      </p:sp>
      <p:sp>
        <p:nvSpPr>
          <p:cNvPr id="20" name="TextBox 19"/>
          <p:cNvSpPr txBox="1"/>
          <p:nvPr/>
        </p:nvSpPr>
        <p:spPr>
          <a:xfrm>
            <a:off x="228600" y="17145000"/>
            <a:ext cx="19659600" cy="914400"/>
          </a:xfrm>
          <a:prstGeom prst="rect">
            <a:avLst/>
          </a:prstGeom>
          <a:solidFill>
            <a:srgbClr val="7030A0"/>
          </a:solidFill>
          <a:ln w="38100">
            <a:solidFill>
              <a:srgbClr val="7030A0"/>
            </a:solidFill>
          </a:ln>
        </p:spPr>
        <p:txBody>
          <a:bodyPr wrap="square" rtlCol="0">
            <a:spAutoFit/>
          </a:bodyPr>
          <a:lstStyle/>
          <a:p>
            <a:pPr algn="ctr"/>
            <a:r>
              <a:rPr lang="en-US" sz="6000" b="1" dirty="0" smtClean="0">
                <a:solidFill>
                  <a:schemeClr val="bg1"/>
                </a:solidFill>
              </a:rPr>
              <a:t>Methods and Materials</a:t>
            </a:r>
            <a:endParaRPr lang="en-US" sz="6000" b="1" dirty="0">
              <a:solidFill>
                <a:schemeClr val="bg1"/>
              </a:solidFill>
            </a:endParaRPr>
          </a:p>
        </p:txBody>
      </p:sp>
      <p:sp>
        <p:nvSpPr>
          <p:cNvPr id="13" name="TextBox 12"/>
          <p:cNvSpPr txBox="1"/>
          <p:nvPr/>
        </p:nvSpPr>
        <p:spPr>
          <a:xfrm>
            <a:off x="228600" y="17144999"/>
            <a:ext cx="19659600" cy="22402800"/>
          </a:xfrm>
          <a:prstGeom prst="rect">
            <a:avLst/>
          </a:prstGeom>
          <a:noFill/>
          <a:ln w="38100">
            <a:solidFill>
              <a:schemeClr val="tx1"/>
            </a:solidFill>
          </a:ln>
        </p:spPr>
        <p:txBody>
          <a:bodyPr wrap="square" rtlCol="0">
            <a:spAutoFit/>
          </a:bodyPr>
          <a:lstStyle/>
          <a:p>
            <a:endParaRPr lang="en-US" sz="3600" b="1" dirty="0" smtClean="0">
              <a:latin typeface="Times New Roman" pitchFamily="18" charset="0"/>
              <a:cs typeface="Times New Roman" pitchFamily="18" charset="0"/>
            </a:endParaRPr>
          </a:p>
          <a:p>
            <a:endParaRPr lang="en-US" sz="3600" b="1"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Soils </a:t>
            </a:r>
            <a:r>
              <a:rPr lang="en-US" sz="3600" dirty="0" smtClean="0">
                <a:latin typeface="Times New Roman" pitchFamily="18" charset="0"/>
                <a:cs typeface="Times New Roman" pitchFamily="18" charset="0"/>
              </a:rPr>
              <a:t>– 25 Kansas soils were dried for 48 h at 60</a:t>
            </a:r>
            <a:r>
              <a:rPr lang="en-US" sz="3600" baseline="30000" dirty="0" smtClean="0">
                <a:latin typeface="Times New Roman" pitchFamily="18" charset="0"/>
                <a:cs typeface="Times New Roman" pitchFamily="18" charset="0"/>
              </a:rPr>
              <a:t>o</a:t>
            </a:r>
            <a:r>
              <a:rPr lang="en-US" sz="3600" dirty="0" smtClean="0">
                <a:latin typeface="Times New Roman" pitchFamily="18" charset="0"/>
                <a:cs typeface="Times New Roman" pitchFamily="18" charset="0"/>
              </a:rPr>
              <a:t>C, ground, sieved to 2 mm.  After preparation, soils were analyzed for </a:t>
            </a:r>
            <a:r>
              <a:rPr lang="en-US" sz="3600" dirty="0" err="1" smtClean="0">
                <a:latin typeface="Times New Roman" pitchFamily="18" charset="0"/>
                <a:cs typeface="Times New Roman" pitchFamily="18" charset="0"/>
              </a:rPr>
              <a:t>Walkley</a:t>
            </a:r>
            <a:r>
              <a:rPr lang="en-US" sz="3600" dirty="0" smtClean="0">
                <a:latin typeface="Times New Roman" pitchFamily="18" charset="0"/>
                <a:cs typeface="Times New Roman" pitchFamily="18" charset="0"/>
              </a:rPr>
              <a:t>-Black SOM content,  </a:t>
            </a:r>
            <a:r>
              <a:rPr lang="en-US" sz="3600" dirty="0" err="1" smtClean="0">
                <a:latin typeface="Times New Roman" pitchFamily="18" charset="0"/>
                <a:cs typeface="Times New Roman" pitchFamily="18" charset="0"/>
              </a:rPr>
              <a:t>KCl</a:t>
            </a:r>
            <a:r>
              <a:rPr lang="en-US" sz="3600" dirty="0" smtClean="0">
                <a:latin typeface="Times New Roman" pitchFamily="18" charset="0"/>
                <a:cs typeface="Times New Roman" pitchFamily="18" charset="0"/>
              </a:rPr>
              <a:t> extractable nitrate, </a:t>
            </a:r>
            <a:r>
              <a:rPr lang="en-US" sz="3600" dirty="0" err="1" smtClean="0">
                <a:latin typeface="Times New Roman" pitchFamily="18" charset="0"/>
                <a:cs typeface="Times New Roman" pitchFamily="18" charset="0"/>
              </a:rPr>
              <a:t>Mehlich</a:t>
            </a:r>
            <a:r>
              <a:rPr lang="en-US" sz="3600" dirty="0" smtClean="0">
                <a:latin typeface="Times New Roman" pitchFamily="18" charset="0"/>
                <a:cs typeface="Times New Roman" pitchFamily="18" charset="0"/>
              </a:rPr>
              <a:t> 3 available P,  1:1 soil to water pH, and total N using a </a:t>
            </a:r>
            <a:r>
              <a:rPr lang="en-US" sz="3600" dirty="0" err="1" smtClean="0">
                <a:latin typeface="Times New Roman" pitchFamily="18" charset="0"/>
                <a:cs typeface="Times New Roman" pitchFamily="18" charset="0"/>
              </a:rPr>
              <a:t>LecoTruspec</a:t>
            </a:r>
            <a:r>
              <a:rPr lang="en-US" sz="3600" dirty="0" smtClean="0">
                <a:latin typeface="Times New Roman" pitchFamily="18" charset="0"/>
                <a:cs typeface="Times New Roman" pitchFamily="18" charset="0"/>
              </a:rPr>
              <a:t> CN.</a:t>
            </a:r>
          </a:p>
          <a:p>
            <a:endParaRPr lang="en-US" sz="3600" b="1"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b="1"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3600" b="1" dirty="0" smtClean="0">
              <a:latin typeface="Times New Roman" pitchFamily="18" charset="0"/>
              <a:cs typeface="Times New Roman" pitchFamily="18" charset="0"/>
            </a:endParaRPr>
          </a:p>
          <a:p>
            <a:endParaRPr lang="en-US" sz="3600" b="1"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Example of linear equation format:</a:t>
            </a:r>
          </a:p>
          <a:p>
            <a:pPr algn="ctr"/>
            <a:r>
              <a:rPr lang="en-US" sz="3600" dirty="0" smtClean="0">
                <a:latin typeface="Times New Roman" pitchFamily="18" charset="0"/>
                <a:cs typeface="Times New Roman" pitchFamily="18" charset="0"/>
              </a:rPr>
              <a:t>Predicted soil property </a:t>
            </a:r>
          </a:p>
          <a:p>
            <a:pPr algn="ctr"/>
            <a:r>
              <a:rPr lang="en-US" sz="3600" dirty="0" smtClean="0">
                <a:latin typeface="Times New Roman" pitchFamily="18" charset="0"/>
                <a:cs typeface="Times New Roman" pitchFamily="18" charset="0"/>
              </a:rPr>
              <a:t> = </a:t>
            </a:r>
          </a:p>
          <a:p>
            <a:pPr algn="ctr"/>
            <a:r>
              <a:rPr lang="en-US" sz="3600" dirty="0" smtClean="0">
                <a:latin typeface="Times New Roman" pitchFamily="18" charset="0"/>
                <a:cs typeface="Times New Roman" pitchFamily="18" charset="0"/>
              </a:rPr>
              <a:t>Intercept </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750 nm </a:t>
            </a:r>
            <a:r>
              <a:rPr lang="en-US" sz="3600" dirty="0">
                <a:latin typeface="Times New Roman" pitchFamily="18" charset="0"/>
                <a:cs typeface="Times New Roman" pitchFamily="18" charset="0"/>
              </a:rPr>
              <a:t>reflectance </a:t>
            </a:r>
            <a:r>
              <a:rPr lang="en-US" sz="3600" dirty="0" smtClean="0">
                <a:latin typeface="Times New Roman" pitchFamily="18" charset="0"/>
                <a:cs typeface="Times New Roman" pitchFamily="18" charset="0"/>
              </a:rPr>
              <a:t>x 750 nm coefficient) + (975 nm reflectance x 975 nm coefficient) + …</a:t>
            </a:r>
          </a:p>
          <a:p>
            <a:pPr algn="ctr"/>
            <a:endParaRPr lang="en-US" sz="3600" dirty="0"/>
          </a:p>
        </p:txBody>
      </p:sp>
      <p:sp>
        <p:nvSpPr>
          <p:cNvPr id="3" name="Subtitle 2"/>
          <p:cNvSpPr>
            <a:spLocks noGrp="1"/>
          </p:cNvSpPr>
          <p:nvPr>
            <p:ph type="subTitle" idx="1"/>
          </p:nvPr>
        </p:nvSpPr>
        <p:spPr>
          <a:xfrm>
            <a:off x="228600" y="228600"/>
            <a:ext cx="40233600" cy="4343400"/>
          </a:xfrm>
        </p:spPr>
        <p:txBody>
          <a:bodyPr>
            <a:normAutofit/>
          </a:bodyPr>
          <a:lstStyle/>
          <a:p>
            <a:r>
              <a:rPr lang="en-US" sz="8000" b="1" dirty="0" smtClean="0">
                <a:solidFill>
                  <a:srgbClr val="7030A0"/>
                </a:solidFill>
                <a:latin typeface="+mj-lt"/>
                <a:cs typeface="Tahoma" pitchFamily="34" charset="0"/>
              </a:rPr>
              <a:t>Using Sensors to Determine Organic Matter, Nitrogen and Phosphorus in Kansas Soils</a:t>
            </a:r>
            <a:r>
              <a:rPr lang="en-US" sz="8000" b="1" dirty="0">
                <a:latin typeface="+mj-lt"/>
                <a:cs typeface="Tahoma" pitchFamily="34" charset="0"/>
              </a:rPr>
              <a:t> </a:t>
            </a:r>
            <a:endParaRPr lang="en-US" sz="8000" b="1" dirty="0" smtClean="0">
              <a:latin typeface="+mj-lt"/>
              <a:cs typeface="Tahoma" pitchFamily="34" charset="0"/>
            </a:endParaRPr>
          </a:p>
          <a:p>
            <a:r>
              <a:rPr lang="en-US" sz="4600" b="1" dirty="0" smtClean="0">
                <a:solidFill>
                  <a:schemeClr val="tx1"/>
                </a:solidFill>
                <a:cs typeface="Tahoma" pitchFamily="34" charset="0"/>
              </a:rPr>
              <a:t>Robert Florence, Ray </a:t>
            </a:r>
            <a:r>
              <a:rPr lang="en-US" sz="4600" b="1" dirty="0" err="1" smtClean="0">
                <a:solidFill>
                  <a:schemeClr val="tx1"/>
                </a:solidFill>
                <a:cs typeface="Tahoma" pitchFamily="34" charset="0"/>
              </a:rPr>
              <a:t>Asebedo</a:t>
            </a:r>
            <a:r>
              <a:rPr lang="en-US" sz="4600" b="1" dirty="0" smtClean="0">
                <a:solidFill>
                  <a:schemeClr val="tx1"/>
                </a:solidFill>
                <a:cs typeface="Tahoma" pitchFamily="34" charset="0"/>
              </a:rPr>
              <a:t>, Kevin Price, and David B. </a:t>
            </a:r>
            <a:r>
              <a:rPr lang="en-US" sz="4600" b="1" dirty="0" err="1" smtClean="0">
                <a:solidFill>
                  <a:schemeClr val="tx1"/>
                </a:solidFill>
                <a:cs typeface="Tahoma" pitchFamily="34" charset="0"/>
              </a:rPr>
              <a:t>Mengel</a:t>
            </a:r>
            <a:endParaRPr lang="en-US" sz="4600" b="1" dirty="0" smtClean="0">
              <a:solidFill>
                <a:schemeClr val="tx1"/>
              </a:solidFill>
              <a:cs typeface="Tahoma" pitchFamily="34" charset="0"/>
            </a:endParaRPr>
          </a:p>
          <a:p>
            <a:r>
              <a:rPr lang="en-US" sz="4600" b="1" dirty="0" smtClean="0">
                <a:solidFill>
                  <a:schemeClr val="tx1"/>
                </a:solidFill>
                <a:cs typeface="Tahoma" pitchFamily="34" charset="0"/>
              </a:rPr>
              <a:t>Department of Agronomy at Kansas State University, Manhattan, KS</a:t>
            </a:r>
          </a:p>
          <a:p>
            <a:r>
              <a:rPr lang="en-US" sz="4600" b="1" dirty="0" smtClean="0">
                <a:solidFill>
                  <a:schemeClr val="tx1"/>
                </a:solidFill>
                <a:cs typeface="Tahoma" pitchFamily="34" charset="0"/>
              </a:rPr>
              <a:t>Email: florerj@ksu.edu</a:t>
            </a:r>
          </a:p>
          <a:p>
            <a:endParaRPr lang="en-US" sz="8000" b="1" dirty="0" smtClean="0">
              <a:latin typeface="+mj-lt"/>
              <a:cs typeface="Tahoma" pitchFamily="34" charset="0"/>
            </a:endParaRPr>
          </a:p>
        </p:txBody>
      </p:sp>
      <p:sp>
        <p:nvSpPr>
          <p:cNvPr id="5" name="TextBox 4"/>
          <p:cNvSpPr txBox="1"/>
          <p:nvPr/>
        </p:nvSpPr>
        <p:spPr>
          <a:xfrm>
            <a:off x="228600" y="4800600"/>
            <a:ext cx="19659600" cy="914400"/>
          </a:xfrm>
          <a:prstGeom prst="rect">
            <a:avLst/>
          </a:prstGeom>
          <a:solidFill>
            <a:srgbClr val="7030A0"/>
          </a:solidFill>
          <a:ln w="38100">
            <a:solidFill>
              <a:srgbClr val="7030A0"/>
            </a:solidFill>
          </a:ln>
        </p:spPr>
        <p:txBody>
          <a:bodyPr wrap="square" rtlCol="0">
            <a:spAutoFit/>
          </a:bodyPr>
          <a:lstStyle/>
          <a:p>
            <a:pPr algn="ctr"/>
            <a:r>
              <a:rPr lang="en-US" sz="6000" b="1" dirty="0" smtClean="0">
                <a:solidFill>
                  <a:schemeClr val="bg1"/>
                </a:solidFill>
              </a:rPr>
              <a:t>Introduction</a:t>
            </a:r>
            <a:endParaRPr lang="en-US" sz="6000" b="1" dirty="0">
              <a:solidFill>
                <a:schemeClr val="bg1"/>
              </a:solidFill>
            </a:endParaRPr>
          </a:p>
        </p:txBody>
      </p:sp>
      <p:pic>
        <p:nvPicPr>
          <p:cNvPr id="10" name="Picture 9" descr="KSU_logo4000px.png"/>
          <p:cNvPicPr>
            <a:picLocks noChangeAspect="1"/>
          </p:cNvPicPr>
          <p:nvPr/>
        </p:nvPicPr>
        <p:blipFill>
          <a:blip r:embed="rId3" cstate="print"/>
          <a:stretch>
            <a:fillRect/>
          </a:stretch>
        </p:blipFill>
        <p:spPr>
          <a:xfrm>
            <a:off x="2386584" y="2304288"/>
            <a:ext cx="5836599" cy="1371600"/>
          </a:xfrm>
          <a:prstGeom prst="rect">
            <a:avLst/>
          </a:prstGeom>
          <a:noFill/>
          <a:ln>
            <a:noFill/>
          </a:ln>
        </p:spPr>
      </p:pic>
      <p:sp>
        <p:nvSpPr>
          <p:cNvPr id="16" name="TextBox 15"/>
          <p:cNvSpPr txBox="1"/>
          <p:nvPr/>
        </p:nvSpPr>
        <p:spPr>
          <a:xfrm>
            <a:off x="20802600" y="31758898"/>
            <a:ext cx="19659600" cy="914400"/>
          </a:xfrm>
          <a:prstGeom prst="rect">
            <a:avLst/>
          </a:prstGeom>
          <a:solidFill>
            <a:srgbClr val="7030A0"/>
          </a:solidFill>
          <a:ln w="38100">
            <a:solidFill>
              <a:srgbClr val="7030A0"/>
            </a:solidFill>
          </a:ln>
        </p:spPr>
        <p:txBody>
          <a:bodyPr wrap="square" rtlCol="0">
            <a:spAutoFit/>
          </a:bodyPr>
          <a:lstStyle/>
          <a:p>
            <a:pPr algn="ctr"/>
            <a:r>
              <a:rPr lang="en-US" sz="6000" b="1" dirty="0" smtClean="0">
                <a:solidFill>
                  <a:schemeClr val="bg1"/>
                </a:solidFill>
              </a:rPr>
              <a:t>Conclusion</a:t>
            </a:r>
            <a:endParaRPr lang="en-US" sz="6000" b="1" dirty="0">
              <a:solidFill>
                <a:schemeClr val="bg1"/>
              </a:solidFill>
            </a:endParaRPr>
          </a:p>
        </p:txBody>
      </p:sp>
      <p:sp>
        <p:nvSpPr>
          <p:cNvPr id="17" name="TextBox 16"/>
          <p:cNvSpPr txBox="1"/>
          <p:nvPr/>
        </p:nvSpPr>
        <p:spPr>
          <a:xfrm>
            <a:off x="20797764" y="31726287"/>
            <a:ext cx="19659600" cy="5029200"/>
          </a:xfrm>
          <a:prstGeom prst="rect">
            <a:avLst/>
          </a:prstGeom>
          <a:noFill/>
          <a:ln w="38100">
            <a:solidFill>
              <a:schemeClr val="tx1"/>
            </a:solidFill>
          </a:ln>
        </p:spPr>
        <p:txBody>
          <a:bodyPr wrap="square" rtlCol="0">
            <a:spAutoFit/>
          </a:bodyPr>
          <a:lstStyle/>
          <a:p>
            <a:endParaRPr lang="en-US" sz="3600" dirty="0" smtClean="0">
              <a:latin typeface="Times New Roman" pitchFamily="18" charset="0"/>
              <a:ea typeface="Tahoma" pitchFamily="34" charset="0"/>
              <a:cs typeface="Times New Roman" pitchFamily="18" charset="0"/>
            </a:endParaRPr>
          </a:p>
          <a:p>
            <a:endParaRPr lang="en-US" sz="3600" dirty="0" smtClean="0">
              <a:latin typeface="Times New Roman" pitchFamily="18" charset="0"/>
              <a:ea typeface="Tahoma" pitchFamily="34" charset="0"/>
              <a:cs typeface="Times New Roman" pitchFamily="18" charset="0"/>
            </a:endParaRPr>
          </a:p>
          <a:p>
            <a:r>
              <a:rPr lang="en-US" sz="3600" dirty="0" smtClean="0">
                <a:latin typeface="Times New Roman" pitchFamily="18" charset="0"/>
                <a:ea typeface="Tahoma" pitchFamily="34" charset="0"/>
                <a:cs typeface="Times New Roman" pitchFamily="18" charset="0"/>
              </a:rPr>
              <a:t>Many wavelengths  can be utilized to construct a  linear equation to predict OM, total N and P.  Moisture greatly affects soil reflectance.   Moisture can be accounted for by using certain wavelengths, allowing a prediction across soil moisture content.  It is important to note that these readings were done on bare soil. Readings in the field may have residue blocking soil reflectance, and will likely only give similar readings if the soil under the residue surface is exposed or extracted.  For similar equations to be useful across a broad range of Kansas soils, many more samples beyond the number of wavelengths used as predictors must be included. </a:t>
            </a:r>
            <a:endParaRPr lang="en-US" sz="3600" dirty="0">
              <a:latin typeface="Times New Roman" pitchFamily="18" charset="0"/>
              <a:ea typeface="Tahoma" pitchFamily="34" charset="0"/>
              <a:cs typeface="Times New Roman" pitchFamily="18" charset="0"/>
            </a:endParaRPr>
          </a:p>
        </p:txBody>
      </p:sp>
      <p:sp>
        <p:nvSpPr>
          <p:cNvPr id="18" name="TextBox 17"/>
          <p:cNvSpPr txBox="1"/>
          <p:nvPr/>
        </p:nvSpPr>
        <p:spPr>
          <a:xfrm>
            <a:off x="228600" y="12573000"/>
            <a:ext cx="19659600" cy="914400"/>
          </a:xfrm>
          <a:prstGeom prst="rect">
            <a:avLst/>
          </a:prstGeom>
          <a:solidFill>
            <a:srgbClr val="7030A0"/>
          </a:solidFill>
          <a:ln w="38100">
            <a:solidFill>
              <a:srgbClr val="7030A0"/>
            </a:solidFill>
          </a:ln>
        </p:spPr>
        <p:txBody>
          <a:bodyPr wrap="square" rtlCol="0">
            <a:spAutoFit/>
          </a:bodyPr>
          <a:lstStyle/>
          <a:p>
            <a:pPr algn="ctr"/>
            <a:r>
              <a:rPr lang="en-US" sz="6000" b="1" dirty="0" smtClean="0">
                <a:solidFill>
                  <a:schemeClr val="bg1"/>
                </a:solidFill>
              </a:rPr>
              <a:t>Objectives</a:t>
            </a:r>
            <a:endParaRPr lang="en-US" sz="6000" b="1" dirty="0">
              <a:solidFill>
                <a:schemeClr val="bg1"/>
              </a:solidFill>
            </a:endParaRPr>
          </a:p>
        </p:txBody>
      </p:sp>
      <p:sp>
        <p:nvSpPr>
          <p:cNvPr id="19" name="TextBox 18"/>
          <p:cNvSpPr txBox="1"/>
          <p:nvPr/>
        </p:nvSpPr>
        <p:spPr>
          <a:xfrm>
            <a:off x="228600" y="12573000"/>
            <a:ext cx="19659600" cy="4114800"/>
          </a:xfrm>
          <a:prstGeom prst="rect">
            <a:avLst/>
          </a:prstGeom>
          <a:noFill/>
          <a:ln w="38100">
            <a:solidFill>
              <a:schemeClr val="tx1"/>
            </a:solidFill>
          </a:ln>
        </p:spPr>
        <p:txBody>
          <a:bodyPr wrap="square" rtlCol="0">
            <a:spAutoFit/>
          </a:bodyPr>
          <a:lstStyle/>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To determine if useable correlations could be developed between </a:t>
            </a:r>
            <a:r>
              <a:rPr lang="en-US" sz="3600" dirty="0">
                <a:latin typeface="Times New Roman" pitchFamily="18" charset="0"/>
                <a:cs typeface="Times New Roman" pitchFamily="18" charset="0"/>
              </a:rPr>
              <a:t>wet lab analyses </a:t>
            </a:r>
            <a:r>
              <a:rPr lang="en-US" sz="3600" dirty="0" smtClean="0">
                <a:latin typeface="Times New Roman" pitchFamily="18" charset="0"/>
                <a:cs typeface="Times New Roman" pitchFamily="18" charset="0"/>
              </a:rPr>
              <a:t>and spectrometer readings for SOM, total N and available P in Kansas soils.</a:t>
            </a:r>
            <a:endParaRPr lang="en-US" sz="3600" dirty="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To </a:t>
            </a:r>
            <a:r>
              <a:rPr lang="en-US" sz="3600" dirty="0" smtClean="0">
                <a:latin typeface="Times New Roman" pitchFamily="18" charset="0"/>
                <a:cs typeface="Times New Roman" pitchFamily="18" charset="0"/>
              </a:rPr>
              <a:t>establish </a:t>
            </a:r>
            <a:r>
              <a:rPr lang="en-US" sz="3600" dirty="0">
                <a:latin typeface="Times New Roman" pitchFamily="18" charset="0"/>
                <a:cs typeface="Times New Roman" pitchFamily="18" charset="0"/>
              </a:rPr>
              <a:t>the effect of </a:t>
            </a:r>
            <a:r>
              <a:rPr lang="en-US" sz="3600" dirty="0" smtClean="0">
                <a:latin typeface="Times New Roman" pitchFamily="18" charset="0"/>
                <a:cs typeface="Times New Roman" pitchFamily="18" charset="0"/>
              </a:rPr>
              <a:t>soil moisture </a:t>
            </a:r>
            <a:r>
              <a:rPr lang="en-US" sz="3600" dirty="0">
                <a:latin typeface="Times New Roman" pitchFamily="18" charset="0"/>
                <a:cs typeface="Times New Roman" pitchFamily="18" charset="0"/>
              </a:rPr>
              <a:t>on the reflectance </a:t>
            </a:r>
            <a:r>
              <a:rPr lang="en-US" sz="3600" dirty="0" smtClean="0">
                <a:latin typeface="Times New Roman" pitchFamily="18" charset="0"/>
                <a:cs typeface="Times New Roman" pitchFamily="18" charset="0"/>
              </a:rPr>
              <a:t>values of specific wavelengths and the measurement </a:t>
            </a:r>
            <a:r>
              <a:rPr lang="en-US" sz="3600" dirty="0">
                <a:latin typeface="Times New Roman" pitchFamily="18" charset="0"/>
                <a:cs typeface="Times New Roman" pitchFamily="18" charset="0"/>
              </a:rPr>
              <a:t>of the soil properties in </a:t>
            </a:r>
            <a:r>
              <a:rPr lang="en-US" sz="3600" dirty="0" smtClean="0">
                <a:latin typeface="Times New Roman" pitchFamily="18" charset="0"/>
                <a:cs typeface="Times New Roman" pitchFamily="18" charset="0"/>
              </a:rPr>
              <a:t>question.</a:t>
            </a:r>
            <a:endParaRPr lang="en-US" sz="3600" dirty="0">
              <a:latin typeface="Times New Roman" pitchFamily="18" charset="0"/>
              <a:cs typeface="Times New Roman" pitchFamily="18" charset="0"/>
            </a:endParaRPr>
          </a:p>
        </p:txBody>
      </p:sp>
      <p:sp>
        <p:nvSpPr>
          <p:cNvPr id="21" name="TextBox 20"/>
          <p:cNvSpPr txBox="1"/>
          <p:nvPr/>
        </p:nvSpPr>
        <p:spPr>
          <a:xfrm>
            <a:off x="20802600" y="4800600"/>
            <a:ext cx="19659600" cy="914400"/>
          </a:xfrm>
          <a:prstGeom prst="rect">
            <a:avLst/>
          </a:prstGeom>
          <a:solidFill>
            <a:srgbClr val="7030A0"/>
          </a:solidFill>
          <a:ln w="38100">
            <a:solidFill>
              <a:srgbClr val="7030A0"/>
            </a:solidFill>
          </a:ln>
        </p:spPr>
        <p:txBody>
          <a:bodyPr wrap="square" rtlCol="0">
            <a:spAutoFit/>
          </a:bodyPr>
          <a:lstStyle/>
          <a:p>
            <a:pPr algn="ctr"/>
            <a:r>
              <a:rPr lang="en-US" sz="6000" b="1" dirty="0" smtClean="0">
                <a:solidFill>
                  <a:schemeClr val="bg1"/>
                </a:solidFill>
              </a:rPr>
              <a:t>Results</a:t>
            </a:r>
            <a:endParaRPr lang="en-US" sz="6000" b="1" dirty="0">
              <a:solidFill>
                <a:schemeClr val="bg1"/>
              </a:solidFill>
            </a:endParaRPr>
          </a:p>
        </p:txBody>
      </p:sp>
      <p:sp>
        <p:nvSpPr>
          <p:cNvPr id="26" name="TextBox 25"/>
          <p:cNvSpPr txBox="1"/>
          <p:nvPr/>
        </p:nvSpPr>
        <p:spPr>
          <a:xfrm>
            <a:off x="20802600" y="37261800"/>
            <a:ext cx="19659600" cy="914400"/>
          </a:xfrm>
          <a:prstGeom prst="rect">
            <a:avLst/>
          </a:prstGeom>
          <a:solidFill>
            <a:srgbClr val="7030A0"/>
          </a:solidFill>
          <a:ln w="38100">
            <a:solidFill>
              <a:srgbClr val="7030A0"/>
            </a:solidFill>
          </a:ln>
        </p:spPr>
        <p:txBody>
          <a:bodyPr wrap="square" rtlCol="0" anchor="ctr">
            <a:spAutoFit/>
          </a:bodyPr>
          <a:lstStyle/>
          <a:p>
            <a:pPr algn="ctr"/>
            <a:r>
              <a:rPr lang="en-US" sz="6000" b="1" dirty="0" smtClean="0">
                <a:solidFill>
                  <a:schemeClr val="bg1"/>
                </a:solidFill>
              </a:rPr>
              <a:t>Acknowledgments</a:t>
            </a:r>
            <a:endParaRPr lang="en-US" sz="6000" b="1" dirty="0">
              <a:solidFill>
                <a:schemeClr val="bg1"/>
              </a:solidFill>
            </a:endParaRPr>
          </a:p>
        </p:txBody>
      </p:sp>
      <p:sp>
        <p:nvSpPr>
          <p:cNvPr id="34" name="TextBox 33"/>
          <p:cNvSpPr txBox="1"/>
          <p:nvPr/>
        </p:nvSpPr>
        <p:spPr>
          <a:xfrm>
            <a:off x="20802600" y="37239476"/>
            <a:ext cx="19659600" cy="2308324"/>
          </a:xfrm>
          <a:prstGeom prst="rect">
            <a:avLst/>
          </a:prstGeom>
          <a:noFill/>
          <a:ln w="38100">
            <a:solidFill>
              <a:schemeClr val="tx1"/>
            </a:solidFill>
          </a:ln>
        </p:spPr>
        <p:txBody>
          <a:bodyPr wrap="square" rtlCol="0">
            <a:spAutoFit/>
          </a:bodyPr>
          <a:lstStyle/>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 authors would like to thank Nan An for technical support with the </a:t>
            </a:r>
            <a:r>
              <a:rPr lang="en-US" sz="3600" dirty="0" err="1" smtClean="0">
                <a:latin typeface="Times New Roman" pitchFamily="18" charset="0"/>
                <a:cs typeface="Times New Roman" pitchFamily="18" charset="0"/>
              </a:rPr>
              <a:t>spectroradiometer</a:t>
            </a:r>
            <a:r>
              <a:rPr lang="en-US" sz="3600" dirty="0" smtClean="0">
                <a:latin typeface="Times New Roman" pitchFamily="18" charset="0"/>
                <a:cs typeface="Times New Roman" pitchFamily="18" charset="0"/>
              </a:rPr>
              <a:t>,  along with  Lynn  </a:t>
            </a:r>
            <a:r>
              <a:rPr lang="en-US" sz="3600" dirty="0" err="1" smtClean="0">
                <a:latin typeface="Times New Roman" pitchFamily="18" charset="0"/>
                <a:cs typeface="Times New Roman" pitchFamily="18" charset="0"/>
              </a:rPr>
              <a:t>Hargrave</a:t>
            </a:r>
            <a:r>
              <a:rPr lang="en-US" sz="3600" dirty="0" smtClean="0">
                <a:latin typeface="Times New Roman" pitchFamily="18" charset="0"/>
                <a:cs typeface="Times New Roman" pitchFamily="18" charset="0"/>
              </a:rPr>
              <a:t> and Kathy Lowe for soil analysis. </a:t>
            </a:r>
            <a:endParaRPr lang="en-US" sz="3600" dirty="0">
              <a:latin typeface="Times New Roman" pitchFamily="18" charset="0"/>
              <a:cs typeface="Times New Roman" pitchFamily="18" charset="0"/>
            </a:endParaRPr>
          </a:p>
        </p:txBody>
      </p:sp>
      <p:sp>
        <p:nvSpPr>
          <p:cNvPr id="2" name="TextBox 1"/>
          <p:cNvSpPr txBox="1"/>
          <p:nvPr/>
        </p:nvSpPr>
        <p:spPr>
          <a:xfrm>
            <a:off x="20802600" y="5803314"/>
            <a:ext cx="19659600" cy="646331"/>
          </a:xfrm>
          <a:prstGeom prst="rect">
            <a:avLst/>
          </a:prstGeom>
          <a:noFill/>
        </p:spPr>
        <p:txBody>
          <a:bodyPr wrap="square" rtlCol="0" anchor="ctr">
            <a:spAutoFit/>
          </a:bodyPr>
          <a:lstStyle/>
          <a:p>
            <a:pPr algn="ctr"/>
            <a:r>
              <a:rPr lang="en-US" sz="3600" b="1" dirty="0" smtClean="0">
                <a:cs typeface="Tahoma" pitchFamily="34" charset="0"/>
              </a:rPr>
              <a:t>Predicted versus measured values for 25 soils at 0% gravimetric moisture</a:t>
            </a:r>
            <a:endParaRPr lang="en-US" sz="3600" b="1" dirty="0">
              <a:cs typeface="Tahoma" pitchFamily="34" charset="0"/>
            </a:endParaRPr>
          </a:p>
        </p:txBody>
      </p:sp>
      <p:pic>
        <p:nvPicPr>
          <p:cNvPr id="4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t="23482" b="17913"/>
          <a:stretch>
            <a:fillRect/>
          </a:stretch>
        </p:blipFill>
        <p:spPr bwMode="auto">
          <a:xfrm>
            <a:off x="12115799" y="19888200"/>
            <a:ext cx="7315200" cy="388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20802600" y="17279034"/>
            <a:ext cx="19659600" cy="646331"/>
          </a:xfrm>
          <a:prstGeom prst="rect">
            <a:avLst/>
          </a:prstGeom>
          <a:noFill/>
        </p:spPr>
        <p:txBody>
          <a:bodyPr wrap="square" rtlCol="0" anchor="ctr">
            <a:spAutoFit/>
          </a:bodyPr>
          <a:lstStyle/>
          <a:p>
            <a:pPr algn="ctr"/>
            <a:r>
              <a:rPr lang="en-US" sz="3600" b="1" dirty="0" smtClean="0">
                <a:cs typeface="Tahoma" pitchFamily="34" charset="0"/>
              </a:rPr>
              <a:t>Effect of </a:t>
            </a:r>
            <a:r>
              <a:rPr lang="en-US" sz="3600" b="1" dirty="0">
                <a:cs typeface="Tahoma" pitchFamily="34" charset="0"/>
              </a:rPr>
              <a:t>m</a:t>
            </a:r>
            <a:r>
              <a:rPr lang="en-US" sz="3600" b="1" dirty="0" smtClean="0">
                <a:cs typeface="Tahoma" pitchFamily="34" charset="0"/>
              </a:rPr>
              <a:t>oisture on reflectance for 10 soils  </a:t>
            </a:r>
            <a:endParaRPr lang="en-US" sz="3600" b="1" dirty="0">
              <a:cs typeface="Tahoma" pitchFamily="34" charset="0"/>
            </a:endParaRPr>
          </a:p>
        </p:txBody>
      </p:sp>
      <p:graphicFrame>
        <p:nvGraphicFramePr>
          <p:cNvPr id="43" name="Chart 42"/>
          <p:cNvGraphicFramePr>
            <a:graphicFrameLocks/>
          </p:cNvGraphicFramePr>
          <p:nvPr>
            <p:extLst>
              <p:ext uri="{D42A27DB-BD31-4B8C-83A1-F6EECF244321}">
                <p14:modId xmlns:p14="http://schemas.microsoft.com/office/powerpoint/2010/main" val="3676660797"/>
              </p:ext>
            </p:extLst>
          </p:nvPr>
        </p:nvGraphicFramePr>
        <p:xfrm>
          <a:off x="30861000" y="11887200"/>
          <a:ext cx="9144000" cy="5029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4" name="Chart 43"/>
          <p:cNvGraphicFramePr>
            <a:graphicFrameLocks/>
          </p:cNvGraphicFramePr>
          <p:nvPr>
            <p:extLst>
              <p:ext uri="{D42A27DB-BD31-4B8C-83A1-F6EECF244321}">
                <p14:modId xmlns:p14="http://schemas.microsoft.com/office/powerpoint/2010/main" val="1008499254"/>
              </p:ext>
            </p:extLst>
          </p:nvPr>
        </p:nvGraphicFramePr>
        <p:xfrm>
          <a:off x="30861000" y="6629400"/>
          <a:ext cx="9147612" cy="5029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6" name="Chart 45"/>
          <p:cNvGraphicFramePr>
            <a:graphicFrameLocks/>
          </p:cNvGraphicFramePr>
          <p:nvPr>
            <p:extLst>
              <p:ext uri="{D42A27DB-BD31-4B8C-83A1-F6EECF244321}">
                <p14:modId xmlns:p14="http://schemas.microsoft.com/office/powerpoint/2010/main" val="3374531118"/>
              </p:ext>
            </p:extLst>
          </p:nvPr>
        </p:nvGraphicFramePr>
        <p:xfrm>
          <a:off x="21259800" y="6629400"/>
          <a:ext cx="9140875" cy="5029200"/>
        </p:xfrm>
        <a:graphic>
          <a:graphicData uri="http://schemas.openxmlformats.org/drawingml/2006/chart">
            <c:chart xmlns:c="http://schemas.openxmlformats.org/drawingml/2006/chart" xmlns:r="http://schemas.openxmlformats.org/officeDocument/2006/relationships" r:id="rId7"/>
          </a:graphicData>
        </a:graphic>
      </p:graphicFrame>
      <p:pic>
        <p:nvPicPr>
          <p:cNvPr id="47" name="Picture 2"/>
          <p:cNvPicPr>
            <a:picLocks noChangeArrowheads="1"/>
          </p:cNvPicPr>
          <p:nvPr/>
        </p:nvPicPr>
        <p:blipFill rotWithShape="1">
          <a:blip r:embed="rId8" cstate="print">
            <a:extLst>
              <a:ext uri="{28A0092B-C50C-407E-A947-70E740481C1C}">
                <a14:useLocalDpi xmlns:a14="http://schemas.microsoft.com/office/drawing/2010/main" val="0"/>
              </a:ext>
            </a:extLst>
          </a:blip>
          <a:srcRect t="31145" r="3653" b="1939"/>
          <a:stretch/>
        </p:blipFill>
        <p:spPr bwMode="auto">
          <a:xfrm>
            <a:off x="21122640" y="18059400"/>
            <a:ext cx="6080760" cy="337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27808" b="1768"/>
          <a:stretch/>
        </p:blipFill>
        <p:spPr bwMode="auto">
          <a:xfrm>
            <a:off x="27660600" y="18059400"/>
            <a:ext cx="6080760" cy="3338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rrowheads="1"/>
          </p:cNvPicPr>
          <p:nvPr/>
        </p:nvPicPr>
        <p:blipFill rotWithShape="1">
          <a:blip r:embed="rId10" cstate="print">
            <a:extLst>
              <a:ext uri="{28A0092B-C50C-407E-A947-70E740481C1C}">
                <a14:useLocalDpi xmlns:a14="http://schemas.microsoft.com/office/drawing/2010/main" val="0"/>
              </a:ext>
            </a:extLst>
          </a:blip>
          <a:srcRect t="34663" b="2938"/>
          <a:stretch/>
        </p:blipFill>
        <p:spPr bwMode="auto">
          <a:xfrm>
            <a:off x="34218159" y="18059400"/>
            <a:ext cx="6080760" cy="3338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 name="TextBox 50"/>
          <p:cNvSpPr txBox="1"/>
          <p:nvPr/>
        </p:nvSpPr>
        <p:spPr>
          <a:xfrm>
            <a:off x="22267371" y="21488400"/>
            <a:ext cx="4105401" cy="400110"/>
          </a:xfrm>
          <a:prstGeom prst="rect">
            <a:avLst/>
          </a:prstGeom>
          <a:noFill/>
          <a:ln>
            <a:noFill/>
          </a:ln>
        </p:spPr>
        <p:txBody>
          <a:bodyPr wrap="square" rtlCol="0">
            <a:spAutoFit/>
          </a:bodyPr>
          <a:lstStyle/>
          <a:p>
            <a:r>
              <a:rPr lang="en-US" sz="2000" dirty="0" smtClean="0">
                <a:cs typeface="Tahoma" pitchFamily="34" charset="0"/>
              </a:rPr>
              <a:t>0% gravimetric  moisture </a:t>
            </a:r>
            <a:endParaRPr lang="en-US" sz="3600" dirty="0">
              <a:cs typeface="Tahoma" pitchFamily="34" charset="0"/>
            </a:endParaRPr>
          </a:p>
        </p:txBody>
      </p:sp>
      <p:sp>
        <p:nvSpPr>
          <p:cNvPr id="52" name="TextBox 51"/>
          <p:cNvSpPr txBox="1"/>
          <p:nvPr/>
        </p:nvSpPr>
        <p:spPr>
          <a:xfrm>
            <a:off x="28765431" y="21488400"/>
            <a:ext cx="4105401" cy="400110"/>
          </a:xfrm>
          <a:prstGeom prst="rect">
            <a:avLst/>
          </a:prstGeom>
          <a:noFill/>
          <a:ln>
            <a:noFill/>
          </a:ln>
        </p:spPr>
        <p:txBody>
          <a:bodyPr wrap="square" rtlCol="0">
            <a:spAutoFit/>
          </a:bodyPr>
          <a:lstStyle/>
          <a:p>
            <a:r>
              <a:rPr lang="en-US" sz="2000" dirty="0" smtClean="0">
                <a:cs typeface="Tahoma" pitchFamily="34" charset="0"/>
              </a:rPr>
              <a:t>10% gravimetric  moisture </a:t>
            </a:r>
            <a:endParaRPr lang="en-US" sz="3600" dirty="0">
              <a:cs typeface="Tahoma" pitchFamily="34" charset="0"/>
            </a:endParaRPr>
          </a:p>
        </p:txBody>
      </p:sp>
      <p:sp>
        <p:nvSpPr>
          <p:cNvPr id="53" name="TextBox 52"/>
          <p:cNvSpPr txBox="1"/>
          <p:nvPr/>
        </p:nvSpPr>
        <p:spPr>
          <a:xfrm>
            <a:off x="35373771" y="21488400"/>
            <a:ext cx="4105401" cy="400110"/>
          </a:xfrm>
          <a:prstGeom prst="rect">
            <a:avLst/>
          </a:prstGeom>
          <a:noFill/>
          <a:ln>
            <a:noFill/>
          </a:ln>
        </p:spPr>
        <p:txBody>
          <a:bodyPr wrap="square" rtlCol="0">
            <a:spAutoFit/>
          </a:bodyPr>
          <a:lstStyle/>
          <a:p>
            <a:r>
              <a:rPr lang="en-US" sz="2000" dirty="0" smtClean="0">
                <a:cs typeface="Tahoma" pitchFamily="34" charset="0"/>
              </a:rPr>
              <a:t>20% gravimetric  moisture </a:t>
            </a:r>
            <a:endParaRPr lang="en-US" sz="3600" dirty="0">
              <a:cs typeface="Tahoma"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79721962"/>
              </p:ext>
            </p:extLst>
          </p:nvPr>
        </p:nvGraphicFramePr>
        <p:xfrm>
          <a:off x="36347400" y="12115800"/>
          <a:ext cx="3429000" cy="4571996"/>
        </p:xfrm>
        <a:graphic>
          <a:graphicData uri="http://schemas.openxmlformats.org/drawingml/2006/table">
            <a:tbl>
              <a:tblPr>
                <a:tableStyleId>{5C22544A-7EE6-4342-B048-85BDC9FD1C3A}</a:tableStyleId>
              </a:tblPr>
              <a:tblGrid>
                <a:gridCol w="1143000"/>
                <a:gridCol w="1143000"/>
                <a:gridCol w="1143000"/>
              </a:tblGrid>
              <a:tr h="305483">
                <a:tc gridSpan="3">
                  <a:txBody>
                    <a:bodyPr/>
                    <a:lstStyle/>
                    <a:p>
                      <a:pPr algn="ctr" fontAlgn="ctr"/>
                      <a:r>
                        <a:rPr lang="en-US" sz="1800" b="1" u="none" strike="noStrike" dirty="0" smtClean="0">
                          <a:effectLst/>
                          <a:latin typeface="+mn-lt"/>
                          <a:cs typeface="Times New Roman" pitchFamily="18" charset="0"/>
                        </a:rPr>
                        <a:t>Phosphorus</a:t>
                      </a:r>
                      <a:endParaRPr lang="en-US" sz="1800" b="1"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r>
              <a:tr h="305483">
                <a:tc rowSpan="2">
                  <a:txBody>
                    <a:bodyPr/>
                    <a:lstStyle/>
                    <a:p>
                      <a:pPr algn="ctr" fontAlgn="b"/>
                      <a:r>
                        <a:rPr lang="en-US" sz="1800" u="none" strike="noStrike" dirty="0">
                          <a:effectLst/>
                          <a:latin typeface="+mn-lt"/>
                          <a:cs typeface="Times New Roman" pitchFamily="18" charset="0"/>
                        </a:rPr>
                        <a:t> </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Intercept</a:t>
                      </a:r>
                      <a:endParaRPr lang="en-US" sz="1800" b="1"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smtClean="0">
                          <a:effectLst/>
                          <a:latin typeface="+mn-lt"/>
                          <a:cs typeface="Times New Roman" pitchFamily="18" charset="0"/>
                        </a:rPr>
                        <a:t>P-Value</a:t>
                      </a:r>
                      <a:endParaRPr lang="en-US" sz="1800" b="1"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vMerge="1">
                  <a:txBody>
                    <a:bodyPr/>
                    <a:lstStyle/>
                    <a:p>
                      <a:endParaRPr lang="en-US"/>
                    </a:p>
                  </a:txBody>
                  <a:tcPr/>
                </a:tc>
                <a:tc>
                  <a:txBody>
                    <a:bodyPr/>
                    <a:lstStyle/>
                    <a:p>
                      <a:pPr algn="ctr" fontAlgn="b"/>
                      <a:r>
                        <a:rPr lang="en-US" sz="1800" u="none" strike="noStrike" dirty="0">
                          <a:effectLst/>
                          <a:latin typeface="+mn-lt"/>
                          <a:cs typeface="Times New Roman" pitchFamily="18" charset="0"/>
                        </a:rPr>
                        <a:t>179</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0.14</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0717">
                <a:tc>
                  <a:txBody>
                    <a:bodyPr/>
                    <a:lstStyle/>
                    <a:p>
                      <a:pPr algn="ctr" fontAlgn="b"/>
                      <a:r>
                        <a:rPr lang="en-US" sz="1800" u="none" strike="noStrike" dirty="0">
                          <a:effectLst/>
                          <a:latin typeface="+mn-lt"/>
                          <a:cs typeface="Times New Roman" pitchFamily="18" charset="0"/>
                        </a:rPr>
                        <a:t>Wavelength  (nm)</a:t>
                      </a:r>
                      <a:endParaRPr lang="en-US" sz="1800" b="1"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Slope </a:t>
                      </a:r>
                      <a:r>
                        <a:rPr lang="en-US" sz="1800" u="none" strike="noStrike" dirty="0" smtClean="0">
                          <a:effectLst/>
                          <a:latin typeface="+mn-lt"/>
                          <a:cs typeface="Times New Roman" pitchFamily="18" charset="0"/>
                        </a:rPr>
                        <a:t>Coefficient </a:t>
                      </a:r>
                      <a:endParaRPr lang="en-US" sz="1800" b="1"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smtClean="0">
                          <a:effectLst/>
                          <a:latin typeface="+mn-lt"/>
                          <a:cs typeface="Times New Roman" pitchFamily="18" charset="0"/>
                        </a:rPr>
                        <a:t>P-Value</a:t>
                      </a:r>
                      <a:endParaRPr lang="en-US" sz="1800" b="1"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450</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12496</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0.0001</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550</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-16389</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0.0008</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650</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125697</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0.0001</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670</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-151041</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0.0001</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760</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38603</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0.0002</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975</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-8496</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0.0003</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1402</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8915</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0.0077</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1675</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-9900</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0.0264</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2132</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latin typeface="+mn-lt"/>
                          <a:cs typeface="Times New Roman" pitchFamily="18" charset="0"/>
                        </a:rPr>
                        <a:t>11261</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0.0213</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5483">
                <a:tc>
                  <a:txBody>
                    <a:bodyPr/>
                    <a:lstStyle/>
                    <a:p>
                      <a:pPr algn="ctr" fontAlgn="b"/>
                      <a:r>
                        <a:rPr lang="en-US" sz="1800" u="none" strike="noStrike">
                          <a:effectLst/>
                          <a:latin typeface="+mn-lt"/>
                          <a:cs typeface="Times New Roman" pitchFamily="18" charset="0"/>
                        </a:rPr>
                        <a:t>2331</a:t>
                      </a:r>
                      <a:endParaRPr lang="en-US" sz="1800" b="0" i="0" u="none" strike="noStrike">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-8805</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latin typeface="+mn-lt"/>
                          <a:cs typeface="Times New Roman" pitchFamily="18" charset="0"/>
                        </a:rPr>
                        <a:t>0.0085</a:t>
                      </a:r>
                      <a:endParaRPr lang="en-US" sz="1800" b="0" i="0" u="none" strike="noStrike" dirty="0">
                        <a:solidFill>
                          <a:srgbClr val="000000"/>
                        </a:solidFill>
                        <a:effectLst/>
                        <a:latin typeface="+mn-lt"/>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2" name="Chart 31"/>
          <p:cNvGraphicFramePr>
            <a:graphicFrameLocks/>
          </p:cNvGraphicFramePr>
          <p:nvPr>
            <p:extLst>
              <p:ext uri="{D42A27DB-BD31-4B8C-83A1-F6EECF244321}">
                <p14:modId xmlns:p14="http://schemas.microsoft.com/office/powerpoint/2010/main" val="4049730878"/>
              </p:ext>
            </p:extLst>
          </p:nvPr>
        </p:nvGraphicFramePr>
        <p:xfrm>
          <a:off x="21259800" y="11887200"/>
          <a:ext cx="9144000" cy="5029200"/>
        </p:xfrm>
        <a:graphic>
          <a:graphicData uri="http://schemas.openxmlformats.org/drawingml/2006/chart">
            <c:chart xmlns:c="http://schemas.openxmlformats.org/drawingml/2006/chart" xmlns:r="http://schemas.openxmlformats.org/officeDocument/2006/relationships" r:id="rId11"/>
          </a:graphicData>
        </a:graphic>
      </p:graphicFrame>
      <p:sp>
        <p:nvSpPr>
          <p:cNvPr id="36" name="TextBox 35"/>
          <p:cNvSpPr txBox="1"/>
          <p:nvPr/>
        </p:nvSpPr>
        <p:spPr>
          <a:xfrm>
            <a:off x="20802600" y="22079634"/>
            <a:ext cx="19659600" cy="646331"/>
          </a:xfrm>
          <a:prstGeom prst="rect">
            <a:avLst/>
          </a:prstGeom>
          <a:noFill/>
        </p:spPr>
        <p:txBody>
          <a:bodyPr wrap="square" rtlCol="0" anchor="ctr">
            <a:spAutoFit/>
          </a:bodyPr>
          <a:lstStyle/>
          <a:p>
            <a:pPr algn="ctr"/>
            <a:r>
              <a:rPr lang="en-US" sz="3600" b="1" dirty="0" smtClean="0">
                <a:cs typeface="Tahoma" pitchFamily="34" charset="0"/>
              </a:rPr>
              <a:t>Predicted versus measured values for 10 soils with 0, 10, and 20% gravimetric water content</a:t>
            </a:r>
            <a:endParaRPr lang="en-US" sz="3600" b="1" dirty="0">
              <a:cs typeface="Tahoma" pitchFamily="34" charset="0"/>
            </a:endParaRPr>
          </a:p>
        </p:txBody>
      </p:sp>
      <p:graphicFrame>
        <p:nvGraphicFramePr>
          <p:cNvPr id="49" name="Chart 48"/>
          <p:cNvGraphicFramePr>
            <a:graphicFrameLocks/>
          </p:cNvGraphicFramePr>
          <p:nvPr>
            <p:extLst>
              <p:ext uri="{D42A27DB-BD31-4B8C-83A1-F6EECF244321}">
                <p14:modId xmlns:p14="http://schemas.microsoft.com/office/powerpoint/2010/main" val="770511391"/>
              </p:ext>
            </p:extLst>
          </p:nvPr>
        </p:nvGraphicFramePr>
        <p:xfrm>
          <a:off x="27889200" y="22860000"/>
          <a:ext cx="5486400" cy="822960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50" name="Chart 49"/>
          <p:cNvGraphicFramePr>
            <a:graphicFrameLocks/>
          </p:cNvGraphicFramePr>
          <p:nvPr>
            <p:extLst>
              <p:ext uri="{D42A27DB-BD31-4B8C-83A1-F6EECF244321}">
                <p14:modId xmlns:p14="http://schemas.microsoft.com/office/powerpoint/2010/main" val="2173684311"/>
              </p:ext>
            </p:extLst>
          </p:nvPr>
        </p:nvGraphicFramePr>
        <p:xfrm>
          <a:off x="21717000" y="22860000"/>
          <a:ext cx="5486400" cy="8229600"/>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54" name="Chart 53"/>
          <p:cNvGraphicFramePr>
            <a:graphicFrameLocks/>
          </p:cNvGraphicFramePr>
          <p:nvPr>
            <p:extLst>
              <p:ext uri="{D42A27DB-BD31-4B8C-83A1-F6EECF244321}">
                <p14:modId xmlns:p14="http://schemas.microsoft.com/office/powerpoint/2010/main" val="2707676149"/>
              </p:ext>
            </p:extLst>
          </p:nvPr>
        </p:nvGraphicFramePr>
        <p:xfrm>
          <a:off x="34061399" y="22860000"/>
          <a:ext cx="5486400" cy="8229600"/>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33978632"/>
              </p:ext>
            </p:extLst>
          </p:nvPr>
        </p:nvGraphicFramePr>
        <p:xfrm>
          <a:off x="28346400" y="27432000"/>
          <a:ext cx="4572000" cy="3547110"/>
        </p:xfrm>
        <a:graphic>
          <a:graphicData uri="http://schemas.openxmlformats.org/drawingml/2006/table">
            <a:tbl>
              <a:tblPr>
                <a:tableStyleId>{5C22544A-7EE6-4342-B048-85BDC9FD1C3A}</a:tableStyleId>
              </a:tblPr>
              <a:tblGrid>
                <a:gridCol w="1524000"/>
                <a:gridCol w="1524000"/>
                <a:gridCol w="1524000"/>
              </a:tblGrid>
              <a:tr h="244929">
                <a:tc rowSpan="2">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Intercept</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smtClean="0">
                          <a:effectLst/>
                        </a:rPr>
                        <a:t>P-Value</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vMerge="1">
                  <a:txBody>
                    <a:bodyPr/>
                    <a:lstStyle/>
                    <a:p>
                      <a:endParaRPr lang="en-US"/>
                    </a:p>
                  </a:txBody>
                  <a:tcPr/>
                </a:tc>
                <a:tc>
                  <a:txBody>
                    <a:bodyPr/>
                    <a:lstStyle/>
                    <a:p>
                      <a:pPr algn="ctr" fontAlgn="b"/>
                      <a:r>
                        <a:rPr lang="en-US" sz="1600" u="none" strike="noStrike">
                          <a:effectLst/>
                        </a:rPr>
                        <a:t>3</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0.0393</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dirty="0">
                          <a:effectLst/>
                        </a:rPr>
                        <a:t>Wavelength  (nm)</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Slope </a:t>
                      </a:r>
                      <a:r>
                        <a:rPr lang="en-US" sz="1600" u="none" strike="noStrike" dirty="0" smtClean="0">
                          <a:effectLst/>
                        </a:rPr>
                        <a:t>Coefficient </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P-Value</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450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43</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0.0406</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650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1022</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0.0021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670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-2277</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760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4631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&lt;0.0001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785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-3614</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975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197</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1230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-112</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0.0017</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1402</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108</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0.0021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1675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63</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0.0218</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1905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56</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4929">
                <a:tc>
                  <a:txBody>
                    <a:bodyPr/>
                    <a:lstStyle/>
                    <a:p>
                      <a:pPr algn="ctr" fontAlgn="b"/>
                      <a:r>
                        <a:rPr lang="en-US" sz="1600" u="none" strike="noStrike">
                          <a:effectLst/>
                        </a:rPr>
                        <a:t>2331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-147</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589678705"/>
              </p:ext>
            </p:extLst>
          </p:nvPr>
        </p:nvGraphicFramePr>
        <p:xfrm>
          <a:off x="34518600" y="27432000"/>
          <a:ext cx="4572000" cy="2743200"/>
        </p:xfrm>
        <a:graphic>
          <a:graphicData uri="http://schemas.openxmlformats.org/drawingml/2006/table">
            <a:tbl>
              <a:tblPr>
                <a:tableStyleId>{5C22544A-7EE6-4342-B048-85BDC9FD1C3A}</a:tableStyleId>
              </a:tblPr>
              <a:tblGrid>
                <a:gridCol w="1524000"/>
                <a:gridCol w="1524000"/>
                <a:gridCol w="1524000"/>
              </a:tblGrid>
              <a:tr h="274320">
                <a:tc rowSpan="2">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Intercept</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smtClean="0">
                          <a:effectLst/>
                        </a:rPr>
                        <a:t>P-Value</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endParaRPr lang="en-US"/>
                    </a:p>
                  </a:txBody>
                  <a:tcPr/>
                </a:tc>
                <a:tc>
                  <a:txBody>
                    <a:bodyPr/>
                    <a:lstStyle/>
                    <a:p>
                      <a:pPr algn="ctr" fontAlgn="b"/>
                      <a:r>
                        <a:rPr lang="en-US" sz="1600" u="none" strike="noStrike">
                          <a:effectLst/>
                        </a:rPr>
                        <a:t>71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0.1146</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dirty="0">
                          <a:effectLst/>
                        </a:rPr>
                        <a:t>Wavelength  (nm)</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Slope </a:t>
                      </a:r>
                      <a:r>
                        <a:rPr lang="en-US" sz="1600" u="none" strike="noStrike" dirty="0" smtClean="0">
                          <a:effectLst/>
                        </a:rPr>
                        <a:t>Coefficient </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P-Value</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a:effectLst/>
                        </a:rPr>
                        <a:t>650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43</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&lt;0.0001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a:effectLst/>
                        </a:rPr>
                        <a:t>670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1022</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&lt;0.0001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a:effectLst/>
                        </a:rPr>
                        <a:t>760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-2277</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&lt;0.0001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a:effectLst/>
                        </a:rPr>
                        <a:t>975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4631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0.0014</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a:effectLst/>
                        </a:rPr>
                        <a:t>1230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-3614</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&lt;0.0001</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a:effectLst/>
                        </a:rPr>
                        <a:t>1675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197</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b"/>
                      <a:r>
                        <a:rPr lang="en-US" sz="1600" u="none" strike="noStrike" dirty="0">
                          <a:effectLst/>
                        </a:rPr>
                        <a:t>2132</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-112</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0.0184</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31901927"/>
              </p:ext>
            </p:extLst>
          </p:nvPr>
        </p:nvGraphicFramePr>
        <p:xfrm>
          <a:off x="22174200" y="27432000"/>
          <a:ext cx="4572000" cy="3428997"/>
        </p:xfrm>
        <a:graphic>
          <a:graphicData uri="http://schemas.openxmlformats.org/drawingml/2006/table">
            <a:tbl>
              <a:tblPr>
                <a:tableStyleId>{5C22544A-7EE6-4342-B048-85BDC9FD1C3A}</a:tableStyleId>
              </a:tblPr>
              <a:tblGrid>
                <a:gridCol w="1524000"/>
                <a:gridCol w="1524000"/>
                <a:gridCol w="1524000"/>
              </a:tblGrid>
              <a:tr h="263769">
                <a:tc rowSpan="2">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Intercept</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smtClean="0">
                          <a:effectLst/>
                        </a:rPr>
                        <a:t>P-Value</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vMerge="1">
                  <a:txBody>
                    <a:bodyPr/>
                    <a:lstStyle/>
                    <a:p>
                      <a:endParaRPr lang="en-US"/>
                    </a:p>
                  </a:txBody>
                  <a:tcPr/>
                </a:tc>
                <a:tc>
                  <a:txBody>
                    <a:bodyPr/>
                    <a:lstStyle/>
                    <a:p>
                      <a:pPr algn="ctr" fontAlgn="b"/>
                      <a:r>
                        <a:rPr lang="en-US" sz="1600" u="none" strike="noStrike" dirty="0">
                          <a:effectLst/>
                        </a:rPr>
                        <a:t>0</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0.049</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dirty="0">
                          <a:effectLst/>
                        </a:rPr>
                        <a:t>Wavelength  (nm)</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Slope </a:t>
                      </a:r>
                      <a:r>
                        <a:rPr lang="en-US" sz="1600" u="none" strike="noStrike" dirty="0" smtClean="0">
                          <a:effectLst/>
                        </a:rPr>
                        <a:t>Coefficient </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P-Value</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dirty="0">
                          <a:effectLst/>
                        </a:rPr>
                        <a:t>450</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4</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0.0003</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650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91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670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-166</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760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222</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785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-155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975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6</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0.0045</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1230</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-8</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1675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10</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a:effectLst/>
                        </a:rPr>
                        <a:t>1905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a:effectLst/>
                        </a:rPr>
                        <a:t>5</a:t>
                      </a:r>
                      <a:endParaRPr lang="en-US"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769">
                <a:tc>
                  <a:txBody>
                    <a:bodyPr/>
                    <a:lstStyle/>
                    <a:p>
                      <a:pPr algn="ctr" fontAlgn="b"/>
                      <a:r>
                        <a:rPr lang="en-US" sz="1600" u="none" strike="noStrike" dirty="0">
                          <a:effectLst/>
                        </a:rPr>
                        <a:t>2331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-9</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u="none" strike="noStrike" dirty="0">
                          <a:effectLst/>
                        </a:rPr>
                        <a:t>&lt;0.0001</a:t>
                      </a:r>
                      <a:endParaRPr lang="en-US"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604760143"/>
              </p:ext>
            </p:extLst>
          </p:nvPr>
        </p:nvGraphicFramePr>
        <p:xfrm>
          <a:off x="26739777" y="6865362"/>
          <a:ext cx="3429000" cy="3657600"/>
        </p:xfrm>
        <a:graphic>
          <a:graphicData uri="http://schemas.openxmlformats.org/drawingml/2006/table">
            <a:tbl>
              <a:tblPr>
                <a:tableStyleId>{5C22544A-7EE6-4342-B048-85BDC9FD1C3A}</a:tableStyleId>
              </a:tblPr>
              <a:tblGrid>
                <a:gridCol w="1143000"/>
                <a:gridCol w="1143000"/>
                <a:gridCol w="1143000"/>
              </a:tblGrid>
              <a:tr h="326303">
                <a:tc gridSpan="3">
                  <a:txBody>
                    <a:bodyPr/>
                    <a:lstStyle/>
                    <a:p>
                      <a:pPr algn="ctr" fontAlgn="ctr"/>
                      <a:r>
                        <a:rPr lang="en-US" sz="1800" u="none" strike="noStrike" dirty="0">
                          <a:effectLst/>
                        </a:rPr>
                        <a:t> </a:t>
                      </a:r>
                      <a:r>
                        <a:rPr lang="en-US" sz="1800" b="1" u="none" strike="noStrike" dirty="0" smtClean="0">
                          <a:effectLst/>
                        </a:rPr>
                        <a:t>Organic Matter</a:t>
                      </a:r>
                      <a:r>
                        <a:rPr lang="en-US" sz="1800" b="1" u="none" strike="noStrike" baseline="0" dirty="0" smtClean="0">
                          <a:effectLst/>
                        </a:rPr>
                        <a:t> </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405520">
                <a:tc rowSpan="2">
                  <a:txBody>
                    <a:bodyPr/>
                    <a:lstStyle/>
                    <a:p>
                      <a:pPr algn="ctr"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Intercept</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smtClean="0">
                          <a:effectLst/>
                        </a:rPr>
                        <a:t>P-Value</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303">
                <a:tc vMerge="1">
                  <a:txBody>
                    <a:bodyPr/>
                    <a:lstStyle/>
                    <a:p>
                      <a:endParaRPr lang="en-US"/>
                    </a:p>
                  </a:txBody>
                  <a:tcPr/>
                </a:tc>
                <a:tc>
                  <a:txBody>
                    <a:bodyPr/>
                    <a:lstStyle/>
                    <a:p>
                      <a:pPr algn="ctr" fontAlgn="b"/>
                      <a:r>
                        <a:rPr lang="en-US" sz="1800" u="none" strike="noStrike" dirty="0">
                          <a:effectLst/>
                        </a:rPr>
                        <a:t>10</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rPr>
                        <a:t>0.026</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1656">
                <a:tc>
                  <a:txBody>
                    <a:bodyPr/>
                    <a:lstStyle/>
                    <a:p>
                      <a:pPr algn="ctr" fontAlgn="b"/>
                      <a:r>
                        <a:rPr lang="en-US" sz="1800" u="none" strike="noStrike">
                          <a:effectLst/>
                        </a:rPr>
                        <a:t>Wavelength  (nm)</a:t>
                      </a:r>
                      <a:endParaRPr lang="en-US" sz="1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Slope </a:t>
                      </a:r>
                      <a:r>
                        <a:rPr lang="en-US" sz="1800" u="none" strike="noStrike" dirty="0" smtClean="0">
                          <a:effectLst/>
                        </a:rPr>
                        <a:t>Coefficient </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P-Value</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303">
                <a:tc>
                  <a:txBody>
                    <a:bodyPr/>
                    <a:lstStyle/>
                    <a:p>
                      <a:pPr algn="ctr" fontAlgn="b"/>
                      <a:r>
                        <a:rPr lang="en-US" sz="1800" u="none" strike="noStrike">
                          <a:effectLst/>
                        </a:rPr>
                        <a:t>550</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-83</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0.02</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303">
                <a:tc>
                  <a:txBody>
                    <a:bodyPr/>
                    <a:lstStyle/>
                    <a:p>
                      <a:pPr algn="ctr" fontAlgn="b"/>
                      <a:r>
                        <a:rPr lang="en-US" sz="1800" u="none" strike="noStrike">
                          <a:effectLst/>
                        </a:rPr>
                        <a:t>975</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205</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0.011</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303">
                <a:tc>
                  <a:txBody>
                    <a:bodyPr/>
                    <a:lstStyle/>
                    <a:p>
                      <a:pPr algn="ctr" fontAlgn="b"/>
                      <a:r>
                        <a:rPr lang="en-US" sz="1800" u="none" strike="noStrike">
                          <a:effectLst/>
                        </a:rPr>
                        <a:t>1230</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-441</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0.002</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303">
                <a:tc>
                  <a:txBody>
                    <a:bodyPr/>
                    <a:lstStyle/>
                    <a:p>
                      <a:pPr algn="ctr" fontAlgn="b"/>
                      <a:r>
                        <a:rPr lang="en-US" sz="1800" u="none" strike="noStrike" dirty="0">
                          <a:effectLst/>
                        </a:rPr>
                        <a:t>1402</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rPr>
                        <a:t>235</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&lt;0.0001</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303">
                <a:tc>
                  <a:txBody>
                    <a:bodyPr/>
                    <a:lstStyle/>
                    <a:p>
                      <a:pPr algn="ctr" fontAlgn="b"/>
                      <a:r>
                        <a:rPr lang="en-US" sz="1800" u="none" strike="noStrike">
                          <a:effectLst/>
                        </a:rPr>
                        <a:t>1675</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rPr>
                        <a:t>560</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0.01</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303">
                <a:tc>
                  <a:txBody>
                    <a:bodyPr/>
                    <a:lstStyle/>
                    <a:p>
                      <a:pPr algn="ctr" fontAlgn="b"/>
                      <a:r>
                        <a:rPr lang="en-US" sz="1800" u="none" strike="noStrike" dirty="0">
                          <a:effectLst/>
                        </a:rPr>
                        <a:t>2132</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-209</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&lt;0.0001</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289026276"/>
              </p:ext>
            </p:extLst>
          </p:nvPr>
        </p:nvGraphicFramePr>
        <p:xfrm>
          <a:off x="36347400" y="6858000"/>
          <a:ext cx="3429000" cy="2834639"/>
        </p:xfrm>
        <a:graphic>
          <a:graphicData uri="http://schemas.openxmlformats.org/drawingml/2006/table">
            <a:tbl>
              <a:tblPr>
                <a:tableStyleId>{5C22544A-7EE6-4342-B048-85BDC9FD1C3A}</a:tableStyleId>
              </a:tblPr>
              <a:tblGrid>
                <a:gridCol w="1143000"/>
                <a:gridCol w="1143000"/>
                <a:gridCol w="1143000"/>
              </a:tblGrid>
              <a:tr h="326057">
                <a:tc gridSpan="3">
                  <a:txBody>
                    <a:bodyPr/>
                    <a:lstStyle/>
                    <a:p>
                      <a:pPr algn="ctr" fontAlgn="ctr"/>
                      <a:r>
                        <a:rPr lang="en-US" sz="1800" b="1" u="none" strike="noStrike" dirty="0" smtClean="0">
                          <a:effectLst/>
                        </a:rPr>
                        <a:t>Nitrate</a:t>
                      </a:r>
                      <a:r>
                        <a:rPr lang="en-US" sz="1800" b="1" u="none" strike="noStrike" dirty="0">
                          <a:effectLst/>
                        </a:rPr>
                        <a:t> </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90269">
                <a:tc rowSpan="2">
                  <a:txBody>
                    <a:bodyPr/>
                    <a:lstStyle/>
                    <a:p>
                      <a:pPr algn="ctr"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Intercept</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smtClean="0">
                          <a:effectLst/>
                        </a:rPr>
                        <a:t>P-Value</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763">
                <a:tc vMerge="1">
                  <a:txBody>
                    <a:bodyPr/>
                    <a:lstStyle/>
                    <a:p>
                      <a:endParaRPr lang="en-US"/>
                    </a:p>
                  </a:txBody>
                  <a:tcPr/>
                </a:tc>
                <a:tc>
                  <a:txBody>
                    <a:bodyPr/>
                    <a:lstStyle/>
                    <a:p>
                      <a:pPr algn="ctr" fontAlgn="b"/>
                      <a:r>
                        <a:rPr lang="en-US" sz="1800" u="none" strike="noStrike" dirty="0">
                          <a:effectLst/>
                        </a:rPr>
                        <a:t>143</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rPr>
                        <a:t>0.001</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64322">
                <a:tc>
                  <a:txBody>
                    <a:bodyPr/>
                    <a:lstStyle/>
                    <a:p>
                      <a:pPr algn="ctr" fontAlgn="b"/>
                      <a:r>
                        <a:rPr lang="en-US" sz="1800" u="none" strike="noStrike">
                          <a:effectLst/>
                        </a:rPr>
                        <a:t>Wavelength  (nm)</a:t>
                      </a:r>
                      <a:endParaRPr lang="en-US" sz="1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Slope </a:t>
                      </a:r>
                      <a:r>
                        <a:rPr lang="en-US" sz="1800" u="none" strike="noStrike" dirty="0" smtClean="0">
                          <a:effectLst/>
                        </a:rPr>
                        <a:t>Coefficient </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rPr>
                        <a:t>P-Value</a:t>
                      </a:r>
                      <a:endParaRPr lang="en-US" sz="1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057">
                <a:tc>
                  <a:txBody>
                    <a:bodyPr/>
                    <a:lstStyle/>
                    <a:p>
                      <a:pPr algn="ctr" fontAlgn="b"/>
                      <a:r>
                        <a:rPr lang="en-US" sz="1800" u="none" strike="noStrike">
                          <a:effectLst/>
                        </a:rPr>
                        <a:t>450</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1186</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0.0207</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057">
                <a:tc>
                  <a:txBody>
                    <a:bodyPr/>
                    <a:lstStyle/>
                    <a:p>
                      <a:pPr algn="ctr" fontAlgn="b"/>
                      <a:r>
                        <a:rPr lang="en-US" sz="1800" u="none" strike="noStrike">
                          <a:effectLst/>
                        </a:rPr>
                        <a:t>550</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-1327</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0.0238</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057">
                <a:tc>
                  <a:txBody>
                    <a:bodyPr/>
                    <a:lstStyle/>
                    <a:p>
                      <a:pPr algn="ctr" fontAlgn="b"/>
                      <a:r>
                        <a:rPr lang="en-US" sz="1800" u="none" strike="noStrike">
                          <a:effectLst/>
                        </a:rPr>
                        <a:t>785</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545</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0.0226</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057">
                <a:tc>
                  <a:txBody>
                    <a:bodyPr/>
                    <a:lstStyle/>
                    <a:p>
                      <a:pPr algn="ctr" fontAlgn="b"/>
                      <a:r>
                        <a:rPr lang="en-US" sz="1800" u="none" strike="noStrike">
                          <a:effectLst/>
                        </a:rPr>
                        <a:t>1675</a:t>
                      </a:r>
                      <a:endParaRPr lang="en-US" sz="1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-402</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0.0006</a:t>
                      </a:r>
                      <a:endParaRPr lang="en-US"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026" name="Picture 2"/>
          <p:cNvPicPr preferRelativeResize="0">
            <a:picLocks noChangeArrowheads="1"/>
          </p:cNvPicPr>
          <p:nvPr/>
        </p:nvPicPr>
        <p:blipFill>
          <a:blip r:embed="rId15" cstate="print">
            <a:extLst>
              <a:ext uri="{28A0092B-C50C-407E-A947-70E740481C1C}">
                <a14:useLocalDpi xmlns:a14="http://schemas.microsoft.com/office/drawing/2010/main" val="0"/>
              </a:ext>
            </a:extLst>
          </a:blip>
          <a:srcRect t="21649"/>
          <a:stretch>
            <a:fillRect/>
          </a:stretch>
        </p:blipFill>
        <p:spPr bwMode="auto">
          <a:xfrm>
            <a:off x="12115799" y="24231600"/>
            <a:ext cx="7315200" cy="4378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2115800" y="29260800"/>
            <a:ext cx="73152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Rectangle 44"/>
          <p:cNvSpPr/>
          <p:nvPr/>
        </p:nvSpPr>
        <p:spPr>
          <a:xfrm>
            <a:off x="228600" y="20345400"/>
            <a:ext cx="11430000" cy="16158270"/>
          </a:xfrm>
          <a:prstGeom prst="rect">
            <a:avLst/>
          </a:prstGeom>
        </p:spPr>
        <p:txBody>
          <a:bodyPr wrap="square">
            <a:spAutoFit/>
          </a:bodyPr>
          <a:lstStyle/>
          <a:p>
            <a:r>
              <a:rPr lang="en-US" sz="3600" b="1" dirty="0" smtClean="0">
                <a:latin typeface="Times New Roman" pitchFamily="18" charset="0"/>
                <a:cs typeface="Times New Roman" pitchFamily="18" charset="0"/>
              </a:rPr>
              <a:t>Water Content – </a:t>
            </a:r>
            <a:r>
              <a:rPr lang="en-US" sz="3600" dirty="0" smtClean="0">
                <a:latin typeface="Times New Roman" pitchFamily="18" charset="0"/>
                <a:cs typeface="Times New Roman" pitchFamily="18" charset="0"/>
              </a:rPr>
              <a:t>Ten soils were prepared at 0, 10, and 20% gravimetric water content to determine the effect of soil water content on reflectance.  Desired water content was created by placing 10 g of soil in a petri dish, and applying 0, 1, and 2 g of DI water with a micro pipette. Soil was mixed, allowed to equilibrate for 1d, and surface patted flat to reduce shadow effects.</a:t>
            </a:r>
          </a:p>
          <a:p>
            <a:endParaRPr lang="en-US"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Spectrometer readings – </a:t>
            </a:r>
            <a:r>
              <a:rPr lang="en-US" sz="3600" dirty="0" smtClean="0">
                <a:latin typeface="Times New Roman" pitchFamily="18" charset="0"/>
                <a:cs typeface="Times New Roman" pitchFamily="18" charset="0"/>
              </a:rPr>
              <a:t>Soils were further ground in a mortar and pestle, and placed in a </a:t>
            </a:r>
            <a:r>
              <a:rPr lang="en-US" sz="3600" dirty="0">
                <a:latin typeface="Times New Roman" pitchFamily="18" charset="0"/>
                <a:cs typeface="Times New Roman" pitchFamily="18" charset="0"/>
              </a:rPr>
              <a:t>P</a:t>
            </a:r>
            <a:r>
              <a:rPr lang="en-US" sz="3600" dirty="0" smtClean="0">
                <a:latin typeface="Times New Roman" pitchFamily="18" charset="0"/>
                <a:cs typeface="Times New Roman" pitchFamily="18" charset="0"/>
              </a:rPr>
              <a:t>etri dish.  Ten readings of multiple wavelengths between 450 and 2400 nm were made from each sample with an ASD </a:t>
            </a:r>
            <a:r>
              <a:rPr lang="en-US" sz="3600" dirty="0" err="1" smtClean="0">
                <a:latin typeface="Times New Roman" pitchFamily="18" charset="0"/>
                <a:cs typeface="Times New Roman" pitchFamily="18" charset="0"/>
              </a:rPr>
              <a:t>spectroradiometer</a:t>
            </a:r>
            <a:r>
              <a:rPr lang="en-US" sz="3600" dirty="0" smtClean="0">
                <a:latin typeface="Times New Roman" pitchFamily="18" charset="0"/>
                <a:cs typeface="Times New Roman" pitchFamily="18" charset="0"/>
              </a:rPr>
              <a:t>.  Reflectance data was processed with </a:t>
            </a:r>
            <a:r>
              <a:rPr lang="en-US" sz="3600" dirty="0" err="1" smtClean="0">
                <a:latin typeface="Times New Roman" pitchFamily="18" charset="0"/>
                <a:cs typeface="Times New Roman" pitchFamily="18" charset="0"/>
              </a:rPr>
              <a:t>ViewSpec</a:t>
            </a:r>
            <a:r>
              <a:rPr lang="en-US" sz="3600" dirty="0" smtClean="0">
                <a:latin typeface="Times New Roman" pitchFamily="18" charset="0"/>
                <a:cs typeface="Times New Roman" pitchFamily="18" charset="0"/>
              </a:rPr>
              <a:t> Pro V.6.0 software. </a:t>
            </a:r>
          </a:p>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Statistical Analysis – </a:t>
            </a:r>
            <a:r>
              <a:rPr lang="en-US" sz="3600" dirty="0" smtClean="0">
                <a:latin typeface="Times New Roman" pitchFamily="18" charset="0"/>
                <a:cs typeface="Times New Roman" pitchFamily="18" charset="0"/>
              </a:rPr>
              <a:t>Thirteen Wavelengths (450, 550, 650, 670, 760, 785, 975, 1230, 1402, 1675, 1905, 2132, and 2331 nm) were chosen from visual inspection of the spectra.  Using SAS 9.2 (Cary, NC), backwards stepwise regression was performed on the soil properties to produce a linear equation using only wavelengths that showed significant reflectance at α = 0.05 level.  Linear equations from stepwise regressions were used to predict soil properties.  To evaluate the effect of soil moisture on reflectance, stepwise regression was performed on ten soils, each at three different moisture contents. </a:t>
            </a: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
        <p:nvSpPr>
          <p:cNvPr id="48" name="TextBox 47"/>
          <p:cNvSpPr txBox="1"/>
          <p:nvPr/>
        </p:nvSpPr>
        <p:spPr>
          <a:xfrm>
            <a:off x="228600" y="4800600"/>
            <a:ext cx="19659600" cy="7315200"/>
          </a:xfrm>
          <a:prstGeom prst="rect">
            <a:avLst/>
          </a:prstGeom>
          <a:noFill/>
          <a:ln w="38100">
            <a:solidFill>
              <a:schemeClr val="tx1"/>
            </a:solidFill>
          </a:ln>
        </p:spPr>
        <p:txBody>
          <a:bodyPr wrap="square" rtlCol="0">
            <a:spAutoFit/>
          </a:bodyPr>
          <a:lstStyle/>
          <a:p>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Fertilizer nitrogen (N) and phosphorus (P) are important inputs used in crop production.  Adequate levels of both N and P are important for achieving optimum crop yield.  Unfortunately, over application of N and P can contribute to water quality issues.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Soil organic </a:t>
            </a:r>
            <a:r>
              <a:rPr lang="en-US" sz="3600" dirty="0">
                <a:latin typeface="Times New Roman" pitchFamily="18" charset="0"/>
                <a:cs typeface="Times New Roman" pitchFamily="18" charset="0"/>
              </a:rPr>
              <a:t>m</a:t>
            </a:r>
            <a:r>
              <a:rPr lang="en-US" sz="3600" dirty="0" smtClean="0">
                <a:latin typeface="Times New Roman" pitchFamily="18" charset="0"/>
                <a:cs typeface="Times New Roman" pitchFamily="18" charset="0"/>
              </a:rPr>
              <a:t>atter (SOM) contributes available nitrogen throughout the growing season.  KSU fertilizer recommendations currently credit 10 and 20 lbs of N/Acre to Winter and Summer crops, respectively, for each percent </a:t>
            </a:r>
            <a:r>
              <a:rPr lang="en-US" sz="3600" dirty="0" err="1" smtClean="0">
                <a:latin typeface="Times New Roman" pitchFamily="18" charset="0"/>
                <a:cs typeface="Times New Roman" pitchFamily="18" charset="0"/>
              </a:rPr>
              <a:t>Walkley</a:t>
            </a:r>
            <a:r>
              <a:rPr lang="en-US" sz="3600" dirty="0" smtClean="0">
                <a:latin typeface="Times New Roman" pitchFamily="18" charset="0"/>
                <a:cs typeface="Times New Roman" pitchFamily="18" charset="0"/>
              </a:rPr>
              <a:t>–Black OM.  Nitrogen present from a previously failed crop may still reside in a soil prior to a new planting which would reduce the amount of N fertilizer required.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Ability to measure OM, nitrate N, and available P in the field with a spectrometer would add another tool in the precise application of N fertilizer. </a:t>
            </a:r>
            <a:endParaRPr lang="en-US" sz="3600" dirty="0">
              <a:latin typeface="Times New Roman" pitchFamily="18" charset="0"/>
              <a:cs typeface="Times New Roman" pitchFamily="18" charset="0"/>
            </a:endParaRPr>
          </a:p>
        </p:txBody>
      </p:sp>
      <p:graphicFrame>
        <p:nvGraphicFramePr>
          <p:cNvPr id="55" name="Table 54"/>
          <p:cNvGraphicFramePr>
            <a:graphicFrameLocks noGrp="1"/>
          </p:cNvGraphicFramePr>
          <p:nvPr>
            <p:extLst>
              <p:ext uri="{D42A27DB-BD31-4B8C-83A1-F6EECF244321}">
                <p14:modId xmlns:p14="http://schemas.microsoft.com/office/powerpoint/2010/main" val="1819066693"/>
              </p:ext>
            </p:extLst>
          </p:nvPr>
        </p:nvGraphicFramePr>
        <p:xfrm>
          <a:off x="26785497" y="12209378"/>
          <a:ext cx="3383280" cy="3166380"/>
        </p:xfrm>
        <a:graphic>
          <a:graphicData uri="http://schemas.openxmlformats.org/drawingml/2006/table">
            <a:tbl>
              <a:tblPr>
                <a:tableStyleId>{5C22544A-7EE6-4342-B048-85BDC9FD1C3A}</a:tableStyleId>
              </a:tblPr>
              <a:tblGrid>
                <a:gridCol w="1315719"/>
                <a:gridCol w="1260438"/>
                <a:gridCol w="807123"/>
              </a:tblGrid>
              <a:tr h="408105">
                <a:tc gridSpan="3">
                  <a:txBody>
                    <a:bodyPr/>
                    <a:lstStyle/>
                    <a:p>
                      <a:pPr algn="ctr" fontAlgn="ctr"/>
                      <a:r>
                        <a:rPr lang="en-US" sz="1800" b="1" i="0" u="none" strike="noStrike" dirty="0" smtClean="0">
                          <a:solidFill>
                            <a:srgbClr val="000000"/>
                          </a:solidFill>
                          <a:effectLst/>
                          <a:latin typeface="+mn-lt"/>
                        </a:rPr>
                        <a:t>Total Nitrogen </a:t>
                      </a:r>
                      <a:endParaRPr lang="en-US" sz="18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r>
              <a:tr h="227660">
                <a:tc rowSpan="2">
                  <a:txBody>
                    <a:bodyPr/>
                    <a:lstStyle/>
                    <a:p>
                      <a:pPr algn="ctr" fontAlgn="b"/>
                      <a:r>
                        <a:rPr lang="en-US" sz="1800" u="none" strike="noStrike" dirty="0">
                          <a:effectLst/>
                          <a:latin typeface="+mn-lt"/>
                        </a:rPr>
                        <a:t> </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a:effectLst/>
                          <a:latin typeface="+mn-lt"/>
                        </a:rPr>
                        <a:t>Intercept</a:t>
                      </a:r>
                      <a:endParaRPr lang="en-US" sz="18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a:effectLst/>
                          <a:latin typeface="+mn-lt"/>
                        </a:rPr>
                        <a:t>P value</a:t>
                      </a:r>
                      <a:endParaRPr lang="en-US" sz="18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02895">
                <a:tc vMerge="1">
                  <a:txBody>
                    <a:bodyPr/>
                    <a:lstStyle/>
                    <a:p>
                      <a:endParaRPr lang="en-US"/>
                    </a:p>
                  </a:txBody>
                  <a:tcPr/>
                </a:tc>
                <a:tc>
                  <a:txBody>
                    <a:bodyPr/>
                    <a:lstStyle/>
                    <a:p>
                      <a:pPr algn="ctr" fontAlgn="b"/>
                      <a:r>
                        <a:rPr lang="en-US" sz="1800" u="none" strike="noStrike" dirty="0" smtClean="0">
                          <a:effectLst/>
                          <a:latin typeface="+mn-lt"/>
                        </a:rPr>
                        <a:t>.657</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0.0001</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54450">
                <a:tc>
                  <a:txBody>
                    <a:bodyPr/>
                    <a:lstStyle/>
                    <a:p>
                      <a:pPr algn="ctr" fontAlgn="b"/>
                      <a:r>
                        <a:rPr lang="en-US" sz="1800" u="none" strike="noStrike" dirty="0">
                          <a:effectLst/>
                          <a:latin typeface="+mn-lt"/>
                        </a:rPr>
                        <a:t>Wavelength  (nm)</a:t>
                      </a:r>
                      <a:endParaRPr lang="en-US" sz="18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a:effectLst/>
                          <a:latin typeface="+mn-lt"/>
                        </a:rPr>
                        <a:t>Slope </a:t>
                      </a:r>
                      <a:r>
                        <a:rPr lang="en-US" sz="1800" u="none" strike="noStrike" dirty="0" smtClean="0">
                          <a:effectLst/>
                          <a:latin typeface="+mn-lt"/>
                        </a:rPr>
                        <a:t>Coefficient </a:t>
                      </a:r>
                      <a:endParaRPr lang="en-US" sz="18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a:effectLst/>
                          <a:latin typeface="+mn-lt"/>
                        </a:rPr>
                        <a:t>P-Value</a:t>
                      </a:r>
                      <a:endParaRPr lang="en-US" sz="1800" b="1"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8105">
                <a:tc>
                  <a:txBody>
                    <a:bodyPr/>
                    <a:lstStyle/>
                    <a:p>
                      <a:pPr algn="ctr" fontAlgn="b"/>
                      <a:r>
                        <a:rPr lang="en-US" sz="1800" b="0" i="0" u="none" strike="noStrike" dirty="0" smtClean="0">
                          <a:solidFill>
                            <a:schemeClr val="dk1"/>
                          </a:solidFill>
                          <a:effectLst/>
                          <a:latin typeface="+mn-lt"/>
                        </a:rPr>
                        <a:t>975</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2.84</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a:effectLst/>
                          <a:latin typeface="+mn-lt"/>
                        </a:rPr>
                        <a:t>0.0001</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8105">
                <a:tc>
                  <a:txBody>
                    <a:bodyPr/>
                    <a:lstStyle/>
                    <a:p>
                      <a:pPr algn="ctr" fontAlgn="b"/>
                      <a:r>
                        <a:rPr lang="en-US" sz="1800" u="none" strike="noStrike" dirty="0" smtClean="0">
                          <a:effectLst/>
                          <a:latin typeface="+mn-lt"/>
                        </a:rPr>
                        <a:t>1230</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-14.34</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0.0051</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8105">
                <a:tc>
                  <a:txBody>
                    <a:bodyPr/>
                    <a:lstStyle/>
                    <a:p>
                      <a:pPr algn="ctr" fontAlgn="b"/>
                      <a:r>
                        <a:rPr lang="en-US" sz="1800" u="none" strike="noStrike" dirty="0" smtClean="0">
                          <a:effectLst/>
                          <a:latin typeface="+mn-lt"/>
                        </a:rPr>
                        <a:t>1402</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17.67</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&lt;0.0001</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8105">
                <a:tc>
                  <a:txBody>
                    <a:bodyPr/>
                    <a:lstStyle/>
                    <a:p>
                      <a:pPr algn="ctr" fontAlgn="b"/>
                      <a:r>
                        <a:rPr lang="en-US" sz="1800" u="none" strike="noStrike" dirty="0" smtClean="0">
                          <a:effectLst/>
                          <a:latin typeface="+mn-lt"/>
                        </a:rPr>
                        <a:t>2331</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-6.56</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800" u="none" strike="noStrike" dirty="0" smtClean="0">
                          <a:effectLst/>
                          <a:latin typeface="+mn-lt"/>
                        </a:rPr>
                        <a:t>&lt;0.0001</a:t>
                      </a:r>
                      <a:endParaRPr lang="en-US" sz="18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082152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7227</TotalTime>
  <Words>1059</Words>
  <Application>Microsoft Office PowerPoint</Application>
  <PresentationFormat>Custom</PresentationFormat>
  <Paragraphs>308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Kansas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dc:creator>
  <cp:lastModifiedBy>florerj</cp:lastModifiedBy>
  <cp:revision>142</cp:revision>
  <dcterms:created xsi:type="dcterms:W3CDTF">2011-11-01T17:09:47Z</dcterms:created>
  <dcterms:modified xsi:type="dcterms:W3CDTF">2012-08-09T14:03:33Z</dcterms:modified>
</cp:coreProperties>
</file>