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6" r:id="rId2"/>
    <p:sldId id="279" r:id="rId3"/>
    <p:sldId id="330" r:id="rId4"/>
    <p:sldId id="335" r:id="rId5"/>
    <p:sldId id="331" r:id="rId6"/>
    <p:sldId id="334" r:id="rId7"/>
    <p:sldId id="333" r:id="rId8"/>
    <p:sldId id="337" r:id="rId9"/>
    <p:sldId id="338" r:id="rId10"/>
    <p:sldId id="332" r:id="rId11"/>
    <p:sldId id="329" r:id="rId12"/>
  </p:sldIdLst>
  <p:sldSz cx="9144000" cy="6858000" type="screen4x3"/>
  <p:notesSz cx="6858000" cy="9296400"/>
  <p:defaultTextStyle>
    <a:defPPr>
      <a:defRPr lang="en-US"/>
    </a:defPPr>
    <a:lvl1pPr algn="l" defTabSz="457200" rtl="0" fontAlgn="base">
      <a:spcBef>
        <a:spcPct val="0"/>
      </a:spcBef>
      <a:spcAft>
        <a:spcPct val="0"/>
      </a:spcAft>
      <a:defRPr kern="1200">
        <a:solidFill>
          <a:schemeClr val="tx1"/>
        </a:solidFill>
        <a:latin typeface="Calibri" pitchFamily="34" charset="0"/>
        <a:ea typeface="ＭＳ Ｐゴシック"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charset="-128"/>
        <a:cs typeface="+mn-cs"/>
      </a:defRPr>
    </a:lvl5pPr>
    <a:lvl6pPr marL="2286000" algn="l" defTabSz="914400" rtl="0" eaLnBrk="1" latinLnBrk="0" hangingPunct="1">
      <a:defRPr kern="1200">
        <a:solidFill>
          <a:schemeClr val="tx1"/>
        </a:solidFill>
        <a:latin typeface="Calibri" pitchFamily="34" charset="0"/>
        <a:ea typeface="ＭＳ Ｐゴシック" charset="-128"/>
        <a:cs typeface="+mn-cs"/>
      </a:defRPr>
    </a:lvl6pPr>
    <a:lvl7pPr marL="2743200" algn="l" defTabSz="914400" rtl="0" eaLnBrk="1" latinLnBrk="0" hangingPunct="1">
      <a:defRPr kern="1200">
        <a:solidFill>
          <a:schemeClr val="tx1"/>
        </a:solidFill>
        <a:latin typeface="Calibri" pitchFamily="34" charset="0"/>
        <a:ea typeface="ＭＳ Ｐゴシック" charset="-128"/>
        <a:cs typeface="+mn-cs"/>
      </a:defRPr>
    </a:lvl7pPr>
    <a:lvl8pPr marL="3200400" algn="l" defTabSz="914400" rtl="0" eaLnBrk="1" latinLnBrk="0" hangingPunct="1">
      <a:defRPr kern="1200">
        <a:solidFill>
          <a:schemeClr val="tx1"/>
        </a:solidFill>
        <a:latin typeface="Calibri" pitchFamily="34" charset="0"/>
        <a:ea typeface="ＭＳ Ｐゴシック" charset="-128"/>
        <a:cs typeface="+mn-cs"/>
      </a:defRPr>
    </a:lvl8pPr>
    <a:lvl9pPr marL="3657600" algn="l" defTabSz="914400" rtl="0" eaLnBrk="1" latinLnBrk="0" hangingPunct="1">
      <a:defRPr kern="1200">
        <a:solidFill>
          <a:schemeClr val="tx1"/>
        </a:solidFill>
        <a:latin typeface="Calibri"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50" autoAdjust="0"/>
  </p:normalViewPr>
  <p:slideViewPr>
    <p:cSldViewPr snapToGrid="0" snapToObjects="1">
      <p:cViewPr varScale="1">
        <p:scale>
          <a:sx n="98" d="100"/>
          <a:sy n="98" d="100"/>
        </p:scale>
        <p:origin x="-35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60EEA29D-E8B0-42BB-B909-8CE2096292E7}" type="datetimeFigureOut">
              <a:rPr lang="en-US" smtClean="0"/>
              <a:pPr/>
              <a:t>8/13/2012</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C3AD9DFA-0908-46DD-B955-6C500B144F2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E503E06A-44E3-4390-A70B-D6F31A35C075}" type="datetimeFigureOut">
              <a:rPr lang="en-US" smtClean="0"/>
              <a:pPr/>
              <a:t>8/13/2012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79A2E2E-23F2-4F95-A6CE-824F79552F8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ass.usda.gov/Charts_and_Maps/Crops_County/cr-pr.asp"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nass.usda.gov/Charts_and_Maps/Field_Crops/cornac.asp"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xfrm>
            <a:off x="914400" y="4418013"/>
            <a:ext cx="5029200" cy="4181475"/>
          </a:xfrm>
          <a:noFill/>
        </p:spPr>
        <p:txBody>
          <a:bodyPr/>
          <a:lstStyle/>
          <a:p>
            <a:endParaRPr lang="en-US" smtClean="0">
              <a:ea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9A2E2E-23F2-4F95-A6CE-824F79552F8C}"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200" dirty="0" smtClean="0"/>
              <a:t>United States Department of Agriculture  National Agriculture Statistics Service (2012).</a:t>
            </a:r>
            <a:r>
              <a:rPr lang="en-US" sz="1200" i="1" dirty="0" smtClean="0"/>
              <a:t> </a:t>
            </a:r>
          </a:p>
          <a:p>
            <a:pPr>
              <a:buNone/>
            </a:pPr>
            <a:r>
              <a:rPr lang="en-US" sz="1200" i="1" dirty="0" smtClean="0"/>
              <a:t>Planted Acres by County</a:t>
            </a:r>
            <a:r>
              <a:rPr lang="en-US" sz="1200" dirty="0" smtClean="0"/>
              <a:t>[Image]. Retrieved from</a:t>
            </a:r>
          </a:p>
          <a:p>
            <a:pPr>
              <a:buNone/>
            </a:pPr>
            <a:r>
              <a:rPr lang="en-US" sz="1200" dirty="0" smtClean="0">
                <a:hlinkClick r:id="rId3"/>
              </a:rPr>
              <a:t>http://www.nass.usda.gov/Charts_and_Maps/Crops_County/cr-pr.asp</a:t>
            </a:r>
            <a:endParaRPr lang="en-US" sz="1200" dirty="0" smtClean="0"/>
          </a:p>
          <a:p>
            <a:pPr>
              <a:buNone/>
            </a:pPr>
            <a:r>
              <a:rPr lang="en-US" sz="1200" dirty="0" smtClean="0"/>
              <a:t>United States Department of Agriculture  National Agriculture Statistics Service (2012).</a:t>
            </a:r>
            <a:r>
              <a:rPr lang="en-US" sz="1200" i="1" dirty="0" smtClean="0"/>
              <a:t> </a:t>
            </a:r>
          </a:p>
          <a:p>
            <a:pPr>
              <a:buNone/>
            </a:pPr>
            <a:r>
              <a:rPr lang="en-US" sz="1200" i="1" dirty="0" smtClean="0"/>
              <a:t>Corn Acreage by Year </a:t>
            </a:r>
            <a:r>
              <a:rPr lang="en-US" sz="1200" dirty="0" smtClean="0"/>
              <a:t>[Image]. Retrieved from</a:t>
            </a:r>
          </a:p>
          <a:p>
            <a:pPr>
              <a:buNone/>
            </a:pPr>
            <a:r>
              <a:rPr lang="en-US" sz="1200" dirty="0" smtClean="0">
                <a:hlinkClick r:id="rId4"/>
              </a:rPr>
              <a:t>http://www.nass.usda.gov/Charts_and_Maps/Field_Crops/cornac.asp</a:t>
            </a:r>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79A2E2E-23F2-4F95-A6CE-824F79552F8C}"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9A2E2E-23F2-4F95-A6CE-824F79552F8C}"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may be</a:t>
            </a:r>
            <a:r>
              <a:rPr lang="en-US" baseline="0" dirty="0" smtClean="0"/>
              <a:t> able to see a way to get 100mpg, but when we are only getting 15mpg and slight improvements gets us to 30mpg don’t forget that slow progress is still progress.  Growers don’t adapter new technologies over night</a:t>
            </a:r>
            <a:endParaRPr lang="en-US" dirty="0" smtClean="0"/>
          </a:p>
          <a:p>
            <a:endParaRPr lang="en-US" dirty="0"/>
          </a:p>
        </p:txBody>
      </p:sp>
      <p:sp>
        <p:nvSpPr>
          <p:cNvPr id="4" name="Slide Number Placeholder 3"/>
          <p:cNvSpPr>
            <a:spLocks noGrp="1"/>
          </p:cNvSpPr>
          <p:nvPr>
            <p:ph type="sldNum" sz="quarter" idx="10"/>
          </p:nvPr>
        </p:nvSpPr>
        <p:spPr/>
        <p:txBody>
          <a:bodyPr/>
          <a:lstStyle/>
          <a:p>
            <a:fld id="{179A2E2E-23F2-4F95-A6CE-824F79552F8C}"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9A2E2E-23F2-4F95-A6CE-824F79552F8C}"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41161"/>
            <a:ext cx="7772400" cy="1470025"/>
          </a:xfrm>
        </p:spPr>
        <p:txBody>
          <a:body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USDA National Agriculture Satistics Service. (2012). http://www.nass.usda.gov/Charts_and_Maps/A_to_Z/in-corn.asp</a:t>
            </a:r>
            <a:endParaRPr lang="en-US"/>
          </a:p>
        </p:txBody>
      </p:sp>
      <p:sp>
        <p:nvSpPr>
          <p:cNvPr id="6" name="Slide Number Placeholder 5"/>
          <p:cNvSpPr>
            <a:spLocks noGrp="1"/>
          </p:cNvSpPr>
          <p:nvPr>
            <p:ph type="sldNum" sz="quarter" idx="12"/>
          </p:nvPr>
        </p:nvSpPr>
        <p:spPr/>
        <p:txBody>
          <a:bodyPr/>
          <a:lstStyle>
            <a:lvl1pPr>
              <a:defRPr/>
            </a:lvl1pPr>
          </a:lstStyle>
          <a:p>
            <a:fld id="{9C61FD88-4426-4B27-A079-3959CD8F3C6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USDA National Agriculture Satistics Service. (2012). http://www.nass.usda.gov/Charts_and_Maps/A_to_Z/in-corn.asp</a:t>
            </a:r>
            <a:endParaRPr lang="en-US"/>
          </a:p>
        </p:txBody>
      </p:sp>
      <p:sp>
        <p:nvSpPr>
          <p:cNvPr id="6" name="Slide Number Placeholder 5"/>
          <p:cNvSpPr>
            <a:spLocks noGrp="1"/>
          </p:cNvSpPr>
          <p:nvPr>
            <p:ph type="sldNum" sz="quarter" idx="12"/>
          </p:nvPr>
        </p:nvSpPr>
        <p:spPr/>
        <p:txBody>
          <a:bodyPr/>
          <a:lstStyle>
            <a:lvl1pPr>
              <a:defRPr/>
            </a:lvl1pPr>
          </a:lstStyle>
          <a:p>
            <a:fld id="{D28032E8-6F31-45BB-9BD5-52C6EEAA932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84384"/>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2563990"/>
            <a:ext cx="8229600" cy="3750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USDA National Agriculture Satistics Service. (2012). http://www.nass.usda.gov/Charts_and_Maps/A_to_Z/in-corn.asp</a:t>
            </a:r>
            <a:endParaRPr lang="en-US"/>
          </a:p>
        </p:txBody>
      </p:sp>
      <p:sp>
        <p:nvSpPr>
          <p:cNvPr id="6" name="Slide Number Placeholder 5"/>
          <p:cNvSpPr>
            <a:spLocks noGrp="1"/>
          </p:cNvSpPr>
          <p:nvPr>
            <p:ph type="sldNum" sz="quarter" idx="12"/>
          </p:nvPr>
        </p:nvSpPr>
        <p:spPr/>
        <p:txBody>
          <a:bodyPr/>
          <a:lstStyle>
            <a:lvl1pPr>
              <a:defRPr/>
            </a:lvl1pPr>
          </a:lstStyle>
          <a:p>
            <a:fld id="{1D3F8C7C-252E-4971-817F-E6570FC9879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USDA National Agriculture Satistics Service. (2012). http://www.nass.usda.gov/Charts_and_Maps/A_to_Z/in-corn.asp</a:t>
            </a:r>
            <a:endParaRPr lang="en-US"/>
          </a:p>
        </p:txBody>
      </p:sp>
      <p:sp>
        <p:nvSpPr>
          <p:cNvPr id="7" name="Slide Number Placeholder 5"/>
          <p:cNvSpPr>
            <a:spLocks noGrp="1"/>
          </p:cNvSpPr>
          <p:nvPr>
            <p:ph type="sldNum" sz="quarter" idx="12"/>
          </p:nvPr>
        </p:nvSpPr>
        <p:spPr/>
        <p:txBody>
          <a:bodyPr/>
          <a:lstStyle>
            <a:lvl1pPr>
              <a:defRPr/>
            </a:lvl1pPr>
          </a:lstStyle>
          <a:p>
            <a:fld id="{B6252533-0D66-4E0C-8741-1965DF4C904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USDA National Agriculture Satistics Service. (2012). http://www.nass.usda.gov/Charts_and_Maps/A_to_Z/in-corn.asp</a:t>
            </a:r>
            <a:endParaRPr lang="en-US"/>
          </a:p>
        </p:txBody>
      </p:sp>
      <p:sp>
        <p:nvSpPr>
          <p:cNvPr id="9" name="Slide Number Placeholder 5"/>
          <p:cNvSpPr>
            <a:spLocks noGrp="1"/>
          </p:cNvSpPr>
          <p:nvPr>
            <p:ph type="sldNum" sz="quarter" idx="12"/>
          </p:nvPr>
        </p:nvSpPr>
        <p:spPr/>
        <p:txBody>
          <a:bodyPr/>
          <a:lstStyle>
            <a:lvl1pPr>
              <a:defRPr/>
            </a:lvl1pPr>
          </a:lstStyle>
          <a:p>
            <a:fld id="{486E0FA5-B861-4130-9D5F-86D576E58ED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USDA National Agriculture Satistics Service. (2012). http://www.nass.usda.gov/Charts_and_Maps/A_to_Z/in-corn.asp</a:t>
            </a:r>
            <a:endParaRPr lang="en-US"/>
          </a:p>
        </p:txBody>
      </p:sp>
      <p:sp>
        <p:nvSpPr>
          <p:cNvPr id="5" name="Slide Number Placeholder 5"/>
          <p:cNvSpPr>
            <a:spLocks noGrp="1"/>
          </p:cNvSpPr>
          <p:nvPr>
            <p:ph type="sldNum" sz="quarter" idx="12"/>
          </p:nvPr>
        </p:nvSpPr>
        <p:spPr/>
        <p:txBody>
          <a:bodyPr/>
          <a:lstStyle>
            <a:lvl1pPr>
              <a:defRPr/>
            </a:lvl1pPr>
          </a:lstStyle>
          <a:p>
            <a:fld id="{9D629341-7433-402F-AE0E-60F4614D2E3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USDA National Agriculture Satistics Service. (2012). http://www.nass.usda.gov/Charts_and_Maps/A_to_Z/in-corn.asp</a:t>
            </a:r>
            <a:endParaRPr lang="en-US"/>
          </a:p>
        </p:txBody>
      </p:sp>
      <p:sp>
        <p:nvSpPr>
          <p:cNvPr id="4" name="Slide Number Placeholder 5"/>
          <p:cNvSpPr>
            <a:spLocks noGrp="1"/>
          </p:cNvSpPr>
          <p:nvPr>
            <p:ph type="sldNum" sz="quarter" idx="12"/>
          </p:nvPr>
        </p:nvSpPr>
        <p:spPr/>
        <p:txBody>
          <a:bodyPr/>
          <a:lstStyle>
            <a:lvl1pPr>
              <a:defRPr/>
            </a:lvl1pPr>
          </a:lstStyle>
          <a:p>
            <a:fld id="{209BF450-401A-45B7-9C56-A24DB5DDE76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USDA National Agriculture Satistics Service. (2012). http://www.nass.usda.gov/Charts_and_Maps/A_to_Z/in-corn.asp</a:t>
            </a:r>
            <a:endParaRPr lang="en-US"/>
          </a:p>
        </p:txBody>
      </p:sp>
      <p:sp>
        <p:nvSpPr>
          <p:cNvPr id="7" name="Slide Number Placeholder 5"/>
          <p:cNvSpPr>
            <a:spLocks noGrp="1"/>
          </p:cNvSpPr>
          <p:nvPr>
            <p:ph type="sldNum" sz="quarter" idx="12"/>
          </p:nvPr>
        </p:nvSpPr>
        <p:spPr/>
        <p:txBody>
          <a:bodyPr/>
          <a:lstStyle>
            <a:lvl1pPr>
              <a:defRPr/>
            </a:lvl1pPr>
          </a:lstStyle>
          <a:p>
            <a:fld id="{9CE10910-D32A-4A86-BEFC-03614C7B83B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USDA National Agriculture Satistics Service. (2012). http://www.nass.usda.gov/Charts_and_Maps/A_to_Z/in-corn.asp</a:t>
            </a:r>
            <a:endParaRPr lang="en-US"/>
          </a:p>
        </p:txBody>
      </p:sp>
      <p:sp>
        <p:nvSpPr>
          <p:cNvPr id="7" name="Slide Number Placeholder 5"/>
          <p:cNvSpPr>
            <a:spLocks noGrp="1"/>
          </p:cNvSpPr>
          <p:nvPr>
            <p:ph type="sldNum" sz="quarter" idx="12"/>
          </p:nvPr>
        </p:nvSpPr>
        <p:spPr/>
        <p:txBody>
          <a:bodyPr/>
          <a:lstStyle>
            <a:lvl1pPr>
              <a:defRPr/>
            </a:lvl1pPr>
          </a:lstStyle>
          <a:p>
            <a:fld id="{C3A33920-1687-4ABF-A688-34F7CCA184F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smtClean="0"/>
              <a:t>USDA National Agriculture Satistics Service. (2012). http://www.nass.usda.gov/Charts_and_Maps/A_to_Z/in-corn.asp</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A3DDDF8-D035-4E40-8C1A-96F479B0DC2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gif"/><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gif"/><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ctrTitle"/>
          </p:nvPr>
        </p:nvSpPr>
        <p:spPr>
          <a:xfrm>
            <a:off x="685800" y="3858768"/>
            <a:ext cx="7772400" cy="1470025"/>
          </a:xfrm>
        </p:spPr>
        <p:txBody>
          <a:bodyPr/>
          <a:lstStyle/>
          <a:p>
            <a:r>
              <a:rPr lang="en-US" sz="4800" dirty="0" smtClean="0">
                <a:ea typeface="ＭＳ Ｐゴシック" charset="-128"/>
              </a:rPr>
              <a:t>Ag Leader’s Market Observations for Crop Sensors</a:t>
            </a:r>
            <a:endParaRPr lang="en-US" sz="3600" dirty="0" smtClean="0">
              <a:ea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of OptRx</a:t>
            </a:r>
            <a:endParaRPr lang="en-US" dirty="0"/>
          </a:p>
        </p:txBody>
      </p:sp>
      <p:sp>
        <p:nvSpPr>
          <p:cNvPr id="3" name="Content Placeholder 2"/>
          <p:cNvSpPr>
            <a:spLocks noGrp="1"/>
          </p:cNvSpPr>
          <p:nvPr>
            <p:ph idx="1"/>
          </p:nvPr>
        </p:nvSpPr>
        <p:spPr/>
        <p:txBody>
          <a:bodyPr/>
          <a:lstStyle/>
          <a:p>
            <a:r>
              <a:rPr lang="en-US" dirty="0" smtClean="0"/>
              <a:t>Increase crop type options</a:t>
            </a:r>
          </a:p>
          <a:p>
            <a:r>
              <a:rPr lang="en-US" dirty="0" smtClean="0"/>
              <a:t>Education</a:t>
            </a:r>
          </a:p>
          <a:p>
            <a:r>
              <a:rPr lang="en-US" dirty="0" smtClean="0"/>
              <a:t>Experience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3"/>
          <p:cNvSpPr>
            <a:spLocks noChangeShapeType="1"/>
          </p:cNvSpPr>
          <p:nvPr/>
        </p:nvSpPr>
        <p:spPr bwMode="auto">
          <a:xfrm flipH="1">
            <a:off x="2057400" y="2438400"/>
            <a:ext cx="77788" cy="2514600"/>
          </a:xfrm>
          <a:prstGeom prst="line">
            <a:avLst/>
          </a:prstGeom>
          <a:noFill/>
          <a:ln w="63500">
            <a:solidFill>
              <a:schemeClr val="bg1"/>
            </a:solidFill>
            <a:prstDash val="sysDot"/>
            <a:round/>
            <a:headEnd/>
            <a:tailEnd type="triangle" w="med" len="med"/>
          </a:ln>
        </p:spPr>
        <p:txBody>
          <a:bodyPr/>
          <a:lstStyle/>
          <a:p>
            <a:endParaRPr lang="en-US"/>
          </a:p>
        </p:txBody>
      </p:sp>
      <p:sp>
        <p:nvSpPr>
          <p:cNvPr id="15363" name="Line 4"/>
          <p:cNvSpPr>
            <a:spLocks noChangeShapeType="1"/>
          </p:cNvSpPr>
          <p:nvPr/>
        </p:nvSpPr>
        <p:spPr bwMode="auto">
          <a:xfrm flipH="1" flipV="1">
            <a:off x="2438400" y="2438400"/>
            <a:ext cx="0" cy="2514600"/>
          </a:xfrm>
          <a:prstGeom prst="line">
            <a:avLst/>
          </a:prstGeom>
          <a:noFill/>
          <a:ln w="63500">
            <a:solidFill>
              <a:schemeClr val="bg1"/>
            </a:solidFill>
            <a:prstDash val="sysDot"/>
            <a:round/>
            <a:headEnd/>
            <a:tailEnd type="triangle" w="med" len="med"/>
          </a:ln>
        </p:spPr>
        <p:txBody>
          <a:bodyPr/>
          <a:lstStyle/>
          <a:p>
            <a:endParaRPr lang="en-US"/>
          </a:p>
        </p:txBody>
      </p:sp>
      <p:sp>
        <p:nvSpPr>
          <p:cNvPr id="15364" name="Text Box 5"/>
          <p:cNvSpPr txBox="1">
            <a:spLocks noChangeArrowheads="1"/>
          </p:cNvSpPr>
          <p:nvPr/>
        </p:nvSpPr>
        <p:spPr bwMode="auto">
          <a:xfrm>
            <a:off x="457200" y="1375320"/>
            <a:ext cx="7998691" cy="769441"/>
          </a:xfrm>
          <a:prstGeom prst="rect">
            <a:avLst/>
          </a:prstGeom>
          <a:noFill/>
          <a:ln w="9525">
            <a:noFill/>
            <a:miter lim="800000"/>
            <a:headEnd/>
            <a:tailEnd/>
          </a:ln>
        </p:spPr>
        <p:txBody>
          <a:bodyPr wrap="square">
            <a:spAutoFit/>
          </a:bodyPr>
          <a:lstStyle/>
          <a:p>
            <a:pPr algn="ctr"/>
            <a:r>
              <a:rPr lang="en-US" sz="4400" dirty="0" smtClean="0">
                <a:latin typeface="+mj-lt"/>
              </a:rPr>
              <a:t>Outline</a:t>
            </a:r>
            <a:endParaRPr lang="en-US" sz="4400" dirty="0">
              <a:latin typeface="+mj-lt"/>
            </a:endParaRPr>
          </a:p>
        </p:txBody>
      </p:sp>
      <p:sp>
        <p:nvSpPr>
          <p:cNvPr id="15365" name="Text Box 6"/>
          <p:cNvSpPr txBox="1">
            <a:spLocks noChangeArrowheads="1"/>
          </p:cNvSpPr>
          <p:nvPr/>
        </p:nvSpPr>
        <p:spPr bwMode="auto">
          <a:xfrm>
            <a:off x="457200" y="2563990"/>
            <a:ext cx="7998691" cy="2677656"/>
          </a:xfrm>
          <a:prstGeom prst="rect">
            <a:avLst/>
          </a:prstGeom>
          <a:noFill/>
          <a:ln w="9525">
            <a:noFill/>
            <a:miter lim="800000"/>
            <a:headEnd/>
            <a:tailEnd/>
          </a:ln>
        </p:spPr>
        <p:txBody>
          <a:bodyPr wrap="square">
            <a:spAutoFit/>
          </a:bodyPr>
          <a:lstStyle/>
          <a:p>
            <a:pPr>
              <a:buFont typeface="Arial" pitchFamily="34" charset="0"/>
              <a:buChar char="•"/>
            </a:pPr>
            <a:r>
              <a:rPr lang="en-US" sz="3200" dirty="0" smtClean="0">
                <a:latin typeface="+mn-lt"/>
              </a:rPr>
              <a:t>Experiences in Sensor Sales and Usage</a:t>
            </a:r>
          </a:p>
          <a:p>
            <a:pPr>
              <a:buFont typeface="Arial" pitchFamily="34" charset="0"/>
              <a:buChar char="•"/>
            </a:pPr>
            <a:r>
              <a:rPr lang="en-US" sz="3200" dirty="0" smtClean="0">
                <a:latin typeface="+mn-lt"/>
              </a:rPr>
              <a:t>Review of Challenges to sales</a:t>
            </a:r>
          </a:p>
          <a:p>
            <a:pPr>
              <a:buFont typeface="Arial" pitchFamily="34" charset="0"/>
              <a:buChar char="•"/>
            </a:pPr>
            <a:r>
              <a:rPr lang="en-US" sz="3200" dirty="0" smtClean="0">
                <a:latin typeface="+mn-lt"/>
              </a:rPr>
              <a:t>Simple Message</a:t>
            </a:r>
          </a:p>
          <a:p>
            <a:pPr>
              <a:buFont typeface="Arial" pitchFamily="34" charset="0"/>
              <a:buChar char="•"/>
            </a:pPr>
            <a:r>
              <a:rPr lang="en-US" sz="3200" dirty="0" smtClean="0">
                <a:latin typeface="+mn-lt"/>
              </a:rPr>
              <a:t>Future </a:t>
            </a:r>
          </a:p>
          <a:p>
            <a:endParaRPr lang="en-US" sz="2000" dirty="0" smtClean="0"/>
          </a:p>
          <a:p>
            <a:r>
              <a:rPr lang="en-US" sz="2000" dirty="0" smtClean="0">
                <a:latin typeface="Calibri" pitchFamily="34" charset="0"/>
              </a:rPr>
              <a:t> </a:t>
            </a:r>
            <a:endParaRPr lang="en-US" sz="2000" dirty="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Experiences in Sensor Sales and Usage</a:t>
            </a:r>
            <a:endParaRPr lang="en-US" dirty="0"/>
          </a:p>
        </p:txBody>
      </p:sp>
      <p:sp>
        <p:nvSpPr>
          <p:cNvPr id="3" name="Content Placeholder 2"/>
          <p:cNvSpPr>
            <a:spLocks noGrp="1"/>
          </p:cNvSpPr>
          <p:nvPr>
            <p:ph idx="1"/>
          </p:nvPr>
        </p:nvSpPr>
        <p:spPr/>
        <p:txBody>
          <a:bodyPr/>
          <a:lstStyle/>
          <a:p>
            <a:r>
              <a:rPr lang="en-US" dirty="0" smtClean="0"/>
              <a:t>Sales in first quarter of 2012 increased drastically</a:t>
            </a:r>
          </a:p>
          <a:p>
            <a:r>
              <a:rPr lang="en-US" dirty="0" smtClean="0"/>
              <a:t>Positive results from reporting users from 2009, 2010, and 2011</a:t>
            </a:r>
          </a:p>
          <a:p>
            <a:r>
              <a:rPr lang="en-US" dirty="0" smtClean="0"/>
              <a:t>Confidence and experience increasing</a:t>
            </a:r>
          </a:p>
          <a:p>
            <a:r>
              <a:rPr lang="en-US" dirty="0" smtClean="0"/>
              <a:t>Customer interest beginning to grow</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7" name="Picture 13" descr="Cotton: Acreage by Year, US"/>
          <p:cNvPicPr>
            <a:picLocks noChangeAspect="1" noChangeArrowheads="1"/>
          </p:cNvPicPr>
          <p:nvPr/>
        </p:nvPicPr>
        <p:blipFill>
          <a:blip r:embed="rId3"/>
          <a:srcRect/>
          <a:stretch>
            <a:fillRect/>
          </a:stretch>
        </p:blipFill>
        <p:spPr bwMode="auto">
          <a:xfrm>
            <a:off x="3221333" y="2327384"/>
            <a:ext cx="5255340" cy="4142933"/>
          </a:xfrm>
          <a:prstGeom prst="rect">
            <a:avLst/>
          </a:prstGeom>
          <a:noFill/>
        </p:spPr>
      </p:pic>
      <p:pic>
        <p:nvPicPr>
          <p:cNvPr id="26635" name="Picture 11" descr="All Wheat: Acreage by Year, US"/>
          <p:cNvPicPr>
            <a:picLocks noChangeAspect="1" noChangeArrowheads="1"/>
          </p:cNvPicPr>
          <p:nvPr/>
        </p:nvPicPr>
        <p:blipFill>
          <a:blip r:embed="rId4"/>
          <a:srcRect/>
          <a:stretch>
            <a:fillRect/>
          </a:stretch>
        </p:blipFill>
        <p:spPr bwMode="auto">
          <a:xfrm>
            <a:off x="3221333" y="2327384"/>
            <a:ext cx="5255340" cy="4142933"/>
          </a:xfrm>
          <a:prstGeom prst="rect">
            <a:avLst/>
          </a:prstGeom>
          <a:noFill/>
        </p:spPr>
      </p:pic>
      <p:pic>
        <p:nvPicPr>
          <p:cNvPr id="26642" name="Picture 18"/>
          <p:cNvPicPr>
            <a:picLocks noChangeAspect="1" noChangeArrowheads="1"/>
          </p:cNvPicPr>
          <p:nvPr/>
        </p:nvPicPr>
        <p:blipFill>
          <a:blip r:embed="rId5"/>
          <a:srcRect/>
          <a:stretch>
            <a:fillRect/>
          </a:stretch>
        </p:blipFill>
        <p:spPr bwMode="auto">
          <a:xfrm>
            <a:off x="3221333" y="2327384"/>
            <a:ext cx="5255340" cy="4142933"/>
          </a:xfrm>
          <a:prstGeom prst="rect">
            <a:avLst/>
          </a:prstGeom>
          <a:noFill/>
          <a:ln w="9525">
            <a:noFill/>
            <a:miter lim="800000"/>
            <a:headEnd/>
            <a:tailEnd/>
          </a:ln>
        </p:spPr>
      </p:pic>
      <p:pic>
        <p:nvPicPr>
          <p:cNvPr id="26630" name="Picture 6" descr="Corn: Acreage by Year, US"/>
          <p:cNvPicPr>
            <a:picLocks noChangeAspect="1" noChangeArrowheads="1"/>
          </p:cNvPicPr>
          <p:nvPr/>
        </p:nvPicPr>
        <p:blipFill>
          <a:blip r:embed="rId6"/>
          <a:srcRect/>
          <a:stretch>
            <a:fillRect/>
          </a:stretch>
        </p:blipFill>
        <p:spPr bwMode="auto">
          <a:xfrm>
            <a:off x="3221333" y="2327384"/>
            <a:ext cx="5255340" cy="4142933"/>
          </a:xfrm>
          <a:prstGeom prst="rect">
            <a:avLst/>
          </a:prstGeom>
          <a:noFill/>
        </p:spPr>
      </p:pic>
      <p:pic>
        <p:nvPicPr>
          <p:cNvPr id="26641" name="Picture 17"/>
          <p:cNvPicPr>
            <a:picLocks noChangeAspect="1" noChangeArrowheads="1"/>
          </p:cNvPicPr>
          <p:nvPr/>
        </p:nvPicPr>
        <p:blipFill>
          <a:blip r:embed="rId7"/>
          <a:srcRect/>
          <a:stretch>
            <a:fillRect/>
          </a:stretch>
        </p:blipFill>
        <p:spPr bwMode="auto">
          <a:xfrm>
            <a:off x="3221333" y="2327384"/>
            <a:ext cx="5255340" cy="414703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Challenges to Crop Sensor Sales</a:t>
            </a:r>
            <a:endParaRPr lang="en-US" dirty="0"/>
          </a:p>
        </p:txBody>
      </p:sp>
      <p:sp>
        <p:nvSpPr>
          <p:cNvPr id="3" name="Content Placeholder 2"/>
          <p:cNvSpPr>
            <a:spLocks noGrp="1"/>
          </p:cNvSpPr>
          <p:nvPr>
            <p:ph idx="1"/>
          </p:nvPr>
        </p:nvSpPr>
        <p:spPr>
          <a:xfrm>
            <a:off x="457200" y="2563990"/>
            <a:ext cx="2351314" cy="3750189"/>
          </a:xfrm>
        </p:spPr>
        <p:txBody>
          <a:bodyPr/>
          <a:lstStyle/>
          <a:p>
            <a:r>
              <a:rPr lang="en-US" dirty="0" smtClean="0"/>
              <a:t>Wheat is a dream and Cotton is king, but Corn is supreme</a:t>
            </a:r>
          </a:p>
        </p:txBody>
      </p:sp>
      <p:pic>
        <p:nvPicPr>
          <p:cNvPr id="26640" name="Picture 16"/>
          <p:cNvPicPr>
            <a:picLocks noChangeAspect="1" noChangeArrowheads="1"/>
          </p:cNvPicPr>
          <p:nvPr/>
        </p:nvPicPr>
        <p:blipFill>
          <a:blip r:embed="rId8"/>
          <a:srcRect/>
          <a:stretch>
            <a:fillRect/>
          </a:stretch>
        </p:blipFill>
        <p:spPr bwMode="auto">
          <a:xfrm>
            <a:off x="3221333" y="2327384"/>
            <a:ext cx="5255340" cy="4144033"/>
          </a:xfrm>
          <a:prstGeom prst="rect">
            <a:avLst/>
          </a:prstGeom>
          <a:noFill/>
          <a:ln w="9525">
            <a:noFill/>
            <a:miter lim="800000"/>
            <a:headEnd/>
            <a:tailEnd/>
          </a:ln>
        </p:spPr>
      </p:pic>
      <p:pic>
        <p:nvPicPr>
          <p:cNvPr id="26633" name="Picture 9"/>
          <p:cNvPicPr>
            <a:picLocks noChangeAspect="1" noChangeArrowheads="1"/>
          </p:cNvPicPr>
          <p:nvPr/>
        </p:nvPicPr>
        <p:blipFill>
          <a:blip r:embed="rId9" cstate="screen"/>
          <a:srcRect/>
          <a:stretch>
            <a:fillRect/>
          </a:stretch>
        </p:blipFill>
        <p:spPr bwMode="auto">
          <a:xfrm>
            <a:off x="3221333" y="2327384"/>
            <a:ext cx="5255340" cy="414293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663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664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664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663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664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66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to Crop Sensor Sales</a:t>
            </a:r>
            <a:endParaRPr lang="en-US" dirty="0"/>
          </a:p>
        </p:txBody>
      </p:sp>
      <p:sp>
        <p:nvSpPr>
          <p:cNvPr id="3" name="Content Placeholder 2"/>
          <p:cNvSpPr>
            <a:spLocks noGrp="1"/>
          </p:cNvSpPr>
          <p:nvPr>
            <p:ph idx="1"/>
          </p:nvPr>
        </p:nvSpPr>
        <p:spPr>
          <a:xfrm>
            <a:off x="457200" y="2563990"/>
            <a:ext cx="3629792" cy="3750189"/>
          </a:xfrm>
        </p:spPr>
        <p:txBody>
          <a:bodyPr/>
          <a:lstStyle/>
          <a:p>
            <a:r>
              <a:rPr lang="en-US" dirty="0" err="1" smtClean="0"/>
              <a:t>Sidedressing</a:t>
            </a:r>
            <a:r>
              <a:rPr lang="en-US" dirty="0" smtClean="0"/>
              <a:t> corn not primary</a:t>
            </a:r>
          </a:p>
          <a:p>
            <a:r>
              <a:rPr lang="en-US" dirty="0" smtClean="0"/>
              <a:t>Waiting till V5 narrows window of application and sales opportunities</a:t>
            </a:r>
          </a:p>
        </p:txBody>
      </p:sp>
      <p:pic>
        <p:nvPicPr>
          <p:cNvPr id="7172" name="Picture 4" descr="I:\Testing\Field Testing\Testing Projects - Data &amp; Results\Application\2009 OptRx_Holland Scientific\Kansas\Walter Lenhart\Pictures\100_0990.JPG"/>
          <p:cNvPicPr>
            <a:picLocks noChangeAspect="1" noChangeArrowheads="1"/>
          </p:cNvPicPr>
          <p:nvPr/>
        </p:nvPicPr>
        <p:blipFill>
          <a:blip r:embed="rId3"/>
          <a:srcRect/>
          <a:stretch>
            <a:fillRect/>
          </a:stretch>
        </p:blipFill>
        <p:spPr bwMode="auto">
          <a:xfrm>
            <a:off x="4086992" y="2778717"/>
            <a:ext cx="4742972" cy="3557384"/>
          </a:xfrm>
          <a:prstGeom prst="rect">
            <a:avLst/>
          </a:prstGeom>
          <a:noFill/>
        </p:spPr>
      </p:pic>
      <p:pic>
        <p:nvPicPr>
          <p:cNvPr id="7171" name="Picture 3" descr="I:\Testing\Field Testing\Testing Projects - Data &amp; Results\Application\2009 OptRx_Holland Scientific\Kansas\Walter Lenhart\Pictures\100_1003.JPG"/>
          <p:cNvPicPr>
            <a:picLocks noChangeAspect="1" noChangeArrowheads="1"/>
          </p:cNvPicPr>
          <p:nvPr/>
        </p:nvPicPr>
        <p:blipFill>
          <a:blip r:embed="rId4"/>
          <a:srcRect/>
          <a:stretch>
            <a:fillRect/>
          </a:stretch>
        </p:blipFill>
        <p:spPr bwMode="auto">
          <a:xfrm>
            <a:off x="4086992" y="2778716"/>
            <a:ext cx="4742972" cy="355738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1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184384"/>
            <a:ext cx="8229600" cy="1143000"/>
          </a:xfrm>
        </p:spPr>
        <p:txBody>
          <a:bodyPr/>
          <a:lstStyle/>
          <a:p>
            <a:r>
              <a:rPr lang="en-US" dirty="0" smtClean="0"/>
              <a:t>Challenges to Crop Sensor Sales</a:t>
            </a:r>
            <a:endParaRPr lang="en-US" dirty="0"/>
          </a:p>
        </p:txBody>
      </p:sp>
      <p:sp>
        <p:nvSpPr>
          <p:cNvPr id="6" name="Rectangle 5"/>
          <p:cNvSpPr/>
          <p:nvPr/>
        </p:nvSpPr>
        <p:spPr>
          <a:xfrm>
            <a:off x="1905902" y="2142717"/>
            <a:ext cx="5307697" cy="584775"/>
          </a:xfrm>
          <a:prstGeom prst="rect">
            <a:avLst/>
          </a:prstGeom>
        </p:spPr>
        <p:txBody>
          <a:bodyPr wrap="square">
            <a:spAutoFit/>
          </a:bodyPr>
          <a:lstStyle/>
          <a:p>
            <a:pPr algn="ctr"/>
            <a:r>
              <a:rPr lang="en-US" sz="3200" dirty="0" smtClean="0"/>
              <a:t>Drought Happens!</a:t>
            </a:r>
            <a:endParaRPr lang="en-US" sz="3200" dirty="0"/>
          </a:p>
        </p:txBody>
      </p:sp>
      <p:pic>
        <p:nvPicPr>
          <p:cNvPr id="27650" name="Picture 2" descr="no diving from bridge"/>
          <p:cNvPicPr>
            <a:picLocks noChangeAspect="1" noChangeArrowheads="1"/>
          </p:cNvPicPr>
          <p:nvPr/>
        </p:nvPicPr>
        <p:blipFill>
          <a:blip r:embed="rId2"/>
          <a:srcRect/>
          <a:stretch>
            <a:fillRect/>
          </a:stretch>
        </p:blipFill>
        <p:spPr bwMode="auto">
          <a:xfrm>
            <a:off x="1516290" y="2727492"/>
            <a:ext cx="6198052" cy="371883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Message</a:t>
            </a:r>
            <a:endParaRPr lang="en-US" dirty="0"/>
          </a:p>
        </p:txBody>
      </p:sp>
      <p:sp>
        <p:nvSpPr>
          <p:cNvPr id="3" name="Content Placeholder 2"/>
          <p:cNvSpPr>
            <a:spLocks noGrp="1"/>
          </p:cNvSpPr>
          <p:nvPr>
            <p:ph idx="1"/>
          </p:nvPr>
        </p:nvSpPr>
        <p:spPr>
          <a:xfrm>
            <a:off x="457200" y="2563990"/>
            <a:ext cx="3385457" cy="3750189"/>
          </a:xfrm>
        </p:spPr>
        <p:txBody>
          <a:bodyPr/>
          <a:lstStyle/>
          <a:p>
            <a:r>
              <a:rPr lang="en-US" dirty="0" smtClean="0"/>
              <a:t>Uniform Rates all too common</a:t>
            </a:r>
          </a:p>
          <a:p>
            <a:r>
              <a:rPr lang="en-US" dirty="0" smtClean="0"/>
              <a:t>Variable rate can do better than a uniform rate</a:t>
            </a:r>
          </a:p>
          <a:p>
            <a:pPr>
              <a:buNone/>
            </a:pPr>
            <a:endParaRPr lang="en-US" dirty="0" smtClean="0"/>
          </a:p>
        </p:txBody>
      </p:sp>
      <p:pic>
        <p:nvPicPr>
          <p:cNvPr id="5121" name="Picture 1"/>
          <p:cNvPicPr>
            <a:picLocks noChangeAspect="1" noChangeArrowheads="1"/>
          </p:cNvPicPr>
          <p:nvPr/>
        </p:nvPicPr>
        <p:blipFill>
          <a:blip r:embed="rId3"/>
          <a:srcRect t="3738" b="6360"/>
          <a:stretch>
            <a:fillRect/>
          </a:stretch>
        </p:blipFill>
        <p:spPr bwMode="auto">
          <a:xfrm>
            <a:off x="5018314" y="2154592"/>
            <a:ext cx="3269117" cy="415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Message</a:t>
            </a:r>
            <a:endParaRPr lang="en-US" dirty="0"/>
          </a:p>
        </p:txBody>
      </p:sp>
      <p:sp>
        <p:nvSpPr>
          <p:cNvPr id="3" name="Content Placeholder 2"/>
          <p:cNvSpPr>
            <a:spLocks noGrp="1"/>
          </p:cNvSpPr>
          <p:nvPr>
            <p:ph idx="1"/>
          </p:nvPr>
        </p:nvSpPr>
        <p:spPr>
          <a:xfrm>
            <a:off x="457200" y="2563990"/>
            <a:ext cx="3657600" cy="3750189"/>
          </a:xfrm>
        </p:spPr>
        <p:txBody>
          <a:bodyPr/>
          <a:lstStyle/>
          <a:p>
            <a:r>
              <a:rPr lang="en-US" dirty="0" smtClean="0"/>
              <a:t>Compare Algorithms, but also compare to growers own practices</a:t>
            </a:r>
          </a:p>
        </p:txBody>
      </p:sp>
      <p:pic>
        <p:nvPicPr>
          <p:cNvPr id="4" name="Picture 3" descr="NUE vos field.jpg"/>
          <p:cNvPicPr>
            <a:picLocks noChangeAspect="1"/>
          </p:cNvPicPr>
          <p:nvPr/>
        </p:nvPicPr>
        <p:blipFill>
          <a:blip r:embed="rId3"/>
          <a:stretch>
            <a:fillRect/>
          </a:stretch>
        </p:blipFill>
        <p:spPr>
          <a:xfrm>
            <a:off x="3773332" y="2297350"/>
            <a:ext cx="5218268" cy="4016829"/>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Message</a:t>
            </a:r>
            <a:endParaRPr lang="en-US" dirty="0"/>
          </a:p>
        </p:txBody>
      </p:sp>
      <p:sp>
        <p:nvSpPr>
          <p:cNvPr id="3" name="Content Placeholder 2"/>
          <p:cNvSpPr>
            <a:spLocks noGrp="1"/>
          </p:cNvSpPr>
          <p:nvPr>
            <p:ph idx="1"/>
          </p:nvPr>
        </p:nvSpPr>
        <p:spPr>
          <a:xfrm>
            <a:off x="457200" y="2563990"/>
            <a:ext cx="4245429" cy="3750189"/>
          </a:xfrm>
        </p:spPr>
        <p:txBody>
          <a:bodyPr/>
          <a:lstStyle/>
          <a:p>
            <a:r>
              <a:rPr lang="en-US" dirty="0" smtClean="0"/>
              <a:t>Compare to information that the growers’ have, not what they will have</a:t>
            </a:r>
          </a:p>
          <a:p>
            <a:pPr>
              <a:buNone/>
            </a:pPr>
            <a:endParaRPr lang="en-US" dirty="0"/>
          </a:p>
        </p:txBody>
      </p:sp>
      <p:pic>
        <p:nvPicPr>
          <p:cNvPr id="4" name="Picture 3" descr="vos field yield image.jpg"/>
          <p:cNvPicPr>
            <a:picLocks noChangeAspect="1"/>
          </p:cNvPicPr>
          <p:nvPr/>
        </p:nvPicPr>
        <p:blipFill>
          <a:blip r:embed="rId2"/>
          <a:srcRect l="18058" r="23025" b="5616"/>
          <a:stretch>
            <a:fillRect/>
          </a:stretch>
        </p:blipFill>
        <p:spPr>
          <a:xfrm>
            <a:off x="4702629" y="2174984"/>
            <a:ext cx="3450770" cy="4255264"/>
          </a:xfrm>
          <a:prstGeom prst="rect">
            <a:avLst/>
          </a:prstGeom>
        </p:spPr>
      </p:pic>
      <p:pic>
        <p:nvPicPr>
          <p:cNvPr id="5" name="Picture 4" descr="Vos field 2nd image.jpg"/>
          <p:cNvPicPr>
            <a:picLocks noChangeAspect="1"/>
          </p:cNvPicPr>
          <p:nvPr/>
        </p:nvPicPr>
        <p:blipFill>
          <a:blip r:embed="rId3"/>
          <a:srcRect l="19041" t="113" r="23440" b="4932"/>
          <a:stretch>
            <a:fillRect/>
          </a:stretch>
        </p:blipFill>
        <p:spPr>
          <a:xfrm>
            <a:off x="4800600" y="2169723"/>
            <a:ext cx="3352799" cy="4260526"/>
          </a:xfrm>
          <a:prstGeom prst="rect">
            <a:avLst/>
          </a:prstGeom>
        </p:spPr>
      </p:pic>
      <p:pic>
        <p:nvPicPr>
          <p:cNvPr id="6" name="Picture 5" descr="Vos field 1st image.jpg"/>
          <p:cNvPicPr>
            <a:picLocks noChangeAspect="1"/>
          </p:cNvPicPr>
          <p:nvPr/>
        </p:nvPicPr>
        <p:blipFill>
          <a:blip r:embed="rId4"/>
          <a:srcRect l="17108" r="21242" b="1496"/>
          <a:stretch>
            <a:fillRect/>
          </a:stretch>
        </p:blipFill>
        <p:spPr>
          <a:xfrm>
            <a:off x="4723155" y="2211315"/>
            <a:ext cx="3430244" cy="42189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aler Meeting PP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Dealer Meeting PP Template</Template>
  <TotalTime>1353</TotalTime>
  <Words>251</Words>
  <Application>Microsoft Office PowerPoint</Application>
  <PresentationFormat>On-screen Show (4:3)</PresentationFormat>
  <Paragraphs>44</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Dealer Meeting PP Template</vt:lpstr>
      <vt:lpstr>Ag Leader’s Market Observations for Crop Sensors</vt:lpstr>
      <vt:lpstr>Slide 2</vt:lpstr>
      <vt:lpstr>Experiences in Sensor Sales and Usage</vt:lpstr>
      <vt:lpstr>Challenges to Crop Sensor Sales</vt:lpstr>
      <vt:lpstr>Challenges to Crop Sensor Sales</vt:lpstr>
      <vt:lpstr>Challenges to Crop Sensor Sales</vt:lpstr>
      <vt:lpstr>Simple Message</vt:lpstr>
      <vt:lpstr>Simple Message</vt:lpstr>
      <vt:lpstr>Simple Message</vt:lpstr>
      <vt:lpstr>Future of OptRx</vt:lpstr>
      <vt:lpstr>Questions?</vt:lpstr>
    </vt:vector>
  </TitlesOfParts>
  <Company>Ag Leader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OptRx </dc:title>
  <dc:creator>cfick</dc:creator>
  <cp:lastModifiedBy>cfick</cp:lastModifiedBy>
  <cp:revision>62</cp:revision>
  <dcterms:created xsi:type="dcterms:W3CDTF">2011-12-06T16:04:28Z</dcterms:created>
  <dcterms:modified xsi:type="dcterms:W3CDTF">2012-08-13T14:02:08Z</dcterms:modified>
</cp:coreProperties>
</file>