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15"/>
  </p:notesMasterIdLst>
  <p:sldIdLst>
    <p:sldId id="274" r:id="rId3"/>
    <p:sldId id="257" r:id="rId4"/>
    <p:sldId id="276" r:id="rId5"/>
    <p:sldId id="279" r:id="rId6"/>
    <p:sldId id="278" r:id="rId7"/>
    <p:sldId id="256" r:id="rId8"/>
    <p:sldId id="277" r:id="rId9"/>
    <p:sldId id="280" r:id="rId10"/>
    <p:sldId id="281" r:id="rId11"/>
    <p:sldId id="284" r:id="rId12"/>
    <p:sldId id="283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8" d="100"/>
          <a:sy n="98" d="100"/>
        </p:scale>
        <p:origin x="-9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7A120-7A53-4887-95C2-3E410367D407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ADC4F-BD53-4009-80EC-02E404B0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F1D2C-BBD2-4163-92F7-63E32193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36690-C4DD-42A1-BE59-6D7937A8F9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19169-F2C6-40F6-9C63-79768DEC11E5}" type="datetimeFigureOut">
              <a:rPr lang="en-US" smtClean="0"/>
              <a:t>8/6/2012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9A6D8-1974-4DB2-849D-C4A19894CE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F1D2C-BBD2-4163-92F7-63E32193CE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6690-C4DD-42A1-BE59-6D7937A8F9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\Pictures\7-10-09 Fay\IMG_0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236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76200"/>
            <a:ext cx="777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8000"/>
                </a:solidFill>
              </a:rPr>
              <a:t>N Status</a:t>
            </a:r>
          </a:p>
          <a:p>
            <a:pPr algn="ctr"/>
            <a:r>
              <a:rPr lang="en-US" sz="4400" b="1" dirty="0">
                <a:solidFill>
                  <a:srgbClr val="008000"/>
                </a:solidFill>
              </a:rPr>
              <a:t>t</a:t>
            </a:r>
            <a:r>
              <a:rPr lang="en-US" sz="4400" b="1" dirty="0" smtClean="0">
                <a:solidFill>
                  <a:srgbClr val="008000"/>
                </a:solidFill>
              </a:rPr>
              <a:t>hrough</a:t>
            </a:r>
          </a:p>
          <a:p>
            <a:pPr algn="ctr"/>
            <a:r>
              <a:rPr lang="en-US" sz="4400" b="1" dirty="0" smtClean="0">
                <a:solidFill>
                  <a:srgbClr val="008000"/>
                </a:solidFill>
              </a:rPr>
              <a:t>Smartphone Image Analysis</a:t>
            </a:r>
            <a:endParaRPr lang="en-US" sz="44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743200"/>
            <a:ext cx="6248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FieldScout</a:t>
            </a: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GreenIndex+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8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Picture 4" descr="Spectrum logo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6202986"/>
            <a:ext cx="1905000" cy="6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ctrum logo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5940980"/>
            <a:ext cx="2667000" cy="917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57200"/>
            <a:ext cx="7276204" cy="537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457200"/>
            <a:ext cx="7276204" cy="96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828800"/>
            <a:ext cx="2183423" cy="4190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1828800"/>
            <a:ext cx="2183423" cy="4190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828800"/>
            <a:ext cx="2183423" cy="4190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6019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Click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6019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Tap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6019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8000"/>
                </a:solidFill>
              </a:rPr>
              <a:t>Read, Repeat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ctrum logo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6124383"/>
            <a:ext cx="2133600" cy="7336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04800"/>
            <a:ext cx="851027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881"/>
            <a:ext cx="9159766" cy="63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228600"/>
            <a:ext cx="3333750" cy="2667000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000000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9"/>
          <a:stretch/>
        </p:blipFill>
        <p:spPr>
          <a:xfrm>
            <a:off x="5358166" y="228600"/>
            <a:ext cx="3066506" cy="2743200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000000"/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276600"/>
            <a:ext cx="4445000" cy="2400300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33400" y="3048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</a:rPr>
              <a:t>University of Arkansas</a:t>
            </a:r>
          </a:p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</a:rPr>
              <a:t>Digital Image Analysis</a:t>
            </a:r>
            <a:endParaRPr lang="en-US" sz="4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2286000"/>
            <a:ext cx="77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Karcher and Richardson</a:t>
            </a:r>
          </a:p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2003 – Turf</a:t>
            </a:r>
          </a:p>
          <a:p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RGB -&gt; HSB</a:t>
            </a:r>
          </a:p>
          <a:p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DGCI – Dark Green Color Index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159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</a:rPr>
              <a:t>University of Arkansas</a:t>
            </a:r>
          </a:p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</a:rPr>
              <a:t>Digital Image Analysis</a:t>
            </a:r>
            <a:endParaRPr lang="en-US" sz="48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676400"/>
            <a:ext cx="777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bg1"/>
                  </a:solidFill>
                </a:ln>
              </a:rPr>
              <a:t>Rorie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, Purcell, Karcher and King</a:t>
            </a:r>
          </a:p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2008-2009 – Corn</a:t>
            </a:r>
          </a:p>
          <a:p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2008: 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Greenhouse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Black background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Single camera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SPAD meter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Laboratory N analysis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24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04800" y="533400"/>
            <a:ext cx="5410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2009: 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Greenhouse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Pink background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Green and yellow standard color disks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Multiple cameras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SPAD meter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Laboratory N analysis</a:t>
            </a:r>
          </a:p>
        </p:txBody>
      </p:sp>
      <p:pic>
        <p:nvPicPr>
          <p:cNvPr id="5" name="Picture 2" descr="C:\Users\R\Pictures\7-10-09 Fay\IMG_05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981200"/>
            <a:ext cx="3200400" cy="4572000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3452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rcell Fig 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133600"/>
            <a:ext cx="2743200" cy="2057400"/>
          </a:xfrm>
          <a:prstGeom prst="rect">
            <a:avLst/>
          </a:prstGeom>
        </p:spPr>
      </p:pic>
      <p:pic>
        <p:nvPicPr>
          <p:cNvPr id="5" name="Picture 4" descr="Purcell Fig 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133600"/>
            <a:ext cx="2743200" cy="2057400"/>
          </a:xfrm>
          <a:prstGeom prst="rect">
            <a:avLst/>
          </a:prstGeom>
        </p:spPr>
      </p:pic>
      <p:pic>
        <p:nvPicPr>
          <p:cNvPr id="6" name="Picture 5" descr="Purcell Fig 1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2133600"/>
            <a:ext cx="2743200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607" y="4495800"/>
            <a:ext cx="22351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 </a:t>
            </a:r>
            <a:r>
              <a:rPr lang="en-US" sz="2800" b="1" dirty="0" err="1" smtClean="0"/>
              <a:t>conc</a:t>
            </a:r>
            <a:r>
              <a:rPr lang="en-US" sz="2800" b="1" dirty="0" smtClean="0"/>
              <a:t> = 1.5%</a:t>
            </a:r>
          </a:p>
          <a:p>
            <a:pPr algn="ctr"/>
            <a:r>
              <a:rPr lang="en-US" sz="2800" b="1" dirty="0" smtClean="0"/>
              <a:t>DGCI = 0.39</a:t>
            </a:r>
          </a:p>
          <a:p>
            <a:pPr algn="ctr"/>
            <a:r>
              <a:rPr lang="en-US" sz="2800" b="1" dirty="0" smtClean="0"/>
              <a:t>SPAD = 22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495800"/>
            <a:ext cx="22351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 </a:t>
            </a:r>
            <a:r>
              <a:rPr lang="en-US" sz="2800" b="1" dirty="0" err="1" smtClean="0"/>
              <a:t>conc</a:t>
            </a:r>
            <a:r>
              <a:rPr lang="en-US" sz="2800" b="1" dirty="0" smtClean="0"/>
              <a:t> = 2.4%</a:t>
            </a:r>
          </a:p>
          <a:p>
            <a:pPr algn="ctr"/>
            <a:r>
              <a:rPr lang="en-US" sz="2800" b="1" dirty="0" smtClean="0"/>
              <a:t>DGCI = 0.63</a:t>
            </a:r>
          </a:p>
          <a:p>
            <a:pPr algn="ctr"/>
            <a:r>
              <a:rPr lang="en-US" sz="2800" b="1" dirty="0" smtClean="0"/>
              <a:t>SPAD = 47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42207" y="4495800"/>
            <a:ext cx="22351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N </a:t>
            </a:r>
            <a:r>
              <a:rPr lang="en-US" sz="2800" b="1" dirty="0" err="1" smtClean="0"/>
              <a:t>conc</a:t>
            </a:r>
            <a:r>
              <a:rPr lang="en-US" sz="2800" b="1" dirty="0" smtClean="0"/>
              <a:t> = 3.1%</a:t>
            </a:r>
          </a:p>
          <a:p>
            <a:pPr algn="ctr"/>
            <a:r>
              <a:rPr lang="en-US" sz="2800" b="1" dirty="0" smtClean="0"/>
              <a:t>DGCI = 0.68</a:t>
            </a:r>
          </a:p>
          <a:p>
            <a:pPr algn="ctr"/>
            <a:r>
              <a:rPr lang="en-US" sz="2800" b="1" dirty="0" smtClean="0"/>
              <a:t>SPAD = 57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209800"/>
            <a:ext cx="3767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2209800"/>
            <a:ext cx="3767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2209800"/>
            <a:ext cx="3767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B.</a:t>
            </a:r>
            <a:endParaRPr lang="en-US" dirty="0"/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457200" y="152400"/>
            <a:ext cx="82296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Digital Image Analysis</a:t>
            </a:r>
          </a:p>
          <a:p>
            <a:pPr marL="571500" indent="-571500" algn="ctr">
              <a:spcBef>
                <a:spcPct val="0"/>
              </a:spcBef>
              <a:buFont typeface="Arial"/>
              <a:buChar char="•"/>
              <a:defRPr/>
            </a:pPr>
            <a:r>
              <a:rPr lang="en-US" sz="4200" b="1" dirty="0" smtClean="0">
                <a:ln>
                  <a:solidFill>
                    <a:schemeClr val="bg1"/>
                  </a:solidFill>
                </a:ln>
              </a:rPr>
              <a:t>From field plots,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200" b="1" dirty="0" smtClean="0">
                <a:ln>
                  <a:solidFill>
                    <a:schemeClr val="bg1"/>
                  </a:solidFill>
                </a:ln>
              </a:rPr>
              <a:t> photographed </a:t>
            </a:r>
            <a:r>
              <a:rPr lang="en-US" sz="4200" b="1" dirty="0">
                <a:ln>
                  <a:solidFill>
                    <a:schemeClr val="bg1"/>
                  </a:solidFill>
                </a:ln>
              </a:rPr>
              <a:t>with varied </a:t>
            </a:r>
            <a:r>
              <a:rPr lang="en-US" sz="4200" b="1" dirty="0" smtClean="0">
                <a:ln>
                  <a:solidFill>
                    <a:schemeClr val="bg1"/>
                  </a:solidFill>
                </a:ln>
              </a:rPr>
              <a:t>lighting</a:t>
            </a:r>
            <a:endParaRPr lang="en-US" sz="42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Corn Yield and Leaf N</a:t>
            </a:r>
          </a:p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Associated with “Greenness” 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371600"/>
            <a:ext cx="77724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>
                  <a:solidFill>
                    <a:schemeClr val="bg1"/>
                  </a:solidFill>
                </a:ln>
              </a:rPr>
              <a:t>Rorie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, Purcell, </a:t>
            </a:r>
            <a:r>
              <a:rPr lang="en-US" sz="3600" b="1" dirty="0" err="1" smtClean="0">
                <a:ln>
                  <a:solidFill>
                    <a:schemeClr val="bg1"/>
                  </a:solidFill>
                </a:ln>
              </a:rPr>
              <a:t>Mozaffari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, Karcher, King, Marsh, and Longer   (2008-2009)</a:t>
            </a:r>
          </a:p>
          <a:p>
            <a:endParaRPr lang="en-US" sz="3600" b="1" dirty="0" smtClean="0">
              <a:ln>
                <a:solidFill>
                  <a:schemeClr val="bg1"/>
                </a:solidFill>
              </a:ln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Field tests, 5 locations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6 or 7 N rates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DGCI </a:t>
            </a:r>
            <a:r>
              <a:rPr lang="en-US" sz="3600" b="1" dirty="0" err="1" smtClean="0">
                <a:ln>
                  <a:solidFill>
                    <a:schemeClr val="bg1"/>
                  </a:solidFill>
                </a:ln>
              </a:rPr>
              <a:t>vs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 SPAD: average r</a:t>
            </a:r>
            <a:r>
              <a:rPr lang="en-US" sz="3600" b="1" baseline="30000" dirty="0" smtClean="0">
                <a:ln>
                  <a:solidFill>
                    <a:schemeClr val="bg1"/>
                  </a:solidFill>
                </a:ln>
              </a:rPr>
              <a:t>2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 = 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0.87</a:t>
            </a:r>
            <a:endParaRPr lang="en-US" sz="3600" b="1" dirty="0" smtClean="0">
              <a:ln>
                <a:solidFill>
                  <a:schemeClr val="bg1"/>
                </a:solidFill>
              </a:ln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DGCI </a:t>
            </a:r>
            <a:r>
              <a:rPr lang="en-US" sz="3600" b="1" dirty="0" err="1">
                <a:ln>
                  <a:solidFill>
                    <a:schemeClr val="bg1"/>
                  </a:solidFill>
                </a:ln>
              </a:rPr>
              <a:t>vs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Leaf N: 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average r</a:t>
            </a:r>
            <a:r>
              <a:rPr lang="en-US" sz="3600" b="1" baseline="30000" dirty="0">
                <a:ln>
                  <a:solidFill>
                    <a:schemeClr val="bg1"/>
                  </a:solidFill>
                </a:ln>
              </a:rPr>
              <a:t>2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 = 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0.80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DGCI </a:t>
            </a:r>
            <a:r>
              <a:rPr lang="en-US" sz="3600" b="1" dirty="0" err="1">
                <a:ln>
                  <a:solidFill>
                    <a:schemeClr val="bg1"/>
                  </a:solidFill>
                </a:ln>
              </a:rPr>
              <a:t>vs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Yield: 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average r</a:t>
            </a:r>
            <a:r>
              <a:rPr lang="en-US" sz="3600" b="1" baseline="30000" dirty="0">
                <a:ln>
                  <a:solidFill>
                    <a:schemeClr val="bg1"/>
                  </a:solidFill>
                </a:ln>
              </a:rPr>
              <a:t>2</a:t>
            </a:r>
            <a:r>
              <a:rPr lang="en-US" sz="3600" b="1" dirty="0">
                <a:ln>
                  <a:solidFill>
                    <a:schemeClr val="bg1"/>
                  </a:solidFill>
                </a:ln>
              </a:rPr>
              <a:t> = 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0.80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822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Corn N Measurement and Fertilization</a:t>
            </a:r>
          </a:p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via Image Analysis (Poster)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371600"/>
            <a:ext cx="8229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bg1"/>
                  </a:solidFill>
                </a:ln>
              </a:rPr>
              <a:t>Siddons, Purcell, and </a:t>
            </a:r>
            <a:r>
              <a:rPr lang="en-US" sz="3200" b="1" dirty="0" err="1" smtClean="0">
                <a:ln>
                  <a:solidFill>
                    <a:schemeClr val="bg1"/>
                  </a:solidFill>
                </a:ln>
              </a:rPr>
              <a:t>Mozaffari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</a:rPr>
              <a:t>  </a:t>
            </a:r>
            <a:r>
              <a:rPr lang="en-US" sz="3200" b="1" dirty="0" smtClean="0">
                <a:ln>
                  <a:solidFill>
                    <a:schemeClr val="bg1"/>
                  </a:solidFill>
                </a:ln>
              </a:rPr>
              <a:t>(2010-2011)</a:t>
            </a:r>
          </a:p>
          <a:p>
            <a:endParaRPr lang="en-US" sz="3600" b="1" dirty="0" smtClean="0">
              <a:ln>
                <a:solidFill>
                  <a:schemeClr val="bg1"/>
                </a:solidFill>
              </a:ln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Field tests, 8 locations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Fertilization at emergence and V6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DGCI, SPAD, Lab N at V6 and tasseling 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Calibration curve derived for recommended N rates for 90% and 95% maximum yield potentials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976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33400" y="152400"/>
            <a:ext cx="8153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Using DGCI to Recommend N Rates for Maximum Yield Potentials</a:t>
            </a:r>
          </a:p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* </a:t>
            </a:r>
            <a:r>
              <a:rPr lang="en-US" sz="3600" b="1" i="1" dirty="0" smtClean="0">
                <a:ln>
                  <a:solidFill>
                    <a:schemeClr val="bg1"/>
                  </a:solidFill>
                </a:ln>
              </a:rPr>
              <a:t>Preliminary Results </a:t>
            </a:r>
            <a:r>
              <a:rPr lang="en-US" sz="3600" b="1" dirty="0" smtClean="0">
                <a:ln>
                  <a:solidFill>
                    <a:schemeClr val="bg1"/>
                  </a:solidFill>
                </a:ln>
              </a:rPr>
              <a:t>*</a:t>
            </a:r>
            <a:endParaRPr lang="en-US" sz="36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548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Corn</a:t>
            </a:r>
          </a:p>
          <a:p>
            <a:pPr marL="571500" indent="-571500">
              <a:buFont typeface="Wingdings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Wheat</a:t>
            </a:r>
          </a:p>
          <a:p>
            <a:pPr marL="571500" indent="-571500">
              <a:buFont typeface="Wingdings" charset="2"/>
              <a:buChar char="ü"/>
            </a:pP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Turf (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</a:rPr>
              <a:t>bermuda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 grass, 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</a:rPr>
              <a:t>bentgrass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, tall fescue)</a:t>
            </a:r>
          </a:p>
          <a:p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X   Flooded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</a:rPr>
              <a:t>rice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495800"/>
            <a:ext cx="2794000" cy="2095500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000000"/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133600"/>
            <a:ext cx="2794000" cy="2095500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3883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279</Words>
  <Application>Microsoft Office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Arkansas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lpurcell</dc:creator>
  <cp:lastModifiedBy>Mike D</cp:lastModifiedBy>
  <cp:revision>33</cp:revision>
  <dcterms:created xsi:type="dcterms:W3CDTF">2012-07-24T14:10:41Z</dcterms:created>
  <dcterms:modified xsi:type="dcterms:W3CDTF">2012-08-06T13:57:40Z</dcterms:modified>
</cp:coreProperties>
</file>