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2" r:id="rId2"/>
    <p:sldId id="317" r:id="rId3"/>
    <p:sldId id="355" r:id="rId4"/>
    <p:sldId id="325" r:id="rId5"/>
    <p:sldId id="326" r:id="rId6"/>
    <p:sldId id="354" r:id="rId7"/>
    <p:sldId id="306" r:id="rId8"/>
    <p:sldId id="346" r:id="rId9"/>
    <p:sldId id="347" r:id="rId10"/>
    <p:sldId id="308" r:id="rId11"/>
    <p:sldId id="319" r:id="rId12"/>
    <p:sldId id="318" r:id="rId13"/>
    <p:sldId id="320" r:id="rId14"/>
    <p:sldId id="321" r:id="rId15"/>
    <p:sldId id="344" r:id="rId16"/>
    <p:sldId id="312" r:id="rId17"/>
    <p:sldId id="341" r:id="rId18"/>
    <p:sldId id="348" r:id="rId19"/>
    <p:sldId id="349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399"/>
    <a:srgbClr val="568424"/>
    <a:srgbClr val="FF7C80"/>
    <a:srgbClr val="FFCCCC"/>
    <a:srgbClr val="00CC66"/>
    <a:srgbClr val="FFFFCC"/>
    <a:srgbClr val="CCECFF"/>
    <a:srgbClr val="B9DCFF"/>
    <a:srgbClr val="CCFF99"/>
    <a:srgbClr val="D9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436" autoAdjust="0"/>
    <p:restoredTop sz="91209" autoAdjust="0"/>
  </p:normalViewPr>
  <p:slideViewPr>
    <p:cSldViewPr>
      <p:cViewPr>
        <p:scale>
          <a:sx n="75" d="100"/>
          <a:sy n="75" d="100"/>
        </p:scale>
        <p:origin x="-1992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4" d="100"/>
        <a:sy n="134" d="100"/>
      </p:scale>
      <p:origin x="0" y="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EC1AB7-A637-4971-9A93-A494D1C28B6D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FDC34D-B787-4D06-8AD6-AE72853D2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4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err="1" smtClean="0"/>
              <a:t>Potential</a:t>
            </a:r>
            <a:r>
              <a:rPr lang="fr-CA" sz="1200" dirty="0" smtClean="0"/>
              <a:t> </a:t>
            </a:r>
            <a:r>
              <a:rPr lang="fr-CA" sz="1200" dirty="0" err="1" smtClean="0"/>
              <a:t>improvement</a:t>
            </a:r>
            <a:r>
              <a:rPr lang="fr-CA" sz="1200" dirty="0" smtClean="0"/>
              <a:t> </a:t>
            </a:r>
            <a:r>
              <a:rPr lang="fr-CA" sz="1200" dirty="0" err="1" smtClean="0"/>
              <a:t>with</a:t>
            </a:r>
            <a:r>
              <a:rPr lang="fr-CA" sz="1200" dirty="0" smtClean="0"/>
              <a:t> N as </a:t>
            </a:r>
            <a:r>
              <a:rPr lang="fr-CA" sz="1200" dirty="0" err="1" smtClean="0"/>
              <a:t>compared</a:t>
            </a:r>
            <a:r>
              <a:rPr lang="fr-CA" sz="1200" dirty="0" smtClean="0"/>
              <a:t> to </a:t>
            </a:r>
            <a:r>
              <a:rPr lang="fr-CA" sz="1200" dirty="0" err="1" smtClean="0"/>
              <a:t>unfertilized</a:t>
            </a:r>
            <a:r>
              <a:rPr lang="fr-CA" sz="1200" dirty="0" smtClean="0"/>
              <a:t> control: </a:t>
            </a:r>
            <a:r>
              <a:rPr lang="fr-CA" sz="1200" dirty="0" err="1" smtClean="0"/>
              <a:t>Response</a:t>
            </a:r>
            <a:r>
              <a:rPr lang="fr-CA" sz="1200" dirty="0" smtClean="0"/>
              <a:t> Index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99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47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Meta-analyses on aggregated</a:t>
            </a:r>
            <a:r>
              <a:rPr lang="en-US" sz="1200" baseline="0" dirty="0" smtClean="0"/>
              <a:t> large datasets</a:t>
            </a:r>
          </a:p>
          <a:p>
            <a:r>
              <a:rPr lang="en-US" sz="1200" baseline="0" dirty="0" smtClean="0"/>
              <a:t>Wide range in soil types, (textural classes) precipitation, distribution of precipitation, growing degree days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2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Meta-analyses on aggregated</a:t>
            </a:r>
            <a:r>
              <a:rPr lang="en-US" sz="1200" baseline="0" dirty="0" smtClean="0"/>
              <a:t> large datasets</a:t>
            </a:r>
          </a:p>
          <a:p>
            <a:r>
              <a:rPr lang="en-US" sz="1200" baseline="0" dirty="0" smtClean="0"/>
              <a:t>Wide range in soil types, (textural classes) precipitation, distribution of precipitation, growing degree days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2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Histrogram</a:t>
            </a:r>
            <a:r>
              <a:rPr lang="en-US" dirty="0" smtClean="0"/>
              <a:t> </a:t>
            </a:r>
            <a:r>
              <a:rPr lang="en-US" dirty="0" err="1" smtClean="0"/>
              <a:t>threshholding</a:t>
            </a:r>
            <a:r>
              <a:rPr lang="en-US" baseline="0" dirty="0" smtClean="0"/>
              <a:t> (optimize value of weather parameters)  ~45 day window around the SD was the magic window.  Either 15 or 30 before to 30 to 15 after.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4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47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86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86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86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C34D-B787-4D06-8AD6-AE72853D2A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8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15F4C8F-F1B9-4942-AFD2-ED512DE65D3A}" type="datetimeFigureOut">
              <a:rPr lang="en-US" smtClean="0"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4CD848-22E7-41D7-B30C-6D9D077326E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62000"/>
            <a:ext cx="9109075" cy="3505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dirty="0">
                <a:effectLst/>
              </a:rPr>
              <a:t>North American NUE Trials: Evidence for Soil Texture and Weather Adjustments for In-season Corn Nitrogen Fertilization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1100" y="2997200"/>
            <a:ext cx="3517900" cy="533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Newell Kitchen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48201" y="3530600"/>
            <a:ext cx="449579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1963" indent="-461963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Cropping Systems &amp;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Water Quality Research Unit</a:t>
            </a:r>
          </a:p>
          <a:p>
            <a:pPr marL="461963" indent="-461963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Columbia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MO</a:t>
            </a:r>
          </a:p>
          <a:p>
            <a:pPr marL="461963" indent="-461963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	</a:t>
            </a:r>
          </a:p>
          <a:p>
            <a:pPr marL="461963" indent="-461963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173" name="Picture 4" descr="USDA Agricultural Research 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447381"/>
            <a:ext cx="22098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-914400" y="29718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Nicolas Tremblay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5100" y="3549650"/>
            <a:ext cx="43434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1963" indent="-461963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Horticulture Research and Development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Centre,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61963" indent="-461963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Saint-Jean-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-Richelieu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Quebec</a:t>
            </a:r>
          </a:p>
          <a:p>
            <a:pPr marL="461963" indent="-461963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461963" indent="-461963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3299" y="4357688"/>
            <a:ext cx="2809065" cy="95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1" y="579120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M.Y</a:t>
            </a:r>
            <a:r>
              <a:rPr lang="en-US" dirty="0"/>
              <a:t>. </a:t>
            </a:r>
            <a:r>
              <a:rPr lang="en-US" dirty="0" err="1"/>
              <a:t>Bouroubi</a:t>
            </a:r>
            <a:r>
              <a:rPr lang="en-US" dirty="0"/>
              <a:t>, C. </a:t>
            </a:r>
            <a:r>
              <a:rPr lang="en-US" dirty="0" err="1"/>
              <a:t>Bélec</a:t>
            </a:r>
            <a:r>
              <a:rPr lang="en-US" dirty="0"/>
              <a:t>, R. Mullen, </a:t>
            </a:r>
            <a:r>
              <a:rPr lang="en-US" dirty="0" smtClean="0"/>
              <a:t>W</a:t>
            </a:r>
            <a:r>
              <a:rPr lang="en-US" dirty="0"/>
              <a:t>. Thomason, S. </a:t>
            </a:r>
            <a:r>
              <a:rPr lang="en-US" dirty="0" err="1"/>
              <a:t>Ebelhar</a:t>
            </a:r>
            <a:r>
              <a:rPr lang="en-US" dirty="0"/>
              <a:t>, D. </a:t>
            </a:r>
            <a:r>
              <a:rPr lang="en-US" dirty="0" err="1"/>
              <a:t>Mengel</a:t>
            </a:r>
            <a:r>
              <a:rPr lang="en-US" dirty="0"/>
              <a:t>, </a:t>
            </a:r>
            <a:endParaRPr lang="en-US" dirty="0" smtClean="0"/>
          </a:p>
          <a:p>
            <a:pPr algn="ctr"/>
            <a:r>
              <a:rPr lang="en-US" dirty="0" smtClean="0"/>
              <a:t>B</a:t>
            </a:r>
            <a:r>
              <a:rPr lang="en-US" dirty="0"/>
              <a:t>. </a:t>
            </a:r>
            <a:r>
              <a:rPr lang="en-US" dirty="0" err="1"/>
              <a:t>Raun</a:t>
            </a:r>
            <a:r>
              <a:rPr lang="en-US" dirty="0"/>
              <a:t>, D. Francis, E.D. Vories, and I. Ortiz-</a:t>
            </a:r>
            <a:r>
              <a:rPr lang="en-US" dirty="0" err="1"/>
              <a:t>Monasterio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770"/>
            <a:ext cx="9144000" cy="6836229"/>
          </a:xfrm>
          <a:prstGeom prst="rect">
            <a:avLst/>
          </a:prstGeom>
          <a:blipFill dpi="0" rotWithShape="1">
            <a:blip r:embed="rId3" cstate="screen">
              <a:alphaModFix amt="7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Titr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4800600" cy="838200"/>
          </a:xfrm>
          <a:solidFill>
            <a:schemeClr val="bg1">
              <a:alpha val="86000"/>
            </a:schemeClr>
          </a:solidFill>
        </p:spPr>
        <p:txBody>
          <a:bodyPr/>
          <a:lstStyle/>
          <a:p>
            <a:r>
              <a:rPr lang="fr-CA" sz="4400" dirty="0" smtClean="0"/>
              <a:t>The </a:t>
            </a:r>
            <a:r>
              <a:rPr lang="fr-CA" sz="4400" dirty="0" err="1"/>
              <a:t>S</a:t>
            </a:r>
            <a:r>
              <a:rPr lang="fr-CA" sz="4400" dirty="0" err="1" smtClean="0"/>
              <a:t>oil</a:t>
            </a:r>
            <a:r>
              <a:rPr lang="fr-CA" sz="4400" dirty="0" smtClean="0"/>
              <a:t> </a:t>
            </a:r>
            <a:r>
              <a:rPr lang="fr-CA" sz="4400" dirty="0"/>
              <a:t>F</a:t>
            </a:r>
            <a:r>
              <a:rPr lang="fr-CA" sz="4400" dirty="0" smtClean="0"/>
              <a:t>actor</a:t>
            </a:r>
            <a:endParaRPr lang="en-CA" sz="4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219200"/>
            <a:ext cx="6881648" cy="51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7" y="12700"/>
            <a:ext cx="9212944" cy="6845300"/>
          </a:xfrm>
          <a:prstGeom prst="rect">
            <a:avLst/>
          </a:prstGeom>
          <a:blipFill dpi="0" rotWithShape="1">
            <a:blip r:embed="rId3" cstate="screen"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5" name="Picture 2" descr="C:\Users\tremblayna\Documents\~Data\Articles scientifiques\Soumis\NARCT (USA)\Soumission à Agronomy Journal\Version 1 - 23 mai 2012\Figures_51studies\Fig8_51studies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8720" y="1086105"/>
            <a:ext cx="7040880" cy="5390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057400" y="152400"/>
            <a:ext cx="5257800" cy="76200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CA" sz="4400" dirty="0" smtClean="0"/>
              <a:t>Corn </a:t>
            </a:r>
            <a:r>
              <a:rPr lang="fr-CA" sz="4400" dirty="0" err="1" smtClean="0"/>
              <a:t>Heat</a:t>
            </a:r>
            <a:r>
              <a:rPr lang="fr-CA" sz="4400" dirty="0" smtClean="0"/>
              <a:t> </a:t>
            </a:r>
            <a:r>
              <a:rPr lang="fr-CA" sz="4400" dirty="0" err="1" smtClean="0"/>
              <a:t>Units</a:t>
            </a:r>
            <a:endParaRPr lang="en-CA" sz="4400" dirty="0" smtClean="0"/>
          </a:p>
        </p:txBody>
      </p:sp>
    </p:spTree>
    <p:extLst>
      <p:ext uri="{BB962C8B-B14F-4D97-AF65-F5344CB8AC3E}">
        <p14:creationId xmlns:p14="http://schemas.microsoft.com/office/powerpoint/2010/main" val="358147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7" y="12700"/>
            <a:ext cx="9212944" cy="6845300"/>
          </a:xfrm>
          <a:prstGeom prst="rect">
            <a:avLst/>
          </a:prstGeom>
          <a:blipFill dpi="0" rotWithShape="1">
            <a:blip r:embed="rId3" cstate="screen">
              <a:alphaModFix amt="5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5" name="Picture 2" descr="C:\Users\tremblayna\Documents\~Data\Articles scientifiques\Soumis\NARCT (USA)\Soumission à Agronomy Journal\Version 1 - 23 mai 2012\Figures_51studies\Fig8_51studies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9200" y="1143000"/>
            <a:ext cx="7040880" cy="528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2057400" y="152400"/>
            <a:ext cx="5257800" cy="76200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CA" sz="4400" dirty="0" err="1" smtClean="0"/>
              <a:t>Precipitation</a:t>
            </a:r>
            <a:endParaRPr lang="en-CA" sz="4400" dirty="0" smtClean="0"/>
          </a:p>
        </p:txBody>
      </p:sp>
    </p:spTree>
    <p:extLst>
      <p:ext uri="{BB962C8B-B14F-4D97-AF65-F5344CB8AC3E}">
        <p14:creationId xmlns:p14="http://schemas.microsoft.com/office/powerpoint/2010/main" val="358147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64824"/>
            <a:ext cx="9144000" cy="6922824"/>
          </a:xfrm>
          <a:prstGeom prst="rect">
            <a:avLst/>
          </a:prstGeom>
          <a:blipFill dpi="0" rotWithShape="1">
            <a:blip r:embed="rId3" cstate="screen">
              <a:alphaModFix amt="6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5" name="Picture 2" descr="C:\Users\tremblayna\Documents\~Data\Articles scientifiques\Soumis\NARCT (USA)\Soumission à Agronomy Journal\Version 1 - 23 mai 2012\Figures_51studies\Fig8_51studies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289" y="1135272"/>
            <a:ext cx="7040880" cy="526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371600" y="152400"/>
            <a:ext cx="6705600" cy="76200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CA" sz="4400" dirty="0" smtClean="0"/>
              <a:t>Shannon </a:t>
            </a:r>
            <a:r>
              <a:rPr lang="fr-CA" sz="4400" dirty="0" err="1" smtClean="0"/>
              <a:t>Diversity</a:t>
            </a:r>
            <a:r>
              <a:rPr lang="fr-CA" sz="4400" dirty="0" smtClean="0"/>
              <a:t> Index</a:t>
            </a:r>
            <a:endParaRPr lang="en-CA" sz="4400" dirty="0" smtClean="0"/>
          </a:p>
        </p:txBody>
      </p:sp>
    </p:spTree>
    <p:extLst>
      <p:ext uri="{BB962C8B-B14F-4D97-AF65-F5344CB8AC3E}">
        <p14:creationId xmlns:p14="http://schemas.microsoft.com/office/powerpoint/2010/main" val="358147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257"/>
            <a:ext cx="9144000" cy="689065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5" name="Picture 2" descr="C:\Users\tremblayna\Documents\~Data\Articles scientifiques\Soumis\NARCT (USA)\Soumission à Agronomy Journal\Version 1 - 23 mai 2012\Figures_51studies\Fig8_51studies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6024" y="1109404"/>
            <a:ext cx="6482576" cy="516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381000" y="152400"/>
            <a:ext cx="8534400" cy="76200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CA" sz="3600" dirty="0" err="1"/>
              <a:t>Abundant</a:t>
            </a:r>
            <a:r>
              <a:rPr lang="fr-CA" sz="3600" dirty="0"/>
              <a:t> and </a:t>
            </a:r>
            <a:r>
              <a:rPr lang="fr-CA" sz="3600" dirty="0" err="1"/>
              <a:t>Well-Distributed</a:t>
            </a:r>
            <a:r>
              <a:rPr lang="fr-CA" sz="3600" dirty="0"/>
              <a:t> </a:t>
            </a:r>
            <a:r>
              <a:rPr lang="fr-CA" sz="3600" dirty="0" err="1"/>
              <a:t>Rainfall</a:t>
            </a:r>
            <a:endParaRPr lang="en-CA" sz="3600" dirty="0" smtClean="0"/>
          </a:p>
        </p:txBody>
      </p:sp>
    </p:spTree>
    <p:extLst>
      <p:ext uri="{BB962C8B-B14F-4D97-AF65-F5344CB8AC3E}">
        <p14:creationId xmlns:p14="http://schemas.microsoft.com/office/powerpoint/2010/main" val="358147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514" y="0"/>
            <a:ext cx="9129486" cy="6857999"/>
          </a:xfrm>
          <a:prstGeom prst="rect">
            <a:avLst/>
          </a:prstGeom>
          <a:blipFill dpi="0" rotWithShape="1">
            <a:blip r:embed="rId2">
              <a:alphaModFix amt="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Titre 1"/>
          <p:cNvSpPr>
            <a:spLocks noGrp="1"/>
          </p:cNvSpPr>
          <p:nvPr>
            <p:ph type="title"/>
          </p:nvPr>
        </p:nvSpPr>
        <p:spPr>
          <a:xfrm>
            <a:off x="442913" y="-10886"/>
            <a:ext cx="8229600" cy="1143000"/>
          </a:xfrm>
        </p:spPr>
        <p:txBody>
          <a:bodyPr/>
          <a:lstStyle/>
          <a:p>
            <a:r>
              <a:rPr lang="fr-CA" sz="4400" dirty="0" err="1" smtClean="0"/>
              <a:t>Soil</a:t>
            </a:r>
            <a:r>
              <a:rPr lang="fr-CA" sz="4400" dirty="0" smtClean="0"/>
              <a:t>-CHU-</a:t>
            </a:r>
            <a:r>
              <a:rPr lang="fr-CA" sz="4400" dirty="0" err="1"/>
              <a:t>R</a:t>
            </a:r>
            <a:r>
              <a:rPr lang="fr-CA" sz="4400" dirty="0" err="1" smtClean="0"/>
              <a:t>ain</a:t>
            </a:r>
            <a:r>
              <a:rPr lang="fr-CA" sz="4400" dirty="0" smtClean="0"/>
              <a:t> Interactions</a:t>
            </a:r>
            <a:endParaRPr lang="en-CA" sz="4400" dirty="0" smtClean="0"/>
          </a:p>
        </p:txBody>
      </p:sp>
      <p:pic>
        <p:nvPicPr>
          <p:cNvPr id="36868" name="Picture 2" descr="C:\Users\tremblayna\Documents\~Data\Articles scientifiques\Soumis\NARCT (USA)\Soumission à Agronomy Journal\Version 1 - 23 mai 2012\Figures_51studies\Fig10_51studies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74" y="1155700"/>
            <a:ext cx="83248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Kitchenn\Documents\Projects &amp; Personnel\SSCM\Sensor-based N Management\Regional\NicTremblay materials from MS1\Fig10_final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3324" y="4789007"/>
            <a:ext cx="2428527" cy="16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3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-60325"/>
            <a:ext cx="913288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10100" y="1907689"/>
            <a:ext cx="4229100" cy="4035911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65000"/>
                </a:srgbClr>
              </a:gs>
              <a:gs pos="100000">
                <a:srgbClr val="CCECFF">
                  <a:alpha val="61000"/>
                </a:srgbClr>
              </a:gs>
            </a:gsLst>
            <a:lin ang="5400000" scaled="1"/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1905000"/>
            <a:ext cx="4305300" cy="40386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65000"/>
                </a:srgbClr>
              </a:gs>
              <a:gs pos="100000">
                <a:srgbClr val="CCECFF">
                  <a:alpha val="61000"/>
                </a:srgbClr>
              </a:gs>
            </a:gsLst>
            <a:lin ang="5400000" scaled="1"/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600200"/>
          </a:xfrm>
        </p:spPr>
        <p:txBody>
          <a:bodyPr/>
          <a:lstStyle/>
          <a:p>
            <a:r>
              <a:rPr lang="fr-CA" sz="3600" dirty="0" err="1" smtClean="0"/>
              <a:t>Potential</a:t>
            </a:r>
            <a:r>
              <a:rPr lang="fr-CA" sz="3600" dirty="0" smtClean="0"/>
              <a:t> Direction for In-</a:t>
            </a:r>
            <a:r>
              <a:rPr lang="fr-CA" sz="3600" dirty="0" err="1" smtClean="0"/>
              <a:t>season</a:t>
            </a:r>
            <a:r>
              <a:rPr lang="fr-CA" sz="3600" dirty="0" smtClean="0"/>
              <a:t> N </a:t>
            </a:r>
            <a:r>
              <a:rPr lang="fr-CA" sz="3600" dirty="0" err="1" smtClean="0"/>
              <a:t>Fertilizer</a:t>
            </a:r>
            <a:r>
              <a:rPr lang="fr-CA" sz="3600" dirty="0" smtClean="0"/>
              <a:t> </a:t>
            </a:r>
            <a:r>
              <a:rPr lang="fr-CA" sz="3600" dirty="0" err="1"/>
              <a:t>R</a:t>
            </a:r>
            <a:r>
              <a:rPr lang="fr-CA" sz="3600" dirty="0" err="1" smtClean="0"/>
              <a:t>ecommendations</a:t>
            </a:r>
            <a:endParaRPr lang="en-CA" sz="36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2141166"/>
            <a:ext cx="4152900" cy="639762"/>
          </a:xfrm>
        </p:spPr>
        <p:txBody>
          <a:bodyPr/>
          <a:lstStyle/>
          <a:p>
            <a:r>
              <a:rPr lang="fr-CA" sz="2800" dirty="0" smtClean="0">
                <a:solidFill>
                  <a:schemeClr val="tx1"/>
                </a:solidFill>
              </a:rPr>
              <a:t>Medium textures </a:t>
            </a:r>
            <a:r>
              <a:rPr lang="fr-CA" sz="2800" dirty="0">
                <a:solidFill>
                  <a:schemeClr val="tx1"/>
                </a:solidFill>
              </a:rPr>
              <a:t>= </a:t>
            </a:r>
            <a:r>
              <a:rPr lang="fr-CA" sz="2800" dirty="0" smtClean="0">
                <a:solidFill>
                  <a:schemeClr val="tx1"/>
                </a:solidFill>
              </a:rPr>
              <a:t>1.6x</a:t>
            </a:r>
            <a:endParaRPr lang="fr-CA" sz="2800" dirty="0">
              <a:solidFill>
                <a:schemeClr val="tx1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457200" y="2996952"/>
            <a:ext cx="4040188" cy="3951288"/>
          </a:xfrm>
          <a:prstGeom prst="rect">
            <a:avLst/>
          </a:prstGeom>
        </p:spPr>
        <p:txBody>
          <a:bodyPr/>
          <a:lstStyle/>
          <a:p>
            <a:r>
              <a:rPr lang="fr-CA" sz="2800" dirty="0" err="1" smtClean="0">
                <a:solidFill>
                  <a:schemeClr val="tx1"/>
                </a:solidFill>
              </a:rPr>
              <a:t>Low</a:t>
            </a:r>
            <a:r>
              <a:rPr lang="fr-CA" sz="2800" dirty="0" smtClean="0">
                <a:solidFill>
                  <a:schemeClr val="tx1"/>
                </a:solidFill>
              </a:rPr>
              <a:t> AWDR = 1.5x</a:t>
            </a:r>
          </a:p>
          <a:p>
            <a:pPr lvl="1"/>
            <a:endParaRPr lang="fr-CA" dirty="0">
              <a:solidFill>
                <a:schemeClr val="tx1"/>
              </a:solidFill>
            </a:endParaRPr>
          </a:p>
          <a:p>
            <a:pPr lvl="1"/>
            <a:endParaRPr lang="fr-CA" dirty="0" smtClean="0">
              <a:solidFill>
                <a:schemeClr val="tx1"/>
              </a:solidFill>
            </a:endParaRPr>
          </a:p>
          <a:p>
            <a:pPr lvl="1"/>
            <a:endParaRPr lang="fr-CA" dirty="0" smtClean="0">
              <a:solidFill>
                <a:schemeClr val="tx1"/>
              </a:solidFill>
            </a:endParaRPr>
          </a:p>
          <a:p>
            <a:r>
              <a:rPr lang="fr-CA" sz="2800" dirty="0" smtClean="0">
                <a:solidFill>
                  <a:schemeClr val="tx1"/>
                </a:solidFill>
              </a:rPr>
              <a:t>High AWDR = 2.1x</a:t>
            </a:r>
          </a:p>
          <a:p>
            <a:endParaRPr lang="fr-CA" sz="2800" dirty="0" smtClean="0">
              <a:solidFill>
                <a:schemeClr val="tx1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2141166"/>
            <a:ext cx="4041775" cy="639762"/>
          </a:xfrm>
        </p:spPr>
        <p:txBody>
          <a:bodyPr/>
          <a:lstStyle/>
          <a:p>
            <a:r>
              <a:rPr lang="fr-CA" sz="2800" dirty="0" smtClean="0">
                <a:solidFill>
                  <a:schemeClr val="tx1"/>
                </a:solidFill>
              </a:rPr>
              <a:t>Fine textures = 2.7x</a:t>
            </a:r>
            <a:endParaRPr lang="en-CA" sz="2800" dirty="0">
              <a:solidFill>
                <a:schemeClr val="tx1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294967295"/>
          </p:nvPr>
        </p:nvSpPr>
        <p:spPr>
          <a:xfrm>
            <a:off x="4645025" y="2996952"/>
            <a:ext cx="4041775" cy="3951288"/>
          </a:xfrm>
          <a:prstGeom prst="rect">
            <a:avLst/>
          </a:prstGeom>
        </p:spPr>
        <p:txBody>
          <a:bodyPr/>
          <a:lstStyle/>
          <a:p>
            <a:r>
              <a:rPr lang="fr-CA" sz="2800" dirty="0" err="1" smtClean="0">
                <a:solidFill>
                  <a:schemeClr val="tx1"/>
                </a:solidFill>
              </a:rPr>
              <a:t>Low</a:t>
            </a:r>
            <a:r>
              <a:rPr lang="fr-CA" sz="2800" dirty="0" smtClean="0">
                <a:solidFill>
                  <a:schemeClr val="tx1"/>
                </a:solidFill>
              </a:rPr>
              <a:t> AWDR = 1.5x</a:t>
            </a:r>
          </a:p>
          <a:p>
            <a:pPr lvl="1"/>
            <a:r>
              <a:rPr lang="fr-CA" sz="2200" dirty="0" err="1" smtClean="0">
                <a:solidFill>
                  <a:schemeClr val="tx1"/>
                </a:solidFill>
              </a:rPr>
              <a:t>Low</a:t>
            </a:r>
            <a:r>
              <a:rPr lang="fr-CA" sz="2200" dirty="0" smtClean="0">
                <a:solidFill>
                  <a:schemeClr val="tx1"/>
                </a:solidFill>
              </a:rPr>
              <a:t> CHU = 1.9x</a:t>
            </a:r>
          </a:p>
          <a:p>
            <a:pPr lvl="1"/>
            <a:r>
              <a:rPr lang="fr-CA" sz="2200" dirty="0" smtClean="0">
                <a:solidFill>
                  <a:schemeClr val="tx1"/>
                </a:solidFill>
              </a:rPr>
              <a:t>High CHU = 1.5x</a:t>
            </a:r>
          </a:p>
          <a:p>
            <a:r>
              <a:rPr lang="fr-CA" sz="2800" dirty="0" smtClean="0">
                <a:solidFill>
                  <a:schemeClr val="tx1"/>
                </a:solidFill>
              </a:rPr>
              <a:t>High AWDR = 4.5x</a:t>
            </a:r>
          </a:p>
          <a:p>
            <a:pPr lvl="1"/>
            <a:r>
              <a:rPr lang="fr-CA" sz="2200" dirty="0" err="1" smtClean="0">
                <a:solidFill>
                  <a:schemeClr val="tx1"/>
                </a:solidFill>
              </a:rPr>
              <a:t>Low</a:t>
            </a:r>
            <a:r>
              <a:rPr lang="fr-CA" sz="2200" dirty="0" smtClean="0">
                <a:solidFill>
                  <a:schemeClr val="tx1"/>
                </a:solidFill>
              </a:rPr>
              <a:t> CHU = 5x</a:t>
            </a:r>
          </a:p>
          <a:p>
            <a:pPr lvl="1"/>
            <a:r>
              <a:rPr lang="fr-CA" sz="2200" dirty="0" smtClean="0">
                <a:solidFill>
                  <a:schemeClr val="tx1"/>
                </a:solidFill>
              </a:rPr>
              <a:t>High CHU = 3x</a:t>
            </a:r>
            <a:endParaRPr lang="en-CA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3" grpId="0" build="p"/>
      <p:bldP spid="4" grpId="0" build="p"/>
      <p:bldP spid="5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14" y="-130630"/>
            <a:ext cx="9129486" cy="6988629"/>
          </a:xfrm>
          <a:prstGeom prst="rect">
            <a:avLst/>
          </a:prstGeom>
          <a:blipFill dpi="0" rotWithShape="1">
            <a:blip r:embed="rId3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7784" y="4572000"/>
            <a:ext cx="7917543" cy="18244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3600" b="1" dirty="0" smtClean="0"/>
              <a:t>Could a universal algorithm be developed for informing canopy-sensed corn N fertilization?</a:t>
            </a:r>
            <a:endParaRPr lang="fr-CA" sz="3600" b="1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381000" y="533400"/>
            <a:ext cx="8382000" cy="3505200"/>
            <a:chOff x="381000" y="685800"/>
            <a:chExt cx="8382000" cy="3505200"/>
          </a:xfrm>
        </p:grpSpPr>
        <p:sp>
          <p:nvSpPr>
            <p:cNvPr id="5" name="Espace réservé du contenu 1"/>
            <p:cNvSpPr txBox="1">
              <a:spLocks/>
            </p:cNvSpPr>
            <p:nvPr/>
          </p:nvSpPr>
          <p:spPr>
            <a:xfrm>
              <a:off x="381000" y="685800"/>
              <a:ext cx="8382000" cy="350520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89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Courier New" pitchFamily="49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Courier New" pitchFamily="49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Courier New" pitchFamily="49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Courier New" pitchFamily="49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FontTx/>
                <a:buNone/>
                <a:defRPr/>
              </a:pPr>
              <a:r>
                <a:rPr lang="fr-CA" sz="2600" b="1" kern="0" dirty="0" err="1" smtClean="0">
                  <a:solidFill>
                    <a:sysClr val="windowText" lastClr="000000"/>
                  </a:solidFill>
                </a:rPr>
                <a:t>Weather</a:t>
              </a:r>
              <a:r>
                <a:rPr lang="fr-CA" sz="2600" b="1" kern="0" dirty="0" smtClean="0">
                  <a:solidFill>
                    <a:sysClr val="windowText" lastClr="000000"/>
                  </a:solidFill>
                </a:rPr>
                <a:t>:</a:t>
              </a:r>
            </a:p>
            <a:p>
              <a:pPr algn="l">
                <a:spcBef>
                  <a:spcPts val="0"/>
                </a:spcBef>
                <a:buFontTx/>
                <a:buNone/>
                <a:defRPr/>
              </a:pPr>
              <a:r>
                <a:rPr lang="fr-CA" sz="2600" kern="0" dirty="0" smtClean="0">
                  <a:solidFill>
                    <a:sysClr val="windowText" lastClr="000000"/>
                  </a:solidFill>
                </a:rPr>
                <a:t>   </a:t>
              </a:r>
              <a:r>
                <a:rPr lang="fr-CA" sz="2600" kern="0" dirty="0" err="1" smtClean="0">
                  <a:solidFill>
                    <a:sysClr val="windowText" lastClr="000000"/>
                  </a:solidFill>
                </a:rPr>
                <a:t>Precipitation</a:t>
              </a:r>
              <a:r>
                <a:rPr lang="fr-CA" sz="2600" kern="0" dirty="0" smtClean="0">
                  <a:solidFill>
                    <a:sysClr val="windowText" lastClr="000000"/>
                  </a:solidFill>
                </a:rPr>
                <a:t>/Irrigation</a:t>
              </a:r>
            </a:p>
            <a:p>
              <a:pPr marL="688975" indent="-688975" algn="l">
                <a:spcBef>
                  <a:spcPts val="0"/>
                </a:spcBef>
                <a:buFontTx/>
                <a:buNone/>
                <a:defRPr/>
              </a:pPr>
              <a:r>
                <a:rPr lang="fr-CA" sz="2600" kern="0" dirty="0" smtClean="0">
                  <a:solidFill>
                    <a:sysClr val="windowText" lastClr="000000"/>
                  </a:solidFill>
                </a:rPr>
                <a:t>	Cumulative (PPT)</a:t>
              </a:r>
            </a:p>
            <a:p>
              <a:pPr marL="688975" indent="-688975" algn="l">
                <a:spcBef>
                  <a:spcPts val="0"/>
                </a:spcBef>
                <a:buFontTx/>
                <a:buNone/>
                <a:defRPr/>
              </a:pPr>
              <a:r>
                <a:rPr lang="fr-CA" sz="2600" kern="0" dirty="0" smtClean="0">
                  <a:solidFill>
                    <a:sysClr val="windowText" lastClr="000000"/>
                  </a:solidFill>
                </a:rPr>
                <a:t>	Distribution (Shannon </a:t>
              </a:r>
              <a:r>
                <a:rPr lang="fr-CA" sz="2600" kern="0" dirty="0" err="1" smtClean="0">
                  <a:solidFill>
                    <a:sysClr val="windowText" lastClr="000000"/>
                  </a:solidFill>
                </a:rPr>
                <a:t>Diversity</a:t>
              </a:r>
              <a:r>
                <a:rPr lang="fr-CA" sz="2600" kern="0" dirty="0" smtClean="0">
                  <a:solidFill>
                    <a:sysClr val="windowText" lastClr="000000"/>
                  </a:solidFill>
                </a:rPr>
                <a:t> Index (SDI) )</a:t>
              </a:r>
            </a:p>
            <a:p>
              <a:pPr marL="688975" indent="-688975" algn="l">
                <a:spcBef>
                  <a:spcPts val="0"/>
                </a:spcBef>
              </a:pPr>
              <a:r>
                <a:rPr lang="fr-CA" sz="2600" kern="0" dirty="0" smtClean="0">
                  <a:solidFill>
                    <a:sysClr val="windowText" lastClr="000000"/>
                  </a:solidFill>
                </a:rPr>
                <a:t>	</a:t>
              </a:r>
              <a:r>
                <a:rPr lang="fr-CA" sz="2600" kern="0" dirty="0" err="1" smtClean="0">
                  <a:solidFill>
                    <a:sysClr val="windowText" lastClr="000000"/>
                  </a:solidFill>
                </a:rPr>
                <a:t>Abundant</a:t>
              </a:r>
              <a:r>
                <a:rPr lang="fr-CA" sz="2600" kern="0" dirty="0" smtClean="0">
                  <a:solidFill>
                    <a:sysClr val="windowText" lastClr="000000"/>
                  </a:solidFill>
                </a:rPr>
                <a:t> &amp; </a:t>
              </a:r>
              <a:r>
                <a:rPr lang="fr-CA" sz="2600" kern="0" dirty="0" err="1" smtClean="0">
                  <a:solidFill>
                    <a:sysClr val="windowText" lastClr="000000"/>
                  </a:solidFill>
                </a:rPr>
                <a:t>Well-Distributed</a:t>
              </a:r>
              <a:r>
                <a:rPr lang="fr-CA" sz="2600" kern="0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fr-CA" sz="2600" kern="0" dirty="0" err="1" smtClean="0">
                  <a:solidFill>
                    <a:sysClr val="windowText" lastClr="000000"/>
                  </a:solidFill>
                </a:rPr>
                <a:t>Rainfall</a:t>
              </a:r>
              <a:r>
                <a:rPr lang="fr-CA" sz="2600" kern="0" dirty="0" smtClean="0">
                  <a:solidFill>
                    <a:sysClr val="windowText" lastClr="000000"/>
                  </a:solidFill>
                </a:rPr>
                <a:t> (AWDR)</a:t>
              </a:r>
            </a:p>
            <a:p>
              <a:pPr marL="688975" indent="-688975" algn="l">
                <a:spcBef>
                  <a:spcPts val="0"/>
                </a:spcBef>
              </a:pPr>
              <a:endParaRPr lang="fr-CA" sz="2600" kern="0" dirty="0" smtClean="0">
                <a:solidFill>
                  <a:sysClr val="windowText" lastClr="000000"/>
                </a:solidFill>
              </a:endParaRPr>
            </a:p>
            <a:p>
              <a:pPr marL="688975" indent="-688975" algn="l">
                <a:spcBef>
                  <a:spcPts val="0"/>
                </a:spcBef>
              </a:pPr>
              <a:r>
                <a:rPr lang="fr-CA" sz="2600" kern="0" dirty="0" smtClean="0">
                  <a:solidFill>
                    <a:sysClr val="windowText" lastClr="000000"/>
                  </a:solidFill>
                </a:rPr>
                <a:t>   </a:t>
              </a:r>
              <a:r>
                <a:rPr lang="fr-CA" sz="2600" kern="0" dirty="0" err="1" smtClean="0">
                  <a:solidFill>
                    <a:sysClr val="windowText" lastClr="000000"/>
                  </a:solidFill>
                </a:rPr>
                <a:t>Heat</a:t>
              </a:r>
              <a:r>
                <a:rPr lang="fr-CA" sz="2600" kern="0" dirty="0" smtClean="0">
                  <a:solidFill>
                    <a:sysClr val="windowText" lastClr="000000"/>
                  </a:solidFill>
                </a:rPr>
                <a:t> </a:t>
              </a:r>
            </a:p>
            <a:p>
              <a:pPr marL="688975" indent="-688975" algn="l">
                <a:spcBef>
                  <a:spcPts val="0"/>
                </a:spcBef>
                <a:buFontTx/>
                <a:buNone/>
                <a:defRPr/>
              </a:pPr>
              <a:r>
                <a:rPr lang="fr-CA" sz="2600" kern="0" dirty="0" smtClean="0">
                  <a:solidFill>
                    <a:sysClr val="windowText" lastClr="000000"/>
                  </a:solidFill>
                </a:rPr>
                <a:t>	Corn </a:t>
              </a:r>
              <a:r>
                <a:rPr lang="fr-CA" sz="2600" kern="0" dirty="0" err="1" smtClean="0">
                  <a:solidFill>
                    <a:sysClr val="windowText" lastClr="000000"/>
                  </a:solidFill>
                </a:rPr>
                <a:t>Heat</a:t>
              </a:r>
              <a:r>
                <a:rPr lang="fr-CA" sz="2600" kern="0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fr-CA" sz="2600" kern="0" dirty="0" err="1" smtClean="0">
                  <a:solidFill>
                    <a:sysClr val="windowText" lastClr="000000"/>
                  </a:solidFill>
                </a:rPr>
                <a:t>Units</a:t>
              </a:r>
              <a:r>
                <a:rPr lang="fr-CA" sz="2600" kern="0" dirty="0" smtClean="0">
                  <a:solidFill>
                    <a:sysClr val="windowText" lastClr="000000"/>
                  </a:solidFill>
                </a:rPr>
                <a:t> (CHU)</a:t>
              </a:r>
            </a:p>
            <a:p>
              <a:pPr marL="688975" indent="-688975" algn="l">
                <a:spcBef>
                  <a:spcPts val="0"/>
                </a:spcBef>
                <a:buFontTx/>
                <a:buNone/>
                <a:defRPr/>
              </a:pPr>
              <a:endParaRPr lang="fr-CA" sz="2600" kern="0" dirty="0" smtClea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676900" y="1104900"/>
              <a:ext cx="2438400" cy="673100"/>
              <a:chOff x="4838700" y="977900"/>
              <a:chExt cx="2438400" cy="6731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838700" y="1270000"/>
                <a:ext cx="2438400" cy="381000"/>
              </a:xfrm>
              <a:prstGeom prst="rect">
                <a:avLst/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568424"/>
                  </a:gs>
                </a:gsLst>
                <a:lin ang="0" scaled="1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 smtClean="0"/>
                  <a:t>   </a:t>
                </a:r>
                <a:r>
                  <a:rPr lang="en-US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15             30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5791200" y="1270000"/>
                <a:ext cx="0" cy="381000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591106" y="977900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SD</a:t>
                </a:r>
                <a:endParaRPr lang="en-US" b="1" dirty="0">
                  <a:latin typeface="+mj-lt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676900" y="3013918"/>
              <a:ext cx="2438400" cy="674132"/>
              <a:chOff x="4905375" y="2678668"/>
              <a:chExt cx="2438400" cy="67413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905375" y="2971800"/>
                <a:ext cx="2438400" cy="381000"/>
              </a:xfrm>
              <a:prstGeom prst="rect">
                <a:avLst/>
              </a:prstGeom>
              <a:gradFill flip="none" rotWithShape="1">
                <a:gsLst>
                  <a:gs pos="0">
                    <a:srgbClr val="92D050"/>
                  </a:gs>
                  <a:gs pos="100000">
                    <a:srgbClr val="568424"/>
                  </a:gs>
                </a:gsLst>
                <a:lin ang="0" scaled="1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 smtClean="0"/>
                  <a:t>     </a:t>
                </a:r>
                <a:r>
                  <a:rPr lang="en-US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30            15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6553200" y="2971800"/>
                <a:ext cx="0" cy="381000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353106" y="2678668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SD</a:t>
                </a:r>
                <a:endParaRPr lang="en-US" b="1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57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7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82100" cy="6858000"/>
          </a:xfrm>
          <a:prstGeom prst="rect">
            <a:avLst/>
          </a:prstGeom>
          <a:blipFill dpi="0" rotWithShape="1">
            <a:blip r:embed="rId3" cstate="screen">
              <a:alphaModFix amt="3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Kitchenn\Documents\Projects &amp; Personnel\Photos\Corn N Sensing\DSCN2890v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0800" y="2548054"/>
            <a:ext cx="6553200" cy="4195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8288" y="804450"/>
            <a:ext cx="8973312" cy="1783154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CA" sz="3600" dirty="0" smtClean="0"/>
              <a:t>Could a universal algorithm be developed with proximal canopy sensing for directing in-season corn N fertilization?</a:t>
            </a:r>
            <a:endParaRPr lang="fr-CA" sz="3600" dirty="0" smtClean="0"/>
          </a:p>
        </p:txBody>
      </p:sp>
    </p:spTree>
    <p:extLst>
      <p:ext uri="{BB962C8B-B14F-4D97-AF65-F5344CB8AC3E}">
        <p14:creationId xmlns:p14="http://schemas.microsoft.com/office/powerpoint/2010/main" val="286138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C:\Users\tremblayna\Documents\~Data\Articles scientifiques\Soumis\NARCT (USA)\Soumission à Agronomy Journal\Version 1 - 23 mai 2012\Figures_51studies\Fig1_51studies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62000"/>
            <a:ext cx="8941458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508000" y="0"/>
            <a:ext cx="8229600" cy="762000"/>
          </a:xfrm>
        </p:spPr>
        <p:txBody>
          <a:bodyPr/>
          <a:lstStyle/>
          <a:p>
            <a:r>
              <a:rPr lang="fr-CA" sz="4400" dirty="0" err="1" smtClean="0"/>
              <a:t>North</a:t>
            </a:r>
            <a:r>
              <a:rPr lang="fr-CA" sz="4400" dirty="0" smtClean="0"/>
              <a:t>-American </a:t>
            </a:r>
            <a:r>
              <a:rPr lang="fr-CA" sz="4400" dirty="0" err="1" smtClean="0"/>
              <a:t>Regional</a:t>
            </a:r>
            <a:r>
              <a:rPr lang="fr-CA" sz="4400" dirty="0" smtClean="0"/>
              <a:t> Trials</a:t>
            </a:r>
            <a:endParaRPr lang="en-CA" sz="4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7" y="12700"/>
            <a:ext cx="9212944" cy="6845300"/>
          </a:xfrm>
          <a:prstGeom prst="rect">
            <a:avLst/>
          </a:prstGeom>
          <a:blipFill dpi="0" rotWithShape="1">
            <a:blip r:embed="rId2" cstate="screen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fr-CA" dirty="0" err="1" smtClean="0"/>
              <a:t>Need</a:t>
            </a:r>
            <a:r>
              <a:rPr lang="fr-CA" dirty="0" smtClean="0"/>
              <a:t> of a </a:t>
            </a:r>
            <a:r>
              <a:rPr lang="fr-CA" dirty="0" err="1" smtClean="0"/>
              <a:t>breakthrough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929" y="1752600"/>
            <a:ext cx="8229600" cy="4525963"/>
          </a:xfrm>
        </p:spPr>
        <p:txBody>
          <a:bodyPr>
            <a:normAutofit/>
          </a:bodyPr>
          <a:lstStyle/>
          <a:p>
            <a:r>
              <a:rPr lang="fr-CA" sz="3200" dirty="0" err="1" smtClean="0">
                <a:solidFill>
                  <a:schemeClr val="tx1"/>
                </a:solidFill>
              </a:rPr>
              <a:t>We</a:t>
            </a:r>
            <a:r>
              <a:rPr lang="fr-CA" sz="3200" dirty="0" smtClean="0">
                <a:solidFill>
                  <a:schemeClr val="tx1"/>
                </a:solidFill>
              </a:rPr>
              <a:t> </a:t>
            </a:r>
            <a:r>
              <a:rPr lang="fr-CA" sz="3200" dirty="0" err="1" smtClean="0">
                <a:solidFill>
                  <a:schemeClr val="tx1"/>
                </a:solidFill>
              </a:rPr>
              <a:t>need</a:t>
            </a:r>
            <a:endParaRPr lang="fr-CA" sz="3200" dirty="0">
              <a:solidFill>
                <a:schemeClr val="tx1"/>
              </a:solidFill>
            </a:endParaRPr>
          </a:p>
          <a:p>
            <a:pPr lvl="1"/>
            <a:r>
              <a:rPr lang="fr-CA" sz="2400" dirty="0" smtClean="0">
                <a:solidFill>
                  <a:schemeClr val="tx1"/>
                </a:solidFill>
              </a:rPr>
              <a:t>To </a:t>
            </a:r>
            <a:r>
              <a:rPr lang="fr-CA" sz="2400" b="1" dirty="0" err="1" smtClean="0">
                <a:solidFill>
                  <a:schemeClr val="tx1"/>
                </a:solidFill>
              </a:rPr>
              <a:t>identify</a:t>
            </a:r>
            <a:r>
              <a:rPr lang="fr-CA" sz="2400" b="1" dirty="0" smtClean="0">
                <a:solidFill>
                  <a:schemeClr val="tx1"/>
                </a:solidFill>
              </a:rPr>
              <a:t> </a:t>
            </a:r>
            <a:r>
              <a:rPr lang="fr-CA" sz="2400" dirty="0" smtClean="0">
                <a:solidFill>
                  <a:schemeClr val="tx1"/>
                </a:solidFill>
              </a:rPr>
              <a:t>(</a:t>
            </a:r>
            <a:r>
              <a:rPr lang="fr-CA" sz="2400" dirty="0" err="1" smtClean="0">
                <a:solidFill>
                  <a:schemeClr val="tx1"/>
                </a:solidFill>
              </a:rPr>
              <a:t>done</a:t>
            </a:r>
            <a:r>
              <a:rPr lang="fr-CA" sz="2400" dirty="0" smtClean="0">
                <a:solidFill>
                  <a:schemeClr val="tx1"/>
                </a:solidFill>
              </a:rPr>
              <a:t>) </a:t>
            </a:r>
            <a:r>
              <a:rPr lang="fr-CA" sz="2400" b="1" dirty="0" smtClean="0">
                <a:solidFill>
                  <a:schemeClr val="tx1"/>
                </a:solidFill>
              </a:rPr>
              <a:t>and </a:t>
            </a:r>
            <a:r>
              <a:rPr lang="fr-CA" sz="2400" b="1" dirty="0" err="1" smtClean="0">
                <a:solidFill>
                  <a:schemeClr val="tx1"/>
                </a:solidFill>
              </a:rPr>
              <a:t>rank</a:t>
            </a:r>
            <a:r>
              <a:rPr lang="fr-CA" sz="2400" dirty="0" smtClean="0">
                <a:solidFill>
                  <a:schemeClr val="tx1"/>
                </a:solidFill>
              </a:rPr>
              <a:t> </a:t>
            </a:r>
            <a:r>
              <a:rPr lang="fr-CA" sz="2400" dirty="0" err="1" smtClean="0">
                <a:solidFill>
                  <a:schemeClr val="tx1"/>
                </a:solidFill>
              </a:rPr>
              <a:t>factors</a:t>
            </a:r>
            <a:r>
              <a:rPr lang="fr-CA" sz="2400" dirty="0" smtClean="0">
                <a:solidFill>
                  <a:schemeClr val="tx1"/>
                </a:solidFill>
              </a:rPr>
              <a:t> </a:t>
            </a:r>
            <a:r>
              <a:rPr lang="fr-CA" sz="2400" dirty="0" err="1" smtClean="0">
                <a:solidFill>
                  <a:schemeClr val="tx1"/>
                </a:solidFill>
              </a:rPr>
              <a:t>at</a:t>
            </a:r>
            <a:r>
              <a:rPr lang="fr-CA" sz="2400" dirty="0" smtClean="0">
                <a:solidFill>
                  <a:schemeClr val="tx1"/>
                </a:solidFill>
              </a:rPr>
              <a:t> </a:t>
            </a:r>
            <a:r>
              <a:rPr lang="fr-CA" sz="2400" dirty="0" err="1" smtClean="0">
                <a:solidFill>
                  <a:schemeClr val="tx1"/>
                </a:solidFill>
              </a:rPr>
              <a:t>play</a:t>
            </a:r>
            <a:endParaRPr lang="fr-CA" sz="2400" dirty="0" smtClean="0">
              <a:solidFill>
                <a:schemeClr val="tx1"/>
              </a:solidFill>
            </a:endParaRPr>
          </a:p>
          <a:p>
            <a:pPr lvl="1"/>
            <a:r>
              <a:rPr lang="fr-CA" sz="2400" dirty="0" smtClean="0">
                <a:solidFill>
                  <a:schemeClr val="tx1"/>
                </a:solidFill>
              </a:rPr>
              <a:t>To </a:t>
            </a:r>
            <a:r>
              <a:rPr lang="fr-CA" sz="2400" dirty="0" err="1" smtClean="0">
                <a:solidFill>
                  <a:schemeClr val="tx1"/>
                </a:solidFill>
              </a:rPr>
              <a:t>establish</a:t>
            </a:r>
            <a:r>
              <a:rPr lang="fr-CA" sz="2400" dirty="0" smtClean="0">
                <a:solidFill>
                  <a:schemeClr val="tx1"/>
                </a:solidFill>
              </a:rPr>
              <a:t> </a:t>
            </a:r>
            <a:r>
              <a:rPr lang="fr-CA" sz="2400" b="1" dirty="0" smtClean="0">
                <a:solidFill>
                  <a:schemeClr val="tx1"/>
                </a:solidFill>
              </a:rPr>
              <a:t>interactions</a:t>
            </a:r>
            <a:r>
              <a:rPr lang="fr-CA" sz="2400" dirty="0" smtClean="0">
                <a:solidFill>
                  <a:schemeClr val="tx1"/>
                </a:solidFill>
              </a:rPr>
              <a:t>, if </a:t>
            </a:r>
            <a:r>
              <a:rPr lang="fr-CA" sz="2400" dirty="0" err="1" smtClean="0">
                <a:solidFill>
                  <a:schemeClr val="tx1"/>
                </a:solidFill>
              </a:rPr>
              <a:t>any</a:t>
            </a:r>
            <a:endParaRPr lang="fr-CA" sz="2400" dirty="0">
              <a:solidFill>
                <a:schemeClr val="tx1"/>
              </a:solidFill>
            </a:endParaRPr>
          </a:p>
          <a:p>
            <a:pPr lvl="1"/>
            <a:r>
              <a:rPr lang="fr-CA" sz="2400" dirty="0" smtClean="0">
                <a:solidFill>
                  <a:schemeClr val="tx1"/>
                </a:solidFill>
              </a:rPr>
              <a:t>To </a:t>
            </a:r>
            <a:r>
              <a:rPr lang="fr-CA" sz="2400" b="1" dirty="0" err="1" smtClean="0">
                <a:solidFill>
                  <a:schemeClr val="tx1"/>
                </a:solidFill>
              </a:rPr>
              <a:t>quantify</a:t>
            </a:r>
            <a:r>
              <a:rPr lang="fr-CA" sz="2400" dirty="0" smtClean="0">
                <a:solidFill>
                  <a:schemeClr val="tx1"/>
                </a:solidFill>
              </a:rPr>
              <a:t> </a:t>
            </a:r>
            <a:r>
              <a:rPr lang="fr-CA" sz="2400" dirty="0" err="1" smtClean="0">
                <a:solidFill>
                  <a:schemeClr val="tx1"/>
                </a:solidFill>
              </a:rPr>
              <a:t>their</a:t>
            </a:r>
            <a:r>
              <a:rPr lang="fr-CA" sz="2400" dirty="0" smtClean="0">
                <a:solidFill>
                  <a:schemeClr val="tx1"/>
                </a:solidFill>
              </a:rPr>
              <a:t> </a:t>
            </a:r>
            <a:r>
              <a:rPr lang="fr-CA" sz="2400" dirty="0" err="1" smtClean="0">
                <a:solidFill>
                  <a:schemeClr val="tx1"/>
                </a:solidFill>
              </a:rPr>
              <a:t>consequences</a:t>
            </a:r>
            <a:r>
              <a:rPr lang="fr-CA" sz="2400" dirty="0" smtClean="0">
                <a:solidFill>
                  <a:schemeClr val="tx1"/>
                </a:solidFill>
              </a:rPr>
              <a:t> on </a:t>
            </a:r>
            <a:r>
              <a:rPr lang="fr-CA" sz="2400" dirty="0" err="1" smtClean="0">
                <a:solidFill>
                  <a:schemeClr val="tx1"/>
                </a:solidFill>
              </a:rPr>
              <a:t>N</a:t>
            </a:r>
            <a:r>
              <a:rPr lang="fr-CA" sz="2400" baseline="-25000" dirty="0" err="1" smtClean="0">
                <a:solidFill>
                  <a:schemeClr val="tx1"/>
                </a:solidFill>
              </a:rPr>
              <a:t>opt</a:t>
            </a:r>
            <a:endParaRPr lang="fr-CA" sz="2400" baseline="-25000" dirty="0" smtClean="0">
              <a:solidFill>
                <a:schemeClr val="tx1"/>
              </a:solidFill>
            </a:endParaRPr>
          </a:p>
          <a:p>
            <a:pPr lvl="1"/>
            <a:r>
              <a:rPr lang="fr-CA" sz="2400" dirty="0" smtClean="0">
                <a:solidFill>
                  <a:schemeClr val="tx1"/>
                </a:solidFill>
              </a:rPr>
              <a:t>To </a:t>
            </a:r>
            <a:r>
              <a:rPr lang="fr-CA" sz="2400" b="1" dirty="0" err="1" smtClean="0">
                <a:solidFill>
                  <a:schemeClr val="tx1"/>
                </a:solidFill>
              </a:rPr>
              <a:t>generalize</a:t>
            </a:r>
            <a:r>
              <a:rPr lang="fr-CA" sz="2400" dirty="0" smtClean="0">
                <a:solidFill>
                  <a:schemeClr val="tx1"/>
                </a:solidFill>
              </a:rPr>
              <a:t> the conclusions</a:t>
            </a:r>
          </a:p>
          <a:p>
            <a:endParaRPr lang="fr-CA" dirty="0" smtClean="0">
              <a:solidFill>
                <a:schemeClr val="tx1"/>
              </a:solidFill>
            </a:endParaRPr>
          </a:p>
          <a:p>
            <a:r>
              <a:rPr lang="fr-CA" sz="3200" dirty="0" smtClean="0">
                <a:solidFill>
                  <a:schemeClr val="tx1"/>
                </a:solidFill>
              </a:rPr>
              <a:t>Meta-analyses </a:t>
            </a:r>
            <a:r>
              <a:rPr lang="fr-CA" sz="3200" dirty="0" err="1" smtClean="0">
                <a:solidFill>
                  <a:schemeClr val="tx1"/>
                </a:solidFill>
              </a:rPr>
              <a:t>offer</a:t>
            </a:r>
            <a:r>
              <a:rPr lang="fr-CA" sz="3200" dirty="0" smtClean="0">
                <a:solidFill>
                  <a:schemeClr val="tx1"/>
                </a:solidFill>
              </a:rPr>
              <a:t> a solution</a:t>
            </a:r>
            <a:endParaRPr lang="en-C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2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914400"/>
          </a:xfrm>
        </p:spPr>
        <p:txBody>
          <a:bodyPr/>
          <a:lstStyle/>
          <a:p>
            <a:r>
              <a:rPr lang="en-US" sz="4400" dirty="0" err="1" smtClean="0"/>
              <a:t>Arnqvist</a:t>
            </a:r>
            <a:r>
              <a:rPr lang="en-US" sz="4400" dirty="0" smtClean="0"/>
              <a:t> and Wooster 1995</a:t>
            </a:r>
            <a:endParaRPr lang="en-CA" sz="4400" dirty="0" smtClean="0"/>
          </a:p>
        </p:txBody>
      </p:sp>
      <p:sp>
        <p:nvSpPr>
          <p:cNvPr id="4096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Meta-analysis is an effective synthetic method for summarizing and reviewing previous quantitative studies.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In comparison to a narrative review, meta-analysis has the advantage of objectivity and better control of Type II error (i.e. failure to reject a false null hypothesis)…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…and therefore the potential to integrate a large collection of results from various studies in order to address a particular question.</a:t>
            </a:r>
            <a:endParaRPr lang="en-CA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fr-CA" sz="4400" dirty="0" smtClean="0"/>
              <a:t>The </a:t>
            </a:r>
            <a:r>
              <a:rPr lang="fr-CA" sz="4400" dirty="0" err="1" smtClean="0"/>
              <a:t>virtues</a:t>
            </a:r>
            <a:r>
              <a:rPr lang="fr-CA" sz="4400" dirty="0" smtClean="0"/>
              <a:t> of </a:t>
            </a:r>
            <a:r>
              <a:rPr lang="fr-CA" sz="4400" dirty="0" err="1" smtClean="0"/>
              <a:t>meta-analysis</a:t>
            </a:r>
            <a:endParaRPr lang="en-CA" sz="4400" dirty="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066800"/>
            <a:ext cx="8853488" cy="4525962"/>
          </a:xfrm>
        </p:spPr>
        <p:txBody>
          <a:bodyPr>
            <a:normAutofit fontScale="92500"/>
          </a:bodyPr>
          <a:lstStyle/>
          <a:p>
            <a:r>
              <a:rPr lang="fr-CA" sz="2800" dirty="0" err="1" smtClean="0">
                <a:solidFill>
                  <a:schemeClr val="tx1"/>
                </a:solidFill>
              </a:rPr>
              <a:t>Weigh</a:t>
            </a:r>
            <a:r>
              <a:rPr lang="fr-CA" sz="2800" dirty="0" smtClean="0">
                <a:solidFill>
                  <a:schemeClr val="tx1"/>
                </a:solidFill>
              </a:rPr>
              <a:t> </a:t>
            </a:r>
            <a:r>
              <a:rPr lang="fr-CA" sz="2800" dirty="0" err="1" smtClean="0">
                <a:solidFill>
                  <a:schemeClr val="tx1"/>
                </a:solidFill>
              </a:rPr>
              <a:t>studies</a:t>
            </a:r>
            <a:r>
              <a:rPr lang="fr-CA" sz="2800" dirty="0" smtClean="0">
                <a:solidFill>
                  <a:schemeClr val="tx1"/>
                </a:solidFill>
              </a:rPr>
              <a:t> </a:t>
            </a:r>
            <a:r>
              <a:rPr lang="fr-CA" sz="2800" dirty="0" err="1" smtClean="0">
                <a:solidFill>
                  <a:schemeClr val="tx1"/>
                </a:solidFill>
              </a:rPr>
              <a:t>according</a:t>
            </a:r>
            <a:r>
              <a:rPr lang="fr-CA" sz="2800" dirty="0" smtClean="0">
                <a:solidFill>
                  <a:schemeClr val="tx1"/>
                </a:solidFill>
              </a:rPr>
              <a:t> to </a:t>
            </a:r>
            <a:r>
              <a:rPr lang="fr-CA" sz="2800" dirty="0" err="1" smtClean="0">
                <a:solidFill>
                  <a:schemeClr val="tx1"/>
                </a:solidFill>
              </a:rPr>
              <a:t>variability</a:t>
            </a:r>
            <a:endParaRPr lang="fr-CA" sz="2800" dirty="0" smtClean="0">
              <a:solidFill>
                <a:schemeClr val="tx1"/>
              </a:solidFill>
            </a:endParaRPr>
          </a:p>
          <a:p>
            <a:r>
              <a:rPr lang="fr-CA" sz="2800" dirty="0" err="1" smtClean="0">
                <a:solidFill>
                  <a:schemeClr val="tx1"/>
                </a:solidFill>
              </a:rPr>
              <a:t>Allow</a:t>
            </a:r>
            <a:r>
              <a:rPr lang="fr-CA" sz="2800" dirty="0" smtClean="0">
                <a:solidFill>
                  <a:schemeClr val="tx1"/>
                </a:solidFill>
              </a:rPr>
              <a:t> for </a:t>
            </a:r>
            <a:r>
              <a:rPr lang="fr-CA" sz="2800" dirty="0" err="1" smtClean="0">
                <a:solidFill>
                  <a:schemeClr val="tx1"/>
                </a:solidFill>
              </a:rPr>
              <a:t>agglomeration</a:t>
            </a:r>
            <a:r>
              <a:rPr lang="fr-CA" sz="2800" dirty="0" smtClean="0">
                <a:solidFill>
                  <a:schemeClr val="tx1"/>
                </a:solidFill>
              </a:rPr>
              <a:t> of </a:t>
            </a:r>
            <a:r>
              <a:rPr lang="fr-CA" sz="2800" dirty="0" err="1" smtClean="0">
                <a:solidFill>
                  <a:schemeClr val="tx1"/>
                </a:solidFill>
              </a:rPr>
              <a:t>studies</a:t>
            </a:r>
            <a:r>
              <a:rPr lang="fr-CA" sz="2800" dirty="0" smtClean="0">
                <a:solidFill>
                  <a:schemeClr val="tx1"/>
                </a:solidFill>
              </a:rPr>
              <a:t> </a:t>
            </a:r>
            <a:r>
              <a:rPr lang="fr-CA" sz="2800" dirty="0" err="1" smtClean="0">
                <a:solidFill>
                  <a:schemeClr val="tx1"/>
                </a:solidFill>
              </a:rPr>
              <a:t>conducted</a:t>
            </a:r>
            <a:r>
              <a:rPr lang="fr-CA" sz="2800" dirty="0" smtClean="0">
                <a:solidFill>
                  <a:schemeClr val="tx1"/>
                </a:solidFill>
              </a:rPr>
              <a:t> (in a </a:t>
            </a:r>
            <a:r>
              <a:rPr lang="fr-CA" sz="2800" dirty="0" err="1" smtClean="0">
                <a:solidFill>
                  <a:schemeClr val="tx1"/>
                </a:solidFill>
              </a:rPr>
              <a:t>diversity</a:t>
            </a:r>
            <a:r>
              <a:rPr lang="fr-CA" sz="2800" dirty="0" smtClean="0">
                <a:solidFill>
                  <a:schemeClr val="tx1"/>
                </a:solidFill>
              </a:rPr>
              <a:t> of conditions)</a:t>
            </a:r>
            <a:r>
              <a:rPr lang="en-CA" sz="2800" dirty="0" smtClean="0">
                <a:solidFill>
                  <a:schemeClr val="tx1"/>
                </a:solidFill>
              </a:rPr>
              <a:t> and </a:t>
            </a:r>
            <a:r>
              <a:rPr lang="en-CA" sz="2800" b="1" dirty="0" smtClean="0">
                <a:solidFill>
                  <a:schemeClr val="tx1"/>
                </a:solidFill>
              </a:rPr>
              <a:t>generalization</a:t>
            </a:r>
          </a:p>
          <a:p>
            <a:r>
              <a:rPr lang="fr-CA" sz="2800" dirty="0" smtClean="0">
                <a:solidFill>
                  <a:schemeClr val="tx1"/>
                </a:solidFill>
              </a:rPr>
              <a:t>B</a:t>
            </a:r>
            <a:r>
              <a:rPr lang="en-US" sz="2800" dirty="0" err="1" smtClean="0">
                <a:solidFill>
                  <a:schemeClr val="tx1"/>
                </a:solidFill>
              </a:rPr>
              <a:t>etween</a:t>
            </a:r>
            <a:r>
              <a:rPr lang="en-US" sz="2800" dirty="0" smtClean="0">
                <a:solidFill>
                  <a:schemeClr val="tx1"/>
                </a:solidFill>
              </a:rPr>
              <a:t>-group variability is associated with different categories (</a:t>
            </a:r>
            <a:r>
              <a:rPr lang="fr-CA" sz="2800" b="1" dirty="0" err="1" smtClean="0">
                <a:solidFill>
                  <a:schemeClr val="tx1"/>
                </a:solidFill>
              </a:rPr>
              <a:t>explaining</a:t>
            </a:r>
            <a:r>
              <a:rPr lang="fr-CA" sz="2800" b="1" dirty="0" smtClean="0">
                <a:solidFill>
                  <a:schemeClr val="tx1"/>
                </a:solidFill>
              </a:rPr>
              <a:t> </a:t>
            </a:r>
            <a:r>
              <a:rPr lang="fr-CA" sz="2800" b="1" dirty="0" err="1" smtClean="0">
                <a:solidFill>
                  <a:schemeClr val="tx1"/>
                </a:solidFill>
              </a:rPr>
              <a:t>discrepancies</a:t>
            </a:r>
            <a:r>
              <a:rPr lang="fr-CA" sz="2800" b="1" dirty="0" smtClean="0">
                <a:solidFill>
                  <a:schemeClr val="tx1"/>
                </a:solidFill>
              </a:rPr>
              <a:t> </a:t>
            </a:r>
            <a:r>
              <a:rPr lang="fr-CA" sz="2800" dirty="0" err="1" smtClean="0">
                <a:solidFill>
                  <a:schemeClr val="tx1"/>
                </a:solidFill>
              </a:rPr>
              <a:t>among</a:t>
            </a:r>
            <a:r>
              <a:rPr lang="fr-CA" sz="2800" dirty="0" smtClean="0">
                <a:solidFill>
                  <a:schemeClr val="tx1"/>
                </a:solidFill>
              </a:rPr>
              <a:t> </a:t>
            </a:r>
            <a:r>
              <a:rPr lang="fr-CA" sz="2800" dirty="0" err="1" smtClean="0">
                <a:solidFill>
                  <a:schemeClr val="tx1"/>
                </a:solidFill>
              </a:rPr>
              <a:t>studies</a:t>
            </a:r>
            <a:r>
              <a:rPr lang="fr-CA" sz="2800" dirty="0" smtClean="0">
                <a:solidFill>
                  <a:schemeClr val="tx1"/>
                </a:solidFill>
              </a:rPr>
              <a:t> and </a:t>
            </a:r>
            <a:r>
              <a:rPr lang="fr-CA" sz="2800" b="1" dirty="0" err="1" smtClean="0">
                <a:solidFill>
                  <a:schemeClr val="tx1"/>
                </a:solidFill>
              </a:rPr>
              <a:t>factors</a:t>
            </a:r>
            <a:r>
              <a:rPr lang="fr-CA" sz="2800" b="1" dirty="0" smtClean="0">
                <a:solidFill>
                  <a:schemeClr val="tx1"/>
                </a:solidFill>
              </a:rPr>
              <a:t> to </a:t>
            </a:r>
            <a:r>
              <a:rPr lang="fr-CA" sz="2800" b="1" dirty="0" err="1" smtClean="0">
                <a:solidFill>
                  <a:schemeClr val="tx1"/>
                </a:solidFill>
              </a:rPr>
              <a:t>consider</a:t>
            </a:r>
            <a:r>
              <a:rPr lang="fr-CA" sz="2800" b="1" dirty="0" smtClean="0">
                <a:solidFill>
                  <a:schemeClr val="tx1"/>
                </a:solidFill>
              </a:rPr>
              <a:t> </a:t>
            </a:r>
            <a:r>
              <a:rPr lang="fr-CA" sz="2800" dirty="0" smtClean="0">
                <a:solidFill>
                  <a:schemeClr val="tx1"/>
                </a:solidFill>
              </a:rPr>
              <a:t>for </a:t>
            </a:r>
            <a:r>
              <a:rPr lang="fr-CA" sz="2800" dirty="0" err="1" smtClean="0">
                <a:solidFill>
                  <a:schemeClr val="tx1"/>
                </a:solidFill>
              </a:rPr>
              <a:t>N</a:t>
            </a:r>
            <a:r>
              <a:rPr lang="fr-CA" sz="2800" baseline="-25000" dirty="0" err="1" smtClean="0">
                <a:solidFill>
                  <a:schemeClr val="tx1"/>
                </a:solidFill>
              </a:rPr>
              <a:t>opt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  <a:endParaRPr lang="fr-CA" sz="2800" dirty="0" smtClean="0">
              <a:solidFill>
                <a:schemeClr val="tx1"/>
              </a:solidFill>
            </a:endParaRPr>
          </a:p>
          <a:p>
            <a:r>
              <a:rPr lang="fr-CA" sz="2800" b="1" dirty="0" smtClean="0">
                <a:solidFill>
                  <a:schemeClr val="tx1"/>
                </a:solidFill>
              </a:rPr>
              <a:t>Q</a:t>
            </a:r>
            <a:r>
              <a:rPr lang="en-US" sz="2800" b="1" dirty="0" err="1" smtClean="0">
                <a:solidFill>
                  <a:schemeClr val="tx1"/>
                </a:solidFill>
              </a:rPr>
              <a:t>uantitative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estimate of effect size, which is calculated as the response to a specific treatment (e.g. fertilization with nitrogen) relative to a control (e.g. no nitrogen fertilization)</a:t>
            </a:r>
            <a:endParaRPr lang="fr-CA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9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C:\Users\tremblayna\Documents\~Data\Articles scientifiques\Soumis\NARCT (USA)\Soumission à Agronomy Journal\Version 1 - 23 mai 2012\Figures_51studies\Fig1_51studies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62000"/>
            <a:ext cx="8941458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762000"/>
          </a:xfrm>
        </p:spPr>
        <p:txBody>
          <a:bodyPr/>
          <a:lstStyle/>
          <a:p>
            <a:r>
              <a:rPr lang="fr-CA" sz="4400" dirty="0" err="1" smtClean="0"/>
              <a:t>North</a:t>
            </a:r>
            <a:r>
              <a:rPr lang="fr-CA" sz="4400" dirty="0" smtClean="0"/>
              <a:t>-American </a:t>
            </a:r>
            <a:r>
              <a:rPr lang="fr-CA" sz="4400" dirty="0" err="1"/>
              <a:t>D</a:t>
            </a:r>
            <a:r>
              <a:rPr lang="fr-CA" sz="4400" dirty="0" err="1" smtClean="0"/>
              <a:t>atabase</a:t>
            </a:r>
            <a:endParaRPr lang="en-CA" sz="4400" dirty="0" smtClean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371600" y="3886200"/>
            <a:ext cx="7417458" cy="2047875"/>
          </a:xfrm>
          <a:solidFill>
            <a:srgbClr val="FFFFCC">
              <a:alpha val="93000"/>
            </a:srgbClr>
          </a:solidFill>
          <a:effectLst>
            <a:reflection endPos="0" dir="5400000" sy="-100000" algn="bl" rotWithShape="0"/>
          </a:effectLst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CA" sz="2800" dirty="0">
                <a:solidFill>
                  <a:schemeClr val="tx1"/>
                </a:solidFill>
              </a:rPr>
              <a:t>2006 to </a:t>
            </a:r>
            <a:r>
              <a:rPr lang="en-CA" sz="2800" dirty="0" smtClean="0">
                <a:solidFill>
                  <a:schemeClr val="tx1"/>
                </a:solidFill>
              </a:rPr>
              <a:t>2009 growing seasons</a:t>
            </a:r>
            <a:endParaRPr lang="en-CA" sz="2800" dirty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en-CA" sz="2800" dirty="0" smtClean="0">
                <a:solidFill>
                  <a:schemeClr val="tx1"/>
                </a:solidFill>
              </a:rPr>
              <a:t>51 </a:t>
            </a:r>
            <a:r>
              <a:rPr lang="en-CA" sz="2800" dirty="0">
                <a:solidFill>
                  <a:schemeClr val="tx1"/>
                </a:solidFill>
              </a:rPr>
              <a:t>corn in-season nitrogen trials</a:t>
            </a:r>
          </a:p>
          <a:p>
            <a:pPr>
              <a:spcBef>
                <a:spcPts val="400"/>
              </a:spcBef>
            </a:pPr>
            <a:r>
              <a:rPr lang="en-CA" sz="2800" dirty="0" smtClean="0">
                <a:solidFill>
                  <a:schemeClr val="tx1"/>
                </a:solidFill>
              </a:rPr>
              <a:t>45 </a:t>
            </a:r>
            <a:r>
              <a:rPr lang="en-CA" sz="2800" dirty="0">
                <a:solidFill>
                  <a:schemeClr val="tx1"/>
                </a:solidFill>
              </a:rPr>
              <a:t>locations in USA, Qc and </a:t>
            </a:r>
            <a:r>
              <a:rPr lang="en-CA" sz="2800" dirty="0" smtClean="0">
                <a:solidFill>
                  <a:schemeClr val="tx1"/>
                </a:solidFill>
              </a:rPr>
              <a:t>Mexico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In-season rate (ISNR) </a:t>
            </a:r>
            <a:r>
              <a:rPr lang="en-US" sz="2800" dirty="0">
                <a:solidFill>
                  <a:schemeClr val="tx1"/>
                </a:solidFill>
              </a:rPr>
              <a:t>(35</a:t>
            </a:r>
            <a:r>
              <a:rPr lang="en-US" sz="2800" dirty="0">
                <a:solidFill>
                  <a:schemeClr val="tx1"/>
                </a:solidFill>
                <a:sym typeface="Symbol"/>
              </a:rPr>
              <a:t></a:t>
            </a:r>
            <a:r>
              <a:rPr lang="en-US" sz="2800" dirty="0">
                <a:solidFill>
                  <a:schemeClr val="tx1"/>
                </a:solidFill>
              </a:rPr>
              <a:t>195 kg N ha</a:t>
            </a:r>
            <a:r>
              <a:rPr lang="en-US" sz="2800" baseline="30000" dirty="0">
                <a:solidFill>
                  <a:schemeClr val="tx1"/>
                </a:solidFill>
              </a:rPr>
              <a:t>-1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400"/>
              </a:spcBef>
            </a:pPr>
            <a:endParaRPr lang="en-C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6" y="0"/>
            <a:ext cx="9137374" cy="6858000"/>
          </a:xfrm>
          <a:prstGeom prst="rect">
            <a:avLst/>
          </a:prstGeom>
          <a:blipFill dpi="0" rotWithShape="1">
            <a:blip r:embed="rId3" cstate="screen">
              <a:alphaModFix amt="2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13" y="-76200"/>
            <a:ext cx="8839200" cy="8382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Response as a function of weather and soil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381000" y="685800"/>
            <a:ext cx="8382000" cy="6019800"/>
          </a:xfrm>
          <a:prstGeom prst="rect">
            <a:avLst/>
          </a:prstGeom>
          <a:solidFill>
            <a:schemeClr val="accent4">
              <a:lumMod val="20000"/>
              <a:lumOff val="80000"/>
              <a:alpha val="89000"/>
            </a:schemeClr>
          </a:solidFill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Weather</a:t>
            </a:r>
            <a:r>
              <a:rPr kumimoji="0" lang="fr-CA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600" kern="0" dirty="0">
                <a:solidFill>
                  <a:sysClr val="windowText" lastClr="000000"/>
                </a:solidFill>
              </a:rPr>
              <a:t> 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Precipitation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/Irrigation</a:t>
            </a:r>
            <a:endParaRPr lang="fr-CA" sz="2600" kern="0" dirty="0">
              <a:solidFill>
                <a:sysClr val="windowText" lastClr="000000"/>
              </a:solidFill>
            </a:endParaRPr>
          </a:p>
          <a:p>
            <a:pPr marL="688975" marR="0" lvl="0" indent="-688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600" kern="0" dirty="0" smtClean="0">
                <a:solidFill>
                  <a:sysClr val="windowText" lastClr="000000"/>
                </a:solidFill>
              </a:rPr>
              <a:t>	Cumulative (PPT)</a:t>
            </a:r>
          </a:p>
          <a:p>
            <a:pPr marL="688975" marR="0" lvl="0" indent="-688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600" kern="0" dirty="0">
                <a:solidFill>
                  <a:sysClr val="windowText" lastClr="000000"/>
                </a:solidFill>
              </a:rPr>
              <a:t>	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Distribution (Shannon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Diversity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Index (SDI) )</a:t>
            </a:r>
          </a:p>
          <a:p>
            <a:pPr marL="688975" lvl="0" indent="-688975">
              <a:spcBef>
                <a:spcPts val="0"/>
              </a:spcBef>
              <a:buNone/>
            </a:pPr>
            <a:r>
              <a:rPr lang="fr-CA" sz="2600" kern="0" dirty="0">
                <a:solidFill>
                  <a:sysClr val="windowText" lastClr="000000"/>
                </a:solidFill>
              </a:rPr>
              <a:t>	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Abundant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Well-Distributed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Rainfall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(AWDR)</a:t>
            </a:r>
          </a:p>
          <a:p>
            <a:pPr marL="688975" lvl="0" indent="-688975">
              <a:spcBef>
                <a:spcPts val="0"/>
              </a:spcBef>
              <a:buNone/>
            </a:pPr>
            <a:endParaRPr lang="fr-CA" sz="2600" kern="0" dirty="0" smtClean="0">
              <a:solidFill>
                <a:sysClr val="windowText" lastClr="000000"/>
              </a:solidFill>
            </a:endParaRPr>
          </a:p>
          <a:p>
            <a:pPr marL="688975" lvl="0" indent="-688975">
              <a:spcBef>
                <a:spcPts val="0"/>
              </a:spcBef>
              <a:buNone/>
            </a:pPr>
            <a:r>
              <a:rPr lang="fr-CA" sz="2600" kern="0" dirty="0" smtClean="0">
                <a:solidFill>
                  <a:sysClr val="windowText" lastClr="000000"/>
                </a:solidFill>
              </a:rPr>
              <a:t>  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Heat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</a:t>
            </a:r>
          </a:p>
          <a:p>
            <a:pPr marL="688975" marR="0" lvl="0" indent="-688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600" kern="0" dirty="0">
                <a:solidFill>
                  <a:sysClr val="windowText" lastClr="000000"/>
                </a:solidFill>
              </a:rPr>
              <a:t>	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Corn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Heat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Units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(CHU)</a:t>
            </a:r>
          </a:p>
          <a:p>
            <a:pPr marL="688975" marR="0" lvl="0" indent="-688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600" kern="0" dirty="0">
                <a:solidFill>
                  <a:sysClr val="windowText" lastClr="000000"/>
                </a:solidFill>
              </a:rPr>
              <a:t>	</a:t>
            </a:r>
          </a:p>
          <a:p>
            <a:pPr marL="688975" marR="0" lvl="0" indent="-688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600" kern="0" dirty="0">
                <a:solidFill>
                  <a:sysClr val="windowText" lastClr="000000"/>
                </a:solidFill>
              </a:rPr>
              <a:t> 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 </a:t>
            </a:r>
            <a:r>
              <a:rPr kumimoji="0" lang="fr-CA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Window</a:t>
            </a:r>
            <a:r>
              <a:rPr kumimoji="0" lang="fr-CA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of </a:t>
            </a:r>
            <a:r>
              <a:rPr kumimoji="0" lang="fr-CA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interest</a:t>
            </a:r>
            <a:r>
              <a:rPr kumimoji="0" lang="fr-CA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fr-CA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optimize</a:t>
            </a:r>
            <a:r>
              <a:rPr kumimoji="0" lang="fr-CA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fr-CA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side-dress</a:t>
            </a:r>
            <a:r>
              <a:rPr kumimoji="0" lang="fr-CA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N </a:t>
            </a:r>
            <a:r>
              <a:rPr kumimoji="0" lang="fr-CA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response</a:t>
            </a:r>
            <a:r>
              <a:rPr kumimoji="0" lang="fr-CA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: </a:t>
            </a:r>
          </a:p>
          <a:p>
            <a:pPr marL="688975" marR="0" lvl="0" indent="-688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600" kern="0" dirty="0">
                <a:solidFill>
                  <a:sysClr val="windowText" lastClr="000000"/>
                </a:solidFill>
              </a:rPr>
              <a:t>	</a:t>
            </a:r>
            <a:r>
              <a:rPr lang="fr-CA" sz="2600" kern="0" dirty="0" err="1">
                <a:solidFill>
                  <a:sysClr val="windowText" lastClr="000000"/>
                </a:solidFill>
              </a:rPr>
              <a:t>D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ays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Before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Side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</a:t>
            </a:r>
            <a:r>
              <a:rPr lang="fr-CA" sz="2600" kern="0" dirty="0" err="1" smtClean="0">
                <a:solidFill>
                  <a:sysClr val="windowText" lastClr="000000"/>
                </a:solidFill>
              </a:rPr>
              <a:t>Dress</a:t>
            </a:r>
            <a:r>
              <a:rPr lang="fr-CA" sz="2600" kern="0" dirty="0" smtClean="0">
                <a:solidFill>
                  <a:sysClr val="windowText" lastClr="000000"/>
                </a:solidFill>
              </a:rPr>
              <a:t> (BSD)</a:t>
            </a:r>
          </a:p>
          <a:p>
            <a:pPr marL="688975" marR="0" lvl="0" indent="-688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600" kern="0" dirty="0" smtClean="0">
                <a:solidFill>
                  <a:sysClr val="windowText" lastClr="000000"/>
                </a:solidFill>
              </a:rPr>
              <a:t>	</a:t>
            </a:r>
            <a:r>
              <a:rPr lang="fr-CA" sz="2600" kern="0" dirty="0">
                <a:solidFill>
                  <a:sysClr val="windowText" lastClr="000000"/>
                </a:solidFill>
              </a:rPr>
              <a:t>D</a:t>
            </a:r>
            <a:r>
              <a:rPr kumimoji="0" lang="fr-CA" sz="2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ays </a:t>
            </a:r>
            <a:r>
              <a:rPr kumimoji="0" lang="fr-CA" sz="26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After</a:t>
            </a:r>
            <a:r>
              <a:rPr kumimoji="0" lang="fr-CA" sz="2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fr-CA" sz="26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Side</a:t>
            </a:r>
            <a:r>
              <a:rPr kumimoji="0" lang="fr-CA" sz="2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fr-CA" sz="26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Dress</a:t>
            </a:r>
            <a:r>
              <a:rPr kumimoji="0" lang="fr-CA" sz="2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(ASD)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Soil</a:t>
            </a:r>
            <a:r>
              <a:rPr kumimoji="0" lang="fr-CA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surface textures:</a:t>
            </a:r>
          </a:p>
          <a:p>
            <a:pPr marL="569913" marR="0" lvl="1" indent="-5699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Course/Medium-</a:t>
            </a:r>
            <a:r>
              <a:rPr kumimoji="0" lang="en-CA" sz="2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loam, silt loam, sandy loam, loamy fine sand, fine sandy loam</a:t>
            </a:r>
            <a:endParaRPr kumimoji="0" lang="en-CA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569913" marR="0" lvl="1" indent="-5699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600" kern="0" dirty="0">
                <a:solidFill>
                  <a:sysClr val="windowText" lastClr="000000"/>
                </a:solidFill>
              </a:rPr>
              <a:t> </a:t>
            </a:r>
            <a:r>
              <a:rPr lang="en-CA" sz="2600" kern="0" dirty="0" smtClean="0">
                <a:solidFill>
                  <a:sysClr val="windowText" lastClr="000000"/>
                </a:solidFill>
              </a:rPr>
              <a:t>  </a:t>
            </a:r>
            <a:r>
              <a:rPr kumimoji="0" lang="en-CA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Fine-</a:t>
            </a:r>
            <a:r>
              <a:rPr kumimoji="0" lang="en-CA" sz="2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clay, </a:t>
            </a:r>
            <a:r>
              <a:rPr kumimoji="0" lang="en-CA" sz="26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silty</a:t>
            </a:r>
            <a:r>
              <a:rPr kumimoji="0" lang="en-CA" sz="2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clay, </a:t>
            </a:r>
            <a:r>
              <a:rPr lang="en-CA" sz="2600" kern="0" dirty="0" err="1" smtClean="0">
                <a:solidFill>
                  <a:sysClr val="windowText" lastClr="000000"/>
                </a:solidFill>
              </a:rPr>
              <a:t>silty</a:t>
            </a:r>
            <a:r>
              <a:rPr lang="en-CA" sz="2600" kern="0" dirty="0" smtClean="0">
                <a:solidFill>
                  <a:sysClr val="windowText" lastClr="000000"/>
                </a:solidFill>
              </a:rPr>
              <a:t> clay loam, clay loam</a:t>
            </a:r>
            <a:endParaRPr kumimoji="0" lang="en-CA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15000" y="914400"/>
            <a:ext cx="2438400" cy="660400"/>
            <a:chOff x="4876800" y="787400"/>
            <a:chExt cx="2438400" cy="660400"/>
          </a:xfrm>
        </p:grpSpPr>
        <p:sp>
          <p:nvSpPr>
            <p:cNvPr id="3" name="Rectangle 2"/>
            <p:cNvSpPr/>
            <p:nvPr/>
          </p:nvSpPr>
          <p:spPr>
            <a:xfrm>
              <a:off x="4876800" y="1066800"/>
              <a:ext cx="2438400" cy="38100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100000">
                  <a:srgbClr val="568424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/>
                <a:t>   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15             30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791200" y="1066800"/>
              <a:ext cx="0" cy="3810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591106" y="78740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SD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15000" y="2704068"/>
            <a:ext cx="2438400" cy="648732"/>
            <a:chOff x="4905375" y="2704068"/>
            <a:chExt cx="2438400" cy="648732"/>
          </a:xfrm>
        </p:grpSpPr>
        <p:sp>
          <p:nvSpPr>
            <p:cNvPr id="6" name="Rectangle 5"/>
            <p:cNvSpPr/>
            <p:nvPr/>
          </p:nvSpPr>
          <p:spPr>
            <a:xfrm>
              <a:off x="4905375" y="2971800"/>
              <a:ext cx="2438400" cy="38100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100000">
                  <a:srgbClr val="568424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/>
                <a:t>     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30            15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6553200" y="2971800"/>
              <a:ext cx="0" cy="3810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353106" y="270406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SD</a:t>
              </a:r>
              <a:endParaRPr lang="en-US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1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128005" y="27778"/>
            <a:ext cx="8915400" cy="962822"/>
          </a:xfrm>
        </p:spPr>
        <p:txBody>
          <a:bodyPr/>
          <a:lstStyle/>
          <a:p>
            <a:r>
              <a:rPr lang="fr-CA" sz="4400" dirty="0" smtClean="0"/>
              <a:t>Wide Range of Conditions </a:t>
            </a:r>
            <a:r>
              <a:rPr lang="fr-CA" sz="4400" dirty="0" err="1" smtClean="0"/>
              <a:t>Classed</a:t>
            </a:r>
            <a:endParaRPr lang="en-CA" sz="4400" dirty="0" smtClean="0"/>
          </a:p>
        </p:txBody>
      </p:sp>
      <p:pic>
        <p:nvPicPr>
          <p:cNvPr id="7170" name="Picture 2" descr="C:\Users\Kitchenn\Documents\Projects &amp; Personnel\SSCM\Sensor-based N Management\Regional\NicTremblay materials from MS1\fig4_final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078295"/>
            <a:ext cx="6789683" cy="5334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8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40436</TotalTime>
  <Words>538</Words>
  <Application>Microsoft Office PowerPoint</Application>
  <PresentationFormat>On-screen Show (4:3)</PresentationFormat>
  <Paragraphs>107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Executive</vt:lpstr>
      <vt:lpstr>North American NUE Trials: Evidence for Soil Texture and Weather Adjustments for In-season Corn Nitrogen Fertilization</vt:lpstr>
      <vt:lpstr>PowerPoint Presentation</vt:lpstr>
      <vt:lpstr>North-American Regional Trials</vt:lpstr>
      <vt:lpstr>Need of a breakthrough</vt:lpstr>
      <vt:lpstr>Arnqvist and Wooster 1995</vt:lpstr>
      <vt:lpstr>The virtues of meta-analysis</vt:lpstr>
      <vt:lpstr>North-American Database</vt:lpstr>
      <vt:lpstr>Response as a function of weather and soil</vt:lpstr>
      <vt:lpstr>Wide Range of Conditions Classed</vt:lpstr>
      <vt:lpstr>The Soil Factor</vt:lpstr>
      <vt:lpstr>PowerPoint Presentation</vt:lpstr>
      <vt:lpstr>PowerPoint Presentation</vt:lpstr>
      <vt:lpstr>PowerPoint Presentation</vt:lpstr>
      <vt:lpstr>PowerPoint Presentation</vt:lpstr>
      <vt:lpstr>Soil-CHU-Rain Interactions</vt:lpstr>
      <vt:lpstr>Potential Direction for In-season N Fertilizer Recommendations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Kitchen, Newell R.</dc:creator>
  <cp:lastModifiedBy>Kitchen, Newell R.</cp:lastModifiedBy>
  <cp:revision>184</cp:revision>
  <cp:lastPrinted>2012-07-02T14:54:53Z</cp:lastPrinted>
  <dcterms:created xsi:type="dcterms:W3CDTF">2012-06-14T19:28:58Z</dcterms:created>
  <dcterms:modified xsi:type="dcterms:W3CDTF">2012-08-07T14:25:19Z</dcterms:modified>
</cp:coreProperties>
</file>