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7.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9.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drawings/drawing10.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 id="2147483649" r:id="rId3"/>
    <p:sldMasterId id="2147483654" r:id="rId4"/>
    <p:sldMasterId id="2147483711" r:id="rId5"/>
    <p:sldMasterId id="2147483879" r:id="rId6"/>
    <p:sldMasterId id="2147483905" r:id="rId7"/>
    <p:sldMasterId id="2147483917" r:id="rId8"/>
    <p:sldMasterId id="2147484230" r:id="rId9"/>
    <p:sldMasterId id="2147484245" r:id="rId10"/>
  </p:sldMasterIdLst>
  <p:notesMasterIdLst>
    <p:notesMasterId r:id="rId33"/>
  </p:notesMasterIdLst>
  <p:handoutMasterIdLst>
    <p:handoutMasterId r:id="rId34"/>
  </p:handoutMasterIdLst>
  <p:sldIdLst>
    <p:sldId id="263" r:id="rId11"/>
    <p:sldId id="462" r:id="rId12"/>
    <p:sldId id="464" r:id="rId13"/>
    <p:sldId id="541" r:id="rId14"/>
    <p:sldId id="535" r:id="rId15"/>
    <p:sldId id="528" r:id="rId16"/>
    <p:sldId id="501" r:id="rId17"/>
    <p:sldId id="502" r:id="rId18"/>
    <p:sldId id="476" r:id="rId19"/>
    <p:sldId id="477" r:id="rId20"/>
    <p:sldId id="479" r:id="rId21"/>
    <p:sldId id="518" r:id="rId22"/>
    <p:sldId id="512" r:id="rId23"/>
    <p:sldId id="513" r:id="rId24"/>
    <p:sldId id="529" r:id="rId25"/>
    <p:sldId id="530" r:id="rId26"/>
    <p:sldId id="537" r:id="rId27"/>
    <p:sldId id="538" r:id="rId28"/>
    <p:sldId id="539" r:id="rId29"/>
    <p:sldId id="508" r:id="rId30"/>
    <p:sldId id="509" r:id="rId31"/>
    <p:sldId id="536" r:id="rId32"/>
  </p:sldIdLst>
  <p:sldSz cx="9144000" cy="6858000" type="screen4x3"/>
  <p:notesSz cx="6985000" cy="92837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1A4F"/>
    <a:srgbClr val="FEC34E"/>
    <a:srgbClr val="F7941D"/>
    <a:srgbClr val="17BB88"/>
    <a:srgbClr val="B45345"/>
    <a:srgbClr val="599AC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0" autoAdjust="0"/>
    <p:restoredTop sz="89701" autoAdjust="0"/>
  </p:normalViewPr>
  <p:slideViewPr>
    <p:cSldViewPr snapToGrid="0">
      <p:cViewPr>
        <p:scale>
          <a:sx n="98" d="100"/>
          <a:sy n="98" d="100"/>
        </p:scale>
        <p:origin x="-126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WORK\Data\Data2005\ETAA\Greenseeker\ETAAGREENSEEKERALL05.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onottafs201\userse1$\Evensonl\2011\Soil%20Samples%202011\Results%202011\Canola%20Fertility%20-%20all%20soil%202011.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onottafs201\userse1$\Evensonl\2011\Canola\Canola%20Fertility%20(B5)\Ottawa\can.fertility%20combine%20yield&amp;HI-2011.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C:\Users\mab\AppData\Local\Microsoft\Windows\Temporary%20Internet%20Files\Content.Outlook\HQYMBWAM\Canola%20Fertility%20Combine%20Yields%202012.xls"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C:\WORK\Data\Data2005\ETAA\Greenseeker\ETAAGREENSEEKERALL05.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WORK\Data\Data%202013\Canola\Ottawa\GreenSeeker2013Dat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WORK\Data\Data%202013\Canola\Ottawa\GreenSeeker2013Dat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WORK\Data\Data%202013\Canola\Ottawa\GreenSeeker2013Dat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WORK\Data\Data%202013\Canola\Ottawa\GreenSeeker2013Dat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WORK\Data\Data%202013\Canola\Ottawa\GreenSeeker2013Data.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WORK\Data\Data%202013\Canola\North%20Bay\Canola_Subplots_CropScan_06-18-13.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onottafs201\userse1$\Evensonl\2012\Soil%20Samples%20-%202012\Results\Canola%20Fertility%20Graph.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CA" sz="1800"/>
              <a:t>2005</a:t>
            </a:r>
          </a:p>
        </c:rich>
      </c:tx>
      <c:layout>
        <c:manualLayout>
          <c:xMode val="edge"/>
          <c:yMode val="edge"/>
          <c:x val="0.29408884759873616"/>
          <c:y val="7.5901103900359299E-2"/>
        </c:manualLayout>
      </c:layout>
      <c:overlay val="1"/>
    </c:title>
    <c:autoTitleDeleted val="0"/>
    <c:plotArea>
      <c:layout>
        <c:manualLayout>
          <c:layoutTarget val="inner"/>
          <c:xMode val="edge"/>
          <c:yMode val="edge"/>
          <c:x val="0.22800078122263465"/>
          <c:y val="5.1400554097404488E-2"/>
          <c:w val="0.71669454725707005"/>
          <c:h val="0.8326195683872849"/>
        </c:manualLayout>
      </c:layout>
      <c:scatterChart>
        <c:scatterStyle val="lineMarker"/>
        <c:varyColors val="0"/>
        <c:ser>
          <c:idx val="1"/>
          <c:order val="0"/>
          <c:tx>
            <c:v>04-Jul</c:v>
          </c:tx>
          <c:spPr>
            <a:ln w="28575">
              <a:noFill/>
            </a:ln>
          </c:spPr>
          <c:marker>
            <c:symbol val="circle"/>
            <c:size val="7"/>
            <c:spPr>
              <a:solidFill>
                <a:srgbClr val="FF0000"/>
              </a:solidFill>
              <a:ln>
                <a:solidFill>
                  <a:schemeClr val="tx1"/>
                </a:solidFill>
              </a:ln>
            </c:spPr>
          </c:marker>
          <c:trendline>
            <c:trendlineType val="linear"/>
            <c:dispRSqr val="1"/>
            <c:dispEq val="1"/>
            <c:trendlineLbl>
              <c:layout>
                <c:manualLayout>
                  <c:x val="-0.11583617672790901"/>
                  <c:y val="0.49103237095363078"/>
                </c:manualLayout>
              </c:layout>
              <c:numFmt formatCode="General" sourceLinked="0"/>
            </c:trendlineLbl>
          </c:trendline>
          <c:xVal>
            <c:numRef>
              <c:f>mean!$E$6:$E$11</c:f>
              <c:numCache>
                <c:formatCode>General</c:formatCode>
                <c:ptCount val="6"/>
                <c:pt idx="0">
                  <c:v>0</c:v>
                </c:pt>
                <c:pt idx="1">
                  <c:v>30</c:v>
                </c:pt>
                <c:pt idx="2">
                  <c:v>60</c:v>
                </c:pt>
                <c:pt idx="3">
                  <c:v>90</c:v>
                </c:pt>
                <c:pt idx="4">
                  <c:v>120</c:v>
                </c:pt>
                <c:pt idx="5">
                  <c:v>150</c:v>
                </c:pt>
              </c:numCache>
            </c:numRef>
          </c:xVal>
          <c:yVal>
            <c:numRef>
              <c:f>mean!$I$6:$I$11</c:f>
              <c:numCache>
                <c:formatCode>0.00</c:formatCode>
                <c:ptCount val="6"/>
                <c:pt idx="0">
                  <c:v>0.67274666999999999</c:v>
                </c:pt>
                <c:pt idx="1">
                  <c:v>0.71590916999999998</c:v>
                </c:pt>
                <c:pt idx="2">
                  <c:v>0.75037416999999995</c:v>
                </c:pt>
                <c:pt idx="3">
                  <c:v>0.75793917</c:v>
                </c:pt>
                <c:pt idx="4">
                  <c:v>0.76378583</c:v>
                </c:pt>
                <c:pt idx="5">
                  <c:v>0.74846250000000003</c:v>
                </c:pt>
              </c:numCache>
            </c:numRef>
          </c:yVal>
          <c:smooth val="0"/>
        </c:ser>
        <c:dLbls>
          <c:showLegendKey val="0"/>
          <c:showVal val="0"/>
          <c:showCatName val="0"/>
          <c:showSerName val="0"/>
          <c:showPercent val="0"/>
          <c:showBubbleSize val="0"/>
        </c:dLbls>
        <c:axId val="119624064"/>
        <c:axId val="119625600"/>
      </c:scatterChart>
      <c:valAx>
        <c:axId val="119624064"/>
        <c:scaling>
          <c:orientation val="minMax"/>
          <c:min val="0"/>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19625600"/>
        <c:crosses val="autoZero"/>
        <c:crossBetween val="midCat"/>
        <c:majorUnit val="30"/>
      </c:valAx>
      <c:valAx>
        <c:axId val="119625600"/>
        <c:scaling>
          <c:orientation val="minMax"/>
          <c:max val="0.8"/>
          <c:min val="0.60000000000000009"/>
        </c:scaling>
        <c:delete val="0"/>
        <c:axPos val="l"/>
        <c:title>
          <c:tx>
            <c:rich>
              <a:bodyPr rot="-5400000" vert="horz"/>
              <a:lstStyle/>
              <a:p>
                <a:pPr>
                  <a:defRPr sz="1200"/>
                </a:pPr>
                <a:r>
                  <a:rPr lang="en-CA" sz="1200"/>
                  <a:t>NDVI</a:t>
                </a:r>
              </a:p>
            </c:rich>
          </c:tx>
          <c:layout/>
          <c:overlay val="0"/>
        </c:title>
        <c:numFmt formatCode="0.00" sourceLinked="0"/>
        <c:majorTickMark val="out"/>
        <c:minorTickMark val="none"/>
        <c:tickLblPos val="nextTo"/>
        <c:crossAx val="119624064"/>
        <c:crosses val="autoZero"/>
        <c:crossBetween val="midCat"/>
        <c:majorUnit val="5.000000000000001E-2"/>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pPr>
              <a:solidFill>
                <a:srgbClr val="FF0000"/>
              </a:solidFill>
              <a:ln>
                <a:solidFill>
                  <a:srgbClr val="FF0000"/>
                </a:solidFill>
              </a:ln>
            </c:spPr>
          </c:marker>
          <c:trendline>
            <c:trendlineType val="poly"/>
            <c:order val="2"/>
            <c:dispRSqr val="1"/>
            <c:dispEq val="1"/>
            <c:trendlineLbl>
              <c:layout>
                <c:manualLayout>
                  <c:x val="8.4664519207826291E-2"/>
                  <c:y val="0.17082166812481772"/>
                </c:manualLayout>
              </c:layout>
              <c:numFmt formatCode="General" sourceLinked="0"/>
              <c:txPr>
                <a:bodyPr/>
                <a:lstStyle/>
                <a:p>
                  <a:pPr>
                    <a:defRPr sz="1200"/>
                  </a:pPr>
                  <a:endParaRPr lang="en-US"/>
                </a:p>
              </c:txPr>
            </c:trendlineLbl>
          </c:trendline>
          <c:xVal>
            <c:numRef>
              <c:f>Sheet1!$C$35:$C$42</c:f>
              <c:numCache>
                <c:formatCode>General</c:formatCode>
                <c:ptCount val="8"/>
                <c:pt idx="0">
                  <c:v>1.8161661741269142</c:v>
                </c:pt>
                <c:pt idx="1">
                  <c:v>1.331263542973649</c:v>
                </c:pt>
                <c:pt idx="2">
                  <c:v>1.4509063626420708</c:v>
                </c:pt>
                <c:pt idx="3">
                  <c:v>2.8092929929357124</c:v>
                </c:pt>
                <c:pt idx="4">
                  <c:v>2.5054437822907043</c:v>
                </c:pt>
                <c:pt idx="5">
                  <c:v>11.540447167413346</c:v>
                </c:pt>
                <c:pt idx="6">
                  <c:v>16.042285930280531</c:v>
                </c:pt>
                <c:pt idx="7">
                  <c:v>10.382479039836594</c:v>
                </c:pt>
              </c:numCache>
            </c:numRef>
          </c:xVal>
          <c:yVal>
            <c:numRef>
              <c:f>Sheet1!$D$35:$D$42</c:f>
              <c:numCache>
                <c:formatCode>General</c:formatCode>
                <c:ptCount val="8"/>
                <c:pt idx="0">
                  <c:v>0.54749000000000003</c:v>
                </c:pt>
                <c:pt idx="1">
                  <c:v>0.53442500000000004</c:v>
                </c:pt>
                <c:pt idx="2">
                  <c:v>0.54881000000000002</c:v>
                </c:pt>
                <c:pt idx="3">
                  <c:v>0.54943799999999998</c:v>
                </c:pt>
                <c:pt idx="4">
                  <c:v>0.72512299999999996</c:v>
                </c:pt>
                <c:pt idx="5">
                  <c:v>0.73279499999999997</c:v>
                </c:pt>
                <c:pt idx="6">
                  <c:v>0.74694000000000005</c:v>
                </c:pt>
                <c:pt idx="7">
                  <c:v>0.67478300000000002</c:v>
                </c:pt>
              </c:numCache>
            </c:numRef>
          </c:yVal>
          <c:smooth val="0"/>
        </c:ser>
        <c:dLbls>
          <c:showLegendKey val="0"/>
          <c:showVal val="0"/>
          <c:showCatName val="0"/>
          <c:showSerName val="0"/>
          <c:showPercent val="0"/>
          <c:showBubbleSize val="0"/>
        </c:dLbls>
        <c:axId val="123032704"/>
        <c:axId val="123034624"/>
      </c:scatterChart>
      <c:valAx>
        <c:axId val="123032704"/>
        <c:scaling>
          <c:orientation val="minMax"/>
        </c:scaling>
        <c:delete val="0"/>
        <c:axPos val="b"/>
        <c:title>
          <c:tx>
            <c:rich>
              <a:bodyPr/>
              <a:lstStyle/>
              <a:p>
                <a:pPr>
                  <a:defRPr sz="1400"/>
                </a:pPr>
                <a:r>
                  <a:rPr lang="en-US" sz="1400" dirty="0"/>
                  <a:t>Soil N0</a:t>
                </a:r>
                <a:r>
                  <a:rPr lang="en-US" sz="1400" baseline="-25000" dirty="0"/>
                  <a:t>3</a:t>
                </a:r>
                <a:r>
                  <a:rPr lang="en-US" sz="1400" dirty="0"/>
                  <a:t>-N  (</a:t>
                </a:r>
                <a:r>
                  <a:rPr lang="en-US" sz="1400" dirty="0" err="1" smtClean="0"/>
                  <a:t>ug</a:t>
                </a:r>
                <a:r>
                  <a:rPr lang="en-US" sz="1400" dirty="0" smtClean="0"/>
                  <a:t> g</a:t>
                </a:r>
                <a:r>
                  <a:rPr lang="en-US" sz="1400" baseline="30000" dirty="0" smtClean="0"/>
                  <a:t>-1</a:t>
                </a:r>
                <a:r>
                  <a:rPr lang="en-US" sz="1400" dirty="0" smtClean="0"/>
                  <a:t>)</a:t>
                </a:r>
                <a:endParaRPr lang="en-US" sz="1400" dirty="0"/>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23034624"/>
        <c:crosses val="autoZero"/>
        <c:crossBetween val="midCat"/>
      </c:valAx>
      <c:valAx>
        <c:axId val="123034624"/>
        <c:scaling>
          <c:orientation val="minMax"/>
        </c:scaling>
        <c:delete val="0"/>
        <c:axPos val="l"/>
        <c:title>
          <c:tx>
            <c:rich>
              <a:bodyPr rot="-5400000" vert="horz"/>
              <a:lstStyle/>
              <a:p>
                <a:pPr>
                  <a:defRPr sz="1400"/>
                </a:pPr>
                <a:r>
                  <a:rPr lang="en-US" sz="1400"/>
                  <a:t>Canopy Reflectance (NDVI)</a:t>
                </a:r>
              </a:p>
            </c:rich>
          </c:tx>
          <c:layout/>
          <c:overlay val="0"/>
        </c:title>
        <c:numFmt formatCode="General" sourceLinked="1"/>
        <c:majorTickMark val="out"/>
        <c:minorTickMark val="none"/>
        <c:tickLblPos val="nextTo"/>
        <c:crossAx val="123032704"/>
        <c:crosses val="autoZero"/>
        <c:crossBetween val="midCat"/>
      </c:valAx>
    </c:plotArea>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49425372187886"/>
          <c:y val="0.11971420292529694"/>
          <c:w val="0.75155634109584579"/>
          <c:h val="0.68956514543120384"/>
        </c:manualLayout>
      </c:layout>
      <c:scatterChart>
        <c:scatterStyle val="lineMarker"/>
        <c:varyColors val="0"/>
        <c:ser>
          <c:idx val="2"/>
          <c:order val="0"/>
          <c:tx>
            <c:v>Greenseeker - June 21</c:v>
          </c:tx>
          <c:spPr>
            <a:ln w="28575">
              <a:noFill/>
            </a:ln>
          </c:spPr>
          <c:marker>
            <c:symbol val="triangle"/>
            <c:size val="8"/>
            <c:spPr>
              <a:solidFill>
                <a:srgbClr val="00B050"/>
              </a:solidFill>
              <a:ln>
                <a:solidFill>
                  <a:srgbClr val="00B050"/>
                </a:solidFill>
                <a:prstDash val="solid"/>
              </a:ln>
            </c:spPr>
          </c:marker>
          <c:trendline>
            <c:trendlineType val="poly"/>
            <c:order val="2"/>
            <c:dispRSqr val="1"/>
            <c:dispEq val="1"/>
            <c:trendlineLbl>
              <c:layout>
                <c:manualLayout>
                  <c:x val="-0.11463649886558989"/>
                  <c:y val="6.0121719342468509E-2"/>
                </c:manualLayout>
              </c:layout>
              <c:numFmt formatCode="General" sourceLinked="0"/>
              <c:txPr>
                <a:bodyPr/>
                <a:lstStyle/>
                <a:p>
                  <a:pPr>
                    <a:defRPr sz="1000" b="1"/>
                  </a:pPr>
                  <a:endParaRPr lang="en-US"/>
                </a:p>
              </c:txPr>
            </c:trendlineLbl>
          </c:trendline>
          <c:xVal>
            <c:numRef>
              <c:f>'yield vs. NDVI'!$G$5:$G$10</c:f>
              <c:numCache>
                <c:formatCode>General</c:formatCode>
                <c:ptCount val="6"/>
                <c:pt idx="0">
                  <c:v>0.55232999999999999</c:v>
                </c:pt>
                <c:pt idx="1">
                  <c:v>0.60512999999999995</c:v>
                </c:pt>
                <c:pt idx="2">
                  <c:v>0.65629999999999999</c:v>
                </c:pt>
                <c:pt idx="3">
                  <c:v>0.71172000000000002</c:v>
                </c:pt>
              </c:numCache>
            </c:numRef>
          </c:xVal>
          <c:yVal>
            <c:numRef>
              <c:f>'yield vs. NDVI'!$D$5:$D$10</c:f>
              <c:numCache>
                <c:formatCode>General</c:formatCode>
                <c:ptCount val="6"/>
                <c:pt idx="0">
                  <c:v>1440.8910000000001</c:v>
                </c:pt>
                <c:pt idx="1">
                  <c:v>1842.2670000000003</c:v>
                </c:pt>
                <c:pt idx="2">
                  <c:v>2182.3710000000001</c:v>
                </c:pt>
                <c:pt idx="3">
                  <c:v>2571.7590000000005</c:v>
                </c:pt>
                <c:pt idx="4">
                  <c:v>2619.1559999999999</c:v>
                </c:pt>
                <c:pt idx="5">
                  <c:v>3039.5796000000005</c:v>
                </c:pt>
              </c:numCache>
            </c:numRef>
          </c:yVal>
          <c:smooth val="0"/>
        </c:ser>
        <c:dLbls>
          <c:showLegendKey val="0"/>
          <c:showVal val="0"/>
          <c:showCatName val="0"/>
          <c:showSerName val="0"/>
          <c:showPercent val="0"/>
          <c:showBubbleSize val="0"/>
        </c:dLbls>
        <c:axId val="123075200"/>
        <c:axId val="123118336"/>
      </c:scatterChart>
      <c:valAx>
        <c:axId val="123075200"/>
        <c:scaling>
          <c:orientation val="minMax"/>
          <c:min val="0.4"/>
        </c:scaling>
        <c:delete val="0"/>
        <c:axPos val="b"/>
        <c:title>
          <c:tx>
            <c:rich>
              <a:bodyPr/>
              <a:lstStyle/>
              <a:p>
                <a:pPr>
                  <a:defRPr sz="1200" b="1" i="0" u="none" strike="noStrike" baseline="0">
                    <a:solidFill>
                      <a:srgbClr val="000000"/>
                    </a:solidFill>
                    <a:latin typeface="+mn-lt"/>
                    <a:ea typeface="Arial"/>
                    <a:cs typeface="Arial"/>
                  </a:defRPr>
                </a:pPr>
                <a:r>
                  <a:rPr lang="en-CA" sz="1200">
                    <a:latin typeface="+mn-lt"/>
                  </a:rPr>
                  <a:t>Canopy Reflectance (NDVI)</a:t>
                </a:r>
              </a:p>
            </c:rich>
          </c:tx>
          <c:layout>
            <c:manualLayout>
              <c:xMode val="edge"/>
              <c:yMode val="edge"/>
              <c:x val="0.38870967741935486"/>
              <c:y val="0.8891763400708931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3118336"/>
        <c:crosses val="autoZero"/>
        <c:crossBetween val="midCat"/>
      </c:valAx>
      <c:valAx>
        <c:axId val="123118336"/>
        <c:scaling>
          <c:orientation val="minMax"/>
          <c:max val="3000"/>
          <c:min val="1000"/>
        </c:scaling>
        <c:delete val="0"/>
        <c:axPos val="l"/>
        <c:title>
          <c:tx>
            <c:rich>
              <a:bodyPr/>
              <a:lstStyle/>
              <a:p>
                <a:pPr>
                  <a:defRPr sz="1200" b="1" i="0" u="none" strike="noStrike" baseline="0">
                    <a:solidFill>
                      <a:srgbClr val="000000"/>
                    </a:solidFill>
                    <a:latin typeface="+mn-lt"/>
                    <a:ea typeface="Arial"/>
                    <a:cs typeface="Arial"/>
                  </a:defRPr>
                </a:pPr>
                <a:r>
                  <a:rPr lang="en-CA" sz="1200">
                    <a:latin typeface="+mn-lt"/>
                  </a:rPr>
                  <a:t> Yield (kg</a:t>
                </a:r>
                <a:r>
                  <a:rPr lang="en-CA" sz="1200" baseline="0">
                    <a:latin typeface="+mn-lt"/>
                  </a:rPr>
                  <a:t> </a:t>
                </a:r>
                <a:r>
                  <a:rPr lang="en-CA" sz="1200">
                    <a:latin typeface="+mn-lt"/>
                  </a:rPr>
                  <a:t>ha</a:t>
                </a:r>
                <a:r>
                  <a:rPr lang="en-CA" sz="1200" baseline="30000">
                    <a:latin typeface="+mn-lt"/>
                  </a:rPr>
                  <a:t>-1</a:t>
                </a:r>
                <a:r>
                  <a:rPr lang="en-CA" sz="1200">
                    <a:latin typeface="+mn-lt"/>
                  </a:rPr>
                  <a:t>)</a:t>
                </a:r>
              </a:p>
            </c:rich>
          </c:tx>
          <c:layout>
            <c:manualLayout>
              <c:xMode val="edge"/>
              <c:yMode val="edge"/>
              <c:x val="7.541557305336833E-3"/>
              <c:y val="0.250047681539807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n-lt"/>
                <a:ea typeface="Arial"/>
                <a:cs typeface="Arial"/>
              </a:defRPr>
            </a:pPr>
            <a:endParaRPr lang="en-US"/>
          </a:p>
        </c:txPr>
        <c:crossAx val="123075200"/>
        <c:crosses val="autoZero"/>
        <c:crossBetween val="midCat"/>
      </c:valAx>
      <c:spPr>
        <a:solidFill>
          <a:srgbClr val="FFFFFF"/>
        </a:solidFill>
        <a:ln w="12700">
          <a:solidFill>
            <a:srgbClr val="FFFFFF"/>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61351706036745"/>
          <c:y val="5.6030183727034118E-2"/>
          <c:w val="0.78575459317585306"/>
          <c:h val="0.73444808982210552"/>
        </c:manualLayout>
      </c:layout>
      <c:scatterChart>
        <c:scatterStyle val="lineMarker"/>
        <c:varyColors val="0"/>
        <c:ser>
          <c:idx val="1"/>
          <c:order val="0"/>
          <c:tx>
            <c:v>Greenseeker-June 27</c:v>
          </c:tx>
          <c:spPr>
            <a:ln w="28575">
              <a:noFill/>
            </a:ln>
          </c:spPr>
          <c:marker>
            <c:symbol val="triangle"/>
            <c:size val="7"/>
            <c:spPr>
              <a:solidFill>
                <a:srgbClr val="00B050"/>
              </a:solidFill>
              <a:ln>
                <a:solidFill>
                  <a:srgbClr val="00B050"/>
                </a:solidFill>
              </a:ln>
            </c:spPr>
          </c:marker>
          <c:trendline>
            <c:trendlineType val="poly"/>
            <c:order val="2"/>
            <c:dispRSqr val="1"/>
            <c:dispEq val="1"/>
            <c:trendlineLbl>
              <c:layout>
                <c:manualLayout>
                  <c:x val="8.0032589676290469E-2"/>
                  <c:y val="0.37622167188778821"/>
                </c:manualLayout>
              </c:layout>
              <c:numFmt formatCode="General" sourceLinked="0"/>
              <c:txPr>
                <a:bodyPr/>
                <a:lstStyle/>
                <a:p>
                  <a:pPr>
                    <a:defRPr b="1"/>
                  </a:pPr>
                  <a:endParaRPr lang="en-US"/>
                </a:p>
              </c:txPr>
            </c:trendlineLbl>
          </c:trendline>
          <c:xVal>
            <c:numRef>
              <c:f>'NDVI x Yield'!$D$4:$D$13</c:f>
              <c:numCache>
                <c:formatCode>General</c:formatCode>
                <c:ptCount val="10"/>
                <c:pt idx="0">
                  <c:v>0.70855999999999997</c:v>
                </c:pt>
                <c:pt idx="1">
                  <c:v>0.73155999999999999</c:v>
                </c:pt>
                <c:pt idx="2">
                  <c:v>0.75934999999999997</c:v>
                </c:pt>
                <c:pt idx="3">
                  <c:v>0.77710999999999997</c:v>
                </c:pt>
                <c:pt idx="4">
                  <c:v>0.77300000000000002</c:v>
                </c:pt>
              </c:numCache>
            </c:numRef>
          </c:xVal>
          <c:yVal>
            <c:numRef>
              <c:f>'NDVI x Yield'!$B$4:$B$11</c:f>
              <c:numCache>
                <c:formatCode>General</c:formatCode>
                <c:ptCount val="8"/>
                <c:pt idx="0">
                  <c:v>2033.8</c:v>
                </c:pt>
                <c:pt idx="1">
                  <c:v>1922.7</c:v>
                </c:pt>
                <c:pt idx="2">
                  <c:v>2033.1</c:v>
                </c:pt>
                <c:pt idx="3">
                  <c:v>2032</c:v>
                </c:pt>
                <c:pt idx="4">
                  <c:v>1945.3</c:v>
                </c:pt>
                <c:pt idx="5">
                  <c:v>1870.6</c:v>
                </c:pt>
                <c:pt idx="6">
                  <c:v>2274</c:v>
                </c:pt>
                <c:pt idx="7">
                  <c:v>2078.3000000000002</c:v>
                </c:pt>
              </c:numCache>
            </c:numRef>
          </c:yVal>
          <c:smooth val="0"/>
        </c:ser>
        <c:dLbls>
          <c:showLegendKey val="0"/>
          <c:showVal val="0"/>
          <c:showCatName val="0"/>
          <c:showSerName val="0"/>
          <c:showPercent val="0"/>
          <c:showBubbleSize val="0"/>
        </c:dLbls>
        <c:axId val="124729984"/>
        <c:axId val="124744448"/>
      </c:scatterChart>
      <c:valAx>
        <c:axId val="124729984"/>
        <c:scaling>
          <c:orientation val="minMax"/>
        </c:scaling>
        <c:delete val="0"/>
        <c:axPos val="b"/>
        <c:title>
          <c:tx>
            <c:rich>
              <a:bodyPr/>
              <a:lstStyle/>
              <a:p>
                <a:pPr>
                  <a:defRPr sz="1200" b="1" i="0" u="none" strike="noStrike" baseline="0">
                    <a:solidFill>
                      <a:srgbClr val="000000"/>
                    </a:solidFill>
                    <a:latin typeface="+mn-lt"/>
                    <a:ea typeface="Calibri"/>
                    <a:cs typeface="Calibri"/>
                  </a:defRPr>
                </a:pPr>
                <a:r>
                  <a:rPr lang="en-CA" sz="1200">
                    <a:latin typeface="+mn-lt"/>
                  </a:rPr>
                  <a:t>Canopy Reflectance (NDVI)</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24744448"/>
        <c:crosses val="autoZero"/>
        <c:crossBetween val="midCat"/>
      </c:valAx>
      <c:valAx>
        <c:axId val="124744448"/>
        <c:scaling>
          <c:orientation val="minMax"/>
          <c:min val="1000"/>
        </c:scaling>
        <c:delete val="0"/>
        <c:axPos val="l"/>
        <c:title>
          <c:tx>
            <c:rich>
              <a:bodyPr/>
              <a:lstStyle/>
              <a:p>
                <a:pPr>
                  <a:defRPr sz="1200" b="1" i="0" u="none" strike="noStrike" baseline="0">
                    <a:solidFill>
                      <a:srgbClr val="000000"/>
                    </a:solidFill>
                    <a:latin typeface="+mn-lt"/>
                    <a:ea typeface="Calibri"/>
                    <a:cs typeface="Calibri"/>
                  </a:defRPr>
                </a:pPr>
                <a:r>
                  <a:rPr lang="en-CA" sz="1200">
                    <a:latin typeface="+mn-lt"/>
                  </a:rPr>
                  <a:t>Yield (kg</a:t>
                </a:r>
                <a:r>
                  <a:rPr lang="en-CA" sz="1200" baseline="0">
                    <a:latin typeface="+mn-lt"/>
                  </a:rPr>
                  <a:t> </a:t>
                </a:r>
                <a:r>
                  <a:rPr lang="en-CA" sz="1200">
                    <a:latin typeface="+mn-lt"/>
                  </a:rPr>
                  <a:t>ha</a:t>
                </a:r>
                <a:r>
                  <a:rPr lang="en-CA" sz="1200" baseline="30000">
                    <a:latin typeface="+mn-lt"/>
                  </a:rPr>
                  <a:t>-1</a:t>
                </a:r>
                <a:r>
                  <a:rPr lang="en-CA" sz="1200">
                    <a:latin typeface="+mn-lt"/>
                  </a:rPr>
                  <a:t>)</a:t>
                </a:r>
              </a:p>
            </c:rich>
          </c:tx>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24729984"/>
        <c:crosses val="autoZero"/>
        <c:crossBetween val="midCat"/>
      </c:valAx>
      <c:spPr>
        <a:noFill/>
      </c:spPr>
    </c:plotArea>
    <c:plotVisOnly val="1"/>
    <c:dispBlanksAs val="gap"/>
    <c:showDLblsOverMax val="0"/>
  </c:chart>
  <c:spPr>
    <a:no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CA" sz="1800"/>
              <a:t>2006</a:t>
            </a:r>
          </a:p>
        </c:rich>
      </c:tx>
      <c:layout>
        <c:manualLayout>
          <c:xMode val="edge"/>
          <c:yMode val="edge"/>
          <c:x val="0.35175653594771245"/>
          <c:y val="8.7962962962962965E-2"/>
        </c:manualLayout>
      </c:layout>
      <c:overlay val="1"/>
    </c:title>
    <c:autoTitleDeleted val="0"/>
    <c:plotArea>
      <c:layout>
        <c:manualLayout>
          <c:layoutTarget val="inner"/>
          <c:xMode val="edge"/>
          <c:yMode val="edge"/>
          <c:x val="0.21530318820441563"/>
          <c:y val="5.1400554097404488E-2"/>
          <c:w val="0.72912099222891258"/>
          <c:h val="0.8326195683872849"/>
        </c:manualLayout>
      </c:layout>
      <c:scatterChart>
        <c:scatterStyle val="lineMarker"/>
        <c:varyColors val="0"/>
        <c:ser>
          <c:idx val="1"/>
          <c:order val="0"/>
          <c:tx>
            <c:v>04-Jul</c:v>
          </c:tx>
          <c:spPr>
            <a:ln w="28575">
              <a:noFill/>
            </a:ln>
          </c:spPr>
          <c:marker>
            <c:symbol val="circle"/>
            <c:size val="7"/>
            <c:spPr>
              <a:solidFill>
                <a:srgbClr val="FF0000"/>
              </a:solidFill>
              <a:ln>
                <a:solidFill>
                  <a:schemeClr val="tx1"/>
                </a:solidFill>
              </a:ln>
            </c:spPr>
          </c:marker>
          <c:trendline>
            <c:trendlineType val="linear"/>
            <c:dispRSqr val="1"/>
            <c:dispEq val="1"/>
            <c:trendlineLbl>
              <c:layout>
                <c:manualLayout>
                  <c:x val="-0.16352767484946734"/>
                  <c:y val="1.5588728492271799E-2"/>
                </c:manualLayout>
              </c:layout>
              <c:numFmt formatCode="General" sourceLinked="0"/>
            </c:trendlineLbl>
          </c:trendline>
          <c:xVal>
            <c:numRef>
              <c:f>mean!$B$37:$B$43</c:f>
              <c:numCache>
                <c:formatCode>General</c:formatCode>
                <c:ptCount val="7"/>
                <c:pt idx="0">
                  <c:v>0</c:v>
                </c:pt>
                <c:pt idx="1">
                  <c:v>30</c:v>
                </c:pt>
                <c:pt idx="2">
                  <c:v>60</c:v>
                </c:pt>
                <c:pt idx="3">
                  <c:v>90</c:v>
                </c:pt>
                <c:pt idx="4">
                  <c:v>120</c:v>
                </c:pt>
                <c:pt idx="5">
                  <c:v>150</c:v>
                </c:pt>
                <c:pt idx="6">
                  <c:v>180</c:v>
                </c:pt>
              </c:numCache>
            </c:numRef>
          </c:xVal>
          <c:yVal>
            <c:numRef>
              <c:f>mean!$C$37:$C$43</c:f>
              <c:numCache>
                <c:formatCode>0.00</c:formatCode>
                <c:ptCount val="7"/>
                <c:pt idx="0">
                  <c:v>0.57216999999999996</c:v>
                </c:pt>
                <c:pt idx="1">
                  <c:v>0.58556249999999999</c:v>
                </c:pt>
                <c:pt idx="2">
                  <c:v>0.5596025</c:v>
                </c:pt>
                <c:pt idx="3">
                  <c:v>0.56049749999999998</c:v>
                </c:pt>
                <c:pt idx="4">
                  <c:v>0.54673000000000005</c:v>
                </c:pt>
                <c:pt idx="5">
                  <c:v>0.54090000000000005</c:v>
                </c:pt>
                <c:pt idx="6">
                  <c:v>0.51525500000000002</c:v>
                </c:pt>
              </c:numCache>
            </c:numRef>
          </c:yVal>
          <c:smooth val="0"/>
        </c:ser>
        <c:dLbls>
          <c:showLegendKey val="0"/>
          <c:showVal val="0"/>
          <c:showCatName val="0"/>
          <c:showSerName val="0"/>
          <c:showPercent val="0"/>
          <c:showBubbleSize val="0"/>
        </c:dLbls>
        <c:axId val="34909184"/>
        <c:axId val="79704832"/>
      </c:scatterChart>
      <c:valAx>
        <c:axId val="34909184"/>
        <c:scaling>
          <c:orientation val="minMax"/>
          <c:max val="180"/>
          <c:min val="0"/>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9704832"/>
        <c:crosses val="autoZero"/>
        <c:crossBetween val="midCat"/>
        <c:majorUnit val="30"/>
      </c:valAx>
      <c:valAx>
        <c:axId val="79704832"/>
        <c:scaling>
          <c:orientation val="minMax"/>
          <c:max val="0.70000000000000007"/>
          <c:min val="0.5"/>
        </c:scaling>
        <c:delete val="0"/>
        <c:axPos val="l"/>
        <c:title>
          <c:tx>
            <c:rich>
              <a:bodyPr rot="-5400000" vert="horz"/>
              <a:lstStyle/>
              <a:p>
                <a:pPr>
                  <a:defRPr sz="1200"/>
                </a:pPr>
                <a:r>
                  <a:rPr lang="en-CA" sz="1200"/>
                  <a:t>NDVI</a:t>
                </a:r>
              </a:p>
            </c:rich>
          </c:tx>
          <c:layout/>
          <c:overlay val="0"/>
        </c:title>
        <c:numFmt formatCode="0.00" sourceLinked="0"/>
        <c:majorTickMark val="out"/>
        <c:minorTickMark val="none"/>
        <c:tickLblPos val="nextTo"/>
        <c:crossAx val="34909184"/>
        <c:crosses val="autoZero"/>
        <c:crossBetween val="midCat"/>
        <c:majorUnit val="5.000000000000001E-2"/>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250026798216762"/>
          <c:y val="5.1400554097404488E-2"/>
          <c:w val="0.73875998163052758"/>
          <c:h val="0.8326195683872849"/>
        </c:manualLayout>
      </c:layout>
      <c:scatterChart>
        <c:scatterStyle val="lineMarker"/>
        <c:varyColors val="0"/>
        <c:ser>
          <c:idx val="0"/>
          <c:order val="0"/>
          <c:tx>
            <c:v>Invigor5440</c:v>
          </c:tx>
          <c:spPr>
            <a:ln w="28575">
              <a:noFill/>
            </a:ln>
          </c:spPr>
          <c:trendline>
            <c:spPr>
              <a:ln>
                <a:solidFill>
                  <a:schemeClr val="accent1"/>
                </a:solidFill>
              </a:ln>
            </c:spPr>
            <c:trendlineType val="poly"/>
            <c:order val="2"/>
            <c:dispRSqr val="1"/>
            <c:dispEq val="1"/>
            <c:trendlineLbl>
              <c:layout>
                <c:manualLayout>
                  <c:x val="-0.10837340565920471"/>
                  <c:y val="7.9639300382844391E-2"/>
                </c:manualLayout>
              </c:layout>
              <c:numFmt formatCode="General" sourceLinked="0"/>
              <c:txPr>
                <a:bodyPr/>
                <a:lstStyle/>
                <a:p>
                  <a:pPr>
                    <a:defRPr>
                      <a:solidFill>
                        <a:schemeClr val="tx2"/>
                      </a:solidFill>
                    </a:defRPr>
                  </a:pPr>
                  <a:endParaRPr lang="en-US"/>
                </a:p>
              </c:txPr>
            </c:trendlineLbl>
          </c:trendline>
          <c:errBars>
            <c:errDir val="y"/>
            <c:errBarType val="both"/>
            <c:errValType val="cust"/>
            <c:noEndCap val="0"/>
            <c:plus>
              <c:numRef>
                <c:f>mean!$H$4:$H$8</c:f>
                <c:numCache>
                  <c:formatCode>General</c:formatCode>
                  <c:ptCount val="5"/>
                  <c:pt idx="0">
                    <c:v>5.1949671226039863E-2</c:v>
                  </c:pt>
                  <c:pt idx="1">
                    <c:v>3.259016984567023E-2</c:v>
                  </c:pt>
                  <c:pt idx="2">
                    <c:v>5.1708500471593963E-2</c:v>
                  </c:pt>
                  <c:pt idx="3">
                    <c:v>5.1721912318347239E-2</c:v>
                  </c:pt>
                  <c:pt idx="4">
                    <c:v>3.3505437453913857E-2</c:v>
                  </c:pt>
                </c:numCache>
              </c:numRef>
            </c:plus>
            <c:minus>
              <c:numRef>
                <c:f>mean!$H$4:$H$8</c:f>
                <c:numCache>
                  <c:formatCode>General</c:formatCode>
                  <c:ptCount val="5"/>
                  <c:pt idx="0">
                    <c:v>5.1949671226039863E-2</c:v>
                  </c:pt>
                  <c:pt idx="1">
                    <c:v>3.259016984567023E-2</c:v>
                  </c:pt>
                  <c:pt idx="2">
                    <c:v>5.1708500471593963E-2</c:v>
                  </c:pt>
                  <c:pt idx="3">
                    <c:v>5.1721912318347239E-2</c:v>
                  </c:pt>
                  <c:pt idx="4">
                    <c:v>3.3505437453913857E-2</c:v>
                  </c:pt>
                </c:numCache>
              </c:numRef>
            </c:minus>
          </c:errBars>
          <c:xVal>
            <c:numRef>
              <c:f>mean!$B$4:$B$8</c:f>
              <c:numCache>
                <c:formatCode>General</c:formatCode>
                <c:ptCount val="5"/>
                <c:pt idx="0">
                  <c:v>0</c:v>
                </c:pt>
                <c:pt idx="1">
                  <c:v>50</c:v>
                </c:pt>
                <c:pt idx="2">
                  <c:v>100</c:v>
                </c:pt>
                <c:pt idx="3">
                  <c:v>150</c:v>
                </c:pt>
                <c:pt idx="4">
                  <c:v>200</c:v>
                </c:pt>
              </c:numCache>
            </c:numRef>
          </c:xVal>
          <c:yVal>
            <c:numRef>
              <c:f>mean!$D$4:$D$8</c:f>
              <c:numCache>
                <c:formatCode>0.000</c:formatCode>
                <c:ptCount val="5"/>
                <c:pt idx="0">
                  <c:v>0.44008332999999999</c:v>
                </c:pt>
                <c:pt idx="1">
                  <c:v>0.43082999999999999</c:v>
                </c:pt>
                <c:pt idx="2">
                  <c:v>0.45028667</c:v>
                </c:pt>
                <c:pt idx="3">
                  <c:v>0.43008332999999999</c:v>
                </c:pt>
                <c:pt idx="4">
                  <c:v>0.40152666999999997</c:v>
                </c:pt>
              </c:numCache>
            </c:numRef>
          </c:yVal>
          <c:smooth val="0"/>
        </c:ser>
        <c:ser>
          <c:idx val="1"/>
          <c:order val="1"/>
          <c:tx>
            <c:v>L150</c:v>
          </c:tx>
          <c:spPr>
            <a:ln w="28575">
              <a:noFill/>
            </a:ln>
          </c:spPr>
          <c:trendline>
            <c:spPr>
              <a:ln>
                <a:solidFill>
                  <a:schemeClr val="accent2"/>
                </a:solidFill>
              </a:ln>
            </c:spPr>
            <c:trendlineType val="poly"/>
            <c:order val="2"/>
            <c:dispRSqr val="1"/>
            <c:dispEq val="1"/>
            <c:trendlineLbl>
              <c:layout>
                <c:manualLayout>
                  <c:x val="-9.6825226862806962E-3"/>
                  <c:y val="-0.31120238214284046"/>
                </c:manualLayout>
              </c:layout>
              <c:numFmt formatCode="General" sourceLinked="0"/>
              <c:txPr>
                <a:bodyPr/>
                <a:lstStyle/>
                <a:p>
                  <a:pPr>
                    <a:defRPr>
                      <a:solidFill>
                        <a:srgbClr val="C00000"/>
                      </a:solidFill>
                    </a:defRPr>
                  </a:pPr>
                  <a:endParaRPr lang="en-US"/>
                </a:p>
              </c:txPr>
            </c:trendlineLbl>
          </c:trendline>
          <c:errBars>
            <c:errDir val="y"/>
            <c:errBarType val="both"/>
            <c:errValType val="cust"/>
            <c:noEndCap val="0"/>
            <c:plus>
              <c:numRef>
                <c:f>mean!$H$9:$H$13</c:f>
                <c:numCache>
                  <c:formatCode>General</c:formatCode>
                  <c:ptCount val="5"/>
                  <c:pt idx="0">
                    <c:v>6.4796811681020486E-2</c:v>
                  </c:pt>
                  <c:pt idx="1">
                    <c:v>2.9768462781049009E-2</c:v>
                  </c:pt>
                  <c:pt idx="2">
                    <c:v>4.4201971250173902E-2</c:v>
                  </c:pt>
                  <c:pt idx="3">
                    <c:v>5.3473298586431281E-2</c:v>
                  </c:pt>
                  <c:pt idx="4">
                    <c:v>4.8742011279968057E-2</c:v>
                  </c:pt>
                </c:numCache>
              </c:numRef>
            </c:plus>
            <c:minus>
              <c:numRef>
                <c:f>mean!$H$9:$H$13</c:f>
                <c:numCache>
                  <c:formatCode>General</c:formatCode>
                  <c:ptCount val="5"/>
                  <c:pt idx="0">
                    <c:v>6.4796811681020486E-2</c:v>
                  </c:pt>
                  <c:pt idx="1">
                    <c:v>2.9768462781049009E-2</c:v>
                  </c:pt>
                  <c:pt idx="2">
                    <c:v>4.4201971250173902E-2</c:v>
                  </c:pt>
                  <c:pt idx="3">
                    <c:v>5.3473298586431281E-2</c:v>
                  </c:pt>
                  <c:pt idx="4">
                    <c:v>4.8742011279968057E-2</c:v>
                  </c:pt>
                </c:numCache>
              </c:numRef>
            </c:minus>
          </c:errBars>
          <c:xVal>
            <c:numRef>
              <c:f>mean!$B$4:$B$8</c:f>
              <c:numCache>
                <c:formatCode>General</c:formatCode>
                <c:ptCount val="5"/>
                <c:pt idx="0">
                  <c:v>0</c:v>
                </c:pt>
                <c:pt idx="1">
                  <c:v>50</c:v>
                </c:pt>
                <c:pt idx="2">
                  <c:v>100</c:v>
                </c:pt>
                <c:pt idx="3">
                  <c:v>150</c:v>
                </c:pt>
                <c:pt idx="4">
                  <c:v>200</c:v>
                </c:pt>
              </c:numCache>
            </c:numRef>
          </c:xVal>
          <c:yVal>
            <c:numRef>
              <c:f>mean!$D$9:$D$13</c:f>
              <c:numCache>
                <c:formatCode>0.000</c:formatCode>
                <c:ptCount val="5"/>
                <c:pt idx="0">
                  <c:v>0.49077333000000001</c:v>
                </c:pt>
                <c:pt idx="1">
                  <c:v>0.53742667</c:v>
                </c:pt>
                <c:pt idx="2">
                  <c:v>0.47327667000000001</c:v>
                </c:pt>
                <c:pt idx="3">
                  <c:v>0.53386666999999999</c:v>
                </c:pt>
                <c:pt idx="4">
                  <c:v>0.42235266999999999</c:v>
                </c:pt>
              </c:numCache>
            </c:numRef>
          </c:yVal>
          <c:smooth val="0"/>
        </c:ser>
        <c:dLbls>
          <c:showLegendKey val="0"/>
          <c:showVal val="0"/>
          <c:showCatName val="0"/>
          <c:showSerName val="0"/>
          <c:showPercent val="0"/>
          <c:showBubbleSize val="0"/>
        </c:dLbls>
        <c:axId val="6048000"/>
        <c:axId val="6062080"/>
      </c:scatterChart>
      <c:valAx>
        <c:axId val="6048000"/>
        <c:scaling>
          <c:orientation val="minMax"/>
          <c:max val="200"/>
        </c:scaling>
        <c:delete val="0"/>
        <c:axPos val="b"/>
        <c:numFmt formatCode="General" sourceLinked="1"/>
        <c:majorTickMark val="out"/>
        <c:minorTickMark val="none"/>
        <c:tickLblPos val="nextTo"/>
        <c:crossAx val="6062080"/>
        <c:crosses val="autoZero"/>
        <c:crossBetween val="midCat"/>
      </c:valAx>
      <c:valAx>
        <c:axId val="6062080"/>
        <c:scaling>
          <c:orientation val="minMax"/>
          <c:min val="0.30000000000000004"/>
        </c:scaling>
        <c:delete val="0"/>
        <c:axPos val="l"/>
        <c:title>
          <c:tx>
            <c:rich>
              <a:bodyPr rot="-5400000" vert="horz"/>
              <a:lstStyle/>
              <a:p>
                <a:pPr>
                  <a:defRPr sz="1800"/>
                </a:pPr>
                <a:r>
                  <a:rPr lang="en-CA" sz="1800"/>
                  <a:t>NDVI</a:t>
                </a:r>
              </a:p>
            </c:rich>
          </c:tx>
          <c:layout/>
          <c:overlay val="0"/>
        </c:title>
        <c:numFmt formatCode="0.00" sourceLinked="0"/>
        <c:majorTickMark val="out"/>
        <c:minorTickMark val="none"/>
        <c:tickLblPos val="nextTo"/>
        <c:crossAx val="6048000"/>
        <c:crosses val="autoZero"/>
        <c:crossBetween val="midCat"/>
        <c:majorUnit val="5.000000000000001E-2"/>
        <c:minorUnit val="2.0000000000000004E-2"/>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497166159099039"/>
          <c:y val="5.1400554097404488E-2"/>
          <c:w val="0.74628858802170484"/>
          <c:h val="0.8326195683872849"/>
        </c:manualLayout>
      </c:layout>
      <c:scatterChart>
        <c:scatterStyle val="lineMarker"/>
        <c:varyColors val="0"/>
        <c:ser>
          <c:idx val="0"/>
          <c:order val="0"/>
          <c:tx>
            <c:v>Invigor5440</c:v>
          </c:tx>
          <c:spPr>
            <a:ln w="28575">
              <a:noFill/>
            </a:ln>
          </c:spPr>
          <c:trendline>
            <c:spPr>
              <a:ln>
                <a:solidFill>
                  <a:srgbClr val="4F81BD"/>
                </a:solidFill>
              </a:ln>
            </c:spPr>
            <c:trendlineType val="poly"/>
            <c:order val="2"/>
            <c:dispRSqr val="1"/>
            <c:dispEq val="1"/>
            <c:trendlineLbl>
              <c:layout>
                <c:manualLayout>
                  <c:x val="-0.18434208223972004"/>
                  <c:y val="7.3269174686497518E-2"/>
                </c:manualLayout>
              </c:layout>
              <c:numFmt formatCode="General" sourceLinked="0"/>
              <c:txPr>
                <a:bodyPr/>
                <a:lstStyle/>
                <a:p>
                  <a:pPr>
                    <a:defRPr>
                      <a:solidFill>
                        <a:schemeClr val="tx2"/>
                      </a:solidFill>
                    </a:defRPr>
                  </a:pPr>
                  <a:endParaRPr lang="en-US"/>
                </a:p>
              </c:txPr>
            </c:trendlineLbl>
          </c:trendline>
          <c:errBars>
            <c:errDir val="y"/>
            <c:errBarType val="both"/>
            <c:errValType val="cust"/>
            <c:noEndCap val="0"/>
            <c:plus>
              <c:numRef>
                <c:f>mean!$H$21:$H$25</c:f>
                <c:numCache>
                  <c:formatCode>General</c:formatCode>
                  <c:ptCount val="5"/>
                  <c:pt idx="0">
                    <c:v>2.5568130000000001E-2</c:v>
                  </c:pt>
                  <c:pt idx="1">
                    <c:v>2.5303160000000002E-2</c:v>
                  </c:pt>
                  <c:pt idx="2">
                    <c:v>3.2415275E-2</c:v>
                  </c:pt>
                  <c:pt idx="3">
                    <c:v>3.0922954999999998E-2</c:v>
                  </c:pt>
                  <c:pt idx="4">
                    <c:v>1.5723524999999999E-2</c:v>
                  </c:pt>
                </c:numCache>
              </c:numRef>
            </c:plus>
            <c:minus>
              <c:numRef>
                <c:f>mean!$H$21:$H$25</c:f>
                <c:numCache>
                  <c:formatCode>General</c:formatCode>
                  <c:ptCount val="5"/>
                  <c:pt idx="0">
                    <c:v>2.5568130000000001E-2</c:v>
                  </c:pt>
                  <c:pt idx="1">
                    <c:v>2.5303160000000002E-2</c:v>
                  </c:pt>
                  <c:pt idx="2">
                    <c:v>3.2415275E-2</c:v>
                  </c:pt>
                  <c:pt idx="3">
                    <c:v>3.0922954999999998E-2</c:v>
                  </c:pt>
                  <c:pt idx="4">
                    <c:v>1.5723524999999999E-2</c:v>
                  </c:pt>
                </c:numCache>
              </c:numRef>
            </c:minus>
          </c:errBars>
          <c:xVal>
            <c:numRef>
              <c:f>mean!$B$4:$B$8</c:f>
              <c:numCache>
                <c:formatCode>General</c:formatCode>
                <c:ptCount val="5"/>
                <c:pt idx="0">
                  <c:v>0</c:v>
                </c:pt>
                <c:pt idx="1">
                  <c:v>50</c:v>
                </c:pt>
                <c:pt idx="2">
                  <c:v>100</c:v>
                </c:pt>
                <c:pt idx="3">
                  <c:v>150</c:v>
                </c:pt>
                <c:pt idx="4">
                  <c:v>200</c:v>
                </c:pt>
              </c:numCache>
            </c:numRef>
          </c:xVal>
          <c:yVal>
            <c:numRef>
              <c:f>mean!$D$21:$D$25</c:f>
              <c:numCache>
                <c:formatCode>0.000</c:formatCode>
                <c:ptCount val="5"/>
                <c:pt idx="0">
                  <c:v>0.64175000000000004</c:v>
                </c:pt>
                <c:pt idx="1">
                  <c:v>0.69550000000000001</c:v>
                </c:pt>
                <c:pt idx="2">
                  <c:v>0.6855</c:v>
                </c:pt>
                <c:pt idx="3">
                  <c:v>0.64024999999999999</c:v>
                </c:pt>
                <c:pt idx="4">
                  <c:v>0.65575000000000006</c:v>
                </c:pt>
              </c:numCache>
            </c:numRef>
          </c:yVal>
          <c:smooth val="0"/>
        </c:ser>
        <c:ser>
          <c:idx val="1"/>
          <c:order val="1"/>
          <c:tx>
            <c:v>L150</c:v>
          </c:tx>
          <c:spPr>
            <a:ln w="28575">
              <a:noFill/>
            </a:ln>
          </c:spPr>
          <c:trendline>
            <c:spPr>
              <a:ln>
                <a:solidFill>
                  <a:srgbClr val="C0504D"/>
                </a:solidFill>
              </a:ln>
            </c:spPr>
            <c:trendlineType val="poly"/>
            <c:order val="2"/>
            <c:dispRSqr val="1"/>
            <c:dispEq val="1"/>
            <c:trendlineLbl>
              <c:layout>
                <c:manualLayout>
                  <c:x val="4.900252447686145E-3"/>
                  <c:y val="-0.38042006666227984"/>
                </c:manualLayout>
              </c:layout>
              <c:numFmt formatCode="General" sourceLinked="0"/>
              <c:txPr>
                <a:bodyPr/>
                <a:lstStyle/>
                <a:p>
                  <a:pPr>
                    <a:defRPr>
                      <a:solidFill>
                        <a:srgbClr val="C00000"/>
                      </a:solidFill>
                    </a:defRPr>
                  </a:pPr>
                  <a:endParaRPr lang="en-US"/>
                </a:p>
              </c:txPr>
            </c:trendlineLbl>
          </c:trendline>
          <c:errBars>
            <c:errDir val="y"/>
            <c:errBarType val="both"/>
            <c:errValType val="cust"/>
            <c:noEndCap val="0"/>
            <c:plus>
              <c:numRef>
                <c:f>mean!$H$26:$H$30</c:f>
                <c:numCache>
                  <c:formatCode>General</c:formatCode>
                  <c:ptCount val="5"/>
                  <c:pt idx="0">
                    <c:v>4.0880670000000001E-2</c:v>
                  </c:pt>
                  <c:pt idx="1">
                    <c:v>8.7213800000000008E-3</c:v>
                  </c:pt>
                  <c:pt idx="2">
                    <c:v>1.936653E-2</c:v>
                  </c:pt>
                  <c:pt idx="3">
                    <c:v>1.310534E-2</c:v>
                  </c:pt>
                  <c:pt idx="4">
                    <c:v>2.6584770000000001E-2</c:v>
                  </c:pt>
                </c:numCache>
              </c:numRef>
            </c:plus>
            <c:minus>
              <c:numRef>
                <c:f>mean!$H$26:$H$30</c:f>
                <c:numCache>
                  <c:formatCode>General</c:formatCode>
                  <c:ptCount val="5"/>
                  <c:pt idx="0">
                    <c:v>4.0880670000000001E-2</c:v>
                  </c:pt>
                  <c:pt idx="1">
                    <c:v>8.7213800000000008E-3</c:v>
                  </c:pt>
                  <c:pt idx="2">
                    <c:v>1.936653E-2</c:v>
                  </c:pt>
                  <c:pt idx="3">
                    <c:v>1.310534E-2</c:v>
                  </c:pt>
                  <c:pt idx="4">
                    <c:v>2.6584770000000001E-2</c:v>
                  </c:pt>
                </c:numCache>
              </c:numRef>
            </c:minus>
          </c:errBars>
          <c:xVal>
            <c:numRef>
              <c:f>mean!$B$4:$B$8</c:f>
              <c:numCache>
                <c:formatCode>General</c:formatCode>
                <c:ptCount val="5"/>
                <c:pt idx="0">
                  <c:v>0</c:v>
                </c:pt>
                <c:pt idx="1">
                  <c:v>50</c:v>
                </c:pt>
                <c:pt idx="2">
                  <c:v>100</c:v>
                </c:pt>
                <c:pt idx="3">
                  <c:v>150</c:v>
                </c:pt>
                <c:pt idx="4">
                  <c:v>200</c:v>
                </c:pt>
              </c:numCache>
            </c:numRef>
          </c:xVal>
          <c:yVal>
            <c:numRef>
              <c:f>mean!$D$26:$D$30</c:f>
              <c:numCache>
                <c:formatCode>0.000</c:formatCode>
                <c:ptCount val="5"/>
                <c:pt idx="0">
                  <c:v>0.66725000000000001</c:v>
                </c:pt>
                <c:pt idx="1">
                  <c:v>0.73675000000000002</c:v>
                </c:pt>
                <c:pt idx="2">
                  <c:v>0.74724999999999997</c:v>
                </c:pt>
                <c:pt idx="3">
                  <c:v>0.74250000000000005</c:v>
                </c:pt>
                <c:pt idx="4">
                  <c:v>0.67349999999999999</c:v>
                </c:pt>
              </c:numCache>
            </c:numRef>
          </c:yVal>
          <c:smooth val="0"/>
        </c:ser>
        <c:dLbls>
          <c:showLegendKey val="0"/>
          <c:showVal val="0"/>
          <c:showCatName val="0"/>
          <c:showSerName val="0"/>
          <c:showPercent val="0"/>
          <c:showBubbleSize val="0"/>
        </c:dLbls>
        <c:axId val="6093824"/>
        <c:axId val="119091968"/>
      </c:scatterChart>
      <c:valAx>
        <c:axId val="6093824"/>
        <c:scaling>
          <c:orientation val="minMax"/>
          <c:max val="200"/>
        </c:scaling>
        <c:delete val="0"/>
        <c:axPos val="b"/>
        <c:numFmt formatCode="General" sourceLinked="1"/>
        <c:majorTickMark val="out"/>
        <c:minorTickMark val="none"/>
        <c:tickLblPos val="nextTo"/>
        <c:crossAx val="119091968"/>
        <c:crosses val="autoZero"/>
        <c:crossBetween val="midCat"/>
      </c:valAx>
      <c:valAx>
        <c:axId val="119091968"/>
        <c:scaling>
          <c:orientation val="minMax"/>
          <c:min val="0.60000000000000009"/>
        </c:scaling>
        <c:delete val="0"/>
        <c:axPos val="l"/>
        <c:title>
          <c:tx>
            <c:rich>
              <a:bodyPr rot="-5400000" vert="horz"/>
              <a:lstStyle/>
              <a:p>
                <a:pPr>
                  <a:defRPr sz="1800"/>
                </a:pPr>
                <a:r>
                  <a:rPr lang="en-CA" sz="1800"/>
                  <a:t>NDVI</a:t>
                </a:r>
              </a:p>
            </c:rich>
          </c:tx>
          <c:layout/>
          <c:overlay val="0"/>
        </c:title>
        <c:numFmt formatCode="0.00" sourceLinked="0"/>
        <c:majorTickMark val="out"/>
        <c:minorTickMark val="none"/>
        <c:tickLblPos val="nextTo"/>
        <c:crossAx val="6093824"/>
        <c:crosses val="autoZero"/>
        <c:crossBetween val="midCat"/>
        <c:majorUnit val="5.000000000000001E-2"/>
        <c:minorUnit val="2.0000000000000004E-2"/>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017029455900454"/>
          <c:y val="5.1400554097404488E-2"/>
          <c:w val="0.75127524209366758"/>
          <c:h val="0.8326195683872849"/>
        </c:manualLayout>
      </c:layout>
      <c:scatterChart>
        <c:scatterStyle val="lineMarker"/>
        <c:varyColors val="0"/>
        <c:ser>
          <c:idx val="0"/>
          <c:order val="0"/>
          <c:tx>
            <c:v>Invigor5440</c:v>
          </c:tx>
          <c:spPr>
            <a:ln w="28575">
              <a:noFill/>
            </a:ln>
          </c:spPr>
          <c:trendline>
            <c:spPr>
              <a:ln>
                <a:solidFill>
                  <a:srgbClr val="4F81BD"/>
                </a:solidFill>
              </a:ln>
            </c:spPr>
            <c:trendlineType val="poly"/>
            <c:order val="2"/>
            <c:dispRSqr val="1"/>
            <c:dispEq val="1"/>
            <c:trendlineLbl>
              <c:layout>
                <c:manualLayout>
                  <c:x val="-0.1733227672022796"/>
                  <c:y val="0.3462120834579222"/>
                </c:manualLayout>
              </c:layout>
              <c:numFmt formatCode="General" sourceLinked="0"/>
              <c:txPr>
                <a:bodyPr/>
                <a:lstStyle/>
                <a:p>
                  <a:pPr>
                    <a:defRPr>
                      <a:solidFill>
                        <a:schemeClr val="tx2"/>
                      </a:solidFill>
                    </a:defRPr>
                  </a:pPr>
                  <a:endParaRPr lang="en-US"/>
                </a:p>
              </c:txPr>
            </c:trendlineLbl>
          </c:trendline>
          <c:errBars>
            <c:errDir val="y"/>
            <c:errBarType val="both"/>
            <c:errValType val="cust"/>
            <c:noEndCap val="0"/>
            <c:plus>
              <c:numRef>
                <c:f>mean!$H$40:$H$44</c:f>
                <c:numCache>
                  <c:formatCode>General</c:formatCode>
                  <c:ptCount val="5"/>
                  <c:pt idx="0">
                    <c:v>2.5568130000000001E-2</c:v>
                  </c:pt>
                  <c:pt idx="1">
                    <c:v>2.5303160000000002E-2</c:v>
                  </c:pt>
                  <c:pt idx="2">
                    <c:v>3.2415275E-2</c:v>
                  </c:pt>
                  <c:pt idx="3">
                    <c:v>3.0922954999999998E-2</c:v>
                  </c:pt>
                  <c:pt idx="4">
                    <c:v>1.5723524999999999E-2</c:v>
                  </c:pt>
                </c:numCache>
              </c:numRef>
            </c:plus>
            <c:minus>
              <c:numRef>
                <c:f>mean!$H$40:$H$44</c:f>
                <c:numCache>
                  <c:formatCode>General</c:formatCode>
                  <c:ptCount val="5"/>
                  <c:pt idx="0">
                    <c:v>2.5568130000000001E-2</c:v>
                  </c:pt>
                  <c:pt idx="1">
                    <c:v>2.5303160000000002E-2</c:v>
                  </c:pt>
                  <c:pt idx="2">
                    <c:v>3.2415275E-2</c:v>
                  </c:pt>
                  <c:pt idx="3">
                    <c:v>3.0922954999999998E-2</c:v>
                  </c:pt>
                  <c:pt idx="4">
                    <c:v>1.5723524999999999E-2</c:v>
                  </c:pt>
                </c:numCache>
              </c:numRef>
            </c:minus>
          </c:errBars>
          <c:xVal>
            <c:numRef>
              <c:f>mean!$B$4:$B$8</c:f>
              <c:numCache>
                <c:formatCode>General</c:formatCode>
                <c:ptCount val="5"/>
                <c:pt idx="0">
                  <c:v>0</c:v>
                </c:pt>
                <c:pt idx="1">
                  <c:v>50</c:v>
                </c:pt>
                <c:pt idx="2">
                  <c:v>100</c:v>
                </c:pt>
                <c:pt idx="3">
                  <c:v>150</c:v>
                </c:pt>
                <c:pt idx="4">
                  <c:v>200</c:v>
                </c:pt>
              </c:numCache>
            </c:numRef>
          </c:xVal>
          <c:yVal>
            <c:numRef>
              <c:f>mean!$F$40:$F$44</c:f>
              <c:numCache>
                <c:formatCode>0.000</c:formatCode>
                <c:ptCount val="5"/>
                <c:pt idx="0">
                  <c:v>0.70799999999999996</c:v>
                </c:pt>
                <c:pt idx="1">
                  <c:v>0.76949999999999996</c:v>
                </c:pt>
                <c:pt idx="2">
                  <c:v>0.77249999999999996</c:v>
                </c:pt>
                <c:pt idx="3">
                  <c:v>0.76024999999999998</c:v>
                </c:pt>
                <c:pt idx="4">
                  <c:v>0.73850000000000005</c:v>
                </c:pt>
              </c:numCache>
            </c:numRef>
          </c:yVal>
          <c:smooth val="0"/>
        </c:ser>
        <c:ser>
          <c:idx val="1"/>
          <c:order val="1"/>
          <c:tx>
            <c:v>L150</c:v>
          </c:tx>
          <c:spPr>
            <a:ln w="28575">
              <a:noFill/>
            </a:ln>
          </c:spPr>
          <c:trendline>
            <c:spPr>
              <a:ln>
                <a:solidFill>
                  <a:srgbClr val="C0504D"/>
                </a:solidFill>
              </a:ln>
            </c:spPr>
            <c:trendlineType val="poly"/>
            <c:order val="2"/>
            <c:dispRSqr val="1"/>
            <c:dispEq val="1"/>
            <c:trendlineLbl>
              <c:layout>
                <c:manualLayout>
                  <c:x val="-0.18402940531791129"/>
                  <c:y val="0.29807344097810556"/>
                </c:manualLayout>
              </c:layout>
              <c:numFmt formatCode="General" sourceLinked="0"/>
              <c:txPr>
                <a:bodyPr/>
                <a:lstStyle/>
                <a:p>
                  <a:pPr>
                    <a:defRPr>
                      <a:solidFill>
                        <a:srgbClr val="C00000"/>
                      </a:solidFill>
                    </a:defRPr>
                  </a:pPr>
                  <a:endParaRPr lang="en-US"/>
                </a:p>
              </c:txPr>
            </c:trendlineLbl>
          </c:trendline>
          <c:errBars>
            <c:errDir val="y"/>
            <c:errBarType val="both"/>
            <c:errValType val="cust"/>
            <c:noEndCap val="0"/>
            <c:plus>
              <c:numRef>
                <c:f>mean!$H$48:$H$52</c:f>
                <c:numCache>
                  <c:formatCode>General</c:formatCode>
                  <c:ptCount val="5"/>
                  <c:pt idx="0">
                    <c:v>4.0880670000000001E-2</c:v>
                  </c:pt>
                  <c:pt idx="1">
                    <c:v>8.7213800000000008E-3</c:v>
                  </c:pt>
                  <c:pt idx="2">
                    <c:v>1.936653E-2</c:v>
                  </c:pt>
                  <c:pt idx="3">
                    <c:v>1.310534E-2</c:v>
                  </c:pt>
                  <c:pt idx="4">
                    <c:v>2.6584770000000001E-2</c:v>
                  </c:pt>
                </c:numCache>
              </c:numRef>
            </c:plus>
            <c:minus>
              <c:numRef>
                <c:f>mean!$H$48:$H$52</c:f>
                <c:numCache>
                  <c:formatCode>General</c:formatCode>
                  <c:ptCount val="5"/>
                  <c:pt idx="0">
                    <c:v>4.0880670000000001E-2</c:v>
                  </c:pt>
                  <c:pt idx="1">
                    <c:v>8.7213800000000008E-3</c:v>
                  </c:pt>
                  <c:pt idx="2">
                    <c:v>1.936653E-2</c:v>
                  </c:pt>
                  <c:pt idx="3">
                    <c:v>1.310534E-2</c:v>
                  </c:pt>
                  <c:pt idx="4">
                    <c:v>2.6584770000000001E-2</c:v>
                  </c:pt>
                </c:numCache>
              </c:numRef>
            </c:minus>
          </c:errBars>
          <c:xVal>
            <c:numRef>
              <c:f>mean!$B$4:$B$8</c:f>
              <c:numCache>
                <c:formatCode>General</c:formatCode>
                <c:ptCount val="5"/>
                <c:pt idx="0">
                  <c:v>0</c:v>
                </c:pt>
                <c:pt idx="1">
                  <c:v>50</c:v>
                </c:pt>
                <c:pt idx="2">
                  <c:v>100</c:v>
                </c:pt>
                <c:pt idx="3">
                  <c:v>150</c:v>
                </c:pt>
                <c:pt idx="4">
                  <c:v>200</c:v>
                </c:pt>
              </c:numCache>
            </c:numRef>
          </c:xVal>
          <c:yVal>
            <c:numRef>
              <c:f>mean!$F$48:$F$52</c:f>
              <c:numCache>
                <c:formatCode>0.000</c:formatCode>
                <c:ptCount val="5"/>
                <c:pt idx="0">
                  <c:v>0.72924999999999995</c:v>
                </c:pt>
                <c:pt idx="1">
                  <c:v>0.78674999999999995</c:v>
                </c:pt>
                <c:pt idx="2">
                  <c:v>0.78625</c:v>
                </c:pt>
                <c:pt idx="3">
                  <c:v>0.79225000000000001</c:v>
                </c:pt>
                <c:pt idx="4">
                  <c:v>0.76975000000000005</c:v>
                </c:pt>
              </c:numCache>
            </c:numRef>
          </c:yVal>
          <c:smooth val="0"/>
        </c:ser>
        <c:dLbls>
          <c:showLegendKey val="0"/>
          <c:showVal val="0"/>
          <c:showCatName val="0"/>
          <c:showSerName val="0"/>
          <c:showPercent val="0"/>
          <c:showBubbleSize val="0"/>
        </c:dLbls>
        <c:axId val="120524800"/>
        <c:axId val="120526336"/>
      </c:scatterChart>
      <c:valAx>
        <c:axId val="120524800"/>
        <c:scaling>
          <c:orientation val="minMax"/>
          <c:max val="200"/>
        </c:scaling>
        <c:delete val="0"/>
        <c:axPos val="b"/>
        <c:numFmt formatCode="General" sourceLinked="1"/>
        <c:majorTickMark val="out"/>
        <c:minorTickMark val="none"/>
        <c:tickLblPos val="nextTo"/>
        <c:crossAx val="120526336"/>
        <c:crosses val="autoZero"/>
        <c:crossBetween val="midCat"/>
      </c:valAx>
      <c:valAx>
        <c:axId val="120526336"/>
        <c:scaling>
          <c:orientation val="minMax"/>
          <c:max val="0.8"/>
          <c:min val="0.65000000000000013"/>
        </c:scaling>
        <c:delete val="0"/>
        <c:axPos val="l"/>
        <c:title>
          <c:tx>
            <c:rich>
              <a:bodyPr rot="-5400000" vert="horz"/>
              <a:lstStyle/>
              <a:p>
                <a:pPr>
                  <a:defRPr sz="1800"/>
                </a:pPr>
                <a:r>
                  <a:rPr lang="en-CA" sz="1800"/>
                  <a:t>NDVI</a:t>
                </a:r>
              </a:p>
            </c:rich>
          </c:tx>
          <c:layout/>
          <c:overlay val="0"/>
        </c:title>
        <c:numFmt formatCode="0.00" sourceLinked="0"/>
        <c:majorTickMark val="out"/>
        <c:minorTickMark val="none"/>
        <c:tickLblPos val="nextTo"/>
        <c:crossAx val="120524800"/>
        <c:crosses val="autoZero"/>
        <c:crossBetween val="midCat"/>
        <c:majorUnit val="5.000000000000001E-2"/>
        <c:minorUnit val="2.0000000000000004E-2"/>
      </c:valAx>
      <c:spPr>
        <a:noFill/>
        <a:ln w="25400">
          <a:noFill/>
        </a:ln>
      </c:spPr>
    </c:plotArea>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02614311368974"/>
          <c:y val="5.1400554097404488E-2"/>
          <c:w val="0.74724812358981441"/>
          <c:h val="0.8326195683872849"/>
        </c:manualLayout>
      </c:layout>
      <c:scatterChart>
        <c:scatterStyle val="lineMarker"/>
        <c:varyColors val="0"/>
        <c:ser>
          <c:idx val="0"/>
          <c:order val="0"/>
          <c:tx>
            <c:v>Invigor5440</c:v>
          </c:tx>
          <c:spPr>
            <a:ln w="28575">
              <a:noFill/>
            </a:ln>
          </c:spPr>
          <c:trendline>
            <c:spPr>
              <a:ln>
                <a:solidFill>
                  <a:srgbClr val="4F81BD"/>
                </a:solidFill>
              </a:ln>
            </c:spPr>
            <c:trendlineType val="poly"/>
            <c:order val="2"/>
            <c:dispRSqr val="1"/>
            <c:dispEq val="1"/>
            <c:trendlineLbl>
              <c:layout>
                <c:manualLayout>
                  <c:x val="-0.12561385856428642"/>
                  <c:y val="0.40005801811990865"/>
                </c:manualLayout>
              </c:layout>
              <c:numFmt formatCode="General" sourceLinked="0"/>
              <c:txPr>
                <a:bodyPr/>
                <a:lstStyle/>
                <a:p>
                  <a:pPr>
                    <a:defRPr>
                      <a:solidFill>
                        <a:schemeClr val="accent1"/>
                      </a:solidFill>
                    </a:defRPr>
                  </a:pPr>
                  <a:endParaRPr lang="en-US"/>
                </a:p>
              </c:txPr>
            </c:trendlineLbl>
          </c:trendline>
          <c:errBars>
            <c:errDir val="y"/>
            <c:errBarType val="both"/>
            <c:errValType val="cust"/>
            <c:noEndCap val="0"/>
            <c:plus>
              <c:numRef>
                <c:f>mean!$H$40:$H$44</c:f>
                <c:numCache>
                  <c:formatCode>General</c:formatCode>
                  <c:ptCount val="5"/>
                  <c:pt idx="0">
                    <c:v>2.5568130000000001E-2</c:v>
                  </c:pt>
                  <c:pt idx="1">
                    <c:v>2.5303160000000002E-2</c:v>
                  </c:pt>
                  <c:pt idx="2">
                    <c:v>3.2415275E-2</c:v>
                  </c:pt>
                  <c:pt idx="3">
                    <c:v>3.0922954999999998E-2</c:v>
                  </c:pt>
                  <c:pt idx="4">
                    <c:v>1.5723524999999999E-2</c:v>
                  </c:pt>
                </c:numCache>
              </c:numRef>
            </c:plus>
            <c:minus>
              <c:numRef>
                <c:f>mean!$H$40:$H$44</c:f>
                <c:numCache>
                  <c:formatCode>General</c:formatCode>
                  <c:ptCount val="5"/>
                  <c:pt idx="0">
                    <c:v>2.5568130000000001E-2</c:v>
                  </c:pt>
                  <c:pt idx="1">
                    <c:v>2.5303160000000002E-2</c:v>
                  </c:pt>
                  <c:pt idx="2">
                    <c:v>3.2415275E-2</c:v>
                  </c:pt>
                  <c:pt idx="3">
                    <c:v>3.0922954999999998E-2</c:v>
                  </c:pt>
                  <c:pt idx="4">
                    <c:v>1.5723524999999999E-2</c:v>
                  </c:pt>
                </c:numCache>
              </c:numRef>
            </c:minus>
          </c:errBars>
          <c:xVal>
            <c:numRef>
              <c:f>mean!$B$4:$B$8</c:f>
              <c:numCache>
                <c:formatCode>General</c:formatCode>
                <c:ptCount val="5"/>
                <c:pt idx="0">
                  <c:v>0</c:v>
                </c:pt>
                <c:pt idx="1">
                  <c:v>50</c:v>
                </c:pt>
                <c:pt idx="2">
                  <c:v>100</c:v>
                </c:pt>
                <c:pt idx="3">
                  <c:v>150</c:v>
                </c:pt>
                <c:pt idx="4">
                  <c:v>200</c:v>
                </c:pt>
              </c:numCache>
            </c:numRef>
          </c:xVal>
          <c:yVal>
            <c:numRef>
              <c:f>mean!$J$40:$J$44</c:f>
              <c:numCache>
                <c:formatCode>0.000</c:formatCode>
                <c:ptCount val="5"/>
                <c:pt idx="0">
                  <c:v>0.63524999999999998</c:v>
                </c:pt>
                <c:pt idx="1">
                  <c:v>0.74199999999999999</c:v>
                </c:pt>
                <c:pt idx="2">
                  <c:v>0.75824999999999998</c:v>
                </c:pt>
                <c:pt idx="3">
                  <c:v>0.751</c:v>
                </c:pt>
                <c:pt idx="4">
                  <c:v>0.72650000000000003</c:v>
                </c:pt>
              </c:numCache>
            </c:numRef>
          </c:yVal>
          <c:smooth val="0"/>
        </c:ser>
        <c:ser>
          <c:idx val="1"/>
          <c:order val="1"/>
          <c:tx>
            <c:v>L150</c:v>
          </c:tx>
          <c:spPr>
            <a:ln w="28575">
              <a:noFill/>
            </a:ln>
          </c:spPr>
          <c:trendline>
            <c:spPr>
              <a:ln>
                <a:solidFill>
                  <a:srgbClr val="C0504D"/>
                </a:solidFill>
              </a:ln>
            </c:spPr>
            <c:trendlineType val="poly"/>
            <c:order val="2"/>
            <c:dispRSqr val="1"/>
            <c:dispEq val="1"/>
            <c:trendlineLbl>
              <c:layout>
                <c:manualLayout>
                  <c:x val="-9.9259069667645361E-2"/>
                  <c:y val="0.29412721285882976"/>
                </c:manualLayout>
              </c:layout>
              <c:numFmt formatCode="General" sourceLinked="0"/>
              <c:txPr>
                <a:bodyPr/>
                <a:lstStyle/>
                <a:p>
                  <a:pPr>
                    <a:defRPr>
                      <a:solidFill>
                        <a:srgbClr val="C00000"/>
                      </a:solidFill>
                    </a:defRPr>
                  </a:pPr>
                  <a:endParaRPr lang="en-US"/>
                </a:p>
              </c:txPr>
            </c:trendlineLbl>
          </c:trendline>
          <c:errBars>
            <c:errDir val="y"/>
            <c:errBarType val="both"/>
            <c:errValType val="cust"/>
            <c:noEndCap val="0"/>
            <c:plus>
              <c:numRef>
                <c:f>mean!$H$48:$H$52</c:f>
                <c:numCache>
                  <c:formatCode>General</c:formatCode>
                  <c:ptCount val="5"/>
                  <c:pt idx="0">
                    <c:v>4.0880670000000001E-2</c:v>
                  </c:pt>
                  <c:pt idx="1">
                    <c:v>8.7213800000000008E-3</c:v>
                  </c:pt>
                  <c:pt idx="2">
                    <c:v>1.936653E-2</c:v>
                  </c:pt>
                  <c:pt idx="3">
                    <c:v>1.310534E-2</c:v>
                  </c:pt>
                  <c:pt idx="4">
                    <c:v>2.6584770000000001E-2</c:v>
                  </c:pt>
                </c:numCache>
              </c:numRef>
            </c:plus>
            <c:minus>
              <c:numRef>
                <c:f>mean!$H$48:$H$52</c:f>
                <c:numCache>
                  <c:formatCode>General</c:formatCode>
                  <c:ptCount val="5"/>
                  <c:pt idx="0">
                    <c:v>4.0880670000000001E-2</c:v>
                  </c:pt>
                  <c:pt idx="1">
                    <c:v>8.7213800000000008E-3</c:v>
                  </c:pt>
                  <c:pt idx="2">
                    <c:v>1.936653E-2</c:v>
                  </c:pt>
                  <c:pt idx="3">
                    <c:v>1.310534E-2</c:v>
                  </c:pt>
                  <c:pt idx="4">
                    <c:v>2.6584770000000001E-2</c:v>
                  </c:pt>
                </c:numCache>
              </c:numRef>
            </c:minus>
          </c:errBars>
          <c:xVal>
            <c:numRef>
              <c:f>mean!$B$4:$B$8</c:f>
              <c:numCache>
                <c:formatCode>General</c:formatCode>
                <c:ptCount val="5"/>
                <c:pt idx="0">
                  <c:v>0</c:v>
                </c:pt>
                <c:pt idx="1">
                  <c:v>50</c:v>
                </c:pt>
                <c:pt idx="2">
                  <c:v>100</c:v>
                </c:pt>
                <c:pt idx="3">
                  <c:v>150</c:v>
                </c:pt>
                <c:pt idx="4">
                  <c:v>200</c:v>
                </c:pt>
              </c:numCache>
            </c:numRef>
          </c:xVal>
          <c:yVal>
            <c:numRef>
              <c:f>mean!$J$48:$J$52</c:f>
              <c:numCache>
                <c:formatCode>0.000</c:formatCode>
                <c:ptCount val="5"/>
                <c:pt idx="0">
                  <c:v>0.68425000000000002</c:v>
                </c:pt>
                <c:pt idx="1">
                  <c:v>0.76475000000000004</c:v>
                </c:pt>
                <c:pt idx="2">
                  <c:v>0.76949999999999996</c:v>
                </c:pt>
                <c:pt idx="3">
                  <c:v>0.76400000000000001</c:v>
                </c:pt>
                <c:pt idx="4">
                  <c:v>0.75024999999999997</c:v>
                </c:pt>
              </c:numCache>
            </c:numRef>
          </c:yVal>
          <c:smooth val="0"/>
        </c:ser>
        <c:dLbls>
          <c:showLegendKey val="0"/>
          <c:showVal val="0"/>
          <c:showCatName val="0"/>
          <c:showSerName val="0"/>
          <c:showPercent val="0"/>
          <c:showBubbleSize val="0"/>
        </c:dLbls>
        <c:axId val="120566528"/>
        <c:axId val="120568064"/>
      </c:scatterChart>
      <c:valAx>
        <c:axId val="120566528"/>
        <c:scaling>
          <c:orientation val="minMax"/>
          <c:max val="200"/>
        </c:scaling>
        <c:delete val="0"/>
        <c:axPos val="b"/>
        <c:numFmt formatCode="General" sourceLinked="1"/>
        <c:majorTickMark val="out"/>
        <c:minorTickMark val="none"/>
        <c:tickLblPos val="nextTo"/>
        <c:crossAx val="120568064"/>
        <c:crosses val="autoZero"/>
        <c:crossBetween val="midCat"/>
      </c:valAx>
      <c:valAx>
        <c:axId val="120568064"/>
        <c:scaling>
          <c:orientation val="minMax"/>
          <c:max val="0.8"/>
          <c:min val="0.60000000000000009"/>
        </c:scaling>
        <c:delete val="0"/>
        <c:axPos val="l"/>
        <c:title>
          <c:tx>
            <c:rich>
              <a:bodyPr rot="-5400000" vert="horz"/>
              <a:lstStyle/>
              <a:p>
                <a:pPr>
                  <a:defRPr sz="1800"/>
                </a:pPr>
                <a:r>
                  <a:rPr lang="en-CA" sz="1800"/>
                  <a:t>NDVI</a:t>
                </a:r>
              </a:p>
            </c:rich>
          </c:tx>
          <c:layout/>
          <c:overlay val="0"/>
        </c:title>
        <c:numFmt formatCode="0.00" sourceLinked="0"/>
        <c:majorTickMark val="out"/>
        <c:minorTickMark val="none"/>
        <c:tickLblPos val="nextTo"/>
        <c:crossAx val="120566528"/>
        <c:crosses val="autoZero"/>
        <c:crossBetween val="midCat"/>
        <c:majorUnit val="5.000000000000001E-2"/>
        <c:minorUnit val="2.0000000000000004E-2"/>
      </c:valAx>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57848227486849"/>
          <c:y val="5.1400554097404488E-2"/>
          <c:w val="0.752912927368795"/>
          <c:h val="0.8326195683872849"/>
        </c:manualLayout>
      </c:layout>
      <c:scatterChart>
        <c:scatterStyle val="lineMarker"/>
        <c:varyColors val="0"/>
        <c:ser>
          <c:idx val="0"/>
          <c:order val="0"/>
          <c:tx>
            <c:v>Invigor5440</c:v>
          </c:tx>
          <c:spPr>
            <a:ln w="28575">
              <a:noFill/>
            </a:ln>
          </c:spPr>
          <c:trendline>
            <c:spPr>
              <a:ln>
                <a:solidFill>
                  <a:srgbClr val="4F81BD"/>
                </a:solidFill>
              </a:ln>
            </c:spPr>
            <c:trendlineType val="poly"/>
            <c:order val="2"/>
            <c:dispRSqr val="1"/>
            <c:dispEq val="1"/>
            <c:trendlineLbl>
              <c:layout>
                <c:manualLayout>
                  <c:x val="-3.4283118572665763E-2"/>
                  <c:y val="0.58911613492758219"/>
                </c:manualLayout>
              </c:layout>
              <c:numFmt formatCode="General" sourceLinked="0"/>
              <c:txPr>
                <a:bodyPr/>
                <a:lstStyle/>
                <a:p>
                  <a:pPr>
                    <a:defRPr>
                      <a:solidFill>
                        <a:schemeClr val="accent1"/>
                      </a:solidFill>
                    </a:defRPr>
                  </a:pPr>
                  <a:endParaRPr lang="en-US"/>
                </a:p>
              </c:txPr>
            </c:trendlineLbl>
          </c:trendline>
          <c:errBars>
            <c:errDir val="y"/>
            <c:errBarType val="both"/>
            <c:errValType val="cust"/>
            <c:noEndCap val="0"/>
            <c:plus>
              <c:numRef>
                <c:f>mean!$N$77:$N$81</c:f>
                <c:numCache>
                  <c:formatCode>General</c:formatCode>
                  <c:ptCount val="5"/>
                  <c:pt idx="0">
                    <c:v>9.2915749999999998E-3</c:v>
                  </c:pt>
                  <c:pt idx="1">
                    <c:v>2.5000000000000001E-3</c:v>
                  </c:pt>
                  <c:pt idx="2">
                    <c:v>4.2524499999999996E-3</c:v>
                  </c:pt>
                  <c:pt idx="3">
                    <c:v>3.2532049999999999E-3</c:v>
                  </c:pt>
                  <c:pt idx="4">
                    <c:v>6.0069399999999997E-3</c:v>
                  </c:pt>
                </c:numCache>
              </c:numRef>
            </c:plus>
            <c:minus>
              <c:numRef>
                <c:f>mean!$N$77:$N$81</c:f>
                <c:numCache>
                  <c:formatCode>General</c:formatCode>
                  <c:ptCount val="5"/>
                  <c:pt idx="0">
                    <c:v>9.2915749999999998E-3</c:v>
                  </c:pt>
                  <c:pt idx="1">
                    <c:v>2.5000000000000001E-3</c:v>
                  </c:pt>
                  <c:pt idx="2">
                    <c:v>4.2524499999999996E-3</c:v>
                  </c:pt>
                  <c:pt idx="3">
                    <c:v>3.2532049999999999E-3</c:v>
                  </c:pt>
                  <c:pt idx="4">
                    <c:v>6.0069399999999997E-3</c:v>
                  </c:pt>
                </c:numCache>
              </c:numRef>
            </c:minus>
          </c:errBars>
          <c:xVal>
            <c:numRef>
              <c:f>mean!$B$40:$B$44</c:f>
              <c:numCache>
                <c:formatCode>General</c:formatCode>
                <c:ptCount val="5"/>
                <c:pt idx="0">
                  <c:v>0</c:v>
                </c:pt>
                <c:pt idx="1">
                  <c:v>50</c:v>
                </c:pt>
                <c:pt idx="2">
                  <c:v>100</c:v>
                </c:pt>
                <c:pt idx="3">
                  <c:v>150</c:v>
                </c:pt>
                <c:pt idx="4">
                  <c:v>200</c:v>
                </c:pt>
              </c:numCache>
            </c:numRef>
          </c:xVal>
          <c:yVal>
            <c:numRef>
              <c:f>mean!$L$77:$L$81</c:f>
              <c:numCache>
                <c:formatCode>General</c:formatCode>
                <c:ptCount val="5"/>
                <c:pt idx="0">
                  <c:v>0.68633332999999996</c:v>
                </c:pt>
                <c:pt idx="1">
                  <c:v>0.76200000000000001</c:v>
                </c:pt>
                <c:pt idx="2">
                  <c:v>0.77166667</c:v>
                </c:pt>
                <c:pt idx="3">
                  <c:v>0.77133333000000004</c:v>
                </c:pt>
                <c:pt idx="4">
                  <c:v>0.79133332999999995</c:v>
                </c:pt>
              </c:numCache>
            </c:numRef>
          </c:yVal>
          <c:smooth val="0"/>
        </c:ser>
        <c:ser>
          <c:idx val="1"/>
          <c:order val="1"/>
          <c:tx>
            <c:v>L150</c:v>
          </c:tx>
          <c:spPr>
            <a:ln w="28575">
              <a:noFill/>
            </a:ln>
          </c:spPr>
          <c:trendline>
            <c:spPr>
              <a:ln>
                <a:solidFill>
                  <a:srgbClr val="C0504D"/>
                </a:solidFill>
              </a:ln>
            </c:spPr>
            <c:trendlineType val="poly"/>
            <c:order val="2"/>
            <c:dispRSqr val="1"/>
            <c:dispEq val="1"/>
            <c:trendlineLbl>
              <c:layout>
                <c:manualLayout>
                  <c:x val="-8.2897217419878808E-2"/>
                  <c:y val="0.30624099369576713"/>
                </c:manualLayout>
              </c:layout>
              <c:numFmt formatCode="General" sourceLinked="0"/>
              <c:txPr>
                <a:bodyPr/>
                <a:lstStyle/>
                <a:p>
                  <a:pPr>
                    <a:defRPr>
                      <a:solidFill>
                        <a:srgbClr val="C00000"/>
                      </a:solidFill>
                    </a:defRPr>
                  </a:pPr>
                  <a:endParaRPr lang="en-US"/>
                </a:p>
              </c:txPr>
            </c:trendlineLbl>
          </c:trendline>
          <c:errBars>
            <c:errDir val="y"/>
            <c:errBarType val="both"/>
            <c:errValType val="cust"/>
            <c:noEndCap val="0"/>
            <c:plus>
              <c:numRef>
                <c:f>mean!$N$85:$N$89</c:f>
                <c:numCache>
                  <c:formatCode>General</c:formatCode>
                  <c:ptCount val="5"/>
                  <c:pt idx="0">
                    <c:v>4.8045099999999997E-3</c:v>
                  </c:pt>
                  <c:pt idx="1">
                    <c:v>3.7527749999999999E-3</c:v>
                  </c:pt>
                  <c:pt idx="2">
                    <c:v>5.7662800000000004E-3</c:v>
                  </c:pt>
                  <c:pt idx="3">
                    <c:v>1.3732565E-2</c:v>
                  </c:pt>
                  <c:pt idx="4">
                    <c:v>7.9424999999999999E-3</c:v>
                  </c:pt>
                </c:numCache>
              </c:numRef>
            </c:plus>
            <c:minus>
              <c:numRef>
                <c:f>mean!$N$85:$N$89</c:f>
                <c:numCache>
                  <c:formatCode>General</c:formatCode>
                  <c:ptCount val="5"/>
                  <c:pt idx="0">
                    <c:v>4.8045099999999997E-3</c:v>
                  </c:pt>
                  <c:pt idx="1">
                    <c:v>3.7527749999999999E-3</c:v>
                  </c:pt>
                  <c:pt idx="2">
                    <c:v>5.7662800000000004E-3</c:v>
                  </c:pt>
                  <c:pt idx="3">
                    <c:v>1.3732565E-2</c:v>
                  </c:pt>
                  <c:pt idx="4">
                    <c:v>7.9424999999999999E-3</c:v>
                  </c:pt>
                </c:numCache>
              </c:numRef>
            </c:minus>
          </c:errBars>
          <c:xVal>
            <c:numRef>
              <c:f>mean!$B$4:$B$8</c:f>
              <c:numCache>
                <c:formatCode>General</c:formatCode>
                <c:ptCount val="5"/>
                <c:pt idx="0">
                  <c:v>0</c:v>
                </c:pt>
                <c:pt idx="1">
                  <c:v>50</c:v>
                </c:pt>
                <c:pt idx="2">
                  <c:v>100</c:v>
                </c:pt>
                <c:pt idx="3">
                  <c:v>150</c:v>
                </c:pt>
                <c:pt idx="4">
                  <c:v>200</c:v>
                </c:pt>
              </c:numCache>
            </c:numRef>
          </c:xVal>
          <c:yVal>
            <c:numRef>
              <c:f>mean!$L$85:$L$89</c:f>
              <c:numCache>
                <c:formatCode>General</c:formatCode>
                <c:ptCount val="5"/>
                <c:pt idx="0">
                  <c:v>0.74033333000000001</c:v>
                </c:pt>
                <c:pt idx="1">
                  <c:v>0.76566666999999999</c:v>
                </c:pt>
                <c:pt idx="2">
                  <c:v>0.77200000000000002</c:v>
                </c:pt>
                <c:pt idx="3">
                  <c:v>0.76566666999999999</c:v>
                </c:pt>
                <c:pt idx="4">
                  <c:v>0.78133333000000005</c:v>
                </c:pt>
              </c:numCache>
            </c:numRef>
          </c:yVal>
          <c:smooth val="0"/>
        </c:ser>
        <c:dLbls>
          <c:showLegendKey val="0"/>
          <c:showVal val="0"/>
          <c:showCatName val="0"/>
          <c:showSerName val="0"/>
          <c:showPercent val="0"/>
          <c:showBubbleSize val="0"/>
        </c:dLbls>
        <c:axId val="124290560"/>
        <c:axId val="124292096"/>
      </c:scatterChart>
      <c:valAx>
        <c:axId val="124290560"/>
        <c:scaling>
          <c:orientation val="minMax"/>
          <c:max val="200"/>
        </c:scaling>
        <c:delete val="0"/>
        <c:axPos val="b"/>
        <c:numFmt formatCode="General" sourceLinked="1"/>
        <c:majorTickMark val="out"/>
        <c:minorTickMark val="none"/>
        <c:tickLblPos val="nextTo"/>
        <c:crossAx val="124292096"/>
        <c:crosses val="autoZero"/>
        <c:crossBetween val="midCat"/>
      </c:valAx>
      <c:valAx>
        <c:axId val="124292096"/>
        <c:scaling>
          <c:orientation val="minMax"/>
          <c:max val="0.8"/>
          <c:min val="0.65000000000000013"/>
        </c:scaling>
        <c:delete val="0"/>
        <c:axPos val="l"/>
        <c:title>
          <c:tx>
            <c:rich>
              <a:bodyPr rot="-5400000" vert="horz"/>
              <a:lstStyle/>
              <a:p>
                <a:pPr>
                  <a:defRPr sz="1800"/>
                </a:pPr>
                <a:r>
                  <a:rPr lang="en-CA" sz="1800"/>
                  <a:t>NDVI</a:t>
                </a:r>
              </a:p>
            </c:rich>
          </c:tx>
          <c:layout/>
          <c:overlay val="0"/>
        </c:title>
        <c:numFmt formatCode="0.00" sourceLinked="0"/>
        <c:majorTickMark val="out"/>
        <c:minorTickMark val="none"/>
        <c:tickLblPos val="nextTo"/>
        <c:crossAx val="124290560"/>
        <c:crosses val="autoZero"/>
        <c:crossBetween val="midCat"/>
        <c:majorUnit val="5.000000000000001E-2"/>
        <c:minorUnit val="2.0000000000000004E-2"/>
      </c:valAx>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800"/>
            </a:pPr>
            <a:r>
              <a:rPr lang="en-US" sz="2800"/>
              <a:t>CropScan </a:t>
            </a:r>
            <a:r>
              <a:rPr lang="en-US" sz="2800" baseline="0"/>
              <a:t>(R670,R780)</a:t>
            </a:r>
          </a:p>
        </c:rich>
      </c:tx>
      <c:layout/>
      <c:overlay val="0"/>
    </c:title>
    <c:autoTitleDeleted val="0"/>
    <c:plotArea>
      <c:layout>
        <c:manualLayout>
          <c:layoutTarget val="inner"/>
          <c:xMode val="edge"/>
          <c:yMode val="edge"/>
          <c:x val="0.16808573928258969"/>
          <c:y val="0.19480351414406533"/>
          <c:w val="0.79026071741032367"/>
          <c:h val="0.68921660834062404"/>
        </c:manualLayout>
      </c:layout>
      <c:scatterChart>
        <c:scatterStyle val="lineMarker"/>
        <c:varyColors val="0"/>
        <c:ser>
          <c:idx val="0"/>
          <c:order val="0"/>
          <c:tx>
            <c:v>Jun 24</c:v>
          </c:tx>
          <c:spPr>
            <a:ln w="28575">
              <a:noFill/>
            </a:ln>
          </c:spPr>
          <c:trendline>
            <c:trendlineType val="poly"/>
            <c:order val="2"/>
            <c:dispRSqr val="1"/>
            <c:dispEq val="1"/>
            <c:trendlineLbl>
              <c:layout>
                <c:manualLayout>
                  <c:x val="-0.14936474475778055"/>
                  <c:y val="7.7325206472246139E-2"/>
                </c:manualLayout>
              </c:layout>
              <c:tx>
                <c:rich>
                  <a:bodyPr/>
                  <a:lstStyle/>
                  <a:p>
                    <a:pPr>
                      <a:defRPr sz="1600"/>
                    </a:pPr>
                    <a:r>
                      <a:rPr lang="en-US" sz="1600" baseline="0"/>
                      <a:t>Jun 24</a:t>
                    </a:r>
                  </a:p>
                  <a:p>
                    <a:pPr>
                      <a:defRPr sz="1600"/>
                    </a:pPr>
                    <a:r>
                      <a:rPr lang="en-US" sz="1600" baseline="0"/>
                      <a:t>y = -6E-06x</a:t>
                    </a:r>
                    <a:r>
                      <a:rPr lang="en-US" sz="1600" baseline="30000"/>
                      <a:t>2</a:t>
                    </a:r>
                    <a:r>
                      <a:rPr lang="en-US" sz="1600" baseline="0"/>
                      <a:t> + 0.0019x + 0.6203
R² = 0.9721</a:t>
                    </a:r>
                    <a:endParaRPr lang="en-US" sz="1600"/>
                  </a:p>
                </c:rich>
              </c:tx>
              <c:numFmt formatCode="General" sourceLinked="0"/>
            </c:trendlineLbl>
          </c:trendline>
          <c:errBars>
            <c:errDir val="y"/>
            <c:errBarType val="both"/>
            <c:errValType val="cust"/>
            <c:noEndCap val="0"/>
            <c:plus>
              <c:numRef>
                <c:f>mean!$G$38:$G$43</c:f>
                <c:numCache>
                  <c:formatCode>General</c:formatCode>
                  <c:ptCount val="6"/>
                  <c:pt idx="0">
                    <c:v>1.2912365E-2</c:v>
                  </c:pt>
                  <c:pt idx="1">
                    <c:v>1.9581029999999999E-2</c:v>
                  </c:pt>
                  <c:pt idx="2">
                    <c:v>1.51932E-2</c:v>
                  </c:pt>
                  <c:pt idx="3">
                    <c:v>6.6630200000000004E-3</c:v>
                  </c:pt>
                  <c:pt idx="4">
                    <c:v>4.8846681361685157E-3</c:v>
                  </c:pt>
                  <c:pt idx="5">
                    <c:v>7.182155E-3</c:v>
                  </c:pt>
                </c:numCache>
              </c:numRef>
            </c:plus>
            <c:minus>
              <c:numRef>
                <c:f>mean!$G$38:$G$43</c:f>
                <c:numCache>
                  <c:formatCode>General</c:formatCode>
                  <c:ptCount val="6"/>
                  <c:pt idx="0">
                    <c:v>1.2912365E-2</c:v>
                  </c:pt>
                  <c:pt idx="1">
                    <c:v>1.9581029999999999E-2</c:v>
                  </c:pt>
                  <c:pt idx="2">
                    <c:v>1.51932E-2</c:v>
                  </c:pt>
                  <c:pt idx="3">
                    <c:v>6.6630200000000004E-3</c:v>
                  </c:pt>
                  <c:pt idx="4">
                    <c:v>4.8846681361685157E-3</c:v>
                  </c:pt>
                  <c:pt idx="5">
                    <c:v>7.182155E-3</c:v>
                  </c:pt>
                </c:numCache>
              </c:numRef>
            </c:minus>
          </c:errBars>
          <c:errBars>
            <c:errDir val="x"/>
            <c:errBarType val="both"/>
            <c:errValType val="fixedVal"/>
            <c:noEndCap val="0"/>
            <c:val val="1"/>
          </c:errBars>
          <c:xVal>
            <c:numRef>
              <c:f>mean!$A$5:$A$10</c:f>
              <c:numCache>
                <c:formatCode>General</c:formatCode>
                <c:ptCount val="6"/>
                <c:pt idx="0">
                  <c:v>0</c:v>
                </c:pt>
                <c:pt idx="1">
                  <c:v>17.5</c:v>
                </c:pt>
                <c:pt idx="2">
                  <c:v>50</c:v>
                </c:pt>
                <c:pt idx="3">
                  <c:v>100</c:v>
                </c:pt>
                <c:pt idx="4">
                  <c:v>150</c:v>
                </c:pt>
                <c:pt idx="5">
                  <c:v>200</c:v>
                </c:pt>
              </c:numCache>
            </c:numRef>
          </c:xVal>
          <c:yVal>
            <c:numRef>
              <c:f>mean!$E$38:$E$43</c:f>
              <c:numCache>
                <c:formatCode>General</c:formatCode>
                <c:ptCount val="6"/>
                <c:pt idx="0">
                  <c:v>0.61275000000000002</c:v>
                </c:pt>
                <c:pt idx="1">
                  <c:v>0.65249999999999997</c:v>
                </c:pt>
                <c:pt idx="2">
                  <c:v>0.71099999999999997</c:v>
                </c:pt>
                <c:pt idx="3">
                  <c:v>0.74324999999999997</c:v>
                </c:pt>
                <c:pt idx="4">
                  <c:v>0.74460000000000004</c:v>
                </c:pt>
                <c:pt idx="5">
                  <c:v>0.74650000000000005</c:v>
                </c:pt>
              </c:numCache>
            </c:numRef>
          </c:yVal>
          <c:smooth val="0"/>
        </c:ser>
        <c:ser>
          <c:idx val="1"/>
          <c:order val="1"/>
          <c:tx>
            <c:v>18-Jun</c:v>
          </c:tx>
          <c:spPr>
            <a:ln w="28575">
              <a:noFill/>
            </a:ln>
          </c:spPr>
          <c:trendline>
            <c:trendlineType val="poly"/>
            <c:order val="2"/>
            <c:dispRSqr val="1"/>
            <c:dispEq val="1"/>
            <c:trendlineLbl>
              <c:layout>
                <c:manualLayout>
                  <c:x val="-0.18276793394470736"/>
                  <c:y val="8.9666388112486006E-2"/>
                </c:manualLayout>
              </c:layout>
              <c:tx>
                <c:rich>
                  <a:bodyPr/>
                  <a:lstStyle/>
                  <a:p>
                    <a:pPr>
                      <a:defRPr sz="1600"/>
                    </a:pPr>
                    <a:r>
                      <a:rPr lang="en-US" sz="1600" baseline="0"/>
                      <a:t>Jun 18</a:t>
                    </a:r>
                  </a:p>
                  <a:p>
                    <a:pPr>
                      <a:defRPr sz="1600"/>
                    </a:pPr>
                    <a:r>
                      <a:rPr lang="en-US" sz="1600" baseline="0"/>
                      <a:t>y = -1E-05x</a:t>
                    </a:r>
                    <a:r>
                      <a:rPr lang="en-US" sz="1600" baseline="30000"/>
                      <a:t>2</a:t>
                    </a:r>
                    <a:r>
                      <a:rPr lang="en-US" sz="1600" baseline="0"/>
                      <a:t> + 0.0027x + 0.4535
R² = 0.9143</a:t>
                    </a:r>
                    <a:endParaRPr lang="en-US" sz="1600"/>
                  </a:p>
                </c:rich>
              </c:tx>
              <c:numFmt formatCode="General" sourceLinked="0"/>
            </c:trendlineLbl>
          </c:trendline>
          <c:errBars>
            <c:errDir val="y"/>
            <c:errBarType val="both"/>
            <c:errValType val="cust"/>
            <c:noEndCap val="0"/>
            <c:plus>
              <c:numRef>
                <c:f>mean!$G$5:$G$10</c:f>
                <c:numCache>
                  <c:formatCode>General</c:formatCode>
                  <c:ptCount val="6"/>
                  <c:pt idx="0">
                    <c:v>2.8556959999999999E-2</c:v>
                  </c:pt>
                  <c:pt idx="1">
                    <c:v>3.3794415000000001E-2</c:v>
                  </c:pt>
                  <c:pt idx="2">
                    <c:v>1.549731E-2</c:v>
                  </c:pt>
                  <c:pt idx="3">
                    <c:v>2.9794785000000001E-2</c:v>
                  </c:pt>
                  <c:pt idx="4">
                    <c:v>2.202362383234149E-2</c:v>
                  </c:pt>
                  <c:pt idx="5">
                    <c:v>1.5055455000000001E-2</c:v>
                  </c:pt>
                </c:numCache>
              </c:numRef>
            </c:plus>
            <c:minus>
              <c:numRef>
                <c:f>mean!$G$5:$G$10</c:f>
                <c:numCache>
                  <c:formatCode>General</c:formatCode>
                  <c:ptCount val="6"/>
                  <c:pt idx="0">
                    <c:v>2.8556959999999999E-2</c:v>
                  </c:pt>
                  <c:pt idx="1">
                    <c:v>3.3794415000000001E-2</c:v>
                  </c:pt>
                  <c:pt idx="2">
                    <c:v>1.549731E-2</c:v>
                  </c:pt>
                  <c:pt idx="3">
                    <c:v>2.9794785000000001E-2</c:v>
                  </c:pt>
                  <c:pt idx="4">
                    <c:v>2.202362383234149E-2</c:v>
                  </c:pt>
                  <c:pt idx="5">
                    <c:v>1.5055455000000001E-2</c:v>
                  </c:pt>
                </c:numCache>
              </c:numRef>
            </c:minus>
          </c:errBars>
          <c:errBars>
            <c:errDir val="x"/>
            <c:errBarType val="both"/>
            <c:errValType val="fixedVal"/>
            <c:noEndCap val="0"/>
            <c:val val="1"/>
          </c:errBars>
          <c:xVal>
            <c:numRef>
              <c:f>mean!$A$5:$A$10</c:f>
              <c:numCache>
                <c:formatCode>General</c:formatCode>
                <c:ptCount val="6"/>
                <c:pt idx="0">
                  <c:v>0</c:v>
                </c:pt>
                <c:pt idx="1">
                  <c:v>17.5</c:v>
                </c:pt>
                <c:pt idx="2">
                  <c:v>50</c:v>
                </c:pt>
                <c:pt idx="3">
                  <c:v>100</c:v>
                </c:pt>
                <c:pt idx="4">
                  <c:v>150</c:v>
                </c:pt>
                <c:pt idx="5">
                  <c:v>200</c:v>
                </c:pt>
              </c:numCache>
            </c:numRef>
          </c:xVal>
          <c:yVal>
            <c:numRef>
              <c:f>mean!$E$5:$E$10</c:f>
              <c:numCache>
                <c:formatCode>0.000</c:formatCode>
                <c:ptCount val="6"/>
                <c:pt idx="0">
                  <c:v>0.437</c:v>
                </c:pt>
                <c:pt idx="1">
                  <c:v>0.49925000000000003</c:v>
                </c:pt>
                <c:pt idx="2">
                  <c:v>0.59699999999999998</c:v>
                </c:pt>
                <c:pt idx="3">
                  <c:v>0.60675000000000001</c:v>
                </c:pt>
                <c:pt idx="4">
                  <c:v>0.6028</c:v>
                </c:pt>
                <c:pt idx="5">
                  <c:v>0.58399999999999996</c:v>
                </c:pt>
              </c:numCache>
            </c:numRef>
          </c:yVal>
          <c:smooth val="0"/>
        </c:ser>
        <c:dLbls>
          <c:showLegendKey val="0"/>
          <c:showVal val="0"/>
          <c:showCatName val="0"/>
          <c:showSerName val="0"/>
          <c:showPercent val="0"/>
          <c:showBubbleSize val="0"/>
        </c:dLbls>
        <c:axId val="124352000"/>
        <c:axId val="124353536"/>
      </c:scatterChart>
      <c:valAx>
        <c:axId val="124352000"/>
        <c:scaling>
          <c:orientation val="minMax"/>
          <c:max val="200"/>
          <c:min val="0"/>
        </c:scaling>
        <c:delete val="0"/>
        <c:axPos val="b"/>
        <c:numFmt formatCode="General" sourceLinked="1"/>
        <c:majorTickMark val="out"/>
        <c:minorTickMark val="none"/>
        <c:tickLblPos val="nextTo"/>
        <c:crossAx val="124353536"/>
        <c:crosses val="autoZero"/>
        <c:crossBetween val="midCat"/>
        <c:majorUnit val="50"/>
      </c:valAx>
      <c:valAx>
        <c:axId val="124353536"/>
        <c:scaling>
          <c:orientation val="minMax"/>
          <c:min val="0.4"/>
        </c:scaling>
        <c:delete val="0"/>
        <c:axPos val="l"/>
        <c:title>
          <c:tx>
            <c:rich>
              <a:bodyPr rot="-5400000" vert="horz"/>
              <a:lstStyle/>
              <a:p>
                <a:pPr>
                  <a:defRPr sz="2400"/>
                </a:pPr>
                <a:r>
                  <a:rPr lang="en-CA" sz="2400"/>
                  <a:t>NDVI</a:t>
                </a:r>
              </a:p>
            </c:rich>
          </c:tx>
          <c:layout/>
          <c:overlay val="0"/>
        </c:title>
        <c:numFmt formatCode="0.00" sourceLinked="0"/>
        <c:majorTickMark val="out"/>
        <c:minorTickMark val="none"/>
        <c:tickLblPos val="nextTo"/>
        <c:crossAx val="124352000"/>
        <c:crosses val="autoZero"/>
        <c:crossBetween val="midCat"/>
      </c:valAx>
    </c:plotArea>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pPr>
              <a:solidFill>
                <a:srgbClr val="FF0000"/>
              </a:solidFill>
              <a:ln>
                <a:solidFill>
                  <a:srgbClr val="FF0000"/>
                </a:solidFill>
              </a:ln>
            </c:spPr>
          </c:marker>
          <c:trendline>
            <c:trendlineType val="poly"/>
            <c:order val="2"/>
            <c:dispRSqr val="1"/>
            <c:dispEq val="1"/>
            <c:trendlineLbl>
              <c:layout>
                <c:manualLayout>
                  <c:x val="0.1005125268432355"/>
                  <c:y val="0.25415500145815106"/>
                </c:manualLayout>
              </c:layout>
              <c:numFmt formatCode="General" sourceLinked="0"/>
              <c:txPr>
                <a:bodyPr/>
                <a:lstStyle/>
                <a:p>
                  <a:pPr>
                    <a:defRPr sz="1200"/>
                  </a:pPr>
                  <a:endParaRPr lang="en-US"/>
                </a:p>
              </c:txPr>
            </c:trendlineLbl>
          </c:trendline>
          <c:xVal>
            <c:numRef>
              <c:f>Sheet1!$Q$4:$Q$11</c:f>
              <c:numCache>
                <c:formatCode>General</c:formatCode>
                <c:ptCount val="8"/>
                <c:pt idx="0">
                  <c:v>1.98</c:v>
                </c:pt>
                <c:pt idx="1">
                  <c:v>0.7</c:v>
                </c:pt>
                <c:pt idx="2">
                  <c:v>0.92</c:v>
                </c:pt>
                <c:pt idx="3">
                  <c:v>0.8</c:v>
                </c:pt>
                <c:pt idx="4">
                  <c:v>7.72</c:v>
                </c:pt>
                <c:pt idx="5">
                  <c:v>4.42</c:v>
                </c:pt>
                <c:pt idx="6">
                  <c:v>5.8</c:v>
                </c:pt>
                <c:pt idx="7">
                  <c:v>7.97</c:v>
                </c:pt>
              </c:numCache>
            </c:numRef>
          </c:xVal>
          <c:yVal>
            <c:numRef>
              <c:f>Sheet1!$R$4:$R$11</c:f>
              <c:numCache>
                <c:formatCode>General</c:formatCode>
                <c:ptCount val="8"/>
                <c:pt idx="0">
                  <c:v>0.72951699999999997</c:v>
                </c:pt>
                <c:pt idx="1">
                  <c:v>0.69567999999999997</c:v>
                </c:pt>
                <c:pt idx="2">
                  <c:v>0.70496999999999999</c:v>
                </c:pt>
                <c:pt idx="3">
                  <c:v>0.67955699999999997</c:v>
                </c:pt>
                <c:pt idx="4">
                  <c:v>0.77053700000000003</c:v>
                </c:pt>
                <c:pt idx="5">
                  <c:v>0.78276299999999999</c:v>
                </c:pt>
                <c:pt idx="6">
                  <c:v>0.78884299999999996</c:v>
                </c:pt>
                <c:pt idx="7">
                  <c:v>0.79286299999999998</c:v>
                </c:pt>
              </c:numCache>
            </c:numRef>
          </c:yVal>
          <c:smooth val="0"/>
        </c:ser>
        <c:dLbls>
          <c:showLegendKey val="0"/>
          <c:showVal val="0"/>
          <c:showCatName val="0"/>
          <c:showSerName val="0"/>
          <c:showPercent val="0"/>
          <c:showBubbleSize val="0"/>
        </c:dLbls>
        <c:axId val="122996992"/>
        <c:axId val="123003264"/>
      </c:scatterChart>
      <c:valAx>
        <c:axId val="122996992"/>
        <c:scaling>
          <c:orientation val="minMax"/>
        </c:scaling>
        <c:delete val="0"/>
        <c:axPos val="b"/>
        <c:title>
          <c:tx>
            <c:rich>
              <a:bodyPr/>
              <a:lstStyle/>
              <a:p>
                <a:pPr>
                  <a:defRPr sz="1200"/>
                </a:pPr>
                <a:r>
                  <a:rPr lang="en-US" sz="1200" dirty="0"/>
                  <a:t>Soil NO</a:t>
                </a:r>
                <a:r>
                  <a:rPr lang="en-US" sz="1200" baseline="-25000" dirty="0"/>
                  <a:t>3</a:t>
                </a:r>
                <a:r>
                  <a:rPr lang="en-US" sz="1200" dirty="0"/>
                  <a:t>-N (</a:t>
                </a:r>
                <a:r>
                  <a:rPr lang="en-US" sz="1200" dirty="0" err="1" smtClean="0"/>
                  <a:t>ug</a:t>
                </a:r>
                <a:r>
                  <a:rPr lang="en-US" sz="1200" dirty="0" smtClean="0"/>
                  <a:t> g</a:t>
                </a:r>
                <a:r>
                  <a:rPr lang="en-US" sz="1200" baseline="30000" dirty="0" smtClean="0"/>
                  <a:t>-1</a:t>
                </a:r>
                <a:r>
                  <a:rPr lang="en-US" sz="1200" dirty="0" smtClean="0"/>
                  <a:t>)</a:t>
                </a:r>
                <a:endParaRPr lang="en-US" sz="1200" dirty="0"/>
              </a:p>
            </c:rich>
          </c:tx>
          <c:layout/>
          <c:overlay val="0"/>
        </c:title>
        <c:numFmt formatCode="General" sourceLinked="1"/>
        <c:majorTickMark val="out"/>
        <c:minorTickMark val="none"/>
        <c:tickLblPos val="nextTo"/>
        <c:crossAx val="123003264"/>
        <c:crosses val="autoZero"/>
        <c:crossBetween val="midCat"/>
      </c:valAx>
      <c:valAx>
        <c:axId val="123003264"/>
        <c:scaling>
          <c:orientation val="minMax"/>
        </c:scaling>
        <c:delete val="0"/>
        <c:axPos val="l"/>
        <c:title>
          <c:tx>
            <c:rich>
              <a:bodyPr rot="-5400000" vert="horz"/>
              <a:lstStyle/>
              <a:p>
                <a:pPr>
                  <a:defRPr sz="1200"/>
                </a:pPr>
                <a:r>
                  <a:rPr lang="en-US" sz="1200"/>
                  <a:t>Canopy</a:t>
                </a:r>
                <a:r>
                  <a:rPr lang="en-US" sz="1200" baseline="0"/>
                  <a:t> Reflectance (NDVI)</a:t>
                </a:r>
              </a:p>
            </c:rich>
          </c:tx>
          <c:layout/>
          <c:overlay val="0"/>
        </c:title>
        <c:numFmt formatCode="General" sourceLinked="1"/>
        <c:majorTickMark val="out"/>
        <c:minorTickMark val="none"/>
        <c:tickLblPos val="nextTo"/>
        <c:crossAx val="122996992"/>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0.22667</cdr:x>
      <cdr:y>0.04146</cdr:y>
    </cdr:from>
    <cdr:to>
      <cdr:x>0.4256</cdr:x>
      <cdr:y>0.17639</cdr:y>
    </cdr:to>
    <cdr:sp macro="" textlink="">
      <cdr:nvSpPr>
        <cdr:cNvPr id="2" name="TextBox 1"/>
        <cdr:cNvSpPr txBox="1"/>
      </cdr:nvSpPr>
      <cdr:spPr>
        <a:xfrm xmlns:a="http://schemas.openxmlformats.org/drawingml/2006/main">
          <a:off x="789592" y="80010"/>
          <a:ext cx="692985" cy="260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100"/>
            <a:t>Jun 10</a:t>
          </a:r>
        </a:p>
      </cdr:txBody>
    </cdr:sp>
  </cdr:relSizeAnchor>
</c:userShapes>
</file>

<file path=ppt/drawings/drawing10.xml><?xml version="1.0" encoding="utf-8"?>
<c:userShapes xmlns:c="http://schemas.openxmlformats.org/drawingml/2006/chart">
  <cdr:relSizeAnchor xmlns:cdr="http://schemas.openxmlformats.org/drawingml/2006/chartDrawing">
    <cdr:from>
      <cdr:x>0.68701</cdr:x>
      <cdr:y>0.31322</cdr:y>
    </cdr:from>
    <cdr:to>
      <cdr:x>0.96569</cdr:x>
      <cdr:y>0.38194</cdr:y>
    </cdr:to>
    <cdr:sp macro="" textlink="">
      <cdr:nvSpPr>
        <cdr:cNvPr id="2" name="TextBox 1"/>
        <cdr:cNvSpPr txBox="1"/>
      </cdr:nvSpPr>
      <cdr:spPr>
        <a:xfrm xmlns:a="http://schemas.openxmlformats.org/drawingml/2006/main">
          <a:off x="3143250" y="857250"/>
          <a:ext cx="1276350" cy="190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a:p>
      </cdr:txBody>
    </cdr:sp>
  </cdr:relSizeAnchor>
  <cdr:relSizeAnchor xmlns:cdr="http://schemas.openxmlformats.org/drawingml/2006/chartDrawing">
    <cdr:from>
      <cdr:x>0.22887</cdr:x>
      <cdr:y>0.05527</cdr:y>
    </cdr:from>
    <cdr:to>
      <cdr:x>0.57202</cdr:x>
      <cdr:y>0.14434</cdr:y>
    </cdr:to>
    <cdr:sp macro="" textlink="">
      <cdr:nvSpPr>
        <cdr:cNvPr id="3" name="TextBox 2"/>
        <cdr:cNvSpPr txBox="1"/>
      </cdr:nvSpPr>
      <cdr:spPr>
        <a:xfrm xmlns:a="http://schemas.openxmlformats.org/drawingml/2006/main">
          <a:off x="1046391" y="156670"/>
          <a:ext cx="1568882" cy="2524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200" b="1" u="sng" dirty="0" err="1">
              <a:latin typeface="Arial" pitchFamily="34" charset="0"/>
              <a:cs typeface="Arial" pitchFamily="34" charset="0"/>
            </a:rPr>
            <a:t>Greenseeker</a:t>
          </a:r>
          <a:r>
            <a:rPr lang="en-CA" sz="1200" b="1" u="sng" dirty="0"/>
            <a:t> - June 27</a:t>
          </a:r>
        </a:p>
      </cdr:txBody>
    </cdr:sp>
  </cdr:relSizeAnchor>
  <cdr:relSizeAnchor xmlns:cdr="http://schemas.openxmlformats.org/drawingml/2006/chartDrawing">
    <cdr:from>
      <cdr:x>0.4678</cdr:x>
      <cdr:y>0.34281</cdr:y>
    </cdr:from>
    <cdr:to>
      <cdr:x>0.50169</cdr:x>
      <cdr:y>0.55331</cdr:y>
    </cdr:to>
    <cdr:cxnSp macro="">
      <cdr:nvCxnSpPr>
        <cdr:cNvPr id="6" name="Straight Arrow Connector 5"/>
        <cdr:cNvCxnSpPr/>
      </cdr:nvCxnSpPr>
      <cdr:spPr>
        <a:xfrm xmlns:a="http://schemas.openxmlformats.org/drawingml/2006/main" flipH="1" flipV="1">
          <a:off x="2138766" y="971743"/>
          <a:ext cx="154983" cy="596685"/>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0.21666</cdr:x>
      <cdr:y>0.11112</cdr:y>
    </cdr:from>
    <cdr:to>
      <cdr:x>0.43038</cdr:x>
      <cdr:y>0.21667</cdr:y>
    </cdr:to>
    <cdr:sp macro="" textlink="">
      <cdr:nvSpPr>
        <cdr:cNvPr id="2" name="TextBox 1"/>
        <cdr:cNvSpPr txBox="1"/>
      </cdr:nvSpPr>
      <cdr:spPr>
        <a:xfrm xmlns:a="http://schemas.openxmlformats.org/drawingml/2006/main">
          <a:off x="768074" y="250313"/>
          <a:ext cx="757638" cy="237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100"/>
            <a:t>Jun 13</a:t>
          </a:r>
        </a:p>
      </cdr:txBody>
    </cdr:sp>
  </cdr:relSizeAnchor>
</c:userShapes>
</file>

<file path=ppt/drawings/drawing3.xml><?xml version="1.0" encoding="utf-8"?>
<c:userShapes xmlns:c="http://schemas.openxmlformats.org/drawingml/2006/chart">
  <cdr:relSizeAnchor xmlns:cdr="http://schemas.openxmlformats.org/drawingml/2006/chartDrawing">
    <cdr:from>
      <cdr:x>0.22829</cdr:x>
      <cdr:y>0.1024</cdr:y>
    </cdr:from>
    <cdr:to>
      <cdr:x>0.42184</cdr:x>
      <cdr:y>0.20795</cdr:y>
    </cdr:to>
    <cdr:sp macro="" textlink="">
      <cdr:nvSpPr>
        <cdr:cNvPr id="2" name="TextBox 1"/>
        <cdr:cNvSpPr txBox="1"/>
      </cdr:nvSpPr>
      <cdr:spPr>
        <a:xfrm xmlns:a="http://schemas.openxmlformats.org/drawingml/2006/main">
          <a:off x="812369" y="246560"/>
          <a:ext cx="688772" cy="2541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100"/>
            <a:t>Jun 17</a:t>
          </a:r>
        </a:p>
      </cdr:txBody>
    </cdr:sp>
  </cdr:relSizeAnchor>
</c:userShapes>
</file>

<file path=ppt/drawings/drawing4.xml><?xml version="1.0" encoding="utf-8"?>
<c:userShapes xmlns:c="http://schemas.openxmlformats.org/drawingml/2006/chart">
  <cdr:relSizeAnchor xmlns:cdr="http://schemas.openxmlformats.org/drawingml/2006/chartDrawing">
    <cdr:from>
      <cdr:x>0.20833</cdr:x>
      <cdr:y>0.09167</cdr:y>
    </cdr:from>
    <cdr:to>
      <cdr:x>0.46053</cdr:x>
      <cdr:y>0.19722</cdr:y>
    </cdr:to>
    <cdr:sp macro="" textlink="">
      <cdr:nvSpPr>
        <cdr:cNvPr id="2" name="TextBox 1"/>
        <cdr:cNvSpPr txBox="1"/>
      </cdr:nvSpPr>
      <cdr:spPr>
        <a:xfrm xmlns:a="http://schemas.openxmlformats.org/drawingml/2006/main">
          <a:off x="723889" y="203273"/>
          <a:ext cx="876311" cy="2340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100"/>
            <a:t>Jun 21</a:t>
          </a:r>
        </a:p>
      </cdr:txBody>
    </cdr:sp>
  </cdr:relSizeAnchor>
</c:userShapes>
</file>

<file path=ppt/drawings/drawing5.xml><?xml version="1.0" encoding="utf-8"?>
<c:userShapes xmlns:c="http://schemas.openxmlformats.org/drawingml/2006/chart">
  <cdr:relSizeAnchor xmlns:cdr="http://schemas.openxmlformats.org/drawingml/2006/chartDrawing">
    <cdr:from>
      <cdr:x>0.21833</cdr:x>
      <cdr:y>0.08334</cdr:y>
    </cdr:from>
    <cdr:to>
      <cdr:x>0.44323</cdr:x>
      <cdr:y>0.18889</cdr:y>
    </cdr:to>
    <cdr:sp macro="" textlink="">
      <cdr:nvSpPr>
        <cdr:cNvPr id="2" name="TextBox 1"/>
        <cdr:cNvSpPr txBox="1"/>
      </cdr:nvSpPr>
      <cdr:spPr>
        <a:xfrm xmlns:a="http://schemas.openxmlformats.org/drawingml/2006/main">
          <a:off x="761962" y="201941"/>
          <a:ext cx="784897" cy="255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100"/>
            <a:t>Jun 25</a:t>
          </a:r>
        </a:p>
      </cdr:txBody>
    </cdr:sp>
  </cdr:relSizeAnchor>
</c:userShapes>
</file>

<file path=ppt/drawings/drawing6.xml><?xml version="1.0" encoding="utf-8"?>
<c:userShapes xmlns:c="http://schemas.openxmlformats.org/drawingml/2006/chart">
  <cdr:relSizeAnchor xmlns:cdr="http://schemas.openxmlformats.org/drawingml/2006/chartDrawing">
    <cdr:from>
      <cdr:x>0.18299</cdr:x>
      <cdr:y>0.13159</cdr:y>
    </cdr:from>
    <cdr:to>
      <cdr:x>0.47981</cdr:x>
      <cdr:y>0.28913</cdr:y>
    </cdr:to>
    <cdr:sp macro="" textlink="">
      <cdr:nvSpPr>
        <cdr:cNvPr id="2" name="TextBox 1"/>
        <cdr:cNvSpPr txBox="1"/>
      </cdr:nvSpPr>
      <cdr:spPr>
        <a:xfrm xmlns:a="http://schemas.openxmlformats.org/drawingml/2006/main">
          <a:off x="1600220" y="844208"/>
          <a:ext cx="2595603" cy="10106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t>2013 North Bay Plot Exp.</a:t>
          </a:r>
        </a:p>
        <a:p xmlns:a="http://schemas.openxmlformats.org/drawingml/2006/main">
          <a:r>
            <a:rPr lang="en-CA" sz="1800" b="1" dirty="0" smtClean="0"/>
            <a:t>Seeding:</a:t>
          </a:r>
          <a:r>
            <a:rPr lang="en-CA" sz="1100" dirty="0" smtClean="0"/>
            <a:t>    </a:t>
          </a:r>
          <a:r>
            <a:rPr lang="en-CA" sz="1800" b="1" dirty="0" smtClean="0"/>
            <a:t>May 14</a:t>
          </a:r>
        </a:p>
        <a:p xmlns:a="http://schemas.openxmlformats.org/drawingml/2006/main">
          <a:r>
            <a:rPr lang="en-CA" sz="1800" b="1" dirty="0" err="1" smtClean="0"/>
            <a:t>Sidedress</a:t>
          </a:r>
          <a:r>
            <a:rPr lang="en-CA" sz="1800" b="1" dirty="0" smtClean="0"/>
            <a:t>: June 18</a:t>
          </a:r>
          <a:endParaRPr lang="en-CA" sz="1800" b="1" dirty="0"/>
        </a:p>
      </cdr:txBody>
    </cdr:sp>
  </cdr:relSizeAnchor>
  <cdr:relSizeAnchor xmlns:cdr="http://schemas.openxmlformats.org/drawingml/2006/chartDrawing">
    <cdr:from>
      <cdr:x>0.19656</cdr:x>
      <cdr:y>0.29815</cdr:y>
    </cdr:from>
    <cdr:to>
      <cdr:x>0.38716</cdr:x>
      <cdr:y>0.37212</cdr:y>
    </cdr:to>
    <cdr:sp macro="" textlink="">
      <cdr:nvSpPr>
        <cdr:cNvPr id="3" name="TextBox 2"/>
        <cdr:cNvSpPr txBox="1"/>
      </cdr:nvSpPr>
      <cdr:spPr>
        <a:xfrm xmlns:a="http://schemas.openxmlformats.org/drawingml/2006/main">
          <a:off x="1718842" y="1912718"/>
          <a:ext cx="1666754" cy="474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solidFill>
                <a:srgbClr val="FF0000"/>
              </a:solidFill>
            </a:rPr>
            <a:t>pH = 7.5</a:t>
          </a:r>
          <a:endParaRPr lang="en-CA" sz="1800" b="1" dirty="0">
            <a:solidFill>
              <a:srgbClr val="FF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0.20208</cdr:x>
      <cdr:y>0.03299</cdr:y>
    </cdr:from>
    <cdr:to>
      <cdr:x>0.39792</cdr:x>
      <cdr:y>0.15799</cdr:y>
    </cdr:to>
    <cdr:sp macro="" textlink="">
      <cdr:nvSpPr>
        <cdr:cNvPr id="2" name="TextBox 1"/>
        <cdr:cNvSpPr txBox="1"/>
      </cdr:nvSpPr>
      <cdr:spPr>
        <a:xfrm xmlns:a="http://schemas.openxmlformats.org/drawingml/2006/main">
          <a:off x="923925" y="90489"/>
          <a:ext cx="895350"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200" b="1" dirty="0"/>
            <a:t>Ottawa - 2012</a:t>
          </a:r>
        </a:p>
      </cdr:txBody>
    </cdr:sp>
  </cdr:relSizeAnchor>
</c:userShapes>
</file>

<file path=ppt/drawings/drawing8.xml><?xml version="1.0" encoding="utf-8"?>
<c:userShapes xmlns:c="http://schemas.openxmlformats.org/drawingml/2006/chart">
  <cdr:relSizeAnchor xmlns:cdr="http://schemas.openxmlformats.org/drawingml/2006/chartDrawing">
    <cdr:from>
      <cdr:x>0.2</cdr:x>
      <cdr:y>0.0191</cdr:y>
    </cdr:from>
    <cdr:to>
      <cdr:x>0.50909</cdr:x>
      <cdr:y>0.10243</cdr:y>
    </cdr:to>
    <cdr:sp macro="" textlink="">
      <cdr:nvSpPr>
        <cdr:cNvPr id="2" name="TextBox 1"/>
        <cdr:cNvSpPr txBox="1"/>
      </cdr:nvSpPr>
      <cdr:spPr>
        <a:xfrm xmlns:a="http://schemas.openxmlformats.org/drawingml/2006/main">
          <a:off x="838200" y="52395"/>
          <a:ext cx="1295401" cy="2285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200" b="1" dirty="0"/>
            <a:t>Ottawa - 2011</a:t>
          </a:r>
        </a:p>
      </cdr:txBody>
    </cdr:sp>
  </cdr:relSizeAnchor>
</c:userShapes>
</file>

<file path=ppt/drawings/drawing9.xml><?xml version="1.0" encoding="utf-8"?>
<c:userShapes xmlns:c="http://schemas.openxmlformats.org/drawingml/2006/chart">
  <cdr:relSizeAnchor xmlns:cdr="http://schemas.openxmlformats.org/drawingml/2006/chartDrawing">
    <cdr:from>
      <cdr:x>0.1936</cdr:x>
      <cdr:y>0.14334</cdr:y>
    </cdr:from>
    <cdr:to>
      <cdr:x>0.63231</cdr:x>
      <cdr:y>0.19405</cdr:y>
    </cdr:to>
    <cdr:sp macro="" textlink="">
      <cdr:nvSpPr>
        <cdr:cNvPr id="72707" name="Text Box 3"/>
        <cdr:cNvSpPr txBox="1">
          <a:spLocks xmlns:a="http://schemas.openxmlformats.org/drawingml/2006/main" noChangeArrowheads="1"/>
        </cdr:cNvSpPr>
      </cdr:nvSpPr>
      <cdr:spPr bwMode="auto">
        <a:xfrm xmlns:a="http://schemas.openxmlformats.org/drawingml/2006/main">
          <a:off x="912868" y="587188"/>
          <a:ext cx="2068606" cy="2077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22860" rIns="0" bIns="0" anchor="t" upright="1">
          <a:spAutoFit/>
        </a:bodyPr>
        <a:lstStyle xmlns:a="http://schemas.openxmlformats.org/drawingml/2006/main"/>
        <a:p xmlns:a="http://schemas.openxmlformats.org/drawingml/2006/main">
          <a:pPr algn="l" rtl="0">
            <a:defRPr sz="1000"/>
          </a:pPr>
          <a:r>
            <a:rPr lang="en-CA" sz="1200" b="1" i="0" u="sng" strike="noStrike" baseline="0" dirty="0" err="1">
              <a:solidFill>
                <a:srgbClr val="000000"/>
              </a:solidFill>
              <a:latin typeface="Arial"/>
              <a:cs typeface="Arial"/>
            </a:rPr>
            <a:t>Greenseeker</a:t>
          </a:r>
          <a:r>
            <a:rPr lang="en-CA" sz="1200" b="1" i="0" u="sng" strike="noStrike" baseline="0" dirty="0">
              <a:solidFill>
                <a:srgbClr val="000000"/>
              </a:solidFill>
              <a:latin typeface="Arial"/>
              <a:cs typeface="Arial"/>
            </a:rPr>
            <a:t>-June 21</a:t>
          </a:r>
          <a:endParaRPr lang="en-CA" sz="1200" b="1" dirty="0"/>
        </a:p>
      </cdr:txBody>
    </cdr:sp>
  </cdr:relSizeAnchor>
  <cdr:relSizeAnchor xmlns:cdr="http://schemas.openxmlformats.org/drawingml/2006/chartDrawing">
    <cdr:from>
      <cdr:x>0.65472</cdr:x>
      <cdr:y>0.51535</cdr:y>
    </cdr:from>
    <cdr:to>
      <cdr:x>0.65786</cdr:x>
      <cdr:y>0.5882</cdr:y>
    </cdr:to>
    <cdr:sp macro="" textlink="">
      <cdr:nvSpPr>
        <cdr:cNvPr id="72708" name="Text Box 4"/>
        <cdr:cNvSpPr txBox="1">
          <a:spLocks xmlns:a="http://schemas.openxmlformats.org/drawingml/2006/main" noChangeArrowheads="1"/>
        </cdr:cNvSpPr>
      </cdr:nvSpPr>
      <cdr:spPr bwMode="auto">
        <a:xfrm xmlns:a="http://schemas.openxmlformats.org/drawingml/2006/main">
          <a:off x="3866449" y="1904579"/>
          <a:ext cx="18531" cy="2692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endParaRPr lang="en-CA" sz="800" b="0" i="0" u="sng" strike="noStrike" baseline="0">
            <a:solidFill>
              <a:srgbClr val="000000"/>
            </a:solidFill>
            <a:latin typeface="Arial"/>
            <a:cs typeface="Arial"/>
          </a:endParaRPr>
        </a:p>
        <a:p xmlns:a="http://schemas.openxmlformats.org/drawingml/2006/main">
          <a:pPr algn="l" rtl="0">
            <a:lnSpc>
              <a:spcPts val="1000"/>
            </a:lnSpc>
            <a:defRPr sz="1000"/>
          </a:pPr>
          <a:endParaRPr lang="en-CA"/>
        </a:p>
      </cdr:txBody>
    </cdr:sp>
  </cdr:relSizeAnchor>
  <cdr:relSizeAnchor xmlns:cdr="http://schemas.openxmlformats.org/drawingml/2006/chartDrawing">
    <cdr:from>
      <cdr:x>0.36699</cdr:x>
      <cdr:y>0.38399</cdr:y>
    </cdr:from>
    <cdr:to>
      <cdr:x>0.49518</cdr:x>
      <cdr:y>0.55992</cdr:y>
    </cdr:to>
    <cdr:sp macro="" textlink="">
      <cdr:nvSpPr>
        <cdr:cNvPr id="72717" name="Line 13"/>
        <cdr:cNvSpPr>
          <a:spLocks xmlns:a="http://schemas.openxmlformats.org/drawingml/2006/main" noChangeShapeType="1"/>
        </cdr:cNvSpPr>
      </cdr:nvSpPr>
      <cdr:spPr bwMode="auto">
        <a:xfrm xmlns:a="http://schemas.openxmlformats.org/drawingml/2006/main">
          <a:off x="1730455" y="1573006"/>
          <a:ext cx="604434" cy="720671"/>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p xmlns:a="http://schemas.openxmlformats.org/drawingml/2006/main">
          <a:endParaRPr lang="en-CA"/>
        </a:p>
      </cdr:txBody>
    </cdr:sp>
  </cdr:relSizeAnchor>
  <cdr:relSizeAnchor xmlns:cdr="http://schemas.openxmlformats.org/drawingml/2006/chartDrawing">
    <cdr:from>
      <cdr:x>0.17258</cdr:x>
      <cdr:y>0</cdr:y>
    </cdr:from>
    <cdr:to>
      <cdr:x>0.32742</cdr:x>
      <cdr:y>0.12887</cdr:y>
    </cdr:to>
    <cdr:sp macro="" textlink="">
      <cdr:nvSpPr>
        <cdr:cNvPr id="2" name="TextBox 1"/>
        <cdr:cNvSpPr txBox="1"/>
      </cdr:nvSpPr>
      <cdr:spPr>
        <a:xfrm xmlns:a="http://schemas.openxmlformats.org/drawingml/2006/main">
          <a:off x="719995" y="0"/>
          <a:ext cx="645985" cy="2847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b="1" dirty="0"/>
            <a:t>Ottawa - 2011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1" rIns="91283" bIns="45641" numCol="1" anchor="t" anchorCtr="0" compatLnSpc="1">
            <a:prstTxWarp prst="textNoShape">
              <a:avLst/>
            </a:prstTxWarp>
          </a:bodyPr>
          <a:lstStyle>
            <a:lvl1pPr defTabSz="912813">
              <a:defRPr sz="1200"/>
            </a:lvl1pPr>
          </a:lstStyle>
          <a:p>
            <a:pPr>
              <a:defRPr/>
            </a:pPr>
            <a:endParaRPr lang="en-CA"/>
          </a:p>
        </p:txBody>
      </p:sp>
      <p:sp>
        <p:nvSpPr>
          <p:cNvPr id="36867" name="Rectangle 3"/>
          <p:cNvSpPr>
            <a:spLocks noGrp="1" noChangeArrowheads="1"/>
          </p:cNvSpPr>
          <p:nvPr>
            <p:ph type="dt" sz="quarter" idx="1"/>
          </p:nvPr>
        </p:nvSpPr>
        <p:spPr bwMode="auto">
          <a:xfrm>
            <a:off x="3954463" y="0"/>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1" rIns="91283" bIns="45641" numCol="1" anchor="t" anchorCtr="0" compatLnSpc="1">
            <a:prstTxWarp prst="textNoShape">
              <a:avLst/>
            </a:prstTxWarp>
          </a:bodyPr>
          <a:lstStyle>
            <a:lvl1pPr algn="r" defTabSz="912813">
              <a:defRPr sz="1200"/>
            </a:lvl1pPr>
          </a:lstStyle>
          <a:p>
            <a:pPr>
              <a:defRPr/>
            </a:pPr>
            <a:endParaRPr lang="en-CA"/>
          </a:p>
        </p:txBody>
      </p:sp>
      <p:sp>
        <p:nvSpPr>
          <p:cNvPr id="36868" name="Rectangle 4"/>
          <p:cNvSpPr>
            <a:spLocks noGrp="1" noChangeArrowheads="1"/>
          </p:cNvSpPr>
          <p:nvPr>
            <p:ph type="ftr" sz="quarter" idx="2"/>
          </p:nvPr>
        </p:nvSpPr>
        <p:spPr bwMode="auto">
          <a:xfrm>
            <a:off x="0" y="8816975"/>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1" rIns="91283" bIns="45641" numCol="1" anchor="b" anchorCtr="0" compatLnSpc="1">
            <a:prstTxWarp prst="textNoShape">
              <a:avLst/>
            </a:prstTxWarp>
          </a:bodyPr>
          <a:lstStyle>
            <a:lvl1pPr defTabSz="912813">
              <a:defRPr sz="1200"/>
            </a:lvl1pPr>
          </a:lstStyle>
          <a:p>
            <a:pPr>
              <a:defRPr/>
            </a:pPr>
            <a:endParaRPr lang="en-CA"/>
          </a:p>
        </p:txBody>
      </p:sp>
      <p:sp>
        <p:nvSpPr>
          <p:cNvPr id="36869" name="Rectangle 5"/>
          <p:cNvSpPr>
            <a:spLocks noGrp="1" noChangeArrowheads="1"/>
          </p:cNvSpPr>
          <p:nvPr>
            <p:ph type="sldNum" sz="quarter" idx="3"/>
          </p:nvPr>
        </p:nvSpPr>
        <p:spPr bwMode="auto">
          <a:xfrm>
            <a:off x="3954463" y="8816975"/>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1" rIns="91283" bIns="45641" numCol="1" anchor="b" anchorCtr="0" compatLnSpc="1">
            <a:prstTxWarp prst="textNoShape">
              <a:avLst/>
            </a:prstTxWarp>
          </a:bodyPr>
          <a:lstStyle>
            <a:lvl1pPr algn="r" defTabSz="912813">
              <a:defRPr sz="1200"/>
            </a:lvl1pPr>
          </a:lstStyle>
          <a:p>
            <a:pPr>
              <a:defRPr/>
            </a:pPr>
            <a:fld id="{30B953FC-7ABC-4309-990C-FC85D35E5846}" type="slidenum">
              <a:rPr lang="en-CA"/>
              <a:pPr>
                <a:defRPr/>
              </a:pPr>
              <a:t>‹#›</a:t>
            </a:fld>
            <a:endParaRPr lang="en-CA"/>
          </a:p>
        </p:txBody>
      </p:sp>
    </p:spTree>
    <p:extLst>
      <p:ext uri="{BB962C8B-B14F-4D97-AF65-F5344CB8AC3E}">
        <p14:creationId xmlns:p14="http://schemas.microsoft.com/office/powerpoint/2010/main" val="3319680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7" tIns="46509" rIns="93017" bIns="46509" numCol="1" anchor="t" anchorCtr="0" compatLnSpc="1">
            <a:prstTxWarp prst="textNoShape">
              <a:avLst/>
            </a:prstTxWarp>
          </a:bodyPr>
          <a:lstStyle>
            <a:lvl1pPr defTabSz="930275">
              <a:defRPr sz="1200"/>
            </a:lvl1pPr>
          </a:lstStyle>
          <a:p>
            <a:pPr>
              <a:defRPr/>
            </a:pPr>
            <a:endParaRPr lang="en-CA"/>
          </a:p>
        </p:txBody>
      </p:sp>
      <p:sp>
        <p:nvSpPr>
          <p:cNvPr id="12291" name="Rectangle 3"/>
          <p:cNvSpPr>
            <a:spLocks noGrp="1" noChangeArrowheads="1"/>
          </p:cNvSpPr>
          <p:nvPr>
            <p:ph type="dt" idx="1"/>
          </p:nvPr>
        </p:nvSpPr>
        <p:spPr bwMode="auto">
          <a:xfrm>
            <a:off x="3954463" y="0"/>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7" tIns="46509" rIns="93017" bIns="46509" numCol="1" anchor="t" anchorCtr="0" compatLnSpc="1">
            <a:prstTxWarp prst="textNoShape">
              <a:avLst/>
            </a:prstTxWarp>
          </a:bodyPr>
          <a:lstStyle>
            <a:lvl1pPr algn="r" defTabSz="930275">
              <a:defRPr sz="1200"/>
            </a:lvl1pPr>
          </a:lstStyle>
          <a:p>
            <a:pPr>
              <a:defRPr/>
            </a:pPr>
            <a:endParaRPr lang="en-CA"/>
          </a:p>
        </p:txBody>
      </p:sp>
      <p:sp>
        <p:nvSpPr>
          <p:cNvPr id="93188"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98500" y="4410075"/>
            <a:ext cx="55880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7" tIns="46509" rIns="93017" bIns="46509"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12294" name="Rectangle 6"/>
          <p:cNvSpPr>
            <a:spLocks noGrp="1" noChangeArrowheads="1"/>
          </p:cNvSpPr>
          <p:nvPr>
            <p:ph type="ftr" sz="quarter" idx="4"/>
          </p:nvPr>
        </p:nvSpPr>
        <p:spPr bwMode="auto">
          <a:xfrm>
            <a:off x="0" y="8816975"/>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7" tIns="46509" rIns="93017" bIns="46509" numCol="1" anchor="b" anchorCtr="0" compatLnSpc="1">
            <a:prstTxWarp prst="textNoShape">
              <a:avLst/>
            </a:prstTxWarp>
          </a:bodyPr>
          <a:lstStyle>
            <a:lvl1pPr defTabSz="930275">
              <a:defRPr sz="1200"/>
            </a:lvl1pPr>
          </a:lstStyle>
          <a:p>
            <a:pPr>
              <a:defRPr/>
            </a:pPr>
            <a:endParaRPr lang="en-CA"/>
          </a:p>
        </p:txBody>
      </p:sp>
      <p:sp>
        <p:nvSpPr>
          <p:cNvPr id="12295" name="Rectangle 7"/>
          <p:cNvSpPr>
            <a:spLocks noGrp="1" noChangeArrowheads="1"/>
          </p:cNvSpPr>
          <p:nvPr>
            <p:ph type="sldNum" sz="quarter" idx="5"/>
          </p:nvPr>
        </p:nvSpPr>
        <p:spPr bwMode="auto">
          <a:xfrm>
            <a:off x="3954463" y="8816975"/>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7" tIns="46509" rIns="93017" bIns="46509" numCol="1" anchor="b" anchorCtr="0" compatLnSpc="1">
            <a:prstTxWarp prst="textNoShape">
              <a:avLst/>
            </a:prstTxWarp>
          </a:bodyPr>
          <a:lstStyle>
            <a:lvl1pPr algn="r" defTabSz="930275">
              <a:defRPr sz="1200"/>
            </a:lvl1pPr>
          </a:lstStyle>
          <a:p>
            <a:pPr>
              <a:defRPr/>
            </a:pPr>
            <a:fld id="{9BAFB95F-7332-43AF-B40E-253EC8AC9346}" type="slidenum">
              <a:rPr lang="en-CA"/>
              <a:pPr>
                <a:defRPr/>
              </a:pPr>
              <a:t>‹#›</a:t>
            </a:fld>
            <a:endParaRPr lang="en-CA"/>
          </a:p>
        </p:txBody>
      </p:sp>
    </p:spTree>
    <p:extLst>
      <p:ext uri="{BB962C8B-B14F-4D97-AF65-F5344CB8AC3E}">
        <p14:creationId xmlns:p14="http://schemas.microsoft.com/office/powerpoint/2010/main" val="1334146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0E58682D-7620-4FC1-8D96-52B9C6DBA2C7}" type="slidenum">
              <a:rPr lang="en-CA" smtClean="0"/>
              <a:pPr eaLnBrk="1" hangingPunct="1"/>
              <a:t>1</a:t>
            </a:fld>
            <a:endParaRPr lang="en-CA" smtClean="0"/>
          </a:p>
        </p:txBody>
      </p:sp>
      <p:sp>
        <p:nvSpPr>
          <p:cNvPr id="94211" name="Rectangle 2"/>
          <p:cNvSpPr>
            <a:spLocks noGrp="1" noRot="1" noChangeAspect="1" noChangeArrowheads="1" noTextEdit="1"/>
          </p:cNvSpPr>
          <p:nvPr>
            <p:ph type="sldImg"/>
          </p:nvPr>
        </p:nvSpPr>
        <p:spPr>
          <a:xfrm>
            <a:off x="1181100" y="704850"/>
            <a:ext cx="4624388" cy="3468688"/>
          </a:xfrm>
          <a:ln/>
        </p:spPr>
      </p:sp>
      <p:sp>
        <p:nvSpPr>
          <p:cNvPr id="94212" name="Rectangle 3"/>
          <p:cNvSpPr>
            <a:spLocks noGrp="1" noChangeArrowheads="1"/>
          </p:cNvSpPr>
          <p:nvPr>
            <p:ph type="body" idx="1"/>
          </p:nvPr>
        </p:nvSpPr>
        <p:spPr>
          <a:xfrm>
            <a:off x="930275" y="4406900"/>
            <a:ext cx="5124450" cy="4176713"/>
          </a:xfrm>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pPr eaLnBrk="1" hangingPunct="1"/>
            <a:r>
              <a:rPr lang="en-CA" dirty="0" err="1" smtClean="0"/>
              <a:t>Greenseeker</a:t>
            </a:r>
            <a:r>
              <a:rPr lang="en-CA" dirty="0" smtClean="0"/>
              <a:t> NDVI readings in Ottawa had a strong correlation with soil nitrate levels measured at the 20% flowering stage in both 2011 and 2012, indicating canopy reflectance signature</a:t>
            </a:r>
            <a:r>
              <a:rPr lang="en-CA" baseline="0" dirty="0" smtClean="0"/>
              <a:t> was a good indicator of soil N supplying power</a:t>
            </a:r>
            <a:r>
              <a:rPr lang="en-CA" dirty="0" smtClean="0"/>
              <a:t>.  </a:t>
            </a:r>
          </a:p>
        </p:txBody>
      </p:sp>
      <p:sp>
        <p:nvSpPr>
          <p:cNvPr id="107524"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18626387-87A6-4E27-A3B0-5ECBEFD8C0E1}" type="slidenum">
              <a:rPr lang="en-CA" smtClean="0">
                <a:solidFill>
                  <a:prstClr val="black"/>
                </a:solidFill>
              </a:rPr>
              <a:pPr eaLnBrk="1" hangingPunct="1"/>
              <a:t>17</a:t>
            </a:fld>
            <a:endParaRPr lang="en-CA"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pPr eaLnBrk="1" hangingPunct="1"/>
            <a:r>
              <a:rPr lang="en-CA" dirty="0" smtClean="0"/>
              <a:t>There was also a strong correlation between canopy reflectance measured by </a:t>
            </a:r>
            <a:r>
              <a:rPr lang="en-CA" dirty="0" err="1" smtClean="0"/>
              <a:t>Greenseeker</a:t>
            </a:r>
            <a:r>
              <a:rPr lang="en-CA" dirty="0" smtClean="0"/>
              <a:t> at early flowering and canola grain yields at Ottawa and the Guelph sites in 2011, but due to severe drought that occurred during the</a:t>
            </a:r>
            <a:r>
              <a:rPr lang="en-CA" baseline="0" dirty="0" smtClean="0"/>
              <a:t> grain filling period in 2012, there was no correlation between yield and NDVI at the Ottawa site in 2012</a:t>
            </a:r>
            <a:r>
              <a:rPr lang="en-CA" dirty="0" smtClean="0"/>
              <a:t>.  </a:t>
            </a:r>
          </a:p>
        </p:txBody>
      </p:sp>
      <p:sp>
        <p:nvSpPr>
          <p:cNvPr id="108548"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9CCA6249-328C-4812-BF69-AA32117C9567}" type="slidenum">
              <a:rPr lang="en-CA" smtClean="0">
                <a:solidFill>
                  <a:prstClr val="black"/>
                </a:solidFill>
              </a:rPr>
              <a:pPr eaLnBrk="1" hangingPunct="1"/>
              <a:t>18</a:t>
            </a:fld>
            <a:endParaRPr lang="en-CA"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most cases, </a:t>
            </a:r>
            <a:r>
              <a:rPr lang="en-CA" dirty="0" err="1" smtClean="0"/>
              <a:t>sidedress</a:t>
            </a:r>
            <a:r>
              <a:rPr lang="en-CA" dirty="0" smtClean="0"/>
              <a:t> application of N had significantly higher yields than the plots that received the same amount of N before planting (100, 150 and 200 kg ha-1). On average, for every kilogram of N applied, canola yields increased by 9.7 kg ha-1 for </a:t>
            </a:r>
            <a:r>
              <a:rPr lang="en-CA" dirty="0" err="1" smtClean="0"/>
              <a:t>preplant</a:t>
            </a:r>
            <a:r>
              <a:rPr lang="en-CA" dirty="0" smtClean="0"/>
              <a:t> application.   However, when additional N was </a:t>
            </a:r>
            <a:r>
              <a:rPr lang="en-CA" dirty="0" err="1" smtClean="0"/>
              <a:t>sidedressed</a:t>
            </a:r>
            <a:r>
              <a:rPr lang="en-CA" dirty="0" smtClean="0"/>
              <a:t> later in June, yield increased by 13.7 kg ha-1.</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19</a:t>
            </a:fld>
            <a:endParaRPr lang="en-CA"/>
          </a:p>
        </p:txBody>
      </p:sp>
    </p:spTree>
    <p:extLst>
      <p:ext uri="{BB962C8B-B14F-4D97-AF65-F5344CB8AC3E}">
        <p14:creationId xmlns:p14="http://schemas.microsoft.com/office/powerpoint/2010/main" val="400801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4DD2C4C4-52B6-4205-9E49-AA9E78B0DAB7}" type="slidenum">
              <a:rPr lang="en-CA" smtClean="0">
                <a:solidFill>
                  <a:prstClr val="black"/>
                </a:solidFill>
              </a:rPr>
              <a:pPr eaLnBrk="1" hangingPunct="1"/>
              <a:t>22</a:t>
            </a:fld>
            <a:endParaRPr lang="en-CA" smtClean="0">
              <a:solidFill>
                <a:prstClr val="black"/>
              </a:solidFill>
            </a:endParaRPr>
          </a:p>
        </p:txBody>
      </p:sp>
      <p:sp>
        <p:nvSpPr>
          <p:cNvPr id="115715" name="Rectangle 2"/>
          <p:cNvSpPr>
            <a:spLocks noGrp="1" noRot="1" noChangeAspect="1" noChangeArrowheads="1" noTextEdit="1"/>
          </p:cNvSpPr>
          <p:nvPr>
            <p:ph type="sldImg"/>
          </p:nvPr>
        </p:nvSpPr>
        <p:spPr>
          <a:xfrm>
            <a:off x="1171575" y="696913"/>
            <a:ext cx="4641850" cy="3481387"/>
          </a:xfrm>
          <a:ln/>
        </p:spPr>
      </p:sp>
      <p:sp>
        <p:nvSpPr>
          <p:cNvPr id="115716" name="Rectangle 3"/>
          <p:cNvSpPr>
            <a:spLocks noGrp="1" noChangeArrowheads="1"/>
          </p:cNvSpPr>
          <p:nvPr>
            <p:ph type="body" idx="1"/>
          </p:nvPr>
        </p:nvSpPr>
        <p:spPr>
          <a:xfrm>
            <a:off x="698500" y="4410075"/>
            <a:ext cx="5588000" cy="4176713"/>
          </a:xfrm>
          <a:noFill/>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Canola </a:t>
            </a:r>
            <a:r>
              <a:rPr lang="en-CA" sz="1200" kern="1200" dirty="0" smtClean="0">
                <a:solidFill>
                  <a:schemeClr val="tx1"/>
                </a:solidFill>
                <a:effectLst/>
                <a:latin typeface="Arial" charset="0"/>
                <a:ea typeface="+mn-ea"/>
                <a:cs typeface="+mn-cs"/>
              </a:rPr>
              <a:t>is still a relatively new crop in Eastern Canada. Between 2006 and 2011, canola production in Eastern Canada (Ontario and east) increased 305% to over 141,000 acres, while farm cash receipts increased almost 700% to $46.3 million.</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2</a:t>
            </a:fld>
            <a:endParaRPr lang="en-CA"/>
          </a:p>
        </p:txBody>
      </p:sp>
    </p:spTree>
    <p:extLst>
      <p:ext uri="{BB962C8B-B14F-4D97-AF65-F5344CB8AC3E}">
        <p14:creationId xmlns:p14="http://schemas.microsoft.com/office/powerpoint/2010/main" val="116791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Crushing company needs a stable supply of high quality oilseed, growers</a:t>
            </a:r>
            <a:r>
              <a:rPr lang="en-CA" baseline="0" dirty="0" smtClean="0"/>
              <a:t> want to improve canola productivity and their profitability. To do, cultivars more adaptable to climate variability are required, best management practices are tested and locally available, so that they will minimize negative impacts on the environment.</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3</a:t>
            </a:fld>
            <a:endParaRPr lang="en-CA"/>
          </a:p>
        </p:txBody>
      </p:sp>
    </p:spTree>
    <p:extLst>
      <p:ext uri="{BB962C8B-B14F-4D97-AF65-F5344CB8AC3E}">
        <p14:creationId xmlns:p14="http://schemas.microsoft.com/office/powerpoint/2010/main" val="327760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Traditionally, we based on experience and soil N test as a tool for fertilizer recommendation. However, soil sampling and chemical analysis are both labor and time-consuming, it is therefore impractical to account</a:t>
            </a:r>
            <a:r>
              <a:rPr lang="en-CA" baseline="0" dirty="0" smtClean="0"/>
              <a:t> for </a:t>
            </a:r>
            <a:r>
              <a:rPr lang="en-CA" dirty="0" smtClean="0"/>
              <a:t>the large spatial variability.</a:t>
            </a:r>
            <a:r>
              <a:rPr lang="en-CA" baseline="0" dirty="0" smtClean="0"/>
              <a:t>  </a:t>
            </a:r>
            <a:r>
              <a:rPr kumimoji="0" lang="en-CA" sz="1200" b="0" i="0" u="none" strike="noStrike" kern="1200" cap="none" spc="0" normalizeH="0" baseline="0" noProof="0" dirty="0" smtClean="0">
                <a:ln>
                  <a:noFill/>
                </a:ln>
                <a:solidFill>
                  <a:srgbClr val="000000"/>
                </a:solidFill>
                <a:effectLst/>
                <a:uLnTx/>
                <a:uFillTx/>
                <a:latin typeface="Arial" charset="0"/>
                <a:ea typeface="+mn-ea"/>
                <a:cs typeface="+mn-cs"/>
              </a:rPr>
              <a:t>Optical sensing technology offers promising for on-the-go variable application of N to account for spatial variability to improve NUE. </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4</a:t>
            </a:fld>
            <a:endParaRPr lang="en-CA"/>
          </a:p>
        </p:txBody>
      </p:sp>
    </p:spTree>
    <p:extLst>
      <p:ext uri="{BB962C8B-B14F-4D97-AF65-F5344CB8AC3E}">
        <p14:creationId xmlns:p14="http://schemas.microsoft.com/office/powerpoint/2010/main" val="31857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this technique</a:t>
            </a:r>
            <a:r>
              <a:rPr lang="en-CA" baseline="0" dirty="0" smtClean="0"/>
              <a:t> may be affected by soil and environmental conditions. For example, i</a:t>
            </a:r>
            <a:r>
              <a:rPr lang="en-CA" dirty="0" smtClean="0"/>
              <a:t>n 2005, shortly before </a:t>
            </a:r>
            <a:r>
              <a:rPr lang="en-CA" dirty="0" err="1" smtClean="0"/>
              <a:t>sidedressing</a:t>
            </a:r>
            <a:r>
              <a:rPr lang="en-CA" dirty="0" smtClean="0"/>
              <a:t>, canopy reflectance measured with the handheld </a:t>
            </a:r>
            <a:r>
              <a:rPr lang="en-CA" dirty="0" err="1" smtClean="0"/>
              <a:t>GreenSeeker</a:t>
            </a:r>
            <a:r>
              <a:rPr lang="en-CA" dirty="0" smtClean="0"/>
              <a:t> clearly differentiated plots with low </a:t>
            </a:r>
            <a:r>
              <a:rPr lang="en-CA" dirty="0" err="1" smtClean="0"/>
              <a:t>preplant</a:t>
            </a:r>
            <a:r>
              <a:rPr lang="en-CA" dirty="0" smtClean="0"/>
              <a:t> N from well fertilized plots. However, in 2006, </a:t>
            </a:r>
            <a:r>
              <a:rPr lang="en-US" sz="1200" dirty="0" smtClean="0">
                <a:effectLst/>
                <a:latin typeface="Times New Roman"/>
                <a:ea typeface="Times New Roman"/>
              </a:rPr>
              <a:t>the NDVI data could not separate N treatments greater than 30 kg N ha</a:t>
            </a:r>
            <a:r>
              <a:rPr lang="en-US" sz="1200" baseline="30000" dirty="0" smtClean="0">
                <a:effectLst/>
                <a:latin typeface="Times New Roman"/>
                <a:ea typeface="Times New Roman"/>
              </a:rPr>
              <a:t>-1 </a:t>
            </a:r>
            <a:r>
              <a:rPr lang="en-US" sz="1200" baseline="0" dirty="0" smtClean="0">
                <a:effectLst/>
                <a:latin typeface="Times New Roman"/>
                <a:ea typeface="Times New Roman"/>
              </a:rPr>
              <a:t>as</a:t>
            </a:r>
            <a:r>
              <a:rPr lang="en-CA" baseline="0" dirty="0" smtClean="0"/>
              <a:t> </a:t>
            </a:r>
            <a:r>
              <a:rPr lang="en-CA" dirty="0" smtClean="0"/>
              <a:t>NDVI was negatively associated with </a:t>
            </a:r>
            <a:r>
              <a:rPr lang="en-CA" dirty="0" err="1" smtClean="0"/>
              <a:t>preplant</a:t>
            </a:r>
            <a:r>
              <a:rPr lang="en-CA" dirty="0" smtClean="0"/>
              <a:t> N application rates.  This two field was site-by-site, while in 2005 we had a warm spring and the</a:t>
            </a:r>
            <a:r>
              <a:rPr lang="en-CA" baseline="0" dirty="0" smtClean="0"/>
              <a:t> soil pH was 6.9. In 2006, it was a cool spring and the soil pH was averaged 6.0. </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5</a:t>
            </a:fld>
            <a:endParaRPr lang="en-CA"/>
          </a:p>
        </p:txBody>
      </p:sp>
    </p:spTree>
    <p:extLst>
      <p:ext uri="{BB962C8B-B14F-4D97-AF65-F5344CB8AC3E}">
        <p14:creationId xmlns:p14="http://schemas.microsoft.com/office/powerpoint/2010/main" val="2181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pPr eaLnBrk="1" hangingPunct="1"/>
            <a:r>
              <a:rPr lang="en-US" dirty="0" smtClean="0"/>
              <a:t>This is a co-op farmer’s field of size roughly 21 ha or over 50 acres in 2012. We divided the field into 12 strips to implement</a:t>
            </a:r>
            <a:r>
              <a:rPr lang="en-US" baseline="0" dirty="0" smtClean="0"/>
              <a:t> different levels of N applied at </a:t>
            </a:r>
            <a:r>
              <a:rPr lang="en-US" baseline="0" dirty="0" err="1" smtClean="0"/>
              <a:t>preplant</a:t>
            </a:r>
            <a:r>
              <a:rPr lang="en-US" baseline="0" dirty="0" smtClean="0"/>
              <a:t>.</a:t>
            </a:r>
            <a:endParaRPr lang="en-US" dirty="0" smtClean="0"/>
          </a:p>
        </p:txBody>
      </p:sp>
      <p:sp>
        <p:nvSpPr>
          <p:cNvPr id="112644" name="Slide Number Placeholder 3"/>
          <p:cNvSpPr>
            <a:spLocks noGrp="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B7FFA055-CD15-4CFB-83BE-5697882E202A}" type="slidenum">
              <a:rPr lang="en-US" smtClean="0">
                <a:solidFill>
                  <a:srgbClr val="000000"/>
                </a:solidFill>
              </a:rPr>
              <a:pPr eaLnBrk="1" hangingPunct="1"/>
              <a:t>13</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included 4 N treatments and replicated 3 times.  Clearly N was not utilized efficiently as within a </a:t>
            </a:r>
            <a:r>
              <a:rPr lang="en-CA" dirty="0" err="1" smtClean="0"/>
              <a:t>strip</a:t>
            </a:r>
            <a:r>
              <a:rPr lang="en-CA" baseline="0" dirty="0" err="1" smtClean="0"/>
              <a:t>because</a:t>
            </a:r>
            <a:r>
              <a:rPr lang="en-CA" baseline="0" dirty="0" smtClean="0"/>
              <a:t> </a:t>
            </a:r>
            <a:r>
              <a:rPr lang="en-CA" baseline="0" dirty="0" smtClean="0"/>
              <a:t>there was large spatial variability in soil fertility and field productivity potentials.  For example, seed yield varied across the field from </a:t>
            </a:r>
            <a:r>
              <a:rPr lang="en-CA" baseline="0" dirty="0" smtClean="0"/>
              <a:t>&lt; ½ </a:t>
            </a:r>
            <a:r>
              <a:rPr lang="en-CA" baseline="0" dirty="0" smtClean="0"/>
              <a:t>a ton to 4.3 t/ha, but compared to 0 N treatment, the highest N treatment only resulted in a yield increase of 5.8%. Even worse, from 50 to 150 kg N/ha treatments, the yield increase was only 2.3% or for each additional kg N/ha, yield increased only 0.6 kg/ha! Clearly it was necessary to supply in season N application according to spatial patterns!</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14</a:t>
            </a:fld>
            <a:endParaRPr lang="en-CA"/>
          </a:p>
        </p:txBody>
      </p:sp>
    </p:spTree>
    <p:extLst>
      <p:ext uri="{BB962C8B-B14F-4D97-AF65-F5344CB8AC3E}">
        <p14:creationId xmlns:p14="http://schemas.microsoft.com/office/powerpoint/2010/main" val="378564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a:t>
            </a:r>
            <a:r>
              <a:rPr lang="en-CA" baseline="0" dirty="0" smtClean="0"/>
              <a:t> this year, spring was a bit cool with lots of rains. Development of the canola crop was slow. On June 10, the crop reached 4 fully expanded leaf stage  and </a:t>
            </a:r>
            <a:r>
              <a:rPr lang="en-CA" baseline="0" dirty="0" err="1" smtClean="0"/>
              <a:t>sidedress</a:t>
            </a:r>
            <a:r>
              <a:rPr lang="en-CA" baseline="0" dirty="0" smtClean="0"/>
              <a:t> was applied in mid June. At that time, </a:t>
            </a:r>
            <a:r>
              <a:rPr lang="en-CA" baseline="0" dirty="0" err="1" smtClean="0"/>
              <a:t>GreenSeeker</a:t>
            </a:r>
            <a:r>
              <a:rPr lang="en-CA" baseline="0" dirty="0" smtClean="0"/>
              <a:t> delineated 0 N plots from </a:t>
            </a:r>
            <a:r>
              <a:rPr lang="en-CA" baseline="0" dirty="0" err="1" smtClean="0"/>
              <a:t>preplant</a:t>
            </a:r>
            <a:r>
              <a:rPr lang="en-CA" baseline="0" dirty="0" smtClean="0"/>
              <a:t> N treatments up to 100 kg /ha for variety L150. Shortly after </a:t>
            </a:r>
            <a:r>
              <a:rPr lang="en-CA" baseline="0" dirty="0" err="1" smtClean="0"/>
              <a:t>sidedress</a:t>
            </a:r>
            <a:r>
              <a:rPr lang="en-CA" baseline="0" dirty="0" smtClean="0"/>
              <a:t>, canopy reflectance differed among N treatments for both cultivars. It was noted that the highest N treatment had the lowest NDVI value for both cultivars up to June 13, and still low NDVI up to June 21.</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15</a:t>
            </a:fld>
            <a:endParaRPr lang="en-CA"/>
          </a:p>
        </p:txBody>
      </p:sp>
    </p:spTree>
    <p:extLst>
      <p:ext uri="{BB962C8B-B14F-4D97-AF65-F5344CB8AC3E}">
        <p14:creationId xmlns:p14="http://schemas.microsoft.com/office/powerpoint/2010/main" val="2580645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the North Bay site, the spring was also cool and rainy but the field had a higher pH value. Canopy reflectance was measured before </a:t>
            </a:r>
            <a:r>
              <a:rPr lang="en-CA" dirty="0" err="1" smtClean="0"/>
              <a:t>sidedress</a:t>
            </a:r>
            <a:r>
              <a:rPr lang="en-CA" dirty="0" smtClean="0"/>
              <a:t> application, </a:t>
            </a:r>
            <a:r>
              <a:rPr kumimoji="0" lang="en-CA" sz="1200" b="0" i="0" u="none" strike="noStrike" kern="1200" cap="none" spc="0" normalizeH="0" baseline="0" noProof="0" dirty="0" smtClean="0">
                <a:ln>
                  <a:noFill/>
                </a:ln>
                <a:solidFill>
                  <a:srgbClr val="000000"/>
                </a:solidFill>
                <a:effectLst/>
                <a:uLnTx/>
                <a:uFillTx/>
                <a:latin typeface="Arial" charset="0"/>
                <a:ea typeface="+mn-ea"/>
                <a:cs typeface="+mn-cs"/>
              </a:rPr>
              <a:t>using a Crop Scan </a:t>
            </a:r>
            <a:r>
              <a:rPr kumimoji="0" lang="en-CA" sz="1200" b="0" i="0" u="none" strike="noStrike" kern="1200" cap="none" spc="0" normalizeH="0" baseline="0" noProof="0" dirty="0" err="1" smtClean="0">
                <a:ln>
                  <a:noFill/>
                </a:ln>
                <a:solidFill>
                  <a:srgbClr val="000000"/>
                </a:solidFill>
                <a:effectLst/>
                <a:uLnTx/>
                <a:uFillTx/>
                <a:latin typeface="Arial" charset="0"/>
                <a:ea typeface="+mn-ea"/>
                <a:cs typeface="+mn-cs"/>
              </a:rPr>
              <a:t>multispectrophotometer</a:t>
            </a:r>
            <a:r>
              <a:rPr lang="en-CA" dirty="0" smtClean="0"/>
              <a:t>. The</a:t>
            </a:r>
            <a:r>
              <a:rPr lang="en-CA" baseline="0" dirty="0" smtClean="0"/>
              <a:t> calculated NDVI values clearly separated </a:t>
            </a:r>
            <a:r>
              <a:rPr lang="en-CA" baseline="0" dirty="0" err="1" smtClean="0"/>
              <a:t>preplant</a:t>
            </a:r>
            <a:r>
              <a:rPr lang="en-CA" baseline="0" dirty="0" smtClean="0"/>
              <a:t> N treatments, and with larger NDVI values on June 24 than on June 18.</a:t>
            </a:r>
            <a:endParaRPr lang="en-CA" dirty="0"/>
          </a:p>
        </p:txBody>
      </p:sp>
      <p:sp>
        <p:nvSpPr>
          <p:cNvPr id="4" name="Slide Number Placeholder 3"/>
          <p:cNvSpPr>
            <a:spLocks noGrp="1"/>
          </p:cNvSpPr>
          <p:nvPr>
            <p:ph type="sldNum" sz="quarter" idx="10"/>
          </p:nvPr>
        </p:nvSpPr>
        <p:spPr/>
        <p:txBody>
          <a:bodyPr/>
          <a:lstStyle/>
          <a:p>
            <a:pPr>
              <a:defRPr/>
            </a:pPr>
            <a:fld id="{9BAFB95F-7332-43AF-B40E-253EC8AC9346}" type="slidenum">
              <a:rPr lang="en-CA" smtClean="0"/>
              <a:pPr>
                <a:defRPr/>
              </a:pPr>
              <a:t>16</a:t>
            </a:fld>
            <a:endParaRPr lang="en-CA"/>
          </a:p>
        </p:txBody>
      </p:sp>
    </p:spTree>
    <p:extLst>
      <p:ext uri="{BB962C8B-B14F-4D97-AF65-F5344CB8AC3E}">
        <p14:creationId xmlns:p14="http://schemas.microsoft.com/office/powerpoint/2010/main" val="114120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36832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86156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40545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01866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989909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012609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47625"/>
            <a:ext cx="2109787" cy="6003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4950" y="47625"/>
            <a:ext cx="6180138" cy="600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09585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25400"/>
            <a:ext cx="8821737" cy="7381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34950" y="1185863"/>
            <a:ext cx="4144963"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32313" y="1185863"/>
            <a:ext cx="4144962" cy="486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4699432"/>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3523980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879246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80120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6016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61170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88450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7919626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3946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653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9436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406384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060481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55612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60101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0052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3496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53285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41735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229767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275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782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88474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92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62186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5263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45776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958275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48410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9375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8451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92131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63848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3361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855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861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4246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29125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15668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217576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3634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7983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64367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71974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6324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548411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573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788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8701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55090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74948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45052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02945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9947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6508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30035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70401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627393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442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2619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4233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443395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1417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smtClean="0"/>
          </a:p>
        </p:txBody>
      </p:sp>
    </p:spTree>
    <p:extLst>
      <p:ext uri="{BB962C8B-B14F-4D97-AF65-F5344CB8AC3E}">
        <p14:creationId xmlns:p14="http://schemas.microsoft.com/office/powerpoint/2010/main" val="43209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33668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2281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2113045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extLst>
      <p:ext uri="{BB962C8B-B14F-4D97-AF65-F5344CB8AC3E}">
        <p14:creationId xmlns:p14="http://schemas.microsoft.com/office/powerpoint/2010/main" val="3064349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53639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6846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35901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17962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769967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047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416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91620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99821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8135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381115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5703605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8793B016-085F-4466-B4C9-C367B2BD6F29}"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3C5DBF3-43D8-4370-89BD-6F058E061739}" type="slidenum">
              <a:rPr lang="en-CA"/>
              <a:pPr>
                <a:defRPr/>
              </a:pPr>
              <a:t>‹#›</a:t>
            </a:fld>
            <a:endParaRPr lang="en-CA"/>
          </a:p>
        </p:txBody>
      </p:sp>
    </p:spTree>
    <p:extLst>
      <p:ext uri="{BB962C8B-B14F-4D97-AF65-F5344CB8AC3E}">
        <p14:creationId xmlns:p14="http://schemas.microsoft.com/office/powerpoint/2010/main" val="674196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BEF2284-C8BF-4206-BE30-95A70BF825BD}"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9702634-BF7F-4CA0-8B75-47D3DD452A7D}" type="slidenum">
              <a:rPr lang="en-CA"/>
              <a:pPr>
                <a:defRPr/>
              </a:pPr>
              <a:t>‹#›</a:t>
            </a:fld>
            <a:endParaRPr lang="en-CA"/>
          </a:p>
        </p:txBody>
      </p:sp>
    </p:spTree>
    <p:extLst>
      <p:ext uri="{BB962C8B-B14F-4D97-AF65-F5344CB8AC3E}">
        <p14:creationId xmlns:p14="http://schemas.microsoft.com/office/powerpoint/2010/main" val="12255151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775CC51-DED8-41CC-AEF3-9F8CA3F22DFB}"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C4A0BCA-572D-4778-AD22-38B3E125141B}" type="slidenum">
              <a:rPr lang="en-CA"/>
              <a:pPr>
                <a:defRPr/>
              </a:pPr>
              <a:t>‹#›</a:t>
            </a:fld>
            <a:endParaRPr lang="en-CA"/>
          </a:p>
        </p:txBody>
      </p:sp>
    </p:spTree>
    <p:extLst>
      <p:ext uri="{BB962C8B-B14F-4D97-AF65-F5344CB8AC3E}">
        <p14:creationId xmlns:p14="http://schemas.microsoft.com/office/powerpoint/2010/main" val="14193655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C2D5470-9120-4B60-99E0-C8A7CA82AFE7}" type="datetimeFigureOut">
              <a:rPr lang="en-CA"/>
              <a:pPr>
                <a:defRPr/>
              </a:pPr>
              <a:t>2013-08-01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5E81B44-6A79-47EE-85D6-82F4E14A59ED}" type="slidenum">
              <a:rPr lang="en-CA"/>
              <a:pPr>
                <a:defRPr/>
              </a:pPr>
              <a:t>‹#›</a:t>
            </a:fld>
            <a:endParaRPr lang="en-CA"/>
          </a:p>
        </p:txBody>
      </p:sp>
    </p:spTree>
    <p:extLst>
      <p:ext uri="{BB962C8B-B14F-4D97-AF65-F5344CB8AC3E}">
        <p14:creationId xmlns:p14="http://schemas.microsoft.com/office/powerpoint/2010/main" val="1726744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2D26DFCC-6754-429F-9480-67CE313C9DAD}" type="datetimeFigureOut">
              <a:rPr lang="en-CA"/>
              <a:pPr>
                <a:defRPr/>
              </a:pPr>
              <a:t>2013-08-01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D8AF2B8A-4D65-4273-B8EF-819A7C595E98}" type="slidenum">
              <a:rPr lang="en-CA"/>
              <a:pPr>
                <a:defRPr/>
              </a:pPr>
              <a:t>‹#›</a:t>
            </a:fld>
            <a:endParaRPr lang="en-CA"/>
          </a:p>
        </p:txBody>
      </p:sp>
    </p:spTree>
    <p:extLst>
      <p:ext uri="{BB962C8B-B14F-4D97-AF65-F5344CB8AC3E}">
        <p14:creationId xmlns:p14="http://schemas.microsoft.com/office/powerpoint/2010/main" val="230693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8648C60-E5E4-45C4-B042-036D344FD082}" type="datetimeFigureOut">
              <a:rPr lang="en-CA"/>
              <a:pPr>
                <a:defRPr/>
              </a:pPr>
              <a:t>2013-08-01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44CB840D-A19C-4678-B67F-E6431337FAAA}" type="slidenum">
              <a:rPr lang="en-CA"/>
              <a:pPr>
                <a:defRPr/>
              </a:pPr>
              <a:t>‹#›</a:t>
            </a:fld>
            <a:endParaRPr lang="en-CA"/>
          </a:p>
        </p:txBody>
      </p:sp>
    </p:spTree>
    <p:extLst>
      <p:ext uri="{BB962C8B-B14F-4D97-AF65-F5344CB8AC3E}">
        <p14:creationId xmlns:p14="http://schemas.microsoft.com/office/powerpoint/2010/main" val="32107710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8599FB-C00B-44FA-9F73-CB0AE1C1B6D2}" type="datetimeFigureOut">
              <a:rPr lang="en-CA"/>
              <a:pPr>
                <a:defRPr/>
              </a:pPr>
              <a:t>2013-08-01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DC9E6839-ECAF-4336-8052-F2C0DB95EDAE}" type="slidenum">
              <a:rPr lang="en-CA"/>
              <a:pPr>
                <a:defRPr/>
              </a:pPr>
              <a:t>‹#›</a:t>
            </a:fld>
            <a:endParaRPr lang="en-CA"/>
          </a:p>
        </p:txBody>
      </p:sp>
    </p:spTree>
    <p:extLst>
      <p:ext uri="{BB962C8B-B14F-4D97-AF65-F5344CB8AC3E}">
        <p14:creationId xmlns:p14="http://schemas.microsoft.com/office/powerpoint/2010/main" val="3489168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B8F0D-E62A-437D-9BE4-15E5C1AA1CE7}" type="datetimeFigureOut">
              <a:rPr lang="en-CA"/>
              <a:pPr>
                <a:defRPr/>
              </a:pPr>
              <a:t>2013-08-01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B15853E-DE3F-4027-9DFB-D696475000B1}" type="slidenum">
              <a:rPr lang="en-CA"/>
              <a:pPr>
                <a:defRPr/>
              </a:pPr>
              <a:t>‹#›</a:t>
            </a:fld>
            <a:endParaRPr lang="en-CA"/>
          </a:p>
        </p:txBody>
      </p:sp>
    </p:spTree>
    <p:extLst>
      <p:ext uri="{BB962C8B-B14F-4D97-AF65-F5344CB8AC3E}">
        <p14:creationId xmlns:p14="http://schemas.microsoft.com/office/powerpoint/2010/main" val="191939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0387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9AC241-B0E5-4FFD-89F1-5AB795FC1182}" type="datetimeFigureOut">
              <a:rPr lang="en-CA"/>
              <a:pPr>
                <a:defRPr/>
              </a:pPr>
              <a:t>2013-08-01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7ADFC58-98E5-401B-A9CC-B0EFA25FCEF8}" type="slidenum">
              <a:rPr lang="en-CA"/>
              <a:pPr>
                <a:defRPr/>
              </a:pPr>
              <a:t>‹#›</a:t>
            </a:fld>
            <a:endParaRPr lang="en-CA"/>
          </a:p>
        </p:txBody>
      </p:sp>
    </p:spTree>
    <p:extLst>
      <p:ext uri="{BB962C8B-B14F-4D97-AF65-F5344CB8AC3E}">
        <p14:creationId xmlns:p14="http://schemas.microsoft.com/office/powerpoint/2010/main" val="39019587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797D275-9B3D-4733-9CB0-BC13BE113EF1}"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4B9286E-E326-4F36-8E32-8260DA3464BE}" type="slidenum">
              <a:rPr lang="en-CA"/>
              <a:pPr>
                <a:defRPr/>
              </a:pPr>
              <a:t>‹#›</a:t>
            </a:fld>
            <a:endParaRPr lang="en-CA"/>
          </a:p>
        </p:txBody>
      </p:sp>
    </p:spTree>
    <p:extLst>
      <p:ext uri="{BB962C8B-B14F-4D97-AF65-F5344CB8AC3E}">
        <p14:creationId xmlns:p14="http://schemas.microsoft.com/office/powerpoint/2010/main" val="30619251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B3D8AE4-DEF9-44F2-84D1-07642E5DD3A0}"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FF8605C-8E85-4A6E-831A-92287757B282}" type="slidenum">
              <a:rPr lang="en-CA"/>
              <a:pPr>
                <a:defRPr/>
              </a:pPr>
              <a:t>‹#›</a:t>
            </a:fld>
            <a:endParaRPr lang="en-CA"/>
          </a:p>
        </p:txBody>
      </p:sp>
    </p:spTree>
    <p:extLst>
      <p:ext uri="{BB962C8B-B14F-4D97-AF65-F5344CB8AC3E}">
        <p14:creationId xmlns:p14="http://schemas.microsoft.com/office/powerpoint/2010/main" val="38028136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74C42B0-A01B-4C92-99CF-0E64B610B038}"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C0040A1-CED0-4C06-A95E-15D7372D868F}" type="slidenum">
              <a:rPr lang="en-CA"/>
              <a:pPr>
                <a:defRPr/>
              </a:pPr>
              <a:t>‹#›</a:t>
            </a:fld>
            <a:endParaRPr lang="en-CA"/>
          </a:p>
        </p:txBody>
      </p:sp>
    </p:spTree>
    <p:extLst>
      <p:ext uri="{BB962C8B-B14F-4D97-AF65-F5344CB8AC3E}">
        <p14:creationId xmlns:p14="http://schemas.microsoft.com/office/powerpoint/2010/main" val="6937219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1460FFC-A8FB-4718-A71A-0CE98ACA5A85}"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105490D-16FF-40AD-9ECB-7EFAEC32A730}" type="slidenum">
              <a:rPr lang="en-CA"/>
              <a:pPr>
                <a:defRPr/>
              </a:pPr>
              <a:t>‹#›</a:t>
            </a:fld>
            <a:endParaRPr lang="en-CA"/>
          </a:p>
        </p:txBody>
      </p:sp>
    </p:spTree>
    <p:extLst>
      <p:ext uri="{BB962C8B-B14F-4D97-AF65-F5344CB8AC3E}">
        <p14:creationId xmlns:p14="http://schemas.microsoft.com/office/powerpoint/2010/main" val="6249064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E7089BA-3C75-468B-9F24-9CCDA163EBCC}"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C5DDB06-C246-4BEC-AF4C-54D4A7DC66E1}" type="slidenum">
              <a:rPr lang="en-CA"/>
              <a:pPr>
                <a:defRPr/>
              </a:pPr>
              <a:t>‹#›</a:t>
            </a:fld>
            <a:endParaRPr lang="en-CA"/>
          </a:p>
        </p:txBody>
      </p:sp>
    </p:spTree>
    <p:extLst>
      <p:ext uri="{BB962C8B-B14F-4D97-AF65-F5344CB8AC3E}">
        <p14:creationId xmlns:p14="http://schemas.microsoft.com/office/powerpoint/2010/main" val="694934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32A2720-9C70-4D03-89DD-C751E2587AF6}" type="datetimeFigureOut">
              <a:rPr lang="en-CA"/>
              <a:pPr>
                <a:defRPr/>
              </a:pPr>
              <a:t>2013-08-01</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F4194F6-2738-4E6E-AA68-BCC3C828B999}" type="slidenum">
              <a:rPr lang="en-CA"/>
              <a:pPr>
                <a:defRPr/>
              </a:pPr>
              <a:t>‹#›</a:t>
            </a:fld>
            <a:endParaRPr lang="en-CA"/>
          </a:p>
        </p:txBody>
      </p:sp>
    </p:spTree>
    <p:extLst>
      <p:ext uri="{BB962C8B-B14F-4D97-AF65-F5344CB8AC3E}">
        <p14:creationId xmlns:p14="http://schemas.microsoft.com/office/powerpoint/2010/main" val="1650345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713004C-1A40-4BD0-95CA-CC24AA1C4144}" type="datetimeFigureOut">
              <a:rPr lang="en-CA"/>
              <a:pPr>
                <a:defRPr/>
              </a:pPr>
              <a:t>2013-08-01</a:t>
            </a:fld>
            <a:endParaRPr lang="en-CA"/>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5D77F64-A889-4E6B-9717-57000E3C2D9D}" type="slidenum">
              <a:rPr lang="en-CA"/>
              <a:pPr>
                <a:defRPr/>
              </a:pPr>
              <a:t>‹#›</a:t>
            </a:fld>
            <a:endParaRPr lang="en-CA"/>
          </a:p>
        </p:txBody>
      </p:sp>
    </p:spTree>
    <p:extLst>
      <p:ext uri="{BB962C8B-B14F-4D97-AF65-F5344CB8AC3E}">
        <p14:creationId xmlns:p14="http://schemas.microsoft.com/office/powerpoint/2010/main" val="540272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D3476E4-313B-4133-8847-426E7CEFEC71}" type="datetimeFigureOut">
              <a:rPr lang="en-CA"/>
              <a:pPr>
                <a:defRPr/>
              </a:pPr>
              <a:t>2013-08-01</a:t>
            </a:fld>
            <a:endParaRPr lang="en-CA"/>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9081489-23D4-42A1-88F8-19FC947060FB}" type="slidenum">
              <a:rPr lang="en-CA"/>
              <a:pPr>
                <a:defRPr/>
              </a:pPr>
              <a:t>‹#›</a:t>
            </a:fld>
            <a:endParaRPr lang="en-CA"/>
          </a:p>
        </p:txBody>
      </p:sp>
    </p:spTree>
    <p:extLst>
      <p:ext uri="{BB962C8B-B14F-4D97-AF65-F5344CB8AC3E}">
        <p14:creationId xmlns:p14="http://schemas.microsoft.com/office/powerpoint/2010/main" val="4200929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82A78E5-521E-4DAC-98C8-C6640949C183}" type="datetimeFigureOut">
              <a:rPr lang="en-CA"/>
              <a:pPr>
                <a:defRPr/>
              </a:pPr>
              <a:t>2013-08-01</a:t>
            </a:fld>
            <a:endParaRPr lang="en-CA"/>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E430DCC-8FC9-44DF-A145-5E2DDC0B6FD2}" type="slidenum">
              <a:rPr lang="en-CA"/>
              <a:pPr>
                <a:defRPr/>
              </a:pPr>
              <a:t>‹#›</a:t>
            </a:fld>
            <a:endParaRPr lang="en-CA"/>
          </a:p>
        </p:txBody>
      </p:sp>
    </p:spTree>
    <p:extLst>
      <p:ext uri="{BB962C8B-B14F-4D97-AF65-F5344CB8AC3E}">
        <p14:creationId xmlns:p14="http://schemas.microsoft.com/office/powerpoint/2010/main" val="318724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25380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2AD42A0-0205-4558-8083-1407F061874C}" type="datetimeFigureOut">
              <a:rPr lang="en-CA"/>
              <a:pPr>
                <a:defRPr/>
              </a:pPr>
              <a:t>2013-08-01</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B86E557-A83E-4198-A13A-1FC1448E8979}" type="slidenum">
              <a:rPr lang="en-CA"/>
              <a:pPr>
                <a:defRPr/>
              </a:pPr>
              <a:t>‹#›</a:t>
            </a:fld>
            <a:endParaRPr lang="en-CA"/>
          </a:p>
        </p:txBody>
      </p:sp>
    </p:spTree>
    <p:extLst>
      <p:ext uri="{BB962C8B-B14F-4D97-AF65-F5344CB8AC3E}">
        <p14:creationId xmlns:p14="http://schemas.microsoft.com/office/powerpoint/2010/main" val="25378924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64FC9B9-0CAE-453B-A2ED-7DEA9EE0221A}" type="datetimeFigureOut">
              <a:rPr lang="en-CA"/>
              <a:pPr>
                <a:defRPr/>
              </a:pPr>
              <a:t>2013-08-01</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03BCB3-B028-475F-B648-A7229124872D}" type="slidenum">
              <a:rPr lang="en-CA"/>
              <a:pPr>
                <a:defRPr/>
              </a:pPr>
              <a:t>‹#›</a:t>
            </a:fld>
            <a:endParaRPr lang="en-CA"/>
          </a:p>
        </p:txBody>
      </p:sp>
    </p:spTree>
    <p:extLst>
      <p:ext uri="{BB962C8B-B14F-4D97-AF65-F5344CB8AC3E}">
        <p14:creationId xmlns:p14="http://schemas.microsoft.com/office/powerpoint/2010/main" val="28946358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408EB06-2DA8-4211-AA35-AEAE4BFC0F1F}"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792DF2F-3017-4D21-B9B9-B1D496E665C1}" type="slidenum">
              <a:rPr lang="en-CA"/>
              <a:pPr>
                <a:defRPr/>
              </a:pPr>
              <a:t>‹#›</a:t>
            </a:fld>
            <a:endParaRPr lang="en-CA"/>
          </a:p>
        </p:txBody>
      </p:sp>
    </p:spTree>
    <p:extLst>
      <p:ext uri="{BB962C8B-B14F-4D97-AF65-F5344CB8AC3E}">
        <p14:creationId xmlns:p14="http://schemas.microsoft.com/office/powerpoint/2010/main" val="31341708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B21CFB1-4D42-4CCE-AE27-A10C4A15B7BF}" type="datetimeFigureOut">
              <a:rPr lang="en-CA"/>
              <a:pPr>
                <a:defRPr/>
              </a:pPr>
              <a:t>2013-08-01</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AD93744-07D8-484A-8316-975C9F6A00AE}" type="slidenum">
              <a:rPr lang="en-CA"/>
              <a:pPr>
                <a:defRPr/>
              </a:pPr>
              <a:t>‹#›</a:t>
            </a:fld>
            <a:endParaRPr lang="en-CA"/>
          </a:p>
        </p:txBody>
      </p:sp>
    </p:spTree>
    <p:extLst>
      <p:ext uri="{BB962C8B-B14F-4D97-AF65-F5344CB8AC3E}">
        <p14:creationId xmlns:p14="http://schemas.microsoft.com/office/powerpoint/2010/main" val="2216730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hermoFisher_PPT-Logo_032-B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563" y="241300"/>
            <a:ext cx="186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black">
          <a:xfrm>
            <a:off x="0" y="5935663"/>
            <a:ext cx="9144000" cy="922337"/>
          </a:xfrm>
          <a:prstGeom prst="rect">
            <a:avLst/>
          </a:prstGeom>
          <a:solidFill>
            <a:srgbClr val="000000"/>
          </a:solidFill>
          <a:ln w="9525">
            <a:solidFill>
              <a:schemeClr val="tx1"/>
            </a:solidFill>
            <a:round/>
            <a:headEnd/>
            <a:tailEnd/>
          </a:ln>
        </p:spPr>
        <p:txBody>
          <a:bodyPr/>
          <a:lstStyle/>
          <a:p>
            <a:endParaRPr lang="en-US" b="1" smtClean="0">
              <a:solidFill>
                <a:srgbClr val="000000"/>
              </a:solidFill>
              <a:latin typeface="Arial" pitchFamily="34" charset="0"/>
              <a:ea typeface="ＭＳ Ｐゴシック" pitchFamily="34" charset="-128"/>
            </a:endParaRPr>
          </a:p>
        </p:txBody>
      </p:sp>
      <p:cxnSp>
        <p:nvCxnSpPr>
          <p:cNvPr id="6" name="Straight Connector 9"/>
          <p:cNvCxnSpPr>
            <a:cxnSpLocks noChangeShapeType="1"/>
          </p:cNvCxnSpPr>
          <p:nvPr/>
        </p:nvCxnSpPr>
        <p:spPr bwMode="auto">
          <a:xfrm>
            <a:off x="0" y="779463"/>
            <a:ext cx="9144000" cy="1587"/>
          </a:xfrm>
          <a:prstGeom prst="line">
            <a:avLst/>
          </a:prstGeom>
          <a:noFill/>
          <a:ln w="57150">
            <a:solidFill>
              <a:srgbClr val="5C81AA"/>
            </a:solidFill>
            <a:round/>
            <a:headEnd/>
            <a:tailEnd/>
          </a:ln>
          <a:extLst>
            <a:ext uri="{909E8E84-426E-40DD-AFC4-6F175D3DCCD1}">
              <a14:hiddenFill xmlns:a14="http://schemas.microsoft.com/office/drawing/2010/main">
                <a:noFill/>
              </a14:hiddenFill>
            </a:ext>
          </a:extLst>
        </p:spPr>
      </p:cxnSp>
      <p:sp>
        <p:nvSpPr>
          <p:cNvPr id="7" name="Line 15"/>
          <p:cNvSpPr>
            <a:spLocks noChangeShapeType="1"/>
          </p:cNvSpPr>
          <p:nvPr/>
        </p:nvSpPr>
        <p:spPr bwMode="auto">
          <a:xfrm>
            <a:off x="1060450" y="2982913"/>
            <a:ext cx="1525588" cy="0"/>
          </a:xfrm>
          <a:prstGeom prst="line">
            <a:avLst/>
          </a:prstGeom>
          <a:noFill/>
          <a:ln w="57150">
            <a:solidFill>
              <a:srgbClr val="5C81AA"/>
            </a:solidFill>
            <a:round/>
            <a:headEnd/>
            <a:tailEnd/>
          </a:ln>
        </p:spPr>
        <p:txBody>
          <a:bodyPr/>
          <a:lstStyle/>
          <a:p>
            <a:pPr eaLnBrk="0" hangingPunct="0">
              <a:defRPr/>
            </a:pPr>
            <a:endParaRPr lang="en-US" sz="2400">
              <a:solidFill>
                <a:srgbClr val="000000"/>
              </a:solidFill>
            </a:endParaRPr>
          </a:p>
        </p:txBody>
      </p:sp>
      <p:sp>
        <p:nvSpPr>
          <p:cNvPr id="8" name="Line 13"/>
          <p:cNvSpPr>
            <a:spLocks noChangeShapeType="1"/>
          </p:cNvSpPr>
          <p:nvPr/>
        </p:nvSpPr>
        <p:spPr bwMode="auto">
          <a:xfrm flipV="1">
            <a:off x="1057275" y="790575"/>
            <a:ext cx="0" cy="5453063"/>
          </a:xfrm>
          <a:prstGeom prst="line">
            <a:avLst/>
          </a:prstGeom>
          <a:noFill/>
          <a:ln w="57150">
            <a:solidFill>
              <a:srgbClr val="5C81AA"/>
            </a:solidFill>
            <a:round/>
            <a:headEnd/>
            <a:tailEnd/>
          </a:ln>
        </p:spPr>
        <p:txBody>
          <a:bodyPr/>
          <a:lstStyle/>
          <a:p>
            <a:pPr eaLnBrk="0" hangingPunct="0">
              <a:defRPr/>
            </a:pPr>
            <a:endParaRPr lang="en-US" sz="2400">
              <a:solidFill>
                <a:srgbClr val="000000"/>
              </a:solidFill>
            </a:endParaRPr>
          </a:p>
        </p:txBody>
      </p:sp>
      <p:sp>
        <p:nvSpPr>
          <p:cNvPr id="9" name="Oval 8"/>
          <p:cNvSpPr>
            <a:spLocks noChangeArrowheads="1"/>
          </p:cNvSpPr>
          <p:nvPr/>
        </p:nvSpPr>
        <p:spPr bwMode="auto">
          <a:xfrm>
            <a:off x="928688" y="6286500"/>
            <a:ext cx="255587" cy="247650"/>
          </a:xfrm>
          <a:prstGeom prst="ellipse">
            <a:avLst/>
          </a:prstGeom>
          <a:solidFill>
            <a:srgbClr val="F51D30"/>
          </a:solidFill>
          <a:ln w="25400">
            <a:noFill/>
            <a:round/>
            <a:headEnd/>
            <a:tailEnd/>
          </a:ln>
        </p:spPr>
        <p:txBody>
          <a:bodyPr anchor="ctr"/>
          <a:lstStyle/>
          <a:p>
            <a:pPr algn="ctr" defTabSz="457200"/>
            <a:endParaRPr lang="en-US" b="1" smtClean="0">
              <a:solidFill>
                <a:srgbClr val="FFFFFF"/>
              </a:solidFill>
              <a:latin typeface="Arial" pitchFamily="34" charset="0"/>
              <a:ea typeface="ＭＳ Ｐゴシック" pitchFamily="34" charset="-128"/>
            </a:endParaRPr>
          </a:p>
        </p:txBody>
      </p:sp>
      <p:sp>
        <p:nvSpPr>
          <p:cNvPr id="10" name="Oval 9"/>
          <p:cNvSpPr>
            <a:spLocks noChangeArrowheads="1"/>
          </p:cNvSpPr>
          <p:nvPr/>
        </p:nvSpPr>
        <p:spPr bwMode="auto">
          <a:xfrm>
            <a:off x="2625725" y="2863850"/>
            <a:ext cx="246063" cy="247650"/>
          </a:xfrm>
          <a:prstGeom prst="ellipse">
            <a:avLst/>
          </a:prstGeom>
          <a:solidFill>
            <a:schemeClr val="folHlink"/>
          </a:solidFill>
          <a:ln w="25400">
            <a:noFill/>
            <a:round/>
            <a:headEnd/>
            <a:tailEnd/>
          </a:ln>
        </p:spPr>
        <p:txBody>
          <a:bodyPr anchor="ctr"/>
          <a:lstStyle/>
          <a:p>
            <a:pPr algn="ctr" defTabSz="457200"/>
            <a:endParaRPr lang="en-US" b="1" smtClean="0">
              <a:solidFill>
                <a:srgbClr val="FFFFFF"/>
              </a:solidFill>
              <a:latin typeface="Arial" pitchFamily="34" charset="0"/>
              <a:ea typeface="ＭＳ Ｐゴシック" pitchFamily="34" charset="-128"/>
            </a:endParaRPr>
          </a:p>
        </p:txBody>
      </p:sp>
      <p:pic>
        <p:nvPicPr>
          <p:cNvPr id="11" name="Picture 6" descr="worldleadernobackg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6240463"/>
            <a:ext cx="29337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Grp="1" noChangeArrowheads="1"/>
          </p:cNvSpPr>
          <p:nvPr>
            <p:ph type="ctrTitle"/>
          </p:nvPr>
        </p:nvSpPr>
        <p:spPr>
          <a:xfrm>
            <a:off x="2870200" y="2409825"/>
            <a:ext cx="6054725" cy="1101725"/>
          </a:xfrm>
        </p:spPr>
        <p:txBody>
          <a:bodyPr lIns="91430" rIns="91430"/>
          <a:lstStyle>
            <a:lvl1pPr>
              <a:lnSpc>
                <a:spcPct val="105000"/>
              </a:lnSpc>
              <a:defRPr b="1"/>
            </a:lvl1pPr>
          </a:lstStyle>
          <a:p>
            <a:r>
              <a:rPr lang="en-US" smtClean="0"/>
              <a:t>Click to edit Master title style</a:t>
            </a:r>
            <a:endParaRPr lang="en-US"/>
          </a:p>
        </p:txBody>
      </p:sp>
      <p:sp>
        <p:nvSpPr>
          <p:cNvPr id="99332" name="Rectangle 4"/>
          <p:cNvSpPr>
            <a:spLocks noGrp="1" noChangeArrowheads="1"/>
          </p:cNvSpPr>
          <p:nvPr>
            <p:ph type="subTitle" idx="1"/>
          </p:nvPr>
        </p:nvSpPr>
        <p:spPr bwMode="gray">
          <a:xfrm>
            <a:off x="2870200" y="3586163"/>
            <a:ext cx="5284788" cy="1879600"/>
          </a:xfrm>
        </p:spPr>
        <p:txBody>
          <a:bodyPr/>
          <a:lstStyle>
            <a:lvl1pPr marL="0" indent="0">
              <a:buFontTx/>
              <a:buNone/>
              <a:defRPr sz="1800"/>
            </a:lvl1pPr>
          </a:lstStyle>
          <a:p>
            <a:r>
              <a:rPr lang="en-US" smtClean="0"/>
              <a:t>Click to edit Master subtitle style</a:t>
            </a:r>
            <a:endParaRPr lang="en-US"/>
          </a:p>
        </p:txBody>
      </p:sp>
    </p:spTree>
    <p:extLst>
      <p:ext uri="{BB962C8B-B14F-4D97-AF65-F5344CB8AC3E}">
        <p14:creationId xmlns:p14="http://schemas.microsoft.com/office/powerpoint/2010/main" val="93119603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682617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981999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4950" y="1185863"/>
            <a:ext cx="4144963"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2313" y="1185863"/>
            <a:ext cx="4144962"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11383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246713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07060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6854825" y="0"/>
            <a:ext cx="2289175" cy="6858000"/>
            <a:chOff x="4318" y="0"/>
            <a:chExt cx="1442" cy="4320"/>
          </a:xfrm>
        </p:grpSpPr>
        <p:sp>
          <p:nvSpPr>
            <p:cNvPr id="1036" name="Rectangle 9"/>
            <p:cNvSpPr>
              <a:spLocks noChangeArrowheads="1"/>
            </p:cNvSpPr>
            <p:nvPr/>
          </p:nvSpPr>
          <p:spPr bwMode="auto">
            <a:xfrm>
              <a:off x="5039" y="0"/>
              <a:ext cx="721" cy="2157"/>
            </a:xfrm>
            <a:prstGeom prst="rect">
              <a:avLst/>
            </a:prstGeom>
            <a:solidFill>
              <a:srgbClr val="F394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10"/>
            <p:cNvSpPr>
              <a:spLocks noChangeArrowheads="1"/>
            </p:cNvSpPr>
            <p:nvPr/>
          </p:nvSpPr>
          <p:spPr bwMode="auto">
            <a:xfrm>
              <a:off x="5039" y="2878"/>
              <a:ext cx="721" cy="1442"/>
            </a:xfrm>
            <a:prstGeom prst="rect">
              <a:avLst/>
            </a:prstGeom>
            <a:solidFill>
              <a:srgbClr val="F394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1"/>
            <p:cNvSpPr>
              <a:spLocks noChangeArrowheads="1"/>
            </p:cNvSpPr>
            <p:nvPr/>
          </p:nvSpPr>
          <p:spPr bwMode="auto">
            <a:xfrm>
              <a:off x="4318" y="2157"/>
              <a:ext cx="721" cy="721"/>
            </a:xfrm>
            <a:prstGeom prst="rect">
              <a:avLst/>
            </a:prstGeom>
            <a:solidFill>
              <a:srgbClr val="F394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7" name="Group 12"/>
          <p:cNvGrpSpPr>
            <a:grpSpLocks/>
          </p:cNvGrpSpPr>
          <p:nvPr/>
        </p:nvGrpSpPr>
        <p:grpSpPr bwMode="auto">
          <a:xfrm>
            <a:off x="0" y="5684838"/>
            <a:ext cx="6854825" cy="144462"/>
            <a:chOff x="0" y="3723"/>
            <a:chExt cx="4318" cy="52"/>
          </a:xfrm>
        </p:grpSpPr>
        <p:sp>
          <p:nvSpPr>
            <p:cNvPr id="1030" name="Rectangle 13"/>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1" name="Rectangle 14"/>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2" name="Rectangle 15"/>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Rectangle 16"/>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Rectangle 17"/>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 name="Rectangle 18"/>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1028" name="Picture 19" descr="Canada_couleu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4475" y="6035675"/>
            <a:ext cx="16033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0" descr="AAC_couleur_e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4350" y="6189663"/>
            <a:ext cx="3352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grpSp>
        <p:nvGrpSpPr>
          <p:cNvPr id="1040" name="Group 16"/>
          <p:cNvGrpSpPr>
            <a:grpSpLocks/>
          </p:cNvGrpSpPr>
          <p:nvPr/>
        </p:nvGrpSpPr>
        <p:grpSpPr bwMode="auto">
          <a:xfrm>
            <a:off x="0" y="6721475"/>
            <a:ext cx="6854825" cy="144463"/>
            <a:chOff x="0" y="3723"/>
            <a:chExt cx="4318" cy="52"/>
          </a:xfrm>
        </p:grpSpPr>
        <p:sp>
          <p:nvSpPr>
            <p:cNvPr id="1041" name="Rectangle 17"/>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solidFill>
                  <a:srgbClr val="000000"/>
                </a:solidFill>
                <a:latin typeface="Arial" pitchFamily="34" charset="0"/>
              </a:endParaRPr>
            </a:p>
          </p:txBody>
        </p:sp>
        <p:sp>
          <p:nvSpPr>
            <p:cNvPr id="1042" name="Rectangle 18"/>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solidFill>
                  <a:srgbClr val="000000"/>
                </a:solidFill>
                <a:latin typeface="Arial" pitchFamily="34" charset="0"/>
              </a:endParaRPr>
            </a:p>
          </p:txBody>
        </p:sp>
        <p:sp>
          <p:nvSpPr>
            <p:cNvPr id="1043" name="Rectangle 19"/>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solidFill>
                  <a:srgbClr val="000000"/>
                </a:solidFill>
                <a:latin typeface="Arial" pitchFamily="34" charset="0"/>
              </a:endParaRPr>
            </a:p>
          </p:txBody>
        </p:sp>
        <p:sp>
          <p:nvSpPr>
            <p:cNvPr id="1044" name="Rectangle 20"/>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solidFill>
                  <a:srgbClr val="000000"/>
                </a:solidFill>
                <a:latin typeface="Arial" pitchFamily="34" charset="0"/>
              </a:endParaRPr>
            </a:p>
          </p:txBody>
        </p:sp>
        <p:sp>
          <p:nvSpPr>
            <p:cNvPr id="1045" name="Rectangle 21"/>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solidFill>
                  <a:srgbClr val="000000"/>
                </a:solidFill>
                <a:latin typeface="Arial" pitchFamily="34" charset="0"/>
              </a:endParaRPr>
            </a:p>
          </p:txBody>
        </p:sp>
        <p:sp>
          <p:nvSpPr>
            <p:cNvPr id="1046" name="Rectangle 22"/>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solidFill>
                  <a:srgbClr val="000000"/>
                </a:solidFill>
                <a:latin typeface="Arial" pitchFamily="34" charset="0"/>
              </a:endParaRPr>
            </a:p>
          </p:txBody>
        </p:sp>
      </p:grpSp>
      <p:sp>
        <p:nvSpPr>
          <p:cNvPr id="1047" name="Rectangle 2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AC9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48" name="Rectangle 2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extLst>
      <p:ext uri="{BB962C8B-B14F-4D97-AF65-F5344CB8AC3E}">
        <p14:creationId xmlns:p14="http://schemas.microsoft.com/office/powerpoint/2010/main" val="1589914111"/>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txStyles>
    <p:titleStyle>
      <a:lvl1pPr algn="l" rtl="0" fontAlgn="base">
        <a:spcBef>
          <a:spcPct val="0"/>
        </a:spcBef>
        <a:spcAft>
          <a:spcPct val="0"/>
        </a:spcAft>
        <a:defRPr sz="3200" b="1">
          <a:solidFill>
            <a:srgbClr val="F3941E"/>
          </a:solidFill>
          <a:latin typeface="+mj-lt"/>
          <a:ea typeface="+mj-ea"/>
          <a:cs typeface="+mj-cs"/>
        </a:defRPr>
      </a:lvl1pPr>
      <a:lvl2pPr algn="l" rtl="0" fontAlgn="base">
        <a:spcBef>
          <a:spcPct val="0"/>
        </a:spcBef>
        <a:spcAft>
          <a:spcPct val="0"/>
        </a:spcAft>
        <a:defRPr sz="3200" b="1">
          <a:solidFill>
            <a:srgbClr val="F3941E"/>
          </a:solidFill>
          <a:latin typeface="Arial" pitchFamily="34" charset="0"/>
        </a:defRPr>
      </a:lvl2pPr>
      <a:lvl3pPr algn="l" rtl="0" fontAlgn="base">
        <a:spcBef>
          <a:spcPct val="0"/>
        </a:spcBef>
        <a:spcAft>
          <a:spcPct val="0"/>
        </a:spcAft>
        <a:defRPr sz="3200" b="1">
          <a:solidFill>
            <a:srgbClr val="F3941E"/>
          </a:solidFill>
          <a:latin typeface="Arial" pitchFamily="34" charset="0"/>
        </a:defRPr>
      </a:lvl3pPr>
      <a:lvl4pPr algn="l" rtl="0" fontAlgn="base">
        <a:spcBef>
          <a:spcPct val="0"/>
        </a:spcBef>
        <a:spcAft>
          <a:spcPct val="0"/>
        </a:spcAft>
        <a:defRPr sz="3200" b="1">
          <a:solidFill>
            <a:srgbClr val="F3941E"/>
          </a:solidFill>
          <a:latin typeface="Arial" pitchFamily="34" charset="0"/>
        </a:defRPr>
      </a:lvl4pPr>
      <a:lvl5pPr algn="l" rtl="0" fontAlgn="base">
        <a:spcBef>
          <a:spcPct val="0"/>
        </a:spcBef>
        <a:spcAft>
          <a:spcPct val="0"/>
        </a:spcAft>
        <a:defRPr sz="3200" b="1">
          <a:solidFill>
            <a:srgbClr val="F3941E"/>
          </a:solidFill>
          <a:latin typeface="Arial" pitchFamily="34" charset="0"/>
        </a:defRPr>
      </a:lvl5pPr>
      <a:lvl6pPr marL="457200" algn="l" rtl="0" fontAlgn="base">
        <a:spcBef>
          <a:spcPct val="0"/>
        </a:spcBef>
        <a:spcAft>
          <a:spcPct val="0"/>
        </a:spcAft>
        <a:defRPr sz="3200" b="1">
          <a:solidFill>
            <a:srgbClr val="F3941E"/>
          </a:solidFill>
          <a:latin typeface="Arial" pitchFamily="34" charset="0"/>
        </a:defRPr>
      </a:lvl6pPr>
      <a:lvl7pPr marL="914400" algn="l" rtl="0" fontAlgn="base">
        <a:spcBef>
          <a:spcPct val="0"/>
        </a:spcBef>
        <a:spcAft>
          <a:spcPct val="0"/>
        </a:spcAft>
        <a:defRPr sz="3200" b="1">
          <a:solidFill>
            <a:srgbClr val="F3941E"/>
          </a:solidFill>
          <a:latin typeface="Arial" pitchFamily="34" charset="0"/>
        </a:defRPr>
      </a:lvl7pPr>
      <a:lvl8pPr marL="1371600" algn="l" rtl="0" fontAlgn="base">
        <a:spcBef>
          <a:spcPct val="0"/>
        </a:spcBef>
        <a:spcAft>
          <a:spcPct val="0"/>
        </a:spcAft>
        <a:defRPr sz="3200" b="1">
          <a:solidFill>
            <a:srgbClr val="F3941E"/>
          </a:solidFill>
          <a:latin typeface="Arial" pitchFamily="34" charset="0"/>
        </a:defRPr>
      </a:lvl8pPr>
      <a:lvl9pPr marL="1828800" algn="l" rtl="0" fontAlgn="base">
        <a:spcBef>
          <a:spcPct val="0"/>
        </a:spcBef>
        <a:spcAft>
          <a:spcPct val="0"/>
        </a:spcAft>
        <a:defRPr sz="3200" b="1">
          <a:solidFill>
            <a:srgbClr val="F3941E"/>
          </a:solidFill>
          <a:latin typeface="Arial" pitchFamily="34" charset="0"/>
        </a:defRPr>
      </a:lvl9pPr>
    </p:titleStyle>
    <p:bodyStyle>
      <a:lvl1pPr marL="342900" indent="-342900" algn="l" rtl="0" fontAlgn="base">
        <a:spcBef>
          <a:spcPct val="20000"/>
        </a:spcBef>
        <a:spcAft>
          <a:spcPct val="0"/>
        </a:spcAft>
        <a:buClr>
          <a:srgbClr val="F3941E"/>
        </a:buClr>
        <a:buChar char="•"/>
        <a:defRPr sz="3000">
          <a:solidFill>
            <a:schemeClr val="tx1"/>
          </a:solidFill>
          <a:latin typeface="+mn-lt"/>
          <a:ea typeface="+mn-ea"/>
          <a:cs typeface="+mn-cs"/>
        </a:defRPr>
      </a:lvl1pPr>
      <a:lvl2pPr marL="742950" indent="-285750" algn="l" rtl="0" fontAlgn="base">
        <a:spcBef>
          <a:spcPct val="20000"/>
        </a:spcBef>
        <a:spcAft>
          <a:spcPct val="0"/>
        </a:spcAft>
        <a:buClr>
          <a:srgbClr val="F3941E"/>
        </a:buClr>
        <a:buChar char="•"/>
        <a:defRPr sz="2800">
          <a:solidFill>
            <a:schemeClr val="tx1"/>
          </a:solidFill>
          <a:latin typeface="+mn-lt"/>
        </a:defRPr>
      </a:lvl2pPr>
      <a:lvl3pPr marL="1143000" indent="-228600" algn="l" rtl="0" fontAlgn="base">
        <a:spcBef>
          <a:spcPct val="20000"/>
        </a:spcBef>
        <a:spcAft>
          <a:spcPct val="0"/>
        </a:spcAft>
        <a:buClr>
          <a:srgbClr val="F3941E"/>
        </a:buClr>
        <a:buChar char="•"/>
        <a:defRPr sz="2400">
          <a:solidFill>
            <a:schemeClr val="tx1"/>
          </a:solidFill>
          <a:latin typeface="+mn-lt"/>
        </a:defRPr>
      </a:lvl3pPr>
      <a:lvl4pPr marL="1600200" indent="-228600" algn="l" rtl="0" fontAlgn="base">
        <a:spcBef>
          <a:spcPct val="20000"/>
        </a:spcBef>
        <a:spcAft>
          <a:spcPct val="0"/>
        </a:spcAft>
        <a:buClr>
          <a:srgbClr val="F3941E"/>
        </a:buClr>
        <a:buChar char="•"/>
        <a:defRPr sz="2000">
          <a:solidFill>
            <a:schemeClr val="tx1"/>
          </a:solidFill>
          <a:latin typeface="+mn-lt"/>
        </a:defRPr>
      </a:lvl4pPr>
      <a:lvl5pPr marL="2057400" indent="-228600" algn="l" rtl="0" fontAlgn="base">
        <a:spcBef>
          <a:spcPct val="20000"/>
        </a:spcBef>
        <a:spcAft>
          <a:spcPct val="0"/>
        </a:spcAft>
        <a:buClr>
          <a:srgbClr val="F3941E"/>
        </a:buClr>
        <a:buChar char="•"/>
        <a:defRPr sz="2000">
          <a:solidFill>
            <a:schemeClr val="tx1"/>
          </a:solidFill>
          <a:latin typeface="+mn-lt"/>
        </a:defRPr>
      </a:lvl5pPr>
      <a:lvl6pPr marL="2514600" indent="-228600" algn="l" rtl="0" fontAlgn="base">
        <a:spcBef>
          <a:spcPct val="20000"/>
        </a:spcBef>
        <a:spcAft>
          <a:spcPct val="0"/>
        </a:spcAft>
        <a:buClr>
          <a:srgbClr val="F3941E"/>
        </a:buClr>
        <a:buChar char="•"/>
        <a:defRPr sz="2000">
          <a:solidFill>
            <a:schemeClr val="tx1"/>
          </a:solidFill>
          <a:latin typeface="+mn-lt"/>
        </a:defRPr>
      </a:lvl6pPr>
      <a:lvl7pPr marL="2971800" indent="-228600" algn="l" rtl="0" fontAlgn="base">
        <a:spcBef>
          <a:spcPct val="20000"/>
        </a:spcBef>
        <a:spcAft>
          <a:spcPct val="0"/>
        </a:spcAft>
        <a:buClr>
          <a:srgbClr val="F3941E"/>
        </a:buClr>
        <a:buChar char="•"/>
        <a:defRPr sz="2000">
          <a:solidFill>
            <a:schemeClr val="tx1"/>
          </a:solidFill>
          <a:latin typeface="+mn-lt"/>
        </a:defRPr>
      </a:lvl7pPr>
      <a:lvl8pPr marL="3429000" indent="-228600" algn="l" rtl="0" fontAlgn="base">
        <a:spcBef>
          <a:spcPct val="20000"/>
        </a:spcBef>
        <a:spcAft>
          <a:spcPct val="0"/>
        </a:spcAft>
        <a:buClr>
          <a:srgbClr val="F3941E"/>
        </a:buClr>
        <a:buChar char="•"/>
        <a:defRPr sz="2000">
          <a:solidFill>
            <a:schemeClr val="tx1"/>
          </a:solidFill>
          <a:latin typeface="+mn-lt"/>
        </a:defRPr>
      </a:lvl8pPr>
      <a:lvl9pPr marL="3886200" indent="-228600" algn="l" rtl="0" fontAlgn="base">
        <a:spcBef>
          <a:spcPct val="20000"/>
        </a:spcBef>
        <a:spcAft>
          <a:spcPct val="0"/>
        </a:spcAft>
        <a:buClr>
          <a:srgbClr val="F3941E"/>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grpSp>
        <p:nvGrpSpPr>
          <p:cNvPr id="2050" name="Group 16"/>
          <p:cNvGrpSpPr>
            <a:grpSpLocks/>
          </p:cNvGrpSpPr>
          <p:nvPr/>
        </p:nvGrpSpPr>
        <p:grpSpPr bwMode="auto">
          <a:xfrm>
            <a:off x="0" y="6721475"/>
            <a:ext cx="6854825" cy="144463"/>
            <a:chOff x="0" y="3723"/>
            <a:chExt cx="4318" cy="52"/>
          </a:xfrm>
        </p:grpSpPr>
        <p:sp>
          <p:nvSpPr>
            <p:cNvPr id="2053" name="Rectangle 17"/>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4" name="Rectangle 18"/>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5" name="Rectangle 19"/>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6" name="Rectangle 20"/>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7" name="Rectangle 21"/>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Rectangle 22"/>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051" name="Rectangle 2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AC9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2052" name="Rectangle 2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xStyles>
    <p:titleStyle>
      <a:lvl1pPr algn="l" rtl="0" eaLnBrk="0" fontAlgn="base" hangingPunct="0">
        <a:spcBef>
          <a:spcPct val="0"/>
        </a:spcBef>
        <a:spcAft>
          <a:spcPct val="0"/>
        </a:spcAft>
        <a:defRPr sz="3200" b="1">
          <a:solidFill>
            <a:srgbClr val="F3941E"/>
          </a:solidFill>
          <a:latin typeface="+mj-lt"/>
          <a:ea typeface="+mj-ea"/>
          <a:cs typeface="+mj-cs"/>
        </a:defRPr>
      </a:lvl1pPr>
      <a:lvl2pPr algn="l" rtl="0" eaLnBrk="0" fontAlgn="base" hangingPunct="0">
        <a:spcBef>
          <a:spcPct val="0"/>
        </a:spcBef>
        <a:spcAft>
          <a:spcPct val="0"/>
        </a:spcAft>
        <a:defRPr sz="3200" b="1">
          <a:solidFill>
            <a:srgbClr val="F3941E"/>
          </a:solidFill>
          <a:latin typeface="Arial" charset="0"/>
        </a:defRPr>
      </a:lvl2pPr>
      <a:lvl3pPr algn="l" rtl="0" eaLnBrk="0" fontAlgn="base" hangingPunct="0">
        <a:spcBef>
          <a:spcPct val="0"/>
        </a:spcBef>
        <a:spcAft>
          <a:spcPct val="0"/>
        </a:spcAft>
        <a:defRPr sz="3200" b="1">
          <a:solidFill>
            <a:srgbClr val="F3941E"/>
          </a:solidFill>
          <a:latin typeface="Arial" charset="0"/>
        </a:defRPr>
      </a:lvl3pPr>
      <a:lvl4pPr algn="l" rtl="0" eaLnBrk="0" fontAlgn="base" hangingPunct="0">
        <a:spcBef>
          <a:spcPct val="0"/>
        </a:spcBef>
        <a:spcAft>
          <a:spcPct val="0"/>
        </a:spcAft>
        <a:defRPr sz="3200" b="1">
          <a:solidFill>
            <a:srgbClr val="F3941E"/>
          </a:solidFill>
          <a:latin typeface="Arial" charset="0"/>
        </a:defRPr>
      </a:lvl4pPr>
      <a:lvl5pPr algn="l" rtl="0" eaLnBrk="0" fontAlgn="base" hangingPunct="0">
        <a:spcBef>
          <a:spcPct val="0"/>
        </a:spcBef>
        <a:spcAft>
          <a:spcPct val="0"/>
        </a:spcAft>
        <a:defRPr sz="3200" b="1">
          <a:solidFill>
            <a:srgbClr val="F3941E"/>
          </a:solidFill>
          <a:latin typeface="Arial" charset="0"/>
        </a:defRPr>
      </a:lvl5pPr>
      <a:lvl6pPr marL="457200" algn="l" rtl="0" fontAlgn="base">
        <a:spcBef>
          <a:spcPct val="0"/>
        </a:spcBef>
        <a:spcAft>
          <a:spcPct val="0"/>
        </a:spcAft>
        <a:defRPr sz="3200" b="1">
          <a:solidFill>
            <a:srgbClr val="F3941E"/>
          </a:solidFill>
          <a:latin typeface="Arial" charset="0"/>
        </a:defRPr>
      </a:lvl6pPr>
      <a:lvl7pPr marL="914400" algn="l" rtl="0" fontAlgn="base">
        <a:spcBef>
          <a:spcPct val="0"/>
        </a:spcBef>
        <a:spcAft>
          <a:spcPct val="0"/>
        </a:spcAft>
        <a:defRPr sz="3200" b="1">
          <a:solidFill>
            <a:srgbClr val="F3941E"/>
          </a:solidFill>
          <a:latin typeface="Arial" charset="0"/>
        </a:defRPr>
      </a:lvl7pPr>
      <a:lvl8pPr marL="1371600" algn="l" rtl="0" fontAlgn="base">
        <a:spcBef>
          <a:spcPct val="0"/>
        </a:spcBef>
        <a:spcAft>
          <a:spcPct val="0"/>
        </a:spcAft>
        <a:defRPr sz="3200" b="1">
          <a:solidFill>
            <a:srgbClr val="F3941E"/>
          </a:solidFill>
          <a:latin typeface="Arial" charset="0"/>
        </a:defRPr>
      </a:lvl8pPr>
      <a:lvl9pPr marL="1828800" algn="l" rtl="0" fontAlgn="base">
        <a:spcBef>
          <a:spcPct val="0"/>
        </a:spcBef>
        <a:spcAft>
          <a:spcPct val="0"/>
        </a:spcAft>
        <a:defRPr sz="3200" b="1">
          <a:solidFill>
            <a:srgbClr val="F3941E"/>
          </a:solidFill>
          <a:latin typeface="Arial" charset="0"/>
        </a:defRPr>
      </a:lvl9pPr>
    </p:titleStyle>
    <p:bodyStyle>
      <a:lvl1pPr marL="342900" indent="-342900" algn="l" rtl="0" eaLnBrk="0" fontAlgn="base" hangingPunct="0">
        <a:spcBef>
          <a:spcPct val="20000"/>
        </a:spcBef>
        <a:spcAft>
          <a:spcPct val="0"/>
        </a:spcAft>
        <a:buClr>
          <a:srgbClr val="F3941E"/>
        </a:buClr>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F3941E"/>
        </a:buClr>
        <a:buChar char="•"/>
        <a:defRPr sz="2800">
          <a:solidFill>
            <a:schemeClr val="tx1"/>
          </a:solidFill>
          <a:latin typeface="+mn-lt"/>
        </a:defRPr>
      </a:lvl2pPr>
      <a:lvl3pPr marL="1143000" indent="-228600" algn="l" rtl="0" eaLnBrk="0" fontAlgn="base" hangingPunct="0">
        <a:spcBef>
          <a:spcPct val="20000"/>
        </a:spcBef>
        <a:spcAft>
          <a:spcPct val="0"/>
        </a:spcAft>
        <a:buClr>
          <a:srgbClr val="F3941E"/>
        </a:buClr>
        <a:buChar char="•"/>
        <a:defRPr sz="2400">
          <a:solidFill>
            <a:schemeClr val="tx1"/>
          </a:solidFill>
          <a:latin typeface="+mn-lt"/>
        </a:defRPr>
      </a:lvl3pPr>
      <a:lvl4pPr marL="1600200" indent="-228600" algn="l" rtl="0" eaLnBrk="0" fontAlgn="base" hangingPunct="0">
        <a:spcBef>
          <a:spcPct val="20000"/>
        </a:spcBef>
        <a:spcAft>
          <a:spcPct val="0"/>
        </a:spcAft>
        <a:buClr>
          <a:srgbClr val="F3941E"/>
        </a:buClr>
        <a:buChar char="•"/>
        <a:defRPr sz="2000">
          <a:solidFill>
            <a:schemeClr val="tx1"/>
          </a:solidFill>
          <a:latin typeface="+mn-lt"/>
        </a:defRPr>
      </a:lvl4pPr>
      <a:lvl5pPr marL="2057400" indent="-228600" algn="l" rtl="0" eaLnBrk="0" fontAlgn="base" hangingPunct="0">
        <a:spcBef>
          <a:spcPct val="20000"/>
        </a:spcBef>
        <a:spcAft>
          <a:spcPct val="0"/>
        </a:spcAft>
        <a:buClr>
          <a:srgbClr val="F3941E"/>
        </a:buClr>
        <a:buChar char="•"/>
        <a:defRPr sz="2000">
          <a:solidFill>
            <a:schemeClr val="tx1"/>
          </a:solidFill>
          <a:latin typeface="+mn-lt"/>
        </a:defRPr>
      </a:lvl5pPr>
      <a:lvl6pPr marL="2514600" indent="-228600" algn="l" rtl="0" fontAlgn="base">
        <a:spcBef>
          <a:spcPct val="20000"/>
        </a:spcBef>
        <a:spcAft>
          <a:spcPct val="0"/>
        </a:spcAft>
        <a:buClr>
          <a:srgbClr val="F3941E"/>
        </a:buClr>
        <a:buChar char="•"/>
        <a:defRPr sz="2000">
          <a:solidFill>
            <a:schemeClr val="tx1"/>
          </a:solidFill>
          <a:latin typeface="+mn-lt"/>
        </a:defRPr>
      </a:lvl6pPr>
      <a:lvl7pPr marL="2971800" indent="-228600" algn="l" rtl="0" fontAlgn="base">
        <a:spcBef>
          <a:spcPct val="20000"/>
        </a:spcBef>
        <a:spcAft>
          <a:spcPct val="0"/>
        </a:spcAft>
        <a:buClr>
          <a:srgbClr val="F3941E"/>
        </a:buClr>
        <a:buChar char="•"/>
        <a:defRPr sz="2000">
          <a:solidFill>
            <a:schemeClr val="tx1"/>
          </a:solidFill>
          <a:latin typeface="+mn-lt"/>
        </a:defRPr>
      </a:lvl7pPr>
      <a:lvl8pPr marL="3429000" indent="-228600" algn="l" rtl="0" fontAlgn="base">
        <a:spcBef>
          <a:spcPct val="20000"/>
        </a:spcBef>
        <a:spcAft>
          <a:spcPct val="0"/>
        </a:spcAft>
        <a:buClr>
          <a:srgbClr val="F3941E"/>
        </a:buClr>
        <a:buChar char="•"/>
        <a:defRPr sz="2000">
          <a:solidFill>
            <a:schemeClr val="tx1"/>
          </a:solidFill>
          <a:latin typeface="+mn-lt"/>
        </a:defRPr>
      </a:lvl8pPr>
      <a:lvl9pPr marL="3886200" indent="-228600" algn="l" rtl="0" fontAlgn="base">
        <a:spcBef>
          <a:spcPct val="20000"/>
        </a:spcBef>
        <a:spcAft>
          <a:spcPct val="0"/>
        </a:spcAft>
        <a:buClr>
          <a:srgbClr val="F3941E"/>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grpSp>
        <p:nvGrpSpPr>
          <p:cNvPr id="3074" name="Group 17"/>
          <p:cNvGrpSpPr>
            <a:grpSpLocks/>
          </p:cNvGrpSpPr>
          <p:nvPr/>
        </p:nvGrpSpPr>
        <p:grpSpPr bwMode="auto">
          <a:xfrm>
            <a:off x="0" y="4667250"/>
            <a:ext cx="6916738" cy="1162050"/>
            <a:chOff x="0" y="2940"/>
            <a:chExt cx="4357" cy="732"/>
          </a:xfrm>
        </p:grpSpPr>
        <p:grpSp>
          <p:nvGrpSpPr>
            <p:cNvPr id="3075" name="Group 8"/>
            <p:cNvGrpSpPr>
              <a:grpSpLocks/>
            </p:cNvGrpSpPr>
            <p:nvPr userDrawn="1"/>
          </p:nvGrpSpPr>
          <p:grpSpPr bwMode="auto">
            <a:xfrm>
              <a:off x="0" y="3581"/>
              <a:ext cx="4318" cy="91"/>
              <a:chOff x="0" y="3723"/>
              <a:chExt cx="4318" cy="52"/>
            </a:xfrm>
          </p:grpSpPr>
          <p:sp>
            <p:nvSpPr>
              <p:cNvPr id="3077" name="Rectangle 9"/>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8" name="Rectangle 10"/>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9" name="Rectangle 11"/>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0" name="Rectangle 12"/>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1" name="Rectangle 13"/>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2" name="Rectangle 14"/>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3076" name="Picture 16" descr="Canada_couleu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95" y="2940"/>
              <a:ext cx="2062"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5E6"/>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4667250"/>
            <a:ext cx="6916738" cy="1162050"/>
            <a:chOff x="0" y="2940"/>
            <a:chExt cx="4357" cy="732"/>
          </a:xfrm>
        </p:grpSpPr>
        <p:grpSp>
          <p:nvGrpSpPr>
            <p:cNvPr id="4099" name="Group 3"/>
            <p:cNvGrpSpPr>
              <a:grpSpLocks/>
            </p:cNvGrpSpPr>
            <p:nvPr userDrawn="1"/>
          </p:nvGrpSpPr>
          <p:grpSpPr bwMode="auto">
            <a:xfrm>
              <a:off x="0" y="3581"/>
              <a:ext cx="4318" cy="91"/>
              <a:chOff x="0" y="3723"/>
              <a:chExt cx="4318" cy="52"/>
            </a:xfrm>
          </p:grpSpPr>
          <p:sp>
            <p:nvSpPr>
              <p:cNvPr id="4101" name="Rectangle 4"/>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2" name="Rectangle 5"/>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 name="Rectangle 6"/>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4" name="Rectangle 7"/>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5" name="Rectangle 8"/>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6" name="Rectangle 9"/>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4100" name="Picture 10" descr="Canada_couleu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95" y="2940"/>
              <a:ext cx="2062"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grpSp>
        <p:nvGrpSpPr>
          <p:cNvPr id="5122" name="Group 16"/>
          <p:cNvGrpSpPr>
            <a:grpSpLocks/>
          </p:cNvGrpSpPr>
          <p:nvPr/>
        </p:nvGrpSpPr>
        <p:grpSpPr bwMode="auto">
          <a:xfrm>
            <a:off x="0" y="6721475"/>
            <a:ext cx="6854825" cy="144463"/>
            <a:chOff x="0" y="3723"/>
            <a:chExt cx="4318" cy="52"/>
          </a:xfrm>
        </p:grpSpPr>
        <p:sp>
          <p:nvSpPr>
            <p:cNvPr id="5125" name="Rectangle 17"/>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5126" name="Rectangle 18"/>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5127" name="Rectangle 19"/>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5128" name="Rectangle 20"/>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5129" name="Rectangle 21"/>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5130" name="Rectangle 22"/>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grpSp>
      <p:sp>
        <p:nvSpPr>
          <p:cNvPr id="5123" name="Rectangle 23"/>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5124" name="Rectangle 2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Lst>
  <p:txStyles>
    <p:titleStyle>
      <a:lvl1pPr algn="l" rtl="0" eaLnBrk="0" fontAlgn="base" hangingPunct="0">
        <a:spcBef>
          <a:spcPct val="0"/>
        </a:spcBef>
        <a:spcAft>
          <a:spcPct val="0"/>
        </a:spcAft>
        <a:defRPr sz="3200" b="1">
          <a:solidFill>
            <a:srgbClr val="F3941E"/>
          </a:solidFill>
          <a:latin typeface="+mj-lt"/>
          <a:ea typeface="+mj-ea"/>
          <a:cs typeface="+mj-cs"/>
        </a:defRPr>
      </a:lvl1pPr>
      <a:lvl2pPr algn="l" rtl="0" eaLnBrk="0" fontAlgn="base" hangingPunct="0">
        <a:spcBef>
          <a:spcPct val="0"/>
        </a:spcBef>
        <a:spcAft>
          <a:spcPct val="0"/>
        </a:spcAft>
        <a:defRPr sz="3200" b="1">
          <a:solidFill>
            <a:srgbClr val="F3941E"/>
          </a:solidFill>
          <a:latin typeface="Arial" pitchFamily="34" charset="0"/>
        </a:defRPr>
      </a:lvl2pPr>
      <a:lvl3pPr algn="l" rtl="0" eaLnBrk="0" fontAlgn="base" hangingPunct="0">
        <a:spcBef>
          <a:spcPct val="0"/>
        </a:spcBef>
        <a:spcAft>
          <a:spcPct val="0"/>
        </a:spcAft>
        <a:defRPr sz="3200" b="1">
          <a:solidFill>
            <a:srgbClr val="F3941E"/>
          </a:solidFill>
          <a:latin typeface="Arial" pitchFamily="34" charset="0"/>
        </a:defRPr>
      </a:lvl3pPr>
      <a:lvl4pPr algn="l" rtl="0" eaLnBrk="0" fontAlgn="base" hangingPunct="0">
        <a:spcBef>
          <a:spcPct val="0"/>
        </a:spcBef>
        <a:spcAft>
          <a:spcPct val="0"/>
        </a:spcAft>
        <a:defRPr sz="3200" b="1">
          <a:solidFill>
            <a:srgbClr val="F3941E"/>
          </a:solidFill>
          <a:latin typeface="Arial" pitchFamily="34" charset="0"/>
        </a:defRPr>
      </a:lvl4pPr>
      <a:lvl5pPr algn="l" rtl="0" eaLnBrk="0" fontAlgn="base" hangingPunct="0">
        <a:spcBef>
          <a:spcPct val="0"/>
        </a:spcBef>
        <a:spcAft>
          <a:spcPct val="0"/>
        </a:spcAft>
        <a:defRPr sz="3200" b="1">
          <a:solidFill>
            <a:srgbClr val="F3941E"/>
          </a:solidFill>
          <a:latin typeface="Arial" pitchFamily="34" charset="0"/>
        </a:defRPr>
      </a:lvl5pPr>
      <a:lvl6pPr marL="457200" algn="l" rtl="0" fontAlgn="base">
        <a:spcBef>
          <a:spcPct val="0"/>
        </a:spcBef>
        <a:spcAft>
          <a:spcPct val="0"/>
        </a:spcAft>
        <a:defRPr sz="3200" b="1">
          <a:solidFill>
            <a:srgbClr val="F3941E"/>
          </a:solidFill>
          <a:latin typeface="Arial" pitchFamily="34" charset="0"/>
        </a:defRPr>
      </a:lvl6pPr>
      <a:lvl7pPr marL="914400" algn="l" rtl="0" fontAlgn="base">
        <a:spcBef>
          <a:spcPct val="0"/>
        </a:spcBef>
        <a:spcAft>
          <a:spcPct val="0"/>
        </a:spcAft>
        <a:defRPr sz="3200" b="1">
          <a:solidFill>
            <a:srgbClr val="F3941E"/>
          </a:solidFill>
          <a:latin typeface="Arial" pitchFamily="34" charset="0"/>
        </a:defRPr>
      </a:lvl7pPr>
      <a:lvl8pPr marL="1371600" algn="l" rtl="0" fontAlgn="base">
        <a:spcBef>
          <a:spcPct val="0"/>
        </a:spcBef>
        <a:spcAft>
          <a:spcPct val="0"/>
        </a:spcAft>
        <a:defRPr sz="3200" b="1">
          <a:solidFill>
            <a:srgbClr val="F3941E"/>
          </a:solidFill>
          <a:latin typeface="Arial" pitchFamily="34" charset="0"/>
        </a:defRPr>
      </a:lvl8pPr>
      <a:lvl9pPr marL="1828800" algn="l" rtl="0" fontAlgn="base">
        <a:spcBef>
          <a:spcPct val="0"/>
        </a:spcBef>
        <a:spcAft>
          <a:spcPct val="0"/>
        </a:spcAft>
        <a:defRPr sz="3200" b="1">
          <a:solidFill>
            <a:srgbClr val="F3941E"/>
          </a:solidFill>
          <a:latin typeface="Arial" pitchFamily="34" charset="0"/>
        </a:defRPr>
      </a:lvl9pPr>
    </p:titleStyle>
    <p:bodyStyle>
      <a:lvl1pPr marL="342900" indent="-342900" algn="l" rtl="0" eaLnBrk="0" fontAlgn="base" hangingPunct="0">
        <a:spcBef>
          <a:spcPct val="20000"/>
        </a:spcBef>
        <a:spcAft>
          <a:spcPct val="0"/>
        </a:spcAft>
        <a:buClr>
          <a:srgbClr val="F3941E"/>
        </a:buClr>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F3941E"/>
        </a:buClr>
        <a:buChar char="•"/>
        <a:defRPr sz="2800">
          <a:solidFill>
            <a:schemeClr val="tx1"/>
          </a:solidFill>
          <a:latin typeface="+mn-lt"/>
        </a:defRPr>
      </a:lvl2pPr>
      <a:lvl3pPr marL="1143000" indent="-228600" algn="l" rtl="0" eaLnBrk="0" fontAlgn="base" hangingPunct="0">
        <a:spcBef>
          <a:spcPct val="20000"/>
        </a:spcBef>
        <a:spcAft>
          <a:spcPct val="0"/>
        </a:spcAft>
        <a:buClr>
          <a:srgbClr val="F3941E"/>
        </a:buClr>
        <a:buChar char="•"/>
        <a:defRPr sz="2400">
          <a:solidFill>
            <a:schemeClr val="tx1"/>
          </a:solidFill>
          <a:latin typeface="+mn-lt"/>
        </a:defRPr>
      </a:lvl3pPr>
      <a:lvl4pPr marL="1600200" indent="-228600" algn="l" rtl="0" eaLnBrk="0" fontAlgn="base" hangingPunct="0">
        <a:spcBef>
          <a:spcPct val="20000"/>
        </a:spcBef>
        <a:spcAft>
          <a:spcPct val="0"/>
        </a:spcAft>
        <a:buClr>
          <a:srgbClr val="F3941E"/>
        </a:buClr>
        <a:buChar char="•"/>
        <a:defRPr sz="2000">
          <a:solidFill>
            <a:schemeClr val="tx1"/>
          </a:solidFill>
          <a:latin typeface="+mn-lt"/>
        </a:defRPr>
      </a:lvl4pPr>
      <a:lvl5pPr marL="2057400" indent="-228600" algn="l" rtl="0" eaLnBrk="0" fontAlgn="base" hangingPunct="0">
        <a:spcBef>
          <a:spcPct val="20000"/>
        </a:spcBef>
        <a:spcAft>
          <a:spcPct val="0"/>
        </a:spcAft>
        <a:buClr>
          <a:srgbClr val="F3941E"/>
        </a:buClr>
        <a:buChar char="•"/>
        <a:defRPr sz="2000">
          <a:solidFill>
            <a:schemeClr val="tx1"/>
          </a:solidFill>
          <a:latin typeface="+mn-lt"/>
        </a:defRPr>
      </a:lvl5pPr>
      <a:lvl6pPr marL="2514600" indent="-228600" algn="l" rtl="0" fontAlgn="base">
        <a:spcBef>
          <a:spcPct val="20000"/>
        </a:spcBef>
        <a:spcAft>
          <a:spcPct val="0"/>
        </a:spcAft>
        <a:buClr>
          <a:srgbClr val="F3941E"/>
        </a:buClr>
        <a:buChar char="•"/>
        <a:defRPr sz="2000">
          <a:solidFill>
            <a:schemeClr val="tx1"/>
          </a:solidFill>
          <a:latin typeface="+mn-lt"/>
        </a:defRPr>
      </a:lvl6pPr>
      <a:lvl7pPr marL="2971800" indent="-228600" algn="l" rtl="0" fontAlgn="base">
        <a:spcBef>
          <a:spcPct val="20000"/>
        </a:spcBef>
        <a:spcAft>
          <a:spcPct val="0"/>
        </a:spcAft>
        <a:buClr>
          <a:srgbClr val="F3941E"/>
        </a:buClr>
        <a:buChar char="•"/>
        <a:defRPr sz="2000">
          <a:solidFill>
            <a:schemeClr val="tx1"/>
          </a:solidFill>
          <a:latin typeface="+mn-lt"/>
        </a:defRPr>
      </a:lvl7pPr>
      <a:lvl8pPr marL="3429000" indent="-228600" algn="l" rtl="0" fontAlgn="base">
        <a:spcBef>
          <a:spcPct val="20000"/>
        </a:spcBef>
        <a:spcAft>
          <a:spcPct val="0"/>
        </a:spcAft>
        <a:buClr>
          <a:srgbClr val="F3941E"/>
        </a:buClr>
        <a:buChar char="•"/>
        <a:defRPr sz="2000">
          <a:solidFill>
            <a:schemeClr val="tx1"/>
          </a:solidFill>
          <a:latin typeface="+mn-lt"/>
        </a:defRPr>
      </a:lvl8pPr>
      <a:lvl9pPr marL="3886200" indent="-228600" algn="l" rtl="0" fontAlgn="base">
        <a:spcBef>
          <a:spcPct val="20000"/>
        </a:spcBef>
        <a:spcAft>
          <a:spcPct val="0"/>
        </a:spcAft>
        <a:buClr>
          <a:srgbClr val="F3941E"/>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grpSp>
        <p:nvGrpSpPr>
          <p:cNvPr id="6146" name="Group 16"/>
          <p:cNvGrpSpPr>
            <a:grpSpLocks/>
          </p:cNvGrpSpPr>
          <p:nvPr/>
        </p:nvGrpSpPr>
        <p:grpSpPr bwMode="auto">
          <a:xfrm>
            <a:off x="0" y="6721475"/>
            <a:ext cx="6854825" cy="144463"/>
            <a:chOff x="0" y="3723"/>
            <a:chExt cx="4318" cy="52"/>
          </a:xfrm>
        </p:grpSpPr>
        <p:sp>
          <p:nvSpPr>
            <p:cNvPr id="6149" name="Rectangle 17"/>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150" name="Rectangle 18"/>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151" name="Rectangle 19"/>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152" name="Rectangle 20"/>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153" name="Rectangle 21"/>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154" name="Rectangle 22"/>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grpSp>
      <p:sp>
        <p:nvSpPr>
          <p:cNvPr id="6147" name="Rectangle 2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AC93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6148" name="Rectangle 2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Lst>
  <p:txStyles>
    <p:titleStyle>
      <a:lvl1pPr algn="l" rtl="0" eaLnBrk="0" fontAlgn="base" hangingPunct="0">
        <a:spcBef>
          <a:spcPct val="0"/>
        </a:spcBef>
        <a:spcAft>
          <a:spcPct val="0"/>
        </a:spcAft>
        <a:defRPr sz="3200" b="1">
          <a:solidFill>
            <a:srgbClr val="F3941E"/>
          </a:solidFill>
          <a:latin typeface="+mj-lt"/>
          <a:ea typeface="+mj-ea"/>
          <a:cs typeface="+mj-cs"/>
        </a:defRPr>
      </a:lvl1pPr>
      <a:lvl2pPr algn="l" rtl="0" eaLnBrk="0" fontAlgn="base" hangingPunct="0">
        <a:spcBef>
          <a:spcPct val="0"/>
        </a:spcBef>
        <a:spcAft>
          <a:spcPct val="0"/>
        </a:spcAft>
        <a:defRPr sz="3200" b="1">
          <a:solidFill>
            <a:srgbClr val="F3941E"/>
          </a:solidFill>
          <a:latin typeface="Arial" charset="0"/>
        </a:defRPr>
      </a:lvl2pPr>
      <a:lvl3pPr algn="l" rtl="0" eaLnBrk="0" fontAlgn="base" hangingPunct="0">
        <a:spcBef>
          <a:spcPct val="0"/>
        </a:spcBef>
        <a:spcAft>
          <a:spcPct val="0"/>
        </a:spcAft>
        <a:defRPr sz="3200" b="1">
          <a:solidFill>
            <a:srgbClr val="F3941E"/>
          </a:solidFill>
          <a:latin typeface="Arial" charset="0"/>
        </a:defRPr>
      </a:lvl3pPr>
      <a:lvl4pPr algn="l" rtl="0" eaLnBrk="0" fontAlgn="base" hangingPunct="0">
        <a:spcBef>
          <a:spcPct val="0"/>
        </a:spcBef>
        <a:spcAft>
          <a:spcPct val="0"/>
        </a:spcAft>
        <a:defRPr sz="3200" b="1">
          <a:solidFill>
            <a:srgbClr val="F3941E"/>
          </a:solidFill>
          <a:latin typeface="Arial" charset="0"/>
        </a:defRPr>
      </a:lvl4pPr>
      <a:lvl5pPr algn="l" rtl="0" eaLnBrk="0" fontAlgn="base" hangingPunct="0">
        <a:spcBef>
          <a:spcPct val="0"/>
        </a:spcBef>
        <a:spcAft>
          <a:spcPct val="0"/>
        </a:spcAft>
        <a:defRPr sz="3200" b="1">
          <a:solidFill>
            <a:srgbClr val="F3941E"/>
          </a:solidFill>
          <a:latin typeface="Arial" charset="0"/>
        </a:defRPr>
      </a:lvl5pPr>
      <a:lvl6pPr marL="457200" algn="l" rtl="0" fontAlgn="base">
        <a:spcBef>
          <a:spcPct val="0"/>
        </a:spcBef>
        <a:spcAft>
          <a:spcPct val="0"/>
        </a:spcAft>
        <a:defRPr sz="3200" b="1">
          <a:solidFill>
            <a:srgbClr val="F3941E"/>
          </a:solidFill>
          <a:latin typeface="Arial" charset="0"/>
        </a:defRPr>
      </a:lvl6pPr>
      <a:lvl7pPr marL="914400" algn="l" rtl="0" fontAlgn="base">
        <a:spcBef>
          <a:spcPct val="0"/>
        </a:spcBef>
        <a:spcAft>
          <a:spcPct val="0"/>
        </a:spcAft>
        <a:defRPr sz="3200" b="1">
          <a:solidFill>
            <a:srgbClr val="F3941E"/>
          </a:solidFill>
          <a:latin typeface="Arial" charset="0"/>
        </a:defRPr>
      </a:lvl7pPr>
      <a:lvl8pPr marL="1371600" algn="l" rtl="0" fontAlgn="base">
        <a:spcBef>
          <a:spcPct val="0"/>
        </a:spcBef>
        <a:spcAft>
          <a:spcPct val="0"/>
        </a:spcAft>
        <a:defRPr sz="3200" b="1">
          <a:solidFill>
            <a:srgbClr val="F3941E"/>
          </a:solidFill>
          <a:latin typeface="Arial" charset="0"/>
        </a:defRPr>
      </a:lvl8pPr>
      <a:lvl9pPr marL="1828800" algn="l" rtl="0" fontAlgn="base">
        <a:spcBef>
          <a:spcPct val="0"/>
        </a:spcBef>
        <a:spcAft>
          <a:spcPct val="0"/>
        </a:spcAft>
        <a:defRPr sz="3200" b="1">
          <a:solidFill>
            <a:srgbClr val="F3941E"/>
          </a:solidFill>
          <a:latin typeface="Arial" charset="0"/>
        </a:defRPr>
      </a:lvl9pPr>
    </p:titleStyle>
    <p:bodyStyle>
      <a:lvl1pPr marL="342900" indent="-342900" algn="l" rtl="0" eaLnBrk="0" fontAlgn="base" hangingPunct="0">
        <a:spcBef>
          <a:spcPct val="20000"/>
        </a:spcBef>
        <a:spcAft>
          <a:spcPct val="0"/>
        </a:spcAft>
        <a:buClr>
          <a:srgbClr val="F3941E"/>
        </a:buClr>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F3941E"/>
        </a:buClr>
        <a:buChar char="•"/>
        <a:defRPr sz="2800">
          <a:solidFill>
            <a:schemeClr val="tx1"/>
          </a:solidFill>
          <a:latin typeface="+mn-lt"/>
        </a:defRPr>
      </a:lvl2pPr>
      <a:lvl3pPr marL="1143000" indent="-228600" algn="l" rtl="0" eaLnBrk="0" fontAlgn="base" hangingPunct="0">
        <a:spcBef>
          <a:spcPct val="20000"/>
        </a:spcBef>
        <a:spcAft>
          <a:spcPct val="0"/>
        </a:spcAft>
        <a:buClr>
          <a:srgbClr val="F3941E"/>
        </a:buClr>
        <a:buChar char="•"/>
        <a:defRPr sz="2400">
          <a:solidFill>
            <a:schemeClr val="tx1"/>
          </a:solidFill>
          <a:latin typeface="+mn-lt"/>
        </a:defRPr>
      </a:lvl3pPr>
      <a:lvl4pPr marL="1600200" indent="-228600" algn="l" rtl="0" eaLnBrk="0" fontAlgn="base" hangingPunct="0">
        <a:spcBef>
          <a:spcPct val="20000"/>
        </a:spcBef>
        <a:spcAft>
          <a:spcPct val="0"/>
        </a:spcAft>
        <a:buClr>
          <a:srgbClr val="F3941E"/>
        </a:buClr>
        <a:buChar char="•"/>
        <a:defRPr sz="2000">
          <a:solidFill>
            <a:schemeClr val="tx1"/>
          </a:solidFill>
          <a:latin typeface="+mn-lt"/>
        </a:defRPr>
      </a:lvl4pPr>
      <a:lvl5pPr marL="2057400" indent="-228600" algn="l" rtl="0" eaLnBrk="0" fontAlgn="base" hangingPunct="0">
        <a:spcBef>
          <a:spcPct val="20000"/>
        </a:spcBef>
        <a:spcAft>
          <a:spcPct val="0"/>
        </a:spcAft>
        <a:buClr>
          <a:srgbClr val="F3941E"/>
        </a:buClr>
        <a:buChar char="•"/>
        <a:defRPr sz="2000">
          <a:solidFill>
            <a:schemeClr val="tx1"/>
          </a:solidFill>
          <a:latin typeface="+mn-lt"/>
        </a:defRPr>
      </a:lvl5pPr>
      <a:lvl6pPr marL="2514600" indent="-228600" algn="l" rtl="0" fontAlgn="base">
        <a:spcBef>
          <a:spcPct val="20000"/>
        </a:spcBef>
        <a:spcAft>
          <a:spcPct val="0"/>
        </a:spcAft>
        <a:buClr>
          <a:srgbClr val="F3941E"/>
        </a:buClr>
        <a:buChar char="•"/>
        <a:defRPr sz="2000">
          <a:solidFill>
            <a:schemeClr val="tx1"/>
          </a:solidFill>
          <a:latin typeface="+mn-lt"/>
        </a:defRPr>
      </a:lvl6pPr>
      <a:lvl7pPr marL="2971800" indent="-228600" algn="l" rtl="0" fontAlgn="base">
        <a:spcBef>
          <a:spcPct val="20000"/>
        </a:spcBef>
        <a:spcAft>
          <a:spcPct val="0"/>
        </a:spcAft>
        <a:buClr>
          <a:srgbClr val="F3941E"/>
        </a:buClr>
        <a:buChar char="•"/>
        <a:defRPr sz="2000">
          <a:solidFill>
            <a:schemeClr val="tx1"/>
          </a:solidFill>
          <a:latin typeface="+mn-lt"/>
        </a:defRPr>
      </a:lvl7pPr>
      <a:lvl8pPr marL="3429000" indent="-228600" algn="l" rtl="0" fontAlgn="base">
        <a:spcBef>
          <a:spcPct val="20000"/>
        </a:spcBef>
        <a:spcAft>
          <a:spcPct val="0"/>
        </a:spcAft>
        <a:buClr>
          <a:srgbClr val="F3941E"/>
        </a:buClr>
        <a:buChar char="•"/>
        <a:defRPr sz="2000">
          <a:solidFill>
            <a:schemeClr val="tx1"/>
          </a:solidFill>
          <a:latin typeface="+mn-lt"/>
        </a:defRPr>
      </a:lvl8pPr>
      <a:lvl9pPr marL="3886200" indent="-228600" algn="l" rtl="0" fontAlgn="base">
        <a:spcBef>
          <a:spcPct val="20000"/>
        </a:spcBef>
        <a:spcAft>
          <a:spcPct val="0"/>
        </a:spcAft>
        <a:buClr>
          <a:srgbClr val="F3941E"/>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6DD4C8D-DB19-4E30-9EC0-9E2DCA0B512B}" type="datetimeFigureOut">
              <a:rPr lang="en-CA"/>
              <a:pPr>
                <a:defRPr/>
              </a:pPr>
              <a:t>2013-08-01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AD2198A9-3F04-43E0-9790-95646FBDD9A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88002627-C5CD-4E2F-BAA8-51320D8D973C}" type="datetimeFigureOut">
              <a:rPr lang="en-CA"/>
              <a:pPr>
                <a:defRPr/>
              </a:pPr>
              <a:t>2013-08-01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4FA8D4A7-7B74-4DDA-AD77-420FC3A9EF2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170" name="Picture 3" descr="ThermoFisher_PPT-Logo_032-Bk.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758113" y="6478588"/>
            <a:ext cx="12319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1" name="Straight Connector 17"/>
          <p:cNvCxnSpPr>
            <a:cxnSpLocks noChangeShapeType="1"/>
          </p:cNvCxnSpPr>
          <p:nvPr/>
        </p:nvCxnSpPr>
        <p:spPr bwMode="auto">
          <a:xfrm rot="10800000" flipV="1">
            <a:off x="0" y="769938"/>
            <a:ext cx="9144000" cy="0"/>
          </a:xfrm>
          <a:prstGeom prst="line">
            <a:avLst/>
          </a:prstGeom>
          <a:noFill/>
          <a:ln w="57150">
            <a:solidFill>
              <a:srgbClr val="5C81AA"/>
            </a:solidFill>
            <a:round/>
            <a:headEnd/>
            <a:tailEnd/>
          </a:ln>
          <a:extLst>
            <a:ext uri="{909E8E84-426E-40DD-AFC4-6F175D3DCCD1}">
              <a14:hiddenFill xmlns:a14="http://schemas.microsoft.com/office/drawing/2010/main">
                <a:noFill/>
              </a14:hiddenFill>
            </a:ext>
          </a:extLst>
        </p:spPr>
      </p:cxnSp>
      <p:sp>
        <p:nvSpPr>
          <p:cNvPr id="7172" name="Rectangle 7"/>
          <p:cNvSpPr>
            <a:spLocks noGrp="1" noChangeArrowheads="1"/>
          </p:cNvSpPr>
          <p:nvPr>
            <p:ph type="body" idx="1"/>
          </p:nvPr>
        </p:nvSpPr>
        <p:spPr bwMode="auto">
          <a:xfrm>
            <a:off x="234950" y="1185863"/>
            <a:ext cx="844232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8"/>
          <p:cNvSpPr>
            <a:spLocks noGrp="1" noChangeArrowheads="1"/>
          </p:cNvSpPr>
          <p:nvPr>
            <p:ph type="title"/>
          </p:nvPr>
        </p:nvSpPr>
        <p:spPr bwMode="gray">
          <a:xfrm>
            <a:off x="265113" y="47625"/>
            <a:ext cx="828992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16" rIns="45720" bIns="45716" numCol="1" anchor="ctr" anchorCtr="0" compatLnSpc="1">
            <a:prstTxWarp prst="textNoShape">
              <a:avLst/>
            </a:prstTxWarp>
          </a:bodyPr>
          <a:lstStyle/>
          <a:p>
            <a:pPr lvl="0"/>
            <a:r>
              <a:rPr lang="en-US" smtClean="0"/>
              <a:t>Click to edit Master title style</a:t>
            </a:r>
          </a:p>
        </p:txBody>
      </p:sp>
      <p:sp>
        <p:nvSpPr>
          <p:cNvPr id="98313" name="Rectangle 9"/>
          <p:cNvSpPr>
            <a:spLocks noChangeArrowheads="1"/>
          </p:cNvSpPr>
          <p:nvPr/>
        </p:nvSpPr>
        <p:spPr bwMode="auto">
          <a:xfrm>
            <a:off x="120650" y="6383338"/>
            <a:ext cx="1309688" cy="354012"/>
          </a:xfrm>
          <a:prstGeom prst="rect">
            <a:avLst/>
          </a:prstGeom>
          <a:noFill/>
          <a:ln w="9525">
            <a:noFill/>
            <a:miter lim="800000"/>
            <a:headEnd/>
            <a:tailEnd/>
          </a:ln>
          <a:effectLst/>
        </p:spPr>
        <p:txBody>
          <a:bodyPr anchor="b"/>
          <a:lstStyle/>
          <a:p>
            <a:pPr eaLnBrk="0" hangingPunct="0"/>
            <a:fld id="{81B7E8C9-FE3A-4BCD-94A0-7997AFEA2B50}" type="slidenum">
              <a:rPr lang="en-US" sz="1000" b="1" smtClean="0">
                <a:solidFill>
                  <a:srgbClr val="000000"/>
                </a:solidFill>
                <a:latin typeface="Arial" pitchFamily="34" charset="0"/>
              </a:rPr>
              <a:pPr eaLnBrk="0" hangingPunct="0"/>
              <a:t>‹#›</a:t>
            </a:fld>
            <a:endParaRPr lang="en-US" sz="1200" b="1" smtClean="0">
              <a:solidFill>
                <a:srgbClr val="000000"/>
              </a:solidFill>
              <a:latin typeface="Arial" pitchFamily="34" charset="0"/>
            </a:endParaRPr>
          </a:p>
        </p:txBody>
      </p:sp>
      <p:sp>
        <p:nvSpPr>
          <p:cNvPr id="98322" name="Line 18"/>
          <p:cNvSpPr>
            <a:spLocks noChangeShapeType="1"/>
          </p:cNvSpPr>
          <p:nvPr/>
        </p:nvSpPr>
        <p:spPr bwMode="auto">
          <a:xfrm>
            <a:off x="-7938" y="6311900"/>
            <a:ext cx="9151938" cy="0"/>
          </a:xfrm>
          <a:prstGeom prst="line">
            <a:avLst/>
          </a:prstGeom>
          <a:noFill/>
          <a:ln w="28575">
            <a:solidFill>
              <a:srgbClr val="4F6F92"/>
            </a:solidFill>
            <a:round/>
            <a:headEnd/>
            <a:tailEnd/>
          </a:ln>
        </p:spPr>
        <p:txBody>
          <a:bodyPr wrap="none" anchor="ctr"/>
          <a:lstStyle/>
          <a:p>
            <a:pPr eaLnBrk="0" hangingPunct="0">
              <a:defRPr/>
            </a:pPr>
            <a:endParaRPr lang="en-US" sz="2400">
              <a:solidFill>
                <a:srgbClr val="000000"/>
              </a:solidFill>
            </a:endParaRPr>
          </a:p>
        </p:txBody>
      </p:sp>
    </p:spTree>
    <p:extLst>
      <p:ext uri="{BB962C8B-B14F-4D97-AF65-F5344CB8AC3E}">
        <p14:creationId xmlns:p14="http://schemas.microsoft.com/office/powerpoint/2010/main" val="784850681"/>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4" r:id="rId12"/>
  </p:sldLayoutIdLst>
  <p:transition>
    <p:fade/>
  </p:transition>
  <p:txStyles>
    <p:titleStyle>
      <a:lvl1pPr algn="l" rtl="0" eaLnBrk="0" fontAlgn="base" hangingPunct="0">
        <a:lnSpc>
          <a:spcPct val="95000"/>
        </a:lnSpc>
        <a:spcBef>
          <a:spcPct val="0"/>
        </a:spcBef>
        <a:spcAft>
          <a:spcPct val="0"/>
        </a:spcAft>
        <a:defRPr sz="2800">
          <a:solidFill>
            <a:schemeClr val="tx1"/>
          </a:solidFill>
          <a:latin typeface="+mj-lt"/>
          <a:ea typeface="+mj-ea"/>
          <a:cs typeface="+mj-cs"/>
        </a:defRPr>
      </a:lvl1pPr>
      <a:lvl2pPr algn="l" rtl="0" eaLnBrk="0" fontAlgn="base" hangingPunct="0">
        <a:lnSpc>
          <a:spcPct val="95000"/>
        </a:lnSpc>
        <a:spcBef>
          <a:spcPct val="0"/>
        </a:spcBef>
        <a:spcAft>
          <a:spcPct val="0"/>
        </a:spcAft>
        <a:defRPr sz="2800">
          <a:solidFill>
            <a:schemeClr val="tx1"/>
          </a:solidFill>
          <a:latin typeface="Arial" charset="0"/>
        </a:defRPr>
      </a:lvl2pPr>
      <a:lvl3pPr algn="l" rtl="0" eaLnBrk="0" fontAlgn="base" hangingPunct="0">
        <a:lnSpc>
          <a:spcPct val="95000"/>
        </a:lnSpc>
        <a:spcBef>
          <a:spcPct val="0"/>
        </a:spcBef>
        <a:spcAft>
          <a:spcPct val="0"/>
        </a:spcAft>
        <a:defRPr sz="2800">
          <a:solidFill>
            <a:schemeClr val="tx1"/>
          </a:solidFill>
          <a:latin typeface="Arial" charset="0"/>
        </a:defRPr>
      </a:lvl3pPr>
      <a:lvl4pPr algn="l" rtl="0" eaLnBrk="0" fontAlgn="base" hangingPunct="0">
        <a:lnSpc>
          <a:spcPct val="95000"/>
        </a:lnSpc>
        <a:spcBef>
          <a:spcPct val="0"/>
        </a:spcBef>
        <a:spcAft>
          <a:spcPct val="0"/>
        </a:spcAft>
        <a:defRPr sz="2800">
          <a:solidFill>
            <a:schemeClr val="tx1"/>
          </a:solidFill>
          <a:latin typeface="Arial" charset="0"/>
        </a:defRPr>
      </a:lvl4pPr>
      <a:lvl5pPr algn="l" rtl="0" eaLnBrk="0" fontAlgn="base" hangingPunct="0">
        <a:lnSpc>
          <a:spcPct val="95000"/>
        </a:lnSpc>
        <a:spcBef>
          <a:spcPct val="0"/>
        </a:spcBef>
        <a:spcAft>
          <a:spcPct val="0"/>
        </a:spcAft>
        <a:defRPr sz="2800">
          <a:solidFill>
            <a:schemeClr val="tx1"/>
          </a:solidFill>
          <a:latin typeface="Arial" charset="0"/>
        </a:defRPr>
      </a:lvl5pPr>
      <a:lvl6pPr marL="457200" algn="l" rtl="0" eaLnBrk="1" fontAlgn="base" hangingPunct="1">
        <a:lnSpc>
          <a:spcPct val="95000"/>
        </a:lnSpc>
        <a:spcBef>
          <a:spcPct val="0"/>
        </a:spcBef>
        <a:spcAft>
          <a:spcPct val="0"/>
        </a:spcAft>
        <a:defRPr sz="2800">
          <a:solidFill>
            <a:schemeClr val="tx1"/>
          </a:solidFill>
          <a:latin typeface="Arial" charset="0"/>
        </a:defRPr>
      </a:lvl6pPr>
      <a:lvl7pPr marL="914400" algn="l" rtl="0" eaLnBrk="1" fontAlgn="base" hangingPunct="1">
        <a:lnSpc>
          <a:spcPct val="95000"/>
        </a:lnSpc>
        <a:spcBef>
          <a:spcPct val="0"/>
        </a:spcBef>
        <a:spcAft>
          <a:spcPct val="0"/>
        </a:spcAft>
        <a:defRPr sz="2800">
          <a:solidFill>
            <a:schemeClr val="tx1"/>
          </a:solidFill>
          <a:latin typeface="Arial" charset="0"/>
        </a:defRPr>
      </a:lvl7pPr>
      <a:lvl8pPr marL="1371600" algn="l" rtl="0" eaLnBrk="1" fontAlgn="base" hangingPunct="1">
        <a:lnSpc>
          <a:spcPct val="95000"/>
        </a:lnSpc>
        <a:spcBef>
          <a:spcPct val="0"/>
        </a:spcBef>
        <a:spcAft>
          <a:spcPct val="0"/>
        </a:spcAft>
        <a:defRPr sz="2800">
          <a:solidFill>
            <a:schemeClr val="tx1"/>
          </a:solidFill>
          <a:latin typeface="Arial" charset="0"/>
        </a:defRPr>
      </a:lvl8pPr>
      <a:lvl9pPr marL="1828800" algn="l" rtl="0" eaLnBrk="1" fontAlgn="base" hangingPunct="1">
        <a:lnSpc>
          <a:spcPct val="95000"/>
        </a:lnSpc>
        <a:spcBef>
          <a:spcPct val="0"/>
        </a:spcBef>
        <a:spcAft>
          <a:spcPct val="0"/>
        </a:spcAft>
        <a:defRPr sz="2800">
          <a:solidFill>
            <a:schemeClr val="tx1"/>
          </a:solidFill>
          <a:latin typeface="Arial" charset="0"/>
        </a:defRPr>
      </a:lvl9pPr>
    </p:titleStyle>
    <p:bodyStyle>
      <a:lvl1pPr marL="188913" indent="-188913" algn="l" rtl="0" eaLnBrk="0" fontAlgn="base" hangingPunct="0">
        <a:spcBef>
          <a:spcPct val="0"/>
        </a:spcBef>
        <a:spcAft>
          <a:spcPct val="20000"/>
        </a:spcAft>
        <a:buClr>
          <a:schemeClr val="folHlink"/>
        </a:buClr>
        <a:buChar char="•"/>
        <a:defRPr sz="2000">
          <a:solidFill>
            <a:schemeClr val="tx1"/>
          </a:solidFill>
          <a:latin typeface="+mn-lt"/>
          <a:ea typeface="+mn-ea"/>
          <a:cs typeface="+mn-cs"/>
        </a:defRPr>
      </a:lvl1pPr>
      <a:lvl2pPr marL="568325" indent="-188913" algn="l" rtl="0" eaLnBrk="0" fontAlgn="base" hangingPunct="0">
        <a:spcBef>
          <a:spcPct val="0"/>
        </a:spcBef>
        <a:spcAft>
          <a:spcPct val="20000"/>
        </a:spcAft>
        <a:buClr>
          <a:schemeClr val="tx1"/>
        </a:buClr>
        <a:buFont typeface="Arial" pitchFamily="34" charset="0"/>
        <a:buChar char="•"/>
        <a:defRPr>
          <a:solidFill>
            <a:schemeClr val="tx1"/>
          </a:solidFill>
          <a:latin typeface="+mn-lt"/>
        </a:defRPr>
      </a:lvl2pPr>
      <a:lvl3pPr marL="923925" indent="-165100" algn="l" rtl="0" eaLnBrk="0" fontAlgn="base" hangingPunct="0">
        <a:spcBef>
          <a:spcPct val="0"/>
        </a:spcBef>
        <a:spcAft>
          <a:spcPct val="20000"/>
        </a:spcAft>
        <a:buClr>
          <a:schemeClr val="hlink"/>
        </a:buClr>
        <a:buFont typeface="Arial" pitchFamily="34" charset="0"/>
        <a:buChar char="•"/>
        <a:defRPr>
          <a:solidFill>
            <a:schemeClr val="tx1"/>
          </a:solidFill>
          <a:latin typeface="+mn-lt"/>
        </a:defRPr>
      </a:lvl3pPr>
      <a:lvl4pPr marL="1317625" indent="-203200" algn="l" rtl="0" eaLnBrk="0" fontAlgn="base" hangingPunct="0">
        <a:spcBef>
          <a:spcPct val="0"/>
        </a:spcBef>
        <a:spcAft>
          <a:spcPct val="20000"/>
        </a:spcAft>
        <a:buFont typeface="Symbol" pitchFamily="18" charset="2"/>
        <a:buChar char="-"/>
        <a:defRPr sz="1600">
          <a:solidFill>
            <a:schemeClr val="tx1"/>
          </a:solidFill>
          <a:latin typeface="+mn-lt"/>
        </a:defRPr>
      </a:lvl4pPr>
      <a:lvl5pPr marL="1716088" indent="-182563" algn="l" rtl="0" eaLnBrk="0" fontAlgn="base" hangingPunct="0">
        <a:spcBef>
          <a:spcPct val="0"/>
        </a:spcBef>
        <a:spcAft>
          <a:spcPct val="20000"/>
        </a:spcAft>
        <a:buChar char="•"/>
        <a:defRPr sz="1500">
          <a:solidFill>
            <a:schemeClr val="tx1"/>
          </a:solidFill>
          <a:latin typeface="+mn-lt"/>
        </a:defRPr>
      </a:lvl5pPr>
      <a:lvl6pPr marL="2173288" indent="-182563" algn="l" rtl="0" eaLnBrk="1" fontAlgn="base" hangingPunct="1">
        <a:spcBef>
          <a:spcPct val="0"/>
        </a:spcBef>
        <a:spcAft>
          <a:spcPct val="20000"/>
        </a:spcAft>
        <a:buChar char="•"/>
        <a:defRPr sz="1500">
          <a:solidFill>
            <a:schemeClr val="tx1"/>
          </a:solidFill>
          <a:latin typeface="+mn-lt"/>
        </a:defRPr>
      </a:lvl6pPr>
      <a:lvl7pPr marL="2630488" indent="-182563" algn="l" rtl="0" eaLnBrk="1" fontAlgn="base" hangingPunct="1">
        <a:spcBef>
          <a:spcPct val="0"/>
        </a:spcBef>
        <a:spcAft>
          <a:spcPct val="20000"/>
        </a:spcAft>
        <a:buChar char="•"/>
        <a:defRPr sz="1500">
          <a:solidFill>
            <a:schemeClr val="tx1"/>
          </a:solidFill>
          <a:latin typeface="+mn-lt"/>
        </a:defRPr>
      </a:lvl7pPr>
      <a:lvl8pPr marL="3087688" indent="-182563" algn="l" rtl="0" eaLnBrk="1" fontAlgn="base" hangingPunct="1">
        <a:spcBef>
          <a:spcPct val="0"/>
        </a:spcBef>
        <a:spcAft>
          <a:spcPct val="20000"/>
        </a:spcAft>
        <a:buChar char="•"/>
        <a:defRPr sz="1500">
          <a:solidFill>
            <a:schemeClr val="tx1"/>
          </a:solidFill>
          <a:latin typeface="+mn-lt"/>
        </a:defRPr>
      </a:lvl8pPr>
      <a:lvl9pPr marL="3544888" indent="-182563" algn="l" rtl="0" eaLnBrk="1" fontAlgn="base" hangingPunct="1">
        <a:spcBef>
          <a:spcPct val="0"/>
        </a:spcBef>
        <a:spcAft>
          <a:spcPct val="20000"/>
        </a:spcAft>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mailto:baoluo.ma@agr.gc.c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52.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soildoctor.com/elpaso.asx"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7.xml"/><Relationship Id="rId5" Type="http://schemas.openxmlformats.org/officeDocument/2006/relationships/image" Target="../media/image13.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6" descr="CanolaFloweringJun182010w15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ctrTitle"/>
          </p:nvPr>
        </p:nvSpPr>
        <p:spPr>
          <a:xfrm>
            <a:off x="115747" y="771525"/>
            <a:ext cx="8831403" cy="2438400"/>
          </a:xfrm>
          <a:solidFill>
            <a:srgbClr val="FFFFFF">
              <a:alpha val="50195"/>
            </a:srgbClr>
          </a:solidFill>
        </p:spPr>
        <p:txBody>
          <a:bodyPr/>
          <a:lstStyle/>
          <a:p>
            <a:pPr algn="ctr" eaLnBrk="1" hangingPunct="1"/>
            <a:r>
              <a:rPr lang="en-US" sz="3600" dirty="0" smtClean="0">
                <a:solidFill>
                  <a:srgbClr val="F81A4F"/>
                </a:solidFill>
              </a:rPr>
              <a:t>Nitrogen Use Efficiency Workshop</a:t>
            </a:r>
            <a:r>
              <a:rPr lang="en-US" dirty="0" smtClean="0">
                <a:solidFill>
                  <a:srgbClr val="F81A4F"/>
                </a:solidFill>
              </a:rPr>
              <a:t/>
            </a:r>
            <a:br>
              <a:rPr lang="en-US" dirty="0" smtClean="0">
                <a:solidFill>
                  <a:srgbClr val="F81A4F"/>
                </a:solidFill>
              </a:rPr>
            </a:br>
            <a:r>
              <a:rPr lang="en-US" dirty="0" smtClean="0">
                <a:solidFill>
                  <a:schemeClr val="tx1"/>
                </a:solidFill>
              </a:rPr>
              <a:t/>
            </a:r>
            <a:br>
              <a:rPr lang="en-US" dirty="0" smtClean="0">
                <a:solidFill>
                  <a:schemeClr val="tx1"/>
                </a:solidFill>
              </a:rPr>
            </a:br>
            <a:r>
              <a:rPr lang="en-CA" dirty="0" smtClean="0">
                <a:solidFill>
                  <a:schemeClr val="tx1"/>
                </a:solidFill>
              </a:rPr>
              <a:t>Canopy Reflectance Signatures: Developing a </a:t>
            </a:r>
            <a:r>
              <a:rPr lang="en-CA" dirty="0">
                <a:solidFill>
                  <a:schemeClr val="tx1"/>
                </a:solidFill>
              </a:rPr>
              <a:t>C</a:t>
            </a:r>
            <a:r>
              <a:rPr lang="en-CA" dirty="0" smtClean="0">
                <a:solidFill>
                  <a:schemeClr val="tx1"/>
                </a:solidFill>
              </a:rPr>
              <a:t>rop Need-Based Indicator for </a:t>
            </a:r>
            <a:r>
              <a:rPr lang="en-CA" dirty="0" err="1" smtClean="0">
                <a:solidFill>
                  <a:schemeClr val="tx1"/>
                </a:solidFill>
              </a:rPr>
              <a:t>Sidedress</a:t>
            </a:r>
            <a:r>
              <a:rPr lang="en-CA" dirty="0" smtClean="0">
                <a:solidFill>
                  <a:schemeClr val="tx1"/>
                </a:solidFill>
              </a:rPr>
              <a:t> Application</a:t>
            </a:r>
            <a:r>
              <a:rPr lang="en-US" dirty="0" smtClean="0">
                <a:solidFill>
                  <a:schemeClr val="tx1"/>
                </a:solidFill>
              </a:rPr>
              <a:t> of N Fertilizer to Canola</a:t>
            </a:r>
            <a:endParaRPr lang="en-US" dirty="0" smtClean="0"/>
          </a:p>
        </p:txBody>
      </p:sp>
      <p:sp>
        <p:nvSpPr>
          <p:cNvPr id="46084" name="Rectangle 4"/>
          <p:cNvSpPr>
            <a:spLocks noGrp="1" noChangeArrowheads="1"/>
          </p:cNvSpPr>
          <p:nvPr>
            <p:ph type="subTitle" idx="1"/>
          </p:nvPr>
        </p:nvSpPr>
        <p:spPr>
          <a:xfrm>
            <a:off x="685800" y="3752850"/>
            <a:ext cx="8001000" cy="2425700"/>
          </a:xfrm>
          <a:solidFill>
            <a:srgbClr val="000000">
              <a:alpha val="50195"/>
            </a:srgbClr>
          </a:solidFill>
        </p:spPr>
        <p:txBody>
          <a:bodyPr/>
          <a:lstStyle/>
          <a:p>
            <a:pPr eaLnBrk="1" hangingPunct="1">
              <a:lnSpc>
                <a:spcPct val="80000"/>
              </a:lnSpc>
            </a:pPr>
            <a:r>
              <a:rPr lang="en-CA" sz="2800" b="1" dirty="0" smtClean="0">
                <a:solidFill>
                  <a:srgbClr val="FFFFFF"/>
                </a:solidFill>
              </a:rPr>
              <a:t>Dr. Bao-Luo Ma</a:t>
            </a:r>
            <a:r>
              <a:rPr lang="en-CA" sz="2400" b="1" dirty="0" smtClean="0">
                <a:solidFill>
                  <a:srgbClr val="FFFFFF"/>
                </a:solidFill>
              </a:rPr>
              <a:t/>
            </a:r>
            <a:br>
              <a:rPr lang="en-CA" sz="2400" b="1" dirty="0" smtClean="0">
                <a:solidFill>
                  <a:srgbClr val="FFFFFF"/>
                </a:solidFill>
              </a:rPr>
            </a:br>
            <a:endParaRPr lang="en-CA" sz="2400" b="1" dirty="0" smtClean="0">
              <a:solidFill>
                <a:srgbClr val="FFFFFF"/>
              </a:solidFill>
            </a:endParaRPr>
          </a:p>
          <a:p>
            <a:pPr algn="l" eaLnBrk="1" hangingPunct="1">
              <a:lnSpc>
                <a:spcPct val="80000"/>
              </a:lnSpc>
            </a:pPr>
            <a:r>
              <a:rPr lang="en-US" sz="400" b="1" dirty="0" smtClean="0">
                <a:solidFill>
                  <a:srgbClr val="FFFFFF"/>
                </a:solidFill>
              </a:rPr>
              <a:t>  </a:t>
            </a:r>
            <a:r>
              <a:rPr lang="en-US" sz="2400" b="1" dirty="0" smtClean="0">
                <a:solidFill>
                  <a:srgbClr val="FFFFFF"/>
                </a:solidFill>
              </a:rPr>
              <a:t/>
            </a:r>
            <a:br>
              <a:rPr lang="en-US" sz="2400" b="1" dirty="0" smtClean="0">
                <a:solidFill>
                  <a:srgbClr val="FFFFFF"/>
                </a:solidFill>
              </a:rPr>
            </a:br>
            <a:r>
              <a:rPr lang="en-US" sz="2400" b="1" dirty="0" smtClean="0">
                <a:solidFill>
                  <a:srgbClr val="FFFFFF"/>
                </a:solidFill>
              </a:rPr>
              <a:t>Research Scientist – Crop Physiology</a:t>
            </a:r>
            <a:r>
              <a:rPr lang="en-CA" sz="2400" b="1" dirty="0" smtClean="0">
                <a:solidFill>
                  <a:srgbClr val="FFFFFF"/>
                </a:solidFill>
              </a:rPr>
              <a:t> </a:t>
            </a:r>
            <a:r>
              <a:rPr lang="en-US" sz="2400" b="1" dirty="0" smtClean="0">
                <a:solidFill>
                  <a:srgbClr val="FFFFFF"/>
                </a:solidFill>
              </a:rPr>
              <a:t/>
            </a:r>
            <a:br>
              <a:rPr lang="en-US" sz="2400" b="1" dirty="0" smtClean="0">
                <a:solidFill>
                  <a:srgbClr val="FFFFFF"/>
                </a:solidFill>
              </a:rPr>
            </a:br>
            <a:endParaRPr lang="en-US" sz="2400" b="1" dirty="0" smtClean="0">
              <a:solidFill>
                <a:srgbClr val="FFFFFF"/>
              </a:solidFill>
            </a:endParaRPr>
          </a:p>
          <a:p>
            <a:pPr algn="l" eaLnBrk="1" hangingPunct="1">
              <a:lnSpc>
                <a:spcPct val="80000"/>
              </a:lnSpc>
            </a:pPr>
            <a:r>
              <a:rPr lang="en-US" sz="2400" b="1" dirty="0" smtClean="0">
                <a:solidFill>
                  <a:srgbClr val="FFFFFF"/>
                </a:solidFill>
              </a:rPr>
              <a:t>Eastern Cereal and Oilseed Research Centre (ECORC), Ottawa, ON</a:t>
            </a:r>
            <a:r>
              <a:rPr lang="en-CA" sz="2400" b="1" dirty="0" smtClean="0">
                <a:solidFill>
                  <a:srgbClr val="FFFFFF"/>
                </a:solidFill>
              </a:rPr>
              <a:t> </a:t>
            </a:r>
          </a:p>
          <a:p>
            <a:pPr algn="r" eaLnBrk="1" hangingPunct="1">
              <a:lnSpc>
                <a:spcPct val="80000"/>
              </a:lnSpc>
              <a:spcBef>
                <a:spcPct val="50000"/>
              </a:spcBef>
            </a:pPr>
            <a:r>
              <a:rPr lang="en-US" sz="1800" b="1" dirty="0" smtClean="0">
                <a:solidFill>
                  <a:schemeClr val="bg1"/>
                </a:solidFill>
              </a:rPr>
              <a:t>613-759-1521,  </a:t>
            </a:r>
            <a:r>
              <a:rPr lang="en-US" sz="1800" b="1" dirty="0" smtClean="0">
                <a:solidFill>
                  <a:srgbClr val="F81A4F"/>
                </a:solidFill>
                <a:hlinkClick r:id="rId4"/>
              </a:rPr>
              <a:t>baoluo.ma@agr.gc.ca</a:t>
            </a:r>
            <a:r>
              <a:rPr lang="en-US" sz="1800" b="1" dirty="0" smtClean="0">
                <a:solidFill>
                  <a:schemeClr val="accent1"/>
                </a:solidFill>
              </a:rPr>
              <a:t> </a:t>
            </a:r>
          </a:p>
        </p:txBody>
      </p:sp>
      <p:sp>
        <p:nvSpPr>
          <p:cNvPr id="46085" name="Rectangle 5"/>
          <p:cNvSpPr>
            <a:spLocks noChangeArrowheads="1"/>
          </p:cNvSpPr>
          <p:nvPr/>
        </p:nvSpPr>
        <p:spPr bwMode="auto">
          <a:xfrm>
            <a:off x="7259638" y="6196013"/>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3600">
                <a:solidFill>
                  <a:srgbClr val="FFFFFF"/>
                </a:solidFill>
                <a:latin typeface="Times New Roman" pitchFamily="18" charset="0"/>
              </a:rPr>
              <a:t>Canada</a:t>
            </a:r>
            <a:endParaRPr lang="en-US" sz="1200">
              <a:solidFill>
                <a:srgbClr val="FFFFFF"/>
              </a:solidFill>
            </a:endParaRPr>
          </a:p>
        </p:txBody>
      </p:sp>
      <p:sp>
        <p:nvSpPr>
          <p:cNvPr id="46086" name="Rectangle 6"/>
          <p:cNvSpPr>
            <a:spLocks noChangeArrowheads="1"/>
          </p:cNvSpPr>
          <p:nvPr/>
        </p:nvSpPr>
        <p:spPr bwMode="auto">
          <a:xfrm>
            <a:off x="8420100" y="6283325"/>
            <a:ext cx="44450" cy="95250"/>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7" name="Rectangle 7"/>
          <p:cNvSpPr>
            <a:spLocks noChangeArrowheads="1"/>
          </p:cNvSpPr>
          <p:nvPr/>
        </p:nvSpPr>
        <p:spPr bwMode="auto">
          <a:xfrm>
            <a:off x="8586788" y="6283325"/>
            <a:ext cx="47625" cy="95250"/>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8" name="Freeform 8"/>
          <p:cNvSpPr>
            <a:spLocks/>
          </p:cNvSpPr>
          <p:nvPr/>
        </p:nvSpPr>
        <p:spPr bwMode="auto">
          <a:xfrm>
            <a:off x="8482013" y="6296025"/>
            <a:ext cx="96837" cy="68263"/>
          </a:xfrm>
          <a:custGeom>
            <a:avLst/>
            <a:gdLst>
              <a:gd name="T0" fmla="*/ 2147483647 w 33"/>
              <a:gd name="T1" fmla="*/ 2147483647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0 w 33"/>
              <a:gd name="T13" fmla="*/ 2147483647 h 27"/>
              <a:gd name="T14" fmla="*/ 2147483647 w 33"/>
              <a:gd name="T15" fmla="*/ 2147483647 h 27"/>
              <a:gd name="T16" fmla="*/ 2147483647 w 33"/>
              <a:gd name="T17" fmla="*/ 2147483647 h 27"/>
              <a:gd name="T18" fmla="*/ 2147483647 w 33"/>
              <a:gd name="T19" fmla="*/ 2147483647 h 27"/>
              <a:gd name="T20" fmla="*/ 2147483647 w 33"/>
              <a:gd name="T21" fmla="*/ 2147483647 h 27"/>
              <a:gd name="T22" fmla="*/ 2147483647 w 33"/>
              <a:gd name="T23" fmla="*/ 2147483647 h 27"/>
              <a:gd name="T24" fmla="*/ 2147483647 w 33"/>
              <a:gd name="T25" fmla="*/ 2147483647 h 27"/>
              <a:gd name="T26" fmla="*/ 2147483647 w 33"/>
              <a:gd name="T27" fmla="*/ 2147483647 h 27"/>
              <a:gd name="T28" fmla="*/ 2147483647 w 33"/>
              <a:gd name="T29" fmla="*/ 2147483647 h 27"/>
              <a:gd name="T30" fmla="*/ 2147483647 w 33"/>
              <a:gd name="T31" fmla="*/ 2147483647 h 27"/>
              <a:gd name="T32" fmla="*/ 2147483647 w 33"/>
              <a:gd name="T33" fmla="*/ 2147483647 h 27"/>
              <a:gd name="T34" fmla="*/ 2147483647 w 33"/>
              <a:gd name="T35" fmla="*/ 2147483647 h 27"/>
              <a:gd name="T36" fmla="*/ 2147483647 w 33"/>
              <a:gd name="T37" fmla="*/ 2147483647 h 27"/>
              <a:gd name="T38" fmla="*/ 2147483647 w 33"/>
              <a:gd name="T39" fmla="*/ 2147483647 h 27"/>
              <a:gd name="T40" fmla="*/ 2147483647 w 33"/>
              <a:gd name="T41" fmla="*/ 2147483647 h 27"/>
              <a:gd name="T42" fmla="*/ 2147483647 w 33"/>
              <a:gd name="T43" fmla="*/ 2147483647 h 27"/>
              <a:gd name="T44" fmla="*/ 2147483647 w 33"/>
              <a:gd name="T45" fmla="*/ 2147483647 h 27"/>
              <a:gd name="T46" fmla="*/ 2147483647 w 33"/>
              <a:gd name="T47" fmla="*/ 2147483647 h 27"/>
              <a:gd name="T48" fmla="*/ 2147483647 w 33"/>
              <a:gd name="T49" fmla="*/ 2147483647 h 27"/>
              <a:gd name="T50" fmla="*/ 2147483647 w 33"/>
              <a:gd name="T51" fmla="*/ 2147483647 h 27"/>
              <a:gd name="T52" fmla="*/ 2147483647 w 33"/>
              <a:gd name="T53" fmla="*/ 0 h 27"/>
              <a:gd name="T54" fmla="*/ 2147483647 w 33"/>
              <a:gd name="T55" fmla="*/ 2147483647 h 27"/>
              <a:gd name="T56" fmla="*/ 2147483647 w 33"/>
              <a:gd name="T57" fmla="*/ 2147483647 h 27"/>
              <a:gd name="T58" fmla="*/ 2147483647 w 33"/>
              <a:gd name="T59" fmla="*/ 2147483647 h 27"/>
              <a:gd name="T60" fmla="*/ 2147483647 w 33"/>
              <a:gd name="T61" fmla="*/ 2147483647 h 27"/>
              <a:gd name="T62" fmla="*/ 2147483647 w 33"/>
              <a:gd name="T63" fmla="*/ 2147483647 h 27"/>
              <a:gd name="T64" fmla="*/ 2147483647 w 33"/>
              <a:gd name="T65" fmla="*/ 2147483647 h 27"/>
              <a:gd name="T66" fmla="*/ 2147483647 w 33"/>
              <a:gd name="T67" fmla="*/ 2147483647 h 27"/>
              <a:gd name="T68" fmla="*/ 2147483647 w 33"/>
              <a:gd name="T69" fmla="*/ 2147483647 h 27"/>
              <a:gd name="T70" fmla="*/ 2147483647 w 33"/>
              <a:gd name="T71" fmla="*/ 2147483647 h 27"/>
              <a:gd name="T72" fmla="*/ 2147483647 w 33"/>
              <a:gd name="T73" fmla="*/ 2147483647 h 27"/>
              <a:gd name="T74" fmla="*/ 2147483647 w 33"/>
              <a:gd name="T75" fmla="*/ 2147483647 h 27"/>
              <a:gd name="T76" fmla="*/ 2147483647 w 33"/>
              <a:gd name="T77" fmla="*/ 2147483647 h 27"/>
              <a:gd name="T78" fmla="*/ 2147483647 w 33"/>
              <a:gd name="T79" fmla="*/ 2147483647 h 27"/>
              <a:gd name="T80" fmla="*/ 2147483647 w 33"/>
              <a:gd name="T81" fmla="*/ 2147483647 h 27"/>
              <a:gd name="T82" fmla="*/ 2147483647 w 33"/>
              <a:gd name="T83" fmla="*/ 2147483647 h 27"/>
              <a:gd name="T84" fmla="*/ 2147483647 w 33"/>
              <a:gd name="T85" fmla="*/ 2147483647 h 27"/>
              <a:gd name="T86" fmla="*/ 2147483647 w 33"/>
              <a:gd name="T87" fmla="*/ 2147483647 h 27"/>
              <a:gd name="T88" fmla="*/ 2147483647 w 33"/>
              <a:gd name="T89" fmla="*/ 2147483647 h 27"/>
              <a:gd name="T90" fmla="*/ 2147483647 w 33"/>
              <a:gd name="T91" fmla="*/ 2147483647 h 27"/>
              <a:gd name="T92" fmla="*/ 2147483647 w 33"/>
              <a:gd name="T93" fmla="*/ 2147483647 h 27"/>
              <a:gd name="T94" fmla="*/ 2147483647 w 33"/>
              <a:gd name="T95" fmla="*/ 2147483647 h 27"/>
              <a:gd name="T96" fmla="*/ 2147483647 w 33"/>
              <a:gd name="T97" fmla="*/ 2147483647 h 27"/>
              <a:gd name="T98" fmla="*/ 2147483647 w 33"/>
              <a:gd name="T99" fmla="*/ 2147483647 h 27"/>
              <a:gd name="T100" fmla="*/ 2147483647 w 33"/>
              <a:gd name="T101" fmla="*/ 2147483647 h 27"/>
              <a:gd name="T102" fmla="*/ 2147483647 w 33"/>
              <a:gd name="T103" fmla="*/ 2147483647 h 27"/>
              <a:gd name="T104" fmla="*/ 2147483647 w 33"/>
              <a:gd name="T105" fmla="*/ 2147483647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 h="27">
                <a:moveTo>
                  <a:pt x="17" y="27"/>
                </a:moveTo>
                <a:lnTo>
                  <a:pt x="15" y="27"/>
                </a:lnTo>
                <a:lnTo>
                  <a:pt x="15" y="22"/>
                </a:lnTo>
                <a:lnTo>
                  <a:pt x="6" y="22"/>
                </a:lnTo>
                <a:lnTo>
                  <a:pt x="8" y="20"/>
                </a:lnTo>
                <a:lnTo>
                  <a:pt x="0" y="14"/>
                </a:lnTo>
                <a:lnTo>
                  <a:pt x="2" y="14"/>
                </a:lnTo>
                <a:lnTo>
                  <a:pt x="2" y="10"/>
                </a:lnTo>
                <a:lnTo>
                  <a:pt x="6" y="12"/>
                </a:lnTo>
                <a:lnTo>
                  <a:pt x="6" y="10"/>
                </a:lnTo>
                <a:lnTo>
                  <a:pt x="6" y="8"/>
                </a:lnTo>
                <a:lnTo>
                  <a:pt x="11" y="14"/>
                </a:lnTo>
                <a:lnTo>
                  <a:pt x="11" y="12"/>
                </a:lnTo>
                <a:lnTo>
                  <a:pt x="9" y="4"/>
                </a:lnTo>
                <a:lnTo>
                  <a:pt x="13" y="4"/>
                </a:lnTo>
                <a:lnTo>
                  <a:pt x="13" y="6"/>
                </a:lnTo>
                <a:lnTo>
                  <a:pt x="13" y="4"/>
                </a:lnTo>
                <a:lnTo>
                  <a:pt x="15" y="0"/>
                </a:lnTo>
                <a:lnTo>
                  <a:pt x="17" y="4"/>
                </a:lnTo>
                <a:lnTo>
                  <a:pt x="17" y="6"/>
                </a:lnTo>
                <a:lnTo>
                  <a:pt x="19" y="4"/>
                </a:lnTo>
                <a:lnTo>
                  <a:pt x="23" y="4"/>
                </a:lnTo>
                <a:lnTo>
                  <a:pt x="19" y="12"/>
                </a:lnTo>
                <a:lnTo>
                  <a:pt x="19" y="14"/>
                </a:lnTo>
                <a:lnTo>
                  <a:pt x="21" y="14"/>
                </a:lnTo>
                <a:lnTo>
                  <a:pt x="25" y="8"/>
                </a:lnTo>
                <a:lnTo>
                  <a:pt x="25" y="10"/>
                </a:lnTo>
                <a:lnTo>
                  <a:pt x="25" y="12"/>
                </a:lnTo>
                <a:lnTo>
                  <a:pt x="27" y="12"/>
                </a:lnTo>
                <a:lnTo>
                  <a:pt x="31" y="10"/>
                </a:lnTo>
                <a:lnTo>
                  <a:pt x="29" y="14"/>
                </a:lnTo>
                <a:lnTo>
                  <a:pt x="33" y="14"/>
                </a:lnTo>
                <a:lnTo>
                  <a:pt x="23" y="20"/>
                </a:lnTo>
                <a:lnTo>
                  <a:pt x="25" y="22"/>
                </a:lnTo>
                <a:lnTo>
                  <a:pt x="17" y="22"/>
                </a:lnTo>
                <a:lnTo>
                  <a:pt x="17" y="2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46089" name="Group 16"/>
          <p:cNvGrpSpPr>
            <a:grpSpLocks/>
          </p:cNvGrpSpPr>
          <p:nvPr/>
        </p:nvGrpSpPr>
        <p:grpSpPr bwMode="auto">
          <a:xfrm>
            <a:off x="0" y="6713538"/>
            <a:ext cx="6854825" cy="144462"/>
            <a:chOff x="0" y="3723"/>
            <a:chExt cx="4318" cy="52"/>
          </a:xfrm>
        </p:grpSpPr>
        <p:sp>
          <p:nvSpPr>
            <p:cNvPr id="46091" name="Rectangle 17"/>
            <p:cNvSpPr>
              <a:spLocks noChangeArrowheads="1"/>
            </p:cNvSpPr>
            <p:nvPr/>
          </p:nvSpPr>
          <p:spPr bwMode="auto">
            <a:xfrm>
              <a:off x="721" y="3723"/>
              <a:ext cx="721" cy="52"/>
            </a:xfrm>
            <a:prstGeom prst="rect">
              <a:avLst/>
            </a:prstGeom>
            <a:solidFill>
              <a:srgbClr val="0082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2" name="Rectangle 18"/>
            <p:cNvSpPr>
              <a:spLocks noChangeArrowheads="1"/>
            </p:cNvSpPr>
            <p:nvPr/>
          </p:nvSpPr>
          <p:spPr bwMode="auto">
            <a:xfrm>
              <a:off x="0" y="3723"/>
              <a:ext cx="721" cy="52"/>
            </a:xfrm>
            <a:prstGeom prst="rect">
              <a:avLst/>
            </a:prstGeom>
            <a:solidFill>
              <a:srgbClr val="BF31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3" name="Rectangle 19"/>
            <p:cNvSpPr>
              <a:spLocks noChangeArrowheads="1"/>
            </p:cNvSpPr>
            <p:nvPr/>
          </p:nvSpPr>
          <p:spPr bwMode="auto">
            <a:xfrm>
              <a:off x="3597" y="3723"/>
              <a:ext cx="721" cy="52"/>
            </a:xfrm>
            <a:prstGeom prst="rect">
              <a:avLst/>
            </a:prstGeom>
            <a:solidFill>
              <a:srgbClr val="FEC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4" name="Rectangle 20"/>
            <p:cNvSpPr>
              <a:spLocks noChangeArrowheads="1"/>
            </p:cNvSpPr>
            <p:nvPr/>
          </p:nvSpPr>
          <p:spPr bwMode="auto">
            <a:xfrm>
              <a:off x="2884" y="3723"/>
              <a:ext cx="721" cy="52"/>
            </a:xfrm>
            <a:prstGeom prst="rect">
              <a:avLst/>
            </a:prstGeom>
            <a:solidFill>
              <a:srgbClr val="F794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5" name="Rectangle 21"/>
            <p:cNvSpPr>
              <a:spLocks noChangeArrowheads="1"/>
            </p:cNvSpPr>
            <p:nvPr/>
          </p:nvSpPr>
          <p:spPr bwMode="auto">
            <a:xfrm>
              <a:off x="2163" y="3723"/>
              <a:ext cx="721" cy="52"/>
            </a:xfrm>
            <a:prstGeom prst="rect">
              <a:avLst/>
            </a:prstGeom>
            <a:solidFill>
              <a:srgbClr val="B453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96" name="Rectangle 22"/>
            <p:cNvSpPr>
              <a:spLocks noChangeArrowheads="1"/>
            </p:cNvSpPr>
            <p:nvPr/>
          </p:nvSpPr>
          <p:spPr bwMode="auto">
            <a:xfrm>
              <a:off x="1442" y="3723"/>
              <a:ext cx="721" cy="52"/>
            </a:xfrm>
            <a:prstGeom prst="rect">
              <a:avLst/>
            </a:prstGeom>
            <a:solidFill>
              <a:srgbClr val="599A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46090" name="Picture 24" descr="AAC_couleur_e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212725"/>
            <a:ext cx="33528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04800" y="228600"/>
            <a:ext cx="8458200"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CA" sz="3600" b="1" dirty="0" smtClean="0">
                <a:solidFill>
                  <a:srgbClr val="FFC000"/>
                </a:solidFill>
              </a:rPr>
              <a:t>Experimental Design</a:t>
            </a:r>
          </a:p>
          <a:p>
            <a:pPr eaLnBrk="1" hangingPunct="1">
              <a:defRPr/>
            </a:pPr>
            <a:endParaRPr lang="en-CA" dirty="0" smtClean="0"/>
          </a:p>
          <a:p>
            <a:pPr eaLnBrk="1" hangingPunct="1">
              <a:defRPr/>
            </a:pPr>
            <a:r>
              <a:rPr lang="en-CA" sz="2800" dirty="0" smtClean="0">
                <a:solidFill>
                  <a:schemeClr val="accent1"/>
                </a:solidFill>
              </a:rPr>
              <a:t>A field experiment with combinations of </a:t>
            </a:r>
            <a:r>
              <a:rPr lang="en-CA" sz="2800" dirty="0" err="1" smtClean="0">
                <a:solidFill>
                  <a:schemeClr val="accent1"/>
                </a:solidFill>
              </a:rPr>
              <a:t>preplant</a:t>
            </a:r>
            <a:r>
              <a:rPr lang="en-CA" sz="2800" dirty="0" smtClean="0">
                <a:solidFill>
                  <a:schemeClr val="accent1"/>
                </a:solidFill>
              </a:rPr>
              <a:t> and </a:t>
            </a:r>
            <a:r>
              <a:rPr lang="en-CA" sz="2800" dirty="0" err="1" smtClean="0">
                <a:solidFill>
                  <a:schemeClr val="accent1"/>
                </a:solidFill>
              </a:rPr>
              <a:t>sidedress</a:t>
            </a:r>
            <a:r>
              <a:rPr lang="en-CA" sz="2800" dirty="0" smtClean="0">
                <a:solidFill>
                  <a:schemeClr val="accent1"/>
                </a:solidFill>
              </a:rPr>
              <a:t> N fertilizer as urea, was arranged in a RCB design with 4 replications in each site-year.</a:t>
            </a:r>
          </a:p>
          <a:p>
            <a:pPr eaLnBrk="1" hangingPunct="1">
              <a:defRPr/>
            </a:pPr>
            <a:endParaRPr lang="en-CA" dirty="0" smtClean="0">
              <a:solidFill>
                <a:schemeClr val="accent1"/>
              </a:solidFill>
            </a:endParaRPr>
          </a:p>
          <a:p>
            <a:pPr lvl="1" eaLnBrk="1" hangingPunct="1">
              <a:spcBef>
                <a:spcPct val="20000"/>
              </a:spcBef>
              <a:buClr>
                <a:srgbClr val="F3941E"/>
              </a:buClr>
              <a:buFontTx/>
              <a:buChar char="•"/>
              <a:defRPr/>
            </a:pPr>
            <a:r>
              <a:rPr lang="en-US" sz="2400" kern="0" dirty="0" err="1" smtClean="0">
                <a:solidFill>
                  <a:srgbClr val="FFFFFF"/>
                </a:solidFill>
                <a:latin typeface="Arial"/>
              </a:rPr>
              <a:t>Preplant</a:t>
            </a:r>
            <a:r>
              <a:rPr lang="en-US" sz="2400" kern="0" dirty="0" smtClean="0">
                <a:solidFill>
                  <a:srgbClr val="FFFFFF"/>
                </a:solidFill>
                <a:latin typeface="Arial"/>
              </a:rPr>
              <a:t>:  0, 50, 100, 150, </a:t>
            </a:r>
            <a:r>
              <a:rPr lang="en-US" sz="2400" kern="0" dirty="0">
                <a:solidFill>
                  <a:srgbClr val="FFFFFF"/>
                </a:solidFill>
                <a:latin typeface="Arial"/>
              </a:rPr>
              <a:t>200 kg N </a:t>
            </a:r>
            <a:r>
              <a:rPr lang="en-US" sz="2400" kern="0" dirty="0" smtClean="0">
                <a:solidFill>
                  <a:srgbClr val="FFFFFF"/>
                </a:solidFill>
                <a:latin typeface="Arial"/>
              </a:rPr>
              <a:t>ha</a:t>
            </a:r>
            <a:r>
              <a:rPr lang="en-US" sz="2400" kern="0" baseline="30000" dirty="0" smtClean="0">
                <a:solidFill>
                  <a:srgbClr val="FFFFFF"/>
                </a:solidFill>
                <a:latin typeface="Arial"/>
              </a:rPr>
              <a:t>-1</a:t>
            </a:r>
          </a:p>
          <a:p>
            <a:pPr lvl="1" eaLnBrk="1" hangingPunct="1">
              <a:spcBef>
                <a:spcPct val="20000"/>
              </a:spcBef>
              <a:buClr>
                <a:srgbClr val="F3941E"/>
              </a:buClr>
              <a:buFontTx/>
              <a:buChar char="•"/>
              <a:defRPr/>
            </a:pPr>
            <a:endParaRPr lang="en-US" sz="1000" kern="0" dirty="0" smtClean="0">
              <a:solidFill>
                <a:srgbClr val="FFFFFF"/>
              </a:solidFill>
              <a:latin typeface="Arial"/>
            </a:endParaRPr>
          </a:p>
          <a:p>
            <a:pPr lvl="1" eaLnBrk="1" hangingPunct="1">
              <a:spcBef>
                <a:spcPct val="20000"/>
              </a:spcBef>
              <a:buClr>
                <a:srgbClr val="F3941E"/>
              </a:buClr>
              <a:buFontTx/>
              <a:buChar char="•"/>
              <a:defRPr/>
            </a:pPr>
            <a:r>
              <a:rPr lang="en-US" sz="2400" kern="0" dirty="0" err="1" smtClean="0">
                <a:solidFill>
                  <a:srgbClr val="FFFFFF"/>
                </a:solidFill>
                <a:latin typeface="Arial"/>
              </a:rPr>
              <a:t>Sidedress</a:t>
            </a:r>
            <a:r>
              <a:rPr lang="en-US" sz="2400" kern="0" dirty="0" smtClean="0">
                <a:solidFill>
                  <a:srgbClr val="FFFFFF"/>
                </a:solidFill>
                <a:latin typeface="Arial"/>
              </a:rPr>
              <a:t>: 50+50, 50+100, 50+150 kg N ha</a:t>
            </a:r>
            <a:r>
              <a:rPr lang="en-US" sz="2400" kern="0" baseline="30000" dirty="0" smtClean="0">
                <a:solidFill>
                  <a:srgbClr val="FFFFFF"/>
                </a:solidFill>
                <a:latin typeface="Arial"/>
              </a:rPr>
              <a:t>-1</a:t>
            </a:r>
          </a:p>
          <a:p>
            <a:pPr lvl="1" eaLnBrk="1" hangingPunct="1">
              <a:spcBef>
                <a:spcPct val="20000"/>
              </a:spcBef>
              <a:buClr>
                <a:srgbClr val="F3941E"/>
              </a:buClr>
              <a:buFontTx/>
              <a:buChar char="•"/>
              <a:defRPr/>
            </a:pPr>
            <a:endParaRPr lang="en-US" sz="1000" kern="0" baseline="30000" dirty="0" smtClean="0">
              <a:solidFill>
                <a:srgbClr val="FFFFFF"/>
              </a:solidFill>
              <a:latin typeface="Arial"/>
            </a:endParaRPr>
          </a:p>
          <a:p>
            <a:pPr lvl="1" eaLnBrk="1" hangingPunct="1">
              <a:spcBef>
                <a:spcPct val="20000"/>
              </a:spcBef>
              <a:buClr>
                <a:srgbClr val="F3941E"/>
              </a:buClr>
              <a:buFontTx/>
              <a:buChar char="•"/>
              <a:defRPr/>
            </a:pPr>
            <a:r>
              <a:rPr lang="en-CA" sz="2400" b="1" dirty="0" smtClean="0">
                <a:solidFill>
                  <a:srgbClr val="FFFFFF"/>
                </a:solidFill>
              </a:rPr>
              <a:t>Hybrid</a:t>
            </a:r>
            <a:r>
              <a:rPr lang="en-CA" sz="2400" dirty="0">
                <a:solidFill>
                  <a:srgbClr val="FFFFFF"/>
                </a:solidFill>
              </a:rPr>
              <a:t>:  Bayer </a:t>
            </a:r>
            <a:r>
              <a:rPr lang="en-CA" sz="2400" dirty="0" err="1">
                <a:solidFill>
                  <a:srgbClr val="FFFFFF"/>
                </a:solidFill>
              </a:rPr>
              <a:t>InVigor</a:t>
            </a:r>
            <a:r>
              <a:rPr lang="en-CA" sz="2400" dirty="0">
                <a:solidFill>
                  <a:srgbClr val="FFFFFF"/>
                </a:solidFill>
              </a:rPr>
              <a:t> 5440 (LL) (in 2011 &amp; 2012</a:t>
            </a:r>
            <a:r>
              <a:rPr lang="en-CA" sz="2400" dirty="0" smtClean="0">
                <a:solidFill>
                  <a:srgbClr val="FFFFFF"/>
                </a:solidFill>
              </a:rPr>
              <a:t>), </a:t>
            </a:r>
            <a:r>
              <a:rPr lang="en-CA" sz="2400" dirty="0" err="1" smtClean="0">
                <a:solidFill>
                  <a:srgbClr val="FFFFFF"/>
                </a:solidFill>
              </a:rPr>
              <a:t>InVigor</a:t>
            </a:r>
            <a:r>
              <a:rPr lang="en-CA" sz="2400" dirty="0" smtClean="0">
                <a:solidFill>
                  <a:srgbClr val="FFFFFF"/>
                </a:solidFill>
              </a:rPr>
              <a:t> </a:t>
            </a:r>
            <a:r>
              <a:rPr lang="en-CA" sz="2400" dirty="0">
                <a:solidFill>
                  <a:srgbClr val="FFFFFF"/>
                </a:solidFill>
              </a:rPr>
              <a:t>5440 and L150 (</a:t>
            </a:r>
            <a:r>
              <a:rPr lang="en-CA" sz="2400" dirty="0" smtClean="0">
                <a:solidFill>
                  <a:srgbClr val="FFFFFF"/>
                </a:solidFill>
              </a:rPr>
              <a:t>2013)</a:t>
            </a:r>
          </a:p>
          <a:p>
            <a:pPr lvl="1" eaLnBrk="1" hangingPunct="1">
              <a:spcBef>
                <a:spcPct val="20000"/>
              </a:spcBef>
              <a:buClr>
                <a:srgbClr val="F3941E"/>
              </a:buClr>
              <a:buFontTx/>
              <a:buChar char="•"/>
              <a:defRPr/>
            </a:pPr>
            <a:endParaRPr lang="en-CA" sz="1000" dirty="0" smtClean="0">
              <a:solidFill>
                <a:srgbClr val="FFFFFF"/>
              </a:solidFill>
            </a:endParaRPr>
          </a:p>
          <a:p>
            <a:pPr lvl="1" eaLnBrk="1" hangingPunct="1">
              <a:spcBef>
                <a:spcPct val="20000"/>
              </a:spcBef>
              <a:buClr>
                <a:srgbClr val="F3941E"/>
              </a:buClr>
              <a:buFontTx/>
              <a:buChar char="•"/>
              <a:defRPr/>
            </a:pPr>
            <a:r>
              <a:rPr lang="en-CA" sz="2400" dirty="0" smtClean="0">
                <a:solidFill>
                  <a:srgbClr val="FFFFFF"/>
                </a:solidFill>
              </a:rPr>
              <a:t>In all site-years, research plot experiments</a:t>
            </a:r>
          </a:p>
          <a:p>
            <a:pPr lvl="1" eaLnBrk="1" hangingPunct="1">
              <a:spcBef>
                <a:spcPct val="20000"/>
              </a:spcBef>
              <a:buClr>
                <a:srgbClr val="F3941E"/>
              </a:buClr>
              <a:buFontTx/>
              <a:buChar char="•"/>
              <a:defRPr/>
            </a:pPr>
            <a:endParaRPr lang="en-CA" sz="1000" dirty="0" smtClean="0">
              <a:solidFill>
                <a:srgbClr val="FFFFFF"/>
              </a:solidFill>
            </a:endParaRPr>
          </a:p>
          <a:p>
            <a:pPr lvl="1" eaLnBrk="1" hangingPunct="1">
              <a:spcBef>
                <a:spcPct val="20000"/>
              </a:spcBef>
              <a:buClr>
                <a:srgbClr val="F3941E"/>
              </a:buClr>
              <a:buFontTx/>
              <a:buChar char="•"/>
              <a:defRPr/>
            </a:pPr>
            <a:r>
              <a:rPr lang="en-CA" sz="2400" dirty="0" smtClean="0">
                <a:solidFill>
                  <a:srgbClr val="FFFFFF"/>
                </a:solidFill>
              </a:rPr>
              <a:t>In North Bay, a 50 ac field with </a:t>
            </a:r>
            <a:r>
              <a:rPr lang="en-CA" sz="2400" dirty="0" err="1" smtClean="0">
                <a:solidFill>
                  <a:srgbClr val="FFFFFF"/>
                </a:solidFill>
              </a:rPr>
              <a:t>preplant</a:t>
            </a:r>
            <a:r>
              <a:rPr lang="en-CA" sz="2400" dirty="0" smtClean="0">
                <a:solidFill>
                  <a:srgbClr val="FFFFFF"/>
                </a:solidFill>
              </a:rPr>
              <a:t> fertilizer strips and a plot study also nested in the field in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75" y="304800"/>
            <a:ext cx="8670925" cy="6001643"/>
          </a:xfrm>
          <a:prstGeom prst="rect">
            <a:avLst/>
          </a:prstGeom>
          <a:noFill/>
        </p:spPr>
        <p:txBody>
          <a:bodyPr>
            <a:spAutoFit/>
          </a:bodyPr>
          <a:lstStyle/>
          <a:p>
            <a:pPr>
              <a:defRPr/>
            </a:pPr>
            <a:r>
              <a:rPr lang="en-CA" sz="3600" b="1" dirty="0">
                <a:solidFill>
                  <a:srgbClr val="FFC000"/>
                </a:solidFill>
              </a:rPr>
              <a:t>Data Collection</a:t>
            </a:r>
          </a:p>
          <a:p>
            <a:pPr>
              <a:defRPr/>
            </a:pPr>
            <a:endParaRPr lang="en-CA" dirty="0"/>
          </a:p>
          <a:p>
            <a:pPr marL="342900" indent="-342900">
              <a:lnSpc>
                <a:spcPct val="110000"/>
              </a:lnSpc>
              <a:buFontTx/>
              <a:buAutoNum type="arabicParenR"/>
              <a:defRPr/>
            </a:pPr>
            <a:r>
              <a:rPr lang="en-CA" sz="3000" dirty="0" smtClean="0">
                <a:solidFill>
                  <a:schemeClr val="accent1"/>
                </a:solidFill>
              </a:rPr>
              <a:t> Soil </a:t>
            </a:r>
            <a:r>
              <a:rPr lang="en-CA" sz="3000" dirty="0">
                <a:solidFill>
                  <a:schemeClr val="accent1"/>
                </a:solidFill>
              </a:rPr>
              <a:t>s</a:t>
            </a:r>
            <a:r>
              <a:rPr lang="en-CA" sz="3000" dirty="0" smtClean="0">
                <a:solidFill>
                  <a:schemeClr val="accent1"/>
                </a:solidFill>
              </a:rPr>
              <a:t>amples </a:t>
            </a:r>
            <a:r>
              <a:rPr lang="en-CA" sz="3000" dirty="0">
                <a:solidFill>
                  <a:schemeClr val="accent1"/>
                </a:solidFill>
              </a:rPr>
              <a:t>(0-30 cm) </a:t>
            </a:r>
            <a:r>
              <a:rPr lang="en-CA" sz="3000" dirty="0" smtClean="0">
                <a:solidFill>
                  <a:schemeClr val="accent1"/>
                </a:solidFill>
              </a:rPr>
              <a:t>at seeding, </a:t>
            </a:r>
            <a:r>
              <a:rPr lang="en-CA" sz="3000" dirty="0" err="1" smtClean="0">
                <a:solidFill>
                  <a:schemeClr val="accent1"/>
                </a:solidFill>
              </a:rPr>
              <a:t>sidedress</a:t>
            </a:r>
            <a:r>
              <a:rPr lang="en-CA" sz="3000" dirty="0" smtClean="0">
                <a:solidFill>
                  <a:schemeClr val="accent1"/>
                </a:solidFill>
              </a:rPr>
              <a:t>, early </a:t>
            </a:r>
            <a:r>
              <a:rPr lang="en-CA" sz="3000" dirty="0">
                <a:solidFill>
                  <a:schemeClr val="accent1"/>
                </a:solidFill>
              </a:rPr>
              <a:t>flowering and </a:t>
            </a:r>
            <a:r>
              <a:rPr lang="en-CA" sz="3000" dirty="0" smtClean="0">
                <a:solidFill>
                  <a:schemeClr val="accent1"/>
                </a:solidFill>
              </a:rPr>
              <a:t>after harvest</a:t>
            </a:r>
            <a:r>
              <a:rPr lang="en-CA" sz="3000" dirty="0">
                <a:solidFill>
                  <a:schemeClr val="accent1"/>
                </a:solidFill>
              </a:rPr>
              <a:t>.</a:t>
            </a:r>
          </a:p>
          <a:p>
            <a:pPr marL="342900" indent="-342900">
              <a:lnSpc>
                <a:spcPct val="110000"/>
              </a:lnSpc>
              <a:buFontTx/>
              <a:buAutoNum type="arabicParenR"/>
              <a:defRPr/>
            </a:pPr>
            <a:r>
              <a:rPr lang="en-CA" sz="3000" dirty="0" smtClean="0">
                <a:solidFill>
                  <a:schemeClr val="accent1"/>
                </a:solidFill>
              </a:rPr>
              <a:t> Biomass </a:t>
            </a:r>
            <a:r>
              <a:rPr lang="en-CA" sz="3000" dirty="0">
                <a:solidFill>
                  <a:schemeClr val="accent1"/>
                </a:solidFill>
              </a:rPr>
              <a:t>sampling </a:t>
            </a:r>
            <a:r>
              <a:rPr lang="en-CA" sz="3000" dirty="0" smtClean="0">
                <a:solidFill>
                  <a:schemeClr val="accent1"/>
                </a:solidFill>
              </a:rPr>
              <a:t>and leaf area measurements from rosette to 20</a:t>
            </a:r>
            <a:r>
              <a:rPr lang="en-CA" sz="3000" dirty="0">
                <a:solidFill>
                  <a:schemeClr val="accent1"/>
                </a:solidFill>
              </a:rPr>
              <a:t>% </a:t>
            </a:r>
            <a:r>
              <a:rPr lang="en-CA" sz="3000" dirty="0" smtClean="0">
                <a:solidFill>
                  <a:schemeClr val="accent1"/>
                </a:solidFill>
              </a:rPr>
              <a:t>flowering</a:t>
            </a:r>
            <a:endParaRPr lang="en-CA" sz="3000" dirty="0">
              <a:solidFill>
                <a:schemeClr val="accent1"/>
              </a:solidFill>
            </a:endParaRPr>
          </a:p>
          <a:p>
            <a:pPr marL="342900" indent="-342900">
              <a:lnSpc>
                <a:spcPct val="110000"/>
              </a:lnSpc>
              <a:buFontTx/>
              <a:buAutoNum type="arabicParenR"/>
              <a:defRPr/>
            </a:pPr>
            <a:r>
              <a:rPr lang="en-CA" sz="3000" dirty="0" smtClean="0">
                <a:solidFill>
                  <a:schemeClr val="accent1"/>
                </a:solidFill>
              </a:rPr>
              <a:t> Canopy </a:t>
            </a:r>
            <a:r>
              <a:rPr lang="en-CA" sz="3000" dirty="0">
                <a:solidFill>
                  <a:schemeClr val="accent1"/>
                </a:solidFill>
              </a:rPr>
              <a:t>reflectance measurements using two sensors: </a:t>
            </a:r>
            <a:r>
              <a:rPr lang="en-CA" sz="3000" dirty="0" err="1" smtClean="0">
                <a:solidFill>
                  <a:schemeClr val="accent1"/>
                </a:solidFill>
              </a:rPr>
              <a:t>Greenseeker</a:t>
            </a:r>
            <a:r>
              <a:rPr lang="en-CA" sz="3000" dirty="0" smtClean="0">
                <a:solidFill>
                  <a:schemeClr val="accent1"/>
                </a:solidFill>
              </a:rPr>
              <a:t> and </a:t>
            </a:r>
            <a:r>
              <a:rPr lang="en-CA" sz="3000" dirty="0" err="1">
                <a:solidFill>
                  <a:schemeClr val="accent1"/>
                </a:solidFill>
              </a:rPr>
              <a:t>CropScan</a:t>
            </a:r>
            <a:r>
              <a:rPr lang="en-CA" sz="3000" dirty="0">
                <a:solidFill>
                  <a:schemeClr val="accent1"/>
                </a:solidFill>
              </a:rPr>
              <a:t> </a:t>
            </a:r>
            <a:r>
              <a:rPr lang="en-CA" sz="3000" dirty="0" smtClean="0">
                <a:solidFill>
                  <a:schemeClr val="accent1"/>
                </a:solidFill>
              </a:rPr>
              <a:t>from pre-</a:t>
            </a:r>
            <a:r>
              <a:rPr lang="en-CA" sz="3000" dirty="0" err="1" smtClean="0">
                <a:solidFill>
                  <a:schemeClr val="accent1"/>
                </a:solidFill>
              </a:rPr>
              <a:t>sidedressing</a:t>
            </a:r>
            <a:r>
              <a:rPr lang="en-CA" sz="3000" dirty="0" smtClean="0">
                <a:solidFill>
                  <a:schemeClr val="accent1"/>
                </a:solidFill>
              </a:rPr>
              <a:t> to early flowering </a:t>
            </a:r>
          </a:p>
          <a:p>
            <a:pPr>
              <a:lnSpc>
                <a:spcPct val="110000"/>
              </a:lnSpc>
              <a:defRPr/>
            </a:pPr>
            <a:r>
              <a:rPr lang="en-CA" sz="3000" dirty="0" smtClean="0">
                <a:solidFill>
                  <a:schemeClr val="accent1"/>
                </a:solidFill>
              </a:rPr>
              <a:t>5) </a:t>
            </a:r>
            <a:r>
              <a:rPr lang="en-CA" sz="3000" dirty="0" smtClean="0">
                <a:solidFill>
                  <a:srgbClr val="FFFFFF"/>
                </a:solidFill>
              </a:rPr>
              <a:t>Final </a:t>
            </a:r>
            <a:r>
              <a:rPr lang="en-CA" sz="3000" dirty="0">
                <a:solidFill>
                  <a:srgbClr val="FFFFFF"/>
                </a:solidFill>
              </a:rPr>
              <a:t>yield @10% </a:t>
            </a:r>
            <a:r>
              <a:rPr lang="en-CA" sz="3000" dirty="0" smtClean="0">
                <a:solidFill>
                  <a:srgbClr val="FFFFFF"/>
                </a:solidFill>
              </a:rPr>
              <a:t>moisture</a:t>
            </a:r>
            <a:endParaRPr lang="en-CA" sz="3000" dirty="0">
              <a:solidFill>
                <a:srgbClr val="FFFFFF"/>
              </a:solidFill>
            </a:endParaRPr>
          </a:p>
          <a:p>
            <a:pPr>
              <a:lnSpc>
                <a:spcPct val="110000"/>
              </a:lnSpc>
              <a:defRPr/>
            </a:pPr>
            <a:r>
              <a:rPr lang="en-CA" sz="3000" dirty="0" smtClean="0">
                <a:solidFill>
                  <a:srgbClr val="FFFFFF"/>
                </a:solidFill>
              </a:rPr>
              <a:t>6) Yield components</a:t>
            </a:r>
          </a:p>
          <a:p>
            <a:pPr>
              <a:lnSpc>
                <a:spcPct val="110000"/>
              </a:lnSpc>
              <a:defRPr/>
            </a:pPr>
            <a:r>
              <a:rPr lang="en-CA" sz="3000" dirty="0" smtClean="0">
                <a:solidFill>
                  <a:srgbClr val="FFFFFF"/>
                </a:solidFill>
              </a:rPr>
              <a:t>7) Straw and grain N concentrations</a:t>
            </a:r>
            <a:endParaRPr lang="en-CA" sz="30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p:txBody>
          <a:bodyPr/>
          <a:lstStyle/>
          <a:p>
            <a:pPr algn="ctr"/>
            <a:r>
              <a:rPr lang="en-CA" sz="4400" smtClean="0">
                <a:solidFill>
                  <a:schemeClr val="accent1"/>
                </a:solidFill>
              </a:rPr>
              <a:t>Results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p:cNvPicPr>
          <p:nvPr/>
        </p:nvPicPr>
        <p:blipFill>
          <a:blip r:embed="rId3" cstate="print">
            <a:extLst>
              <a:ext uri="{28A0092B-C50C-407E-A947-70E740481C1C}">
                <a14:useLocalDpi xmlns:a14="http://schemas.microsoft.com/office/drawing/2010/main" val="0"/>
              </a:ext>
            </a:extLst>
          </a:blip>
          <a:srcRect b="32426"/>
          <a:stretch>
            <a:fillRect/>
          </a:stretch>
        </p:blipFill>
        <p:spPr bwMode="auto">
          <a:xfrm>
            <a:off x="134938" y="115888"/>
            <a:ext cx="88741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2"/>
          <p:cNvSpPr txBox="1">
            <a:spLocks noChangeArrowheads="1"/>
          </p:cNvSpPr>
          <p:nvPr/>
        </p:nvSpPr>
        <p:spPr bwMode="auto">
          <a:xfrm>
            <a:off x="2843213" y="1412875"/>
            <a:ext cx="11049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800"/>
              </a:lnSpc>
            </a:pPr>
            <a:r>
              <a:rPr lang="en-CA" sz="800" b="1">
                <a:solidFill>
                  <a:srgbClr val="FFFF00"/>
                </a:solidFill>
                <a:latin typeface="Calibri" pitchFamily="34" charset="0"/>
                <a:ea typeface="Calibri" pitchFamily="34" charset="0"/>
                <a:cs typeface="Times New Roman" pitchFamily="18" charset="0"/>
              </a:rPr>
              <a:t>48 mx 290 m</a:t>
            </a:r>
            <a:endParaRPr lang="en-CA" sz="1100">
              <a:solidFill>
                <a:srgbClr val="000000"/>
              </a:solidFill>
              <a:latin typeface="Calibri" pitchFamily="34" charset="0"/>
              <a:ea typeface="Calibri" pitchFamily="34" charset="0"/>
              <a:cs typeface="Times New Roman" pitchFamily="18" charset="0"/>
            </a:endParaRPr>
          </a:p>
          <a:p>
            <a:pPr eaLnBrk="1" hangingPunct="1">
              <a:lnSpc>
                <a:spcPts val="800"/>
              </a:lnSpc>
            </a:pPr>
            <a:r>
              <a:rPr lang="en-CA" sz="800" b="1">
                <a:solidFill>
                  <a:srgbClr val="FFFF00"/>
                </a:solidFill>
                <a:latin typeface="Calibri" pitchFamily="34" charset="0"/>
                <a:ea typeface="Calibri" pitchFamily="34" charset="0"/>
                <a:cs typeface="Times New Roman" pitchFamily="18" charset="0"/>
              </a:rPr>
              <a:t>(157 feet x 951 </a:t>
            </a:r>
            <a:r>
              <a:rPr lang="en-CA" sz="800">
                <a:solidFill>
                  <a:srgbClr val="FFFF00"/>
                </a:solidFill>
                <a:latin typeface="Calibri" pitchFamily="34" charset="0"/>
                <a:ea typeface="Calibri" pitchFamily="34" charset="0"/>
                <a:cs typeface="Times New Roman" pitchFamily="18" charset="0"/>
              </a:rPr>
              <a:t>feet)</a:t>
            </a:r>
            <a:endParaRPr lang="en-CA" sz="1100">
              <a:solidFill>
                <a:srgbClr val="000000"/>
              </a:solidFill>
              <a:latin typeface="Calibri" pitchFamily="34" charset="0"/>
              <a:ea typeface="Calibri" pitchFamily="34" charset="0"/>
              <a:cs typeface="Times New Roman" pitchFamily="18" charset="0"/>
            </a:endParaRPr>
          </a:p>
        </p:txBody>
      </p:sp>
      <p:sp>
        <p:nvSpPr>
          <p:cNvPr id="87044" name="Text Box 2"/>
          <p:cNvSpPr txBox="1">
            <a:spLocks noChangeArrowheads="1"/>
          </p:cNvSpPr>
          <p:nvPr/>
        </p:nvSpPr>
        <p:spPr bwMode="auto">
          <a:xfrm>
            <a:off x="2195513" y="908050"/>
            <a:ext cx="18954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900" b="1">
                <a:solidFill>
                  <a:srgbClr val="FFFF00"/>
                </a:solidFill>
                <a:latin typeface="Calibri" pitchFamily="34" charset="0"/>
                <a:ea typeface="Calibri" pitchFamily="34" charset="0"/>
                <a:cs typeface="Times New Roman" pitchFamily="18" charset="0"/>
              </a:rPr>
              <a:t>48 mx 400 m (157 feet x 1312 feet)</a:t>
            </a:r>
            <a:endParaRPr lang="en-CA" sz="1100">
              <a:solidFill>
                <a:srgbClr val="000000"/>
              </a:solidFill>
              <a:latin typeface="Calibri" pitchFamily="34" charset="0"/>
              <a:ea typeface="Calibri" pitchFamily="34" charset="0"/>
              <a:cs typeface="Times New Roman" pitchFamily="18" charset="0"/>
            </a:endParaRPr>
          </a:p>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 </a:t>
            </a:r>
            <a:endParaRPr lang="en-CA" sz="1100">
              <a:solidFill>
                <a:srgbClr val="000000"/>
              </a:solidFill>
              <a:latin typeface="Calibri" pitchFamily="34" charset="0"/>
              <a:ea typeface="Calibri" pitchFamily="34" charset="0"/>
              <a:cs typeface="Times New Roman" pitchFamily="18" charset="0"/>
            </a:endParaRPr>
          </a:p>
        </p:txBody>
      </p:sp>
      <p:sp>
        <p:nvSpPr>
          <p:cNvPr id="87045" name="Text Box 2"/>
          <p:cNvSpPr txBox="1">
            <a:spLocks noChangeArrowheads="1"/>
          </p:cNvSpPr>
          <p:nvPr/>
        </p:nvSpPr>
        <p:spPr bwMode="auto">
          <a:xfrm>
            <a:off x="2916238" y="2381250"/>
            <a:ext cx="11049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290 m</a:t>
            </a:r>
            <a:endParaRPr lang="en-CA" sz="1100">
              <a:solidFill>
                <a:srgbClr val="000000"/>
              </a:solidFill>
              <a:latin typeface="Calibri" pitchFamily="34" charset="0"/>
              <a:ea typeface="Calibri" pitchFamily="34" charset="0"/>
              <a:cs typeface="Times New Roman" pitchFamily="18" charset="0"/>
            </a:endParaRPr>
          </a:p>
        </p:txBody>
      </p:sp>
      <p:sp>
        <p:nvSpPr>
          <p:cNvPr id="87046" name="Text Box 2"/>
          <p:cNvSpPr txBox="1">
            <a:spLocks noChangeArrowheads="1"/>
          </p:cNvSpPr>
          <p:nvPr/>
        </p:nvSpPr>
        <p:spPr bwMode="auto">
          <a:xfrm>
            <a:off x="2916238" y="1916113"/>
            <a:ext cx="11049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290 m</a:t>
            </a:r>
            <a:endParaRPr lang="en-CA" sz="1100">
              <a:solidFill>
                <a:srgbClr val="000000"/>
              </a:solidFill>
              <a:latin typeface="Calibri" pitchFamily="34" charset="0"/>
              <a:ea typeface="Calibri" pitchFamily="34" charset="0"/>
              <a:cs typeface="Times New Roman" pitchFamily="18" charset="0"/>
            </a:endParaRPr>
          </a:p>
        </p:txBody>
      </p:sp>
      <p:sp>
        <p:nvSpPr>
          <p:cNvPr id="87047" name="Text Box 2"/>
          <p:cNvSpPr txBox="1">
            <a:spLocks noChangeArrowheads="1"/>
          </p:cNvSpPr>
          <p:nvPr/>
        </p:nvSpPr>
        <p:spPr bwMode="auto">
          <a:xfrm>
            <a:off x="2916238" y="2884488"/>
            <a:ext cx="11049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290 m</a:t>
            </a:r>
            <a:endParaRPr lang="en-CA" sz="1100">
              <a:solidFill>
                <a:srgbClr val="000000"/>
              </a:solidFill>
              <a:latin typeface="Calibri" pitchFamily="34" charset="0"/>
              <a:ea typeface="Calibri" pitchFamily="34" charset="0"/>
              <a:cs typeface="Times New Roman" pitchFamily="18" charset="0"/>
            </a:endParaRPr>
          </a:p>
        </p:txBody>
      </p:sp>
      <p:sp>
        <p:nvSpPr>
          <p:cNvPr id="87048" name="Text Box 2"/>
          <p:cNvSpPr txBox="1">
            <a:spLocks noChangeArrowheads="1"/>
          </p:cNvSpPr>
          <p:nvPr/>
        </p:nvSpPr>
        <p:spPr bwMode="auto">
          <a:xfrm>
            <a:off x="2916238" y="3316288"/>
            <a:ext cx="1104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290 m</a:t>
            </a:r>
            <a:endParaRPr lang="en-CA" sz="1100">
              <a:solidFill>
                <a:srgbClr val="000000"/>
              </a:solidFill>
              <a:latin typeface="Calibri" pitchFamily="34" charset="0"/>
              <a:ea typeface="Calibri" pitchFamily="34" charset="0"/>
              <a:cs typeface="Times New Roman" pitchFamily="18" charset="0"/>
            </a:endParaRPr>
          </a:p>
        </p:txBody>
      </p:sp>
      <p:sp>
        <p:nvSpPr>
          <p:cNvPr id="87049" name="Text Box 2"/>
          <p:cNvSpPr txBox="1">
            <a:spLocks noChangeArrowheads="1"/>
          </p:cNvSpPr>
          <p:nvPr/>
        </p:nvSpPr>
        <p:spPr bwMode="auto">
          <a:xfrm>
            <a:off x="6034088" y="1444625"/>
            <a:ext cx="1104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400 m</a:t>
            </a:r>
            <a:endParaRPr lang="en-CA" sz="1100">
              <a:solidFill>
                <a:srgbClr val="000000"/>
              </a:solidFill>
              <a:latin typeface="Calibri" pitchFamily="34" charset="0"/>
              <a:ea typeface="Calibri" pitchFamily="34" charset="0"/>
              <a:cs typeface="Times New Roman" pitchFamily="18" charset="0"/>
            </a:endParaRPr>
          </a:p>
        </p:txBody>
      </p:sp>
      <p:sp>
        <p:nvSpPr>
          <p:cNvPr id="87050" name="Text Box 2"/>
          <p:cNvSpPr txBox="1">
            <a:spLocks noChangeArrowheads="1"/>
          </p:cNvSpPr>
          <p:nvPr/>
        </p:nvSpPr>
        <p:spPr bwMode="auto">
          <a:xfrm>
            <a:off x="6011863" y="965200"/>
            <a:ext cx="1104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400 m</a:t>
            </a:r>
            <a:endParaRPr lang="en-CA" sz="1100">
              <a:solidFill>
                <a:srgbClr val="000000"/>
              </a:solidFill>
              <a:latin typeface="Calibri" pitchFamily="34" charset="0"/>
              <a:ea typeface="Calibri" pitchFamily="34" charset="0"/>
              <a:cs typeface="Times New Roman" pitchFamily="18" charset="0"/>
            </a:endParaRPr>
          </a:p>
        </p:txBody>
      </p:sp>
      <p:sp>
        <p:nvSpPr>
          <p:cNvPr id="87051" name="Text Box 2"/>
          <p:cNvSpPr txBox="1">
            <a:spLocks noChangeArrowheads="1"/>
          </p:cNvSpPr>
          <p:nvPr/>
        </p:nvSpPr>
        <p:spPr bwMode="auto">
          <a:xfrm>
            <a:off x="6076950" y="1916113"/>
            <a:ext cx="11049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400 m</a:t>
            </a:r>
            <a:endParaRPr lang="en-CA" sz="1100">
              <a:solidFill>
                <a:srgbClr val="000000"/>
              </a:solidFill>
              <a:latin typeface="Calibri" pitchFamily="34" charset="0"/>
              <a:ea typeface="Calibri" pitchFamily="34" charset="0"/>
              <a:cs typeface="Times New Roman" pitchFamily="18" charset="0"/>
            </a:endParaRPr>
          </a:p>
        </p:txBody>
      </p:sp>
      <p:sp>
        <p:nvSpPr>
          <p:cNvPr id="87052" name="Text Box 2"/>
          <p:cNvSpPr txBox="1">
            <a:spLocks noChangeArrowheads="1"/>
          </p:cNvSpPr>
          <p:nvPr/>
        </p:nvSpPr>
        <p:spPr bwMode="auto">
          <a:xfrm>
            <a:off x="6011863" y="2381250"/>
            <a:ext cx="11049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400 m</a:t>
            </a:r>
            <a:endParaRPr lang="en-CA" sz="1100">
              <a:solidFill>
                <a:srgbClr val="000000"/>
              </a:solidFill>
              <a:latin typeface="Calibri" pitchFamily="34" charset="0"/>
              <a:ea typeface="Calibri" pitchFamily="34" charset="0"/>
              <a:cs typeface="Times New Roman" pitchFamily="18" charset="0"/>
            </a:endParaRPr>
          </a:p>
        </p:txBody>
      </p:sp>
      <p:sp>
        <p:nvSpPr>
          <p:cNvPr id="87053" name="Text Box 2"/>
          <p:cNvSpPr txBox="1">
            <a:spLocks noChangeArrowheads="1"/>
          </p:cNvSpPr>
          <p:nvPr/>
        </p:nvSpPr>
        <p:spPr bwMode="auto">
          <a:xfrm>
            <a:off x="6045200" y="2884488"/>
            <a:ext cx="110490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400 m</a:t>
            </a:r>
            <a:endParaRPr lang="en-CA" sz="1100">
              <a:solidFill>
                <a:srgbClr val="000000"/>
              </a:solidFill>
              <a:latin typeface="Calibri" pitchFamily="34" charset="0"/>
              <a:ea typeface="Calibri" pitchFamily="34" charset="0"/>
              <a:cs typeface="Times New Roman" pitchFamily="18" charset="0"/>
            </a:endParaRPr>
          </a:p>
        </p:txBody>
      </p:sp>
      <p:sp>
        <p:nvSpPr>
          <p:cNvPr id="87054" name="Text Box 2"/>
          <p:cNvSpPr txBox="1">
            <a:spLocks noChangeArrowheads="1"/>
          </p:cNvSpPr>
          <p:nvPr/>
        </p:nvSpPr>
        <p:spPr bwMode="auto">
          <a:xfrm>
            <a:off x="6045200" y="3317875"/>
            <a:ext cx="11049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5000"/>
              </a:lnSpc>
            </a:pPr>
            <a:r>
              <a:rPr lang="en-CA" sz="1100" b="1">
                <a:solidFill>
                  <a:srgbClr val="FFFF00"/>
                </a:solidFill>
                <a:latin typeface="Calibri" pitchFamily="34" charset="0"/>
                <a:ea typeface="Calibri" pitchFamily="34" charset="0"/>
                <a:cs typeface="Times New Roman" pitchFamily="18" charset="0"/>
              </a:rPr>
              <a:t>48 mx 400 m</a:t>
            </a:r>
            <a:endParaRPr lang="en-CA" sz="1100">
              <a:solidFill>
                <a:srgbClr val="000000"/>
              </a:solidFill>
              <a:latin typeface="Calibri" pitchFamily="34" charset="0"/>
              <a:ea typeface="Calibri" pitchFamily="34" charset="0"/>
              <a:cs typeface="Times New Roman" pitchFamily="18" charset="0"/>
            </a:endParaRPr>
          </a:p>
        </p:txBody>
      </p:sp>
      <p:sp>
        <p:nvSpPr>
          <p:cNvPr id="3" name="TextBox 2"/>
          <p:cNvSpPr txBox="1"/>
          <p:nvPr/>
        </p:nvSpPr>
        <p:spPr>
          <a:xfrm>
            <a:off x="1088020" y="5335929"/>
            <a:ext cx="7361499" cy="523220"/>
          </a:xfrm>
          <a:prstGeom prst="rect">
            <a:avLst/>
          </a:prstGeom>
          <a:noFill/>
        </p:spPr>
        <p:txBody>
          <a:bodyPr wrap="square" rtlCol="0">
            <a:spAutoFit/>
          </a:bodyPr>
          <a:lstStyle/>
          <a:p>
            <a:r>
              <a:rPr lang="en-CA" sz="2800" b="1" dirty="0" smtClean="0"/>
              <a:t>North Bay field demonstration plots</a:t>
            </a:r>
            <a:endParaRPr lang="en-CA"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3"/>
          <p:cNvSpPr txBox="1">
            <a:spLocks noChangeArrowheads="1"/>
          </p:cNvSpPr>
          <p:nvPr/>
        </p:nvSpPr>
        <p:spPr bwMode="auto">
          <a:xfrm>
            <a:off x="1042988" y="5413375"/>
            <a:ext cx="3384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1200">
                <a:solidFill>
                  <a:srgbClr val="000000"/>
                </a:solidFill>
                <a:latin typeface="Calibri" pitchFamily="34" charset="0"/>
              </a:rPr>
              <a:t>Mean calculated from yield map based on strips</a:t>
            </a: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8728075"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1057275" y="3719513"/>
          <a:ext cx="4176713" cy="1693861"/>
        </p:xfrm>
        <a:graphic>
          <a:graphicData uri="http://schemas.openxmlformats.org/drawingml/2006/table">
            <a:tbl>
              <a:tblPr>
                <a:tableStyleId>{5C22544A-7EE6-4342-B048-85BDC9FD1C3A}</a:tableStyleId>
              </a:tblPr>
              <a:tblGrid>
                <a:gridCol w="1574137"/>
                <a:gridCol w="2602576"/>
              </a:tblGrid>
              <a:tr h="558269">
                <a:tc>
                  <a:txBody>
                    <a:bodyPr/>
                    <a:lstStyle/>
                    <a:p>
                      <a:pPr algn="l" fontAlgn="b"/>
                      <a:r>
                        <a:rPr lang="en-CA" sz="1800" u="none" strike="noStrike" dirty="0" smtClean="0">
                          <a:effectLst/>
                        </a:rPr>
                        <a:t>Treatments (kg N/ha)</a:t>
                      </a:r>
                      <a:endParaRPr lang="en-CA" sz="1800" b="0" i="0" u="none" strike="noStrike" dirty="0">
                        <a:solidFill>
                          <a:srgbClr val="000000"/>
                        </a:solidFill>
                        <a:effectLst/>
                        <a:latin typeface="Calibri"/>
                      </a:endParaRPr>
                    </a:p>
                  </a:txBody>
                  <a:tcPr marL="9526" marR="9526" marT="9527" marB="0" anchor="b"/>
                </a:tc>
                <a:tc>
                  <a:txBody>
                    <a:bodyPr/>
                    <a:lstStyle/>
                    <a:p>
                      <a:pPr algn="l" fontAlgn="b"/>
                      <a:r>
                        <a:rPr lang="en-CA" sz="1800" u="none" strike="noStrike" dirty="0" smtClean="0">
                          <a:effectLst/>
                        </a:rPr>
                        <a:t>mean</a:t>
                      </a:r>
                      <a:r>
                        <a:rPr lang="en-CA" sz="1800" u="none" strike="noStrike" baseline="0" dirty="0" smtClean="0">
                          <a:effectLst/>
                        </a:rPr>
                        <a:t> </a:t>
                      </a:r>
                      <a:r>
                        <a:rPr lang="en-CA" sz="1800" u="none" strike="noStrike" dirty="0" smtClean="0">
                          <a:effectLst/>
                        </a:rPr>
                        <a:t>dry yield (Kg/ha)</a:t>
                      </a:r>
                      <a:endParaRPr lang="en-CA" sz="1800" b="0" i="0" u="none" strike="noStrike" dirty="0">
                        <a:solidFill>
                          <a:srgbClr val="000000"/>
                        </a:solidFill>
                        <a:effectLst/>
                        <a:latin typeface="+mn-lt"/>
                      </a:endParaRPr>
                    </a:p>
                  </a:txBody>
                  <a:tcPr marL="9526" marR="9526" marT="9527" marB="0" anchor="b"/>
                </a:tc>
              </a:tr>
              <a:tr h="283898">
                <a:tc>
                  <a:txBody>
                    <a:bodyPr/>
                    <a:lstStyle/>
                    <a:p>
                      <a:pPr marL="342900" indent="-342900" algn="l" fontAlgn="b">
                        <a:buAutoNum type="arabicPeriod"/>
                      </a:pPr>
                      <a:r>
                        <a:rPr lang="en-CA" sz="1800" u="none" strike="noStrike" dirty="0" smtClean="0">
                          <a:effectLst/>
                        </a:rPr>
                        <a:t>                   0</a:t>
                      </a:r>
                      <a:endParaRPr lang="en-CA" sz="1800" b="0" i="0" u="none" strike="noStrike" dirty="0">
                        <a:solidFill>
                          <a:srgbClr val="000000"/>
                        </a:solidFill>
                        <a:effectLst/>
                        <a:latin typeface="Calibri"/>
                      </a:endParaRPr>
                    </a:p>
                  </a:txBody>
                  <a:tcPr marL="9526" marR="9526" marT="9527" marB="0" anchor="b"/>
                </a:tc>
                <a:tc>
                  <a:txBody>
                    <a:bodyPr/>
                    <a:lstStyle/>
                    <a:p>
                      <a:pPr algn="r" fontAlgn="b"/>
                      <a:r>
                        <a:rPr lang="en-CA" sz="1800" u="none" strike="noStrike" dirty="0">
                          <a:effectLst/>
                        </a:rPr>
                        <a:t>2619</a:t>
                      </a:r>
                      <a:endParaRPr lang="en-CA" sz="1800" b="0" i="0" u="none" strike="noStrike" dirty="0">
                        <a:solidFill>
                          <a:srgbClr val="000000"/>
                        </a:solidFill>
                        <a:effectLst/>
                        <a:latin typeface="Calibri"/>
                      </a:endParaRPr>
                    </a:p>
                  </a:txBody>
                  <a:tcPr marL="9526" marR="9526" marT="9527" marB="0" anchor="b"/>
                </a:tc>
              </a:tr>
              <a:tr h="283898">
                <a:tc>
                  <a:txBody>
                    <a:bodyPr/>
                    <a:lstStyle/>
                    <a:p>
                      <a:pPr algn="l" fontAlgn="b"/>
                      <a:r>
                        <a:rPr lang="en-CA" sz="1800" b="0" i="0" u="none" strike="noStrike" dirty="0" smtClean="0">
                          <a:solidFill>
                            <a:schemeClr val="dk1"/>
                          </a:solidFill>
                          <a:effectLst/>
                          <a:latin typeface="+mn-lt"/>
                        </a:rPr>
                        <a:t>2.                     50</a:t>
                      </a:r>
                      <a:endParaRPr lang="en-CA" sz="1800" b="0" i="0" u="none" strike="noStrike" dirty="0">
                        <a:solidFill>
                          <a:srgbClr val="000000"/>
                        </a:solidFill>
                        <a:effectLst/>
                        <a:latin typeface="Calibri"/>
                      </a:endParaRPr>
                    </a:p>
                  </a:txBody>
                  <a:tcPr marL="9526" marR="9526" marT="9527" marB="0" anchor="b"/>
                </a:tc>
                <a:tc>
                  <a:txBody>
                    <a:bodyPr/>
                    <a:lstStyle/>
                    <a:p>
                      <a:pPr algn="r" fontAlgn="b"/>
                      <a:r>
                        <a:rPr lang="en-CA" sz="1800" u="none" strike="noStrike" dirty="0">
                          <a:effectLst/>
                        </a:rPr>
                        <a:t>2709</a:t>
                      </a:r>
                      <a:endParaRPr lang="en-CA" sz="1800" b="0" i="0" u="none" strike="noStrike" dirty="0">
                        <a:solidFill>
                          <a:srgbClr val="000000"/>
                        </a:solidFill>
                        <a:effectLst/>
                        <a:latin typeface="Calibri"/>
                      </a:endParaRPr>
                    </a:p>
                  </a:txBody>
                  <a:tcPr marL="9526" marR="9526" marT="9527" marB="0" anchor="b"/>
                </a:tc>
              </a:tr>
              <a:tr h="283898">
                <a:tc>
                  <a:txBody>
                    <a:bodyPr/>
                    <a:lstStyle/>
                    <a:p>
                      <a:pPr algn="l" fontAlgn="b"/>
                      <a:r>
                        <a:rPr lang="en-CA" sz="1800" b="0" i="0" u="none" strike="noStrike" dirty="0" smtClean="0">
                          <a:solidFill>
                            <a:schemeClr val="dk1"/>
                          </a:solidFill>
                          <a:effectLst/>
                          <a:latin typeface="+mn-lt"/>
                        </a:rPr>
                        <a:t>3.                   100</a:t>
                      </a:r>
                      <a:endParaRPr lang="en-CA" sz="1800" b="0" i="0" u="none" strike="noStrike" dirty="0">
                        <a:solidFill>
                          <a:srgbClr val="000000"/>
                        </a:solidFill>
                        <a:effectLst/>
                        <a:latin typeface="Calibri"/>
                      </a:endParaRPr>
                    </a:p>
                  </a:txBody>
                  <a:tcPr marL="9526" marR="9526" marT="9527" marB="0" anchor="b"/>
                </a:tc>
                <a:tc>
                  <a:txBody>
                    <a:bodyPr/>
                    <a:lstStyle/>
                    <a:p>
                      <a:pPr algn="r" fontAlgn="b"/>
                      <a:r>
                        <a:rPr lang="en-CA" sz="1800" u="none" strike="noStrike" dirty="0">
                          <a:effectLst/>
                        </a:rPr>
                        <a:t>2759</a:t>
                      </a:r>
                      <a:endParaRPr lang="en-CA" sz="1800" b="0" i="0" u="none" strike="noStrike" dirty="0">
                        <a:solidFill>
                          <a:srgbClr val="000000"/>
                        </a:solidFill>
                        <a:effectLst/>
                        <a:latin typeface="Calibri"/>
                      </a:endParaRPr>
                    </a:p>
                  </a:txBody>
                  <a:tcPr marL="9526" marR="9526" marT="9527" marB="0" anchor="b"/>
                </a:tc>
              </a:tr>
              <a:tr h="283898">
                <a:tc>
                  <a:txBody>
                    <a:bodyPr/>
                    <a:lstStyle/>
                    <a:p>
                      <a:pPr algn="l" fontAlgn="b"/>
                      <a:r>
                        <a:rPr lang="en-CA" sz="1800" b="0" i="0" u="none" strike="noStrike" dirty="0" smtClean="0">
                          <a:solidFill>
                            <a:schemeClr val="dk1"/>
                          </a:solidFill>
                          <a:effectLst/>
                          <a:latin typeface="+mn-lt"/>
                        </a:rPr>
                        <a:t>4.                   150</a:t>
                      </a:r>
                      <a:endParaRPr lang="en-CA" sz="1800" b="0" i="0" u="none" strike="noStrike" dirty="0">
                        <a:solidFill>
                          <a:srgbClr val="000000"/>
                        </a:solidFill>
                        <a:effectLst/>
                        <a:latin typeface="Calibri"/>
                      </a:endParaRPr>
                    </a:p>
                  </a:txBody>
                  <a:tcPr marL="9526" marR="9526" marT="9527" marB="0" anchor="b"/>
                </a:tc>
                <a:tc>
                  <a:txBody>
                    <a:bodyPr/>
                    <a:lstStyle/>
                    <a:p>
                      <a:pPr algn="r" fontAlgn="b"/>
                      <a:r>
                        <a:rPr lang="en-CA" sz="1800" u="none" strike="noStrike" dirty="0">
                          <a:effectLst/>
                        </a:rPr>
                        <a:t>2771</a:t>
                      </a:r>
                      <a:endParaRPr lang="en-CA" sz="1800" b="0" i="0" u="none" strike="noStrike" dirty="0">
                        <a:solidFill>
                          <a:srgbClr val="000000"/>
                        </a:solidFill>
                        <a:effectLst/>
                        <a:latin typeface="Calibri"/>
                      </a:endParaRPr>
                    </a:p>
                  </a:txBody>
                  <a:tcPr marL="9526" marR="9526" marT="9527" marB="0" anchor="b"/>
                </a:tc>
              </a:tr>
            </a:tbl>
          </a:graphicData>
        </a:graphic>
      </p:graphicFrame>
      <p:pic>
        <p:nvPicPr>
          <p:cNvPr id="880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3797300"/>
            <a:ext cx="112395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88020" y="6018836"/>
            <a:ext cx="7361499" cy="523220"/>
          </a:xfrm>
          <a:prstGeom prst="rect">
            <a:avLst/>
          </a:prstGeom>
          <a:noFill/>
        </p:spPr>
        <p:txBody>
          <a:bodyPr wrap="square" rtlCol="0">
            <a:spAutoFit/>
          </a:bodyPr>
          <a:lstStyle/>
          <a:p>
            <a:r>
              <a:rPr lang="en-CA" sz="2800" b="1" dirty="0" smtClean="0"/>
              <a:t>North Bay field demonstration plots 2012</a:t>
            </a:r>
            <a:endParaRPr lang="en-CA"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18" name="Group 17"/>
          <p:cNvGrpSpPr/>
          <p:nvPr/>
        </p:nvGrpSpPr>
        <p:grpSpPr>
          <a:xfrm>
            <a:off x="1120140" y="466725"/>
            <a:ext cx="6903719" cy="5924550"/>
            <a:chOff x="0" y="0"/>
            <a:chExt cx="7025640" cy="6915150"/>
          </a:xfrm>
        </p:grpSpPr>
        <p:graphicFrame>
          <p:nvGraphicFramePr>
            <p:cNvPr id="19" name="Chart 18"/>
            <p:cNvGraphicFramePr/>
            <p:nvPr>
              <p:extLst>
                <p:ext uri="{D42A27DB-BD31-4B8C-83A1-F6EECF244321}">
                  <p14:modId xmlns:p14="http://schemas.microsoft.com/office/powerpoint/2010/main" val="356743508"/>
                </p:ext>
              </p:extLst>
            </p:nvPr>
          </p:nvGraphicFramePr>
          <p:xfrm>
            <a:off x="7620" y="0"/>
            <a:ext cx="3545012" cy="22527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1732058691"/>
                </p:ext>
              </p:extLst>
            </p:nvPr>
          </p:nvGraphicFramePr>
          <p:xfrm>
            <a:off x="13528" y="2262118"/>
            <a:ext cx="3545013" cy="2252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nvGraphicFramePr>
          <p:xfrm>
            <a:off x="0" y="4484370"/>
            <a:ext cx="3558540" cy="2407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a:graphicFrameLocks/>
            </p:cNvGraphicFramePr>
            <p:nvPr/>
          </p:nvGraphicFramePr>
          <p:xfrm>
            <a:off x="3558540" y="2259330"/>
            <a:ext cx="3467100" cy="2225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p:cNvGraphicFramePr>
              <a:graphicFrameLocks/>
            </p:cNvGraphicFramePr>
            <p:nvPr/>
          </p:nvGraphicFramePr>
          <p:xfrm>
            <a:off x="3543300" y="4484370"/>
            <a:ext cx="3474720" cy="2430780"/>
          </p:xfrm>
          <a:graphic>
            <a:graphicData uri="http://schemas.openxmlformats.org/drawingml/2006/chart">
              <c:chart xmlns:c="http://schemas.openxmlformats.org/drawingml/2006/chart" xmlns:r="http://schemas.openxmlformats.org/officeDocument/2006/relationships" r:id="rId7"/>
            </a:graphicData>
          </a:graphic>
        </p:graphicFrame>
      </p:grpSp>
      <p:sp>
        <p:nvSpPr>
          <p:cNvPr id="2" name="TextBox 1"/>
          <p:cNvSpPr txBox="1"/>
          <p:nvPr/>
        </p:nvSpPr>
        <p:spPr>
          <a:xfrm>
            <a:off x="5266480" y="313988"/>
            <a:ext cx="3102016" cy="1200329"/>
          </a:xfrm>
          <a:prstGeom prst="rect">
            <a:avLst/>
          </a:prstGeom>
          <a:noFill/>
        </p:spPr>
        <p:txBody>
          <a:bodyPr wrap="square" rtlCol="0">
            <a:spAutoFit/>
          </a:bodyPr>
          <a:lstStyle/>
          <a:p>
            <a:r>
              <a:rPr lang="en-CA" b="1" dirty="0" smtClean="0"/>
              <a:t>2013 Ottawa Plot Exp.</a:t>
            </a:r>
          </a:p>
          <a:p>
            <a:r>
              <a:rPr lang="en-CA" b="1" dirty="0" smtClean="0"/>
              <a:t>Seeding: May 6</a:t>
            </a:r>
          </a:p>
          <a:p>
            <a:r>
              <a:rPr lang="en-CA" b="1" dirty="0" err="1" smtClean="0"/>
              <a:t>Sidedress</a:t>
            </a:r>
            <a:r>
              <a:rPr lang="en-CA" b="1" dirty="0" smtClean="0"/>
              <a:t>: June 14</a:t>
            </a:r>
          </a:p>
          <a:p>
            <a:r>
              <a:rPr lang="en-CA" b="1" dirty="0" smtClean="0">
                <a:solidFill>
                  <a:srgbClr val="FF0000"/>
                </a:solidFill>
              </a:rPr>
              <a:t>pH = 6.3</a:t>
            </a:r>
            <a:endParaRPr lang="en-CA" b="1" dirty="0">
              <a:solidFill>
                <a:srgbClr val="FF0000"/>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6481" y="1572190"/>
            <a:ext cx="1551429" cy="743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451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699296592"/>
              </p:ext>
            </p:extLst>
          </p:nvPr>
        </p:nvGraphicFramePr>
        <p:xfrm>
          <a:off x="190982" y="217024"/>
          <a:ext cx="8744674" cy="6415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9772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4" name="Group 3"/>
          <p:cNvGrpSpPr/>
          <p:nvPr/>
        </p:nvGrpSpPr>
        <p:grpSpPr>
          <a:xfrm>
            <a:off x="130629" y="2590800"/>
            <a:ext cx="8936531" cy="3986733"/>
            <a:chOff x="457200" y="2590800"/>
            <a:chExt cx="8382000" cy="2743200"/>
          </a:xfrm>
        </p:grpSpPr>
        <p:graphicFrame>
          <p:nvGraphicFramePr>
            <p:cNvPr id="2" name="Chart 1"/>
            <p:cNvGraphicFramePr>
              <a:graphicFrameLocks/>
            </p:cNvGraphicFramePr>
            <p:nvPr>
              <p:extLst>
                <p:ext uri="{D42A27DB-BD31-4B8C-83A1-F6EECF244321}">
                  <p14:modId xmlns:p14="http://schemas.microsoft.com/office/powerpoint/2010/main" val="2955988320"/>
                </p:ext>
              </p:extLst>
            </p:nvPr>
          </p:nvGraphicFramePr>
          <p:xfrm>
            <a:off x="4648200" y="2590800"/>
            <a:ext cx="4191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613186736"/>
                </p:ext>
              </p:extLst>
            </p:nvPr>
          </p:nvGraphicFramePr>
          <p:xfrm>
            <a:off x="457200" y="2590800"/>
            <a:ext cx="4191000" cy="2743200"/>
          </p:xfrm>
          <a:graphic>
            <a:graphicData uri="http://schemas.openxmlformats.org/drawingml/2006/chart">
              <c:chart xmlns:c="http://schemas.openxmlformats.org/drawingml/2006/chart" xmlns:r="http://schemas.openxmlformats.org/officeDocument/2006/relationships" r:id="rId4"/>
            </a:graphicData>
          </a:graphic>
        </p:graphicFrame>
      </p:grpSp>
      <p:sp>
        <p:nvSpPr>
          <p:cNvPr id="76804" name="TextBox 3"/>
          <p:cNvSpPr txBox="1">
            <a:spLocks noChangeArrowheads="1"/>
          </p:cNvSpPr>
          <p:nvPr/>
        </p:nvSpPr>
        <p:spPr bwMode="auto">
          <a:xfrm>
            <a:off x="184417" y="579438"/>
            <a:ext cx="84642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000000"/>
                </a:solidFill>
              </a:rPr>
              <a:t>Relationship between canopy reflectance </a:t>
            </a:r>
            <a:r>
              <a:rPr lang="en-CA" sz="3200" b="1" dirty="0" smtClean="0">
                <a:solidFill>
                  <a:srgbClr val="000000"/>
                </a:solidFill>
              </a:rPr>
              <a:t>and </a:t>
            </a:r>
            <a:r>
              <a:rPr lang="en-CA" sz="3200" b="1" dirty="0">
                <a:solidFill>
                  <a:srgbClr val="000000"/>
                </a:solidFill>
              </a:rPr>
              <a:t>soil </a:t>
            </a:r>
            <a:r>
              <a:rPr lang="en-CA" sz="3200" b="1" dirty="0" smtClean="0">
                <a:solidFill>
                  <a:srgbClr val="000000"/>
                </a:solidFill>
              </a:rPr>
              <a:t>NO</a:t>
            </a:r>
            <a:r>
              <a:rPr lang="en-CA" sz="3200" b="1" baseline="-25000" dirty="0" smtClean="0">
                <a:solidFill>
                  <a:srgbClr val="000000"/>
                </a:solidFill>
              </a:rPr>
              <a:t>3</a:t>
            </a:r>
            <a:r>
              <a:rPr lang="en-CA" sz="3200" b="1" dirty="0" smtClean="0">
                <a:solidFill>
                  <a:srgbClr val="000000"/>
                </a:solidFill>
              </a:rPr>
              <a:t>-N </a:t>
            </a:r>
            <a:r>
              <a:rPr lang="en-CA" sz="3200" b="1" dirty="0">
                <a:solidFill>
                  <a:srgbClr val="000000"/>
                </a:solidFill>
              </a:rPr>
              <a:t>at the </a:t>
            </a:r>
            <a:r>
              <a:rPr lang="en-CA" sz="3200" b="1" dirty="0" smtClean="0">
                <a:solidFill>
                  <a:srgbClr val="000000"/>
                </a:solidFill>
              </a:rPr>
              <a:t>early </a:t>
            </a:r>
            <a:r>
              <a:rPr lang="en-CA" sz="3200" b="1" dirty="0">
                <a:solidFill>
                  <a:srgbClr val="000000"/>
                </a:solidFill>
              </a:rPr>
              <a:t>flowering stage</a:t>
            </a:r>
          </a:p>
        </p:txBody>
      </p:sp>
      <p:sp>
        <p:nvSpPr>
          <p:cNvPr id="6" name="TextBox 5"/>
          <p:cNvSpPr txBox="1"/>
          <p:nvPr/>
        </p:nvSpPr>
        <p:spPr>
          <a:xfrm>
            <a:off x="1814666" y="1656656"/>
            <a:ext cx="2601892" cy="923330"/>
          </a:xfrm>
          <a:prstGeom prst="rect">
            <a:avLst/>
          </a:prstGeom>
          <a:noFill/>
        </p:spPr>
        <p:txBody>
          <a:bodyPr wrap="square" rtlCol="0">
            <a:spAutoFit/>
          </a:bodyPr>
          <a:lstStyle/>
          <a:p>
            <a:r>
              <a:rPr lang="en-CA" b="1" dirty="0" smtClean="0"/>
              <a:t>Seeding: May 11, 2011</a:t>
            </a:r>
          </a:p>
          <a:p>
            <a:r>
              <a:rPr lang="en-CA" b="1" dirty="0" err="1" smtClean="0"/>
              <a:t>Sidedress</a:t>
            </a:r>
            <a:r>
              <a:rPr lang="en-CA" b="1" dirty="0" smtClean="0"/>
              <a:t>: Jun 14</a:t>
            </a:r>
          </a:p>
          <a:p>
            <a:r>
              <a:rPr lang="en-CA" b="1" dirty="0" smtClean="0">
                <a:solidFill>
                  <a:srgbClr val="FF0000"/>
                </a:solidFill>
              </a:rPr>
              <a:t>pH = 7.1</a:t>
            </a:r>
            <a:endParaRPr lang="en-CA" b="1" dirty="0">
              <a:solidFill>
                <a:srgbClr val="FF0000"/>
              </a:solidFill>
            </a:endParaRPr>
          </a:p>
        </p:txBody>
      </p:sp>
      <p:sp>
        <p:nvSpPr>
          <p:cNvPr id="7" name="TextBox 6"/>
          <p:cNvSpPr txBox="1"/>
          <p:nvPr/>
        </p:nvSpPr>
        <p:spPr>
          <a:xfrm>
            <a:off x="5578998" y="1656656"/>
            <a:ext cx="3252486" cy="923330"/>
          </a:xfrm>
          <a:prstGeom prst="rect">
            <a:avLst/>
          </a:prstGeom>
          <a:noFill/>
        </p:spPr>
        <p:txBody>
          <a:bodyPr wrap="square" rtlCol="0">
            <a:spAutoFit/>
          </a:bodyPr>
          <a:lstStyle/>
          <a:p>
            <a:r>
              <a:rPr lang="en-CA" b="1" dirty="0" smtClean="0"/>
              <a:t>Seeding: May 14, 2012</a:t>
            </a:r>
          </a:p>
          <a:p>
            <a:r>
              <a:rPr lang="en-CA" b="1" dirty="0" err="1" smtClean="0"/>
              <a:t>Sidedress</a:t>
            </a:r>
            <a:r>
              <a:rPr lang="en-CA" b="1" dirty="0" smtClean="0"/>
              <a:t>: Jun 14</a:t>
            </a:r>
          </a:p>
          <a:p>
            <a:r>
              <a:rPr lang="en-CA" b="1" dirty="0" smtClean="0">
                <a:solidFill>
                  <a:srgbClr val="FF0000"/>
                </a:solidFill>
              </a:rPr>
              <a:t>pH =  6.5</a:t>
            </a:r>
            <a:endParaRPr lang="en-CA" b="1" dirty="0">
              <a:solidFill>
                <a:srgbClr val="FF0000"/>
              </a:solidFill>
            </a:endParaRPr>
          </a:p>
        </p:txBody>
      </p:sp>
    </p:spTree>
    <p:extLst>
      <p:ext uri="{BB962C8B-B14F-4D97-AF65-F5344CB8AC3E}">
        <p14:creationId xmlns:p14="http://schemas.microsoft.com/office/powerpoint/2010/main" val="900672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53076477"/>
              </p:ext>
            </p:extLst>
          </p:nvPr>
        </p:nvGraphicFramePr>
        <p:xfrm>
          <a:off x="160338" y="1790126"/>
          <a:ext cx="4715226" cy="4096473"/>
        </p:xfrm>
        <a:graphic>
          <a:graphicData uri="http://schemas.openxmlformats.org/drawingml/2006/chart">
            <c:chart xmlns:c="http://schemas.openxmlformats.org/drawingml/2006/chart" xmlns:r="http://schemas.openxmlformats.org/officeDocument/2006/relationships" r:id="rId3"/>
          </a:graphicData>
        </a:graphic>
      </p:graphicFrame>
      <p:sp>
        <p:nvSpPr>
          <p:cNvPr id="77830" name="TextBox 6"/>
          <p:cNvSpPr txBox="1">
            <a:spLocks noChangeArrowheads="1"/>
          </p:cNvSpPr>
          <p:nvPr/>
        </p:nvSpPr>
        <p:spPr bwMode="auto">
          <a:xfrm>
            <a:off x="160338" y="165100"/>
            <a:ext cx="856456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dirty="0">
                <a:solidFill>
                  <a:srgbClr val="000000"/>
                </a:solidFill>
              </a:rPr>
              <a:t>Relationship between canopy reflectance and yield</a:t>
            </a:r>
            <a:endParaRPr lang="en-CA" b="1" dirty="0">
              <a:solidFill>
                <a:srgbClr val="000000"/>
              </a:solidFill>
            </a:endParaRPr>
          </a:p>
        </p:txBody>
      </p:sp>
      <p:sp>
        <p:nvSpPr>
          <p:cNvPr id="3" name="TextBox 2"/>
          <p:cNvSpPr txBox="1"/>
          <p:nvPr/>
        </p:nvSpPr>
        <p:spPr>
          <a:xfrm>
            <a:off x="6093189" y="1916790"/>
            <a:ext cx="2601892" cy="261610"/>
          </a:xfrm>
          <a:prstGeom prst="rect">
            <a:avLst/>
          </a:prstGeom>
          <a:noFill/>
        </p:spPr>
        <p:txBody>
          <a:bodyPr wrap="square" rtlCol="0">
            <a:spAutoFit/>
          </a:bodyPr>
          <a:lstStyle/>
          <a:p>
            <a:r>
              <a:rPr lang="en-CA" sz="1100" b="1" dirty="0" smtClean="0"/>
              <a:t>Ottawa -2012</a:t>
            </a:r>
          </a:p>
        </p:txBody>
      </p:sp>
      <p:graphicFrame>
        <p:nvGraphicFramePr>
          <p:cNvPr id="8" name="Chart 7"/>
          <p:cNvGraphicFramePr>
            <a:graphicFrameLocks/>
          </p:cNvGraphicFramePr>
          <p:nvPr>
            <p:extLst>
              <p:ext uri="{D42A27DB-BD31-4B8C-83A1-F6EECF244321}">
                <p14:modId xmlns:p14="http://schemas.microsoft.com/office/powerpoint/2010/main" val="170506513"/>
              </p:ext>
            </p:extLst>
          </p:nvPr>
        </p:nvGraphicFramePr>
        <p:xfrm>
          <a:off x="4517757" y="2437882"/>
          <a:ext cx="4448012" cy="33429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0539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Canola yield response to N</a:t>
            </a:r>
            <a:endParaRPr lang="en-CA" dirty="0"/>
          </a:p>
        </p:txBody>
      </p:sp>
      <p:pic>
        <p:nvPicPr>
          <p:cNvPr id="1026"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15" y="1605768"/>
            <a:ext cx="3441799" cy="221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1656298"/>
            <a:ext cx="3669175" cy="216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14" y="3993266"/>
            <a:ext cx="3441799" cy="21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har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608" y="3993266"/>
            <a:ext cx="3669175" cy="21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18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19100" y="100013"/>
            <a:ext cx="8229600" cy="922337"/>
          </a:xfrm>
        </p:spPr>
        <p:txBody>
          <a:bodyPr/>
          <a:lstStyle/>
          <a:p>
            <a:pPr eaLnBrk="1" hangingPunct="1"/>
            <a:r>
              <a:rPr lang="en-CA" sz="3600" smtClean="0"/>
              <a:t>Introduction</a:t>
            </a:r>
          </a:p>
        </p:txBody>
      </p:sp>
      <p:sp>
        <p:nvSpPr>
          <p:cNvPr id="34819" name="Content Placeholder 4"/>
          <p:cNvSpPr>
            <a:spLocks noGrp="1"/>
          </p:cNvSpPr>
          <p:nvPr>
            <p:ph idx="1"/>
          </p:nvPr>
        </p:nvSpPr>
        <p:spPr>
          <a:xfrm>
            <a:off x="182563" y="1050925"/>
            <a:ext cx="8736712" cy="5251450"/>
          </a:xfrm>
        </p:spPr>
        <p:txBody>
          <a:bodyPr/>
          <a:lstStyle/>
          <a:p>
            <a:pPr marL="0" indent="0" eaLnBrk="1" hangingPunct="1">
              <a:buFontTx/>
              <a:buNone/>
              <a:defRPr/>
            </a:pPr>
            <a:r>
              <a:rPr lang="en-CA" sz="2400" b="1" dirty="0" smtClean="0">
                <a:solidFill>
                  <a:schemeClr val="accent1"/>
                </a:solidFill>
                <a:cs typeface="Arial" charset="0"/>
              </a:rPr>
              <a:t>•</a:t>
            </a:r>
            <a:r>
              <a:rPr lang="en-IE" sz="2100" dirty="0" smtClean="0">
                <a:solidFill>
                  <a:schemeClr val="accent1"/>
                </a:solidFill>
                <a:cs typeface="Arial" charset="0"/>
              </a:rPr>
              <a:t> </a:t>
            </a:r>
            <a:r>
              <a:rPr lang="en-CA" sz="2400" b="1" dirty="0" smtClean="0">
                <a:solidFill>
                  <a:schemeClr val="accent1"/>
                </a:solidFill>
                <a:cs typeface="Arial" charset="0"/>
              </a:rPr>
              <a:t>Canola</a:t>
            </a:r>
            <a:r>
              <a:rPr lang="en-CA" sz="2400" dirty="0" smtClean="0">
                <a:solidFill>
                  <a:schemeClr val="accent1"/>
                </a:solidFill>
                <a:cs typeface="Arial" charset="0"/>
              </a:rPr>
              <a:t>:</a:t>
            </a:r>
          </a:p>
          <a:p>
            <a:pPr eaLnBrk="1" hangingPunct="1">
              <a:defRPr/>
            </a:pPr>
            <a:r>
              <a:rPr lang="en-CA" sz="2400" b="1" dirty="0" smtClean="0">
                <a:solidFill>
                  <a:schemeClr val="accent1"/>
                </a:solidFill>
                <a:cs typeface="Arial" charset="0"/>
              </a:rPr>
              <a:t>Is the important source of edible oil after soybean</a:t>
            </a:r>
          </a:p>
          <a:p>
            <a:pPr eaLnBrk="1" hangingPunct="1">
              <a:defRPr/>
            </a:pPr>
            <a:r>
              <a:rPr lang="en-CA" sz="2400" b="1" dirty="0" smtClean="0">
                <a:solidFill>
                  <a:schemeClr val="accent1"/>
                </a:solidFill>
                <a:cs typeface="Arial" charset="0"/>
              </a:rPr>
              <a:t>&lt; 2% </a:t>
            </a:r>
            <a:r>
              <a:rPr lang="en-CA" sz="2400" b="1" dirty="0" err="1">
                <a:solidFill>
                  <a:srgbClr val="FFFFFF"/>
                </a:solidFill>
                <a:cs typeface="Arial" charset="0"/>
              </a:rPr>
              <a:t>erucic</a:t>
            </a:r>
            <a:r>
              <a:rPr lang="en-CA" sz="2400" b="1" dirty="0">
                <a:solidFill>
                  <a:srgbClr val="FFFFFF"/>
                </a:solidFill>
                <a:cs typeface="Arial" charset="0"/>
              </a:rPr>
              <a:t> </a:t>
            </a:r>
            <a:r>
              <a:rPr lang="en-CA" sz="2400" b="1" dirty="0" smtClean="0">
                <a:solidFill>
                  <a:schemeClr val="accent1"/>
                </a:solidFill>
                <a:cs typeface="Arial" charset="0"/>
              </a:rPr>
              <a:t>acid in oil and &lt;30 µmoles </a:t>
            </a:r>
            <a:r>
              <a:rPr lang="en-CA" sz="2400" b="1" dirty="0" err="1" smtClean="0">
                <a:solidFill>
                  <a:schemeClr val="accent1"/>
                </a:solidFill>
                <a:cs typeface="Arial" charset="0"/>
              </a:rPr>
              <a:t>glucosinolates</a:t>
            </a:r>
            <a:r>
              <a:rPr lang="en-CA" sz="2400" b="1" dirty="0" smtClean="0">
                <a:solidFill>
                  <a:schemeClr val="accent1"/>
                </a:solidFill>
                <a:cs typeface="Arial" charset="0"/>
              </a:rPr>
              <a:t> g</a:t>
            </a:r>
            <a:r>
              <a:rPr lang="en-CA" sz="2400" b="1" baseline="30000" dirty="0" smtClean="0">
                <a:solidFill>
                  <a:schemeClr val="accent1"/>
                </a:solidFill>
                <a:cs typeface="Arial" charset="0"/>
              </a:rPr>
              <a:t>-1</a:t>
            </a:r>
            <a:r>
              <a:rPr lang="en-CA" sz="2400" b="1" dirty="0" smtClean="0">
                <a:solidFill>
                  <a:schemeClr val="accent1"/>
                </a:solidFill>
                <a:cs typeface="Arial" charset="0"/>
              </a:rPr>
              <a:t> canola meal. </a:t>
            </a:r>
          </a:p>
          <a:p>
            <a:pPr eaLnBrk="1" hangingPunct="1">
              <a:defRPr/>
            </a:pPr>
            <a:r>
              <a:rPr lang="en-CA" sz="2400" b="1" dirty="0" smtClean="0">
                <a:solidFill>
                  <a:schemeClr val="accent1"/>
                </a:solidFill>
                <a:cs typeface="Arial" charset="0"/>
              </a:rPr>
              <a:t>Rapeseed: 25-45% </a:t>
            </a:r>
            <a:r>
              <a:rPr lang="en-CA" sz="2400" b="1" dirty="0" err="1" smtClean="0">
                <a:solidFill>
                  <a:schemeClr val="accent1"/>
                </a:solidFill>
                <a:cs typeface="Arial" charset="0"/>
              </a:rPr>
              <a:t>erucic</a:t>
            </a:r>
            <a:r>
              <a:rPr lang="en-CA" sz="2400" b="1" dirty="0" smtClean="0">
                <a:solidFill>
                  <a:schemeClr val="accent1"/>
                </a:solidFill>
                <a:cs typeface="Arial" charset="0"/>
              </a:rPr>
              <a:t> acid and 50-100 µmoles </a:t>
            </a:r>
            <a:r>
              <a:rPr lang="en-CA" sz="2400" b="1" dirty="0" err="1" smtClean="0">
                <a:solidFill>
                  <a:schemeClr val="accent1"/>
                </a:solidFill>
                <a:cs typeface="Arial" charset="0"/>
              </a:rPr>
              <a:t>glucosinolates</a:t>
            </a:r>
            <a:r>
              <a:rPr lang="en-CA" sz="2400" dirty="0" smtClean="0">
                <a:solidFill>
                  <a:schemeClr val="accent1"/>
                </a:solidFill>
                <a:cs typeface="Arial" charset="0"/>
              </a:rPr>
              <a:t> </a:t>
            </a:r>
          </a:p>
          <a:p>
            <a:pPr marL="0" indent="0" eaLnBrk="1" hangingPunct="1">
              <a:buFontTx/>
              <a:buNone/>
              <a:defRPr/>
            </a:pPr>
            <a:endParaRPr lang="en-CA" sz="1000" dirty="0" smtClean="0">
              <a:solidFill>
                <a:schemeClr val="accent1"/>
              </a:solidFill>
              <a:cs typeface="Arial" charset="0"/>
            </a:endParaRPr>
          </a:p>
          <a:p>
            <a:pPr marL="0" indent="0" eaLnBrk="1" hangingPunct="1">
              <a:buFontTx/>
              <a:buNone/>
              <a:defRPr/>
            </a:pPr>
            <a:r>
              <a:rPr lang="en-CA" sz="2400" b="1" dirty="0" smtClean="0">
                <a:solidFill>
                  <a:schemeClr val="accent1"/>
                </a:solidFill>
                <a:cs typeface="Arial" charset="0"/>
              </a:rPr>
              <a:t>•</a:t>
            </a:r>
            <a:r>
              <a:rPr lang="en-IE" sz="2400" dirty="0" smtClean="0">
                <a:solidFill>
                  <a:schemeClr val="accent1"/>
                </a:solidFill>
                <a:cs typeface="Arial" charset="0"/>
              </a:rPr>
              <a:t> </a:t>
            </a:r>
            <a:r>
              <a:rPr lang="en-CA" sz="2400" b="1" dirty="0" smtClean="0">
                <a:solidFill>
                  <a:schemeClr val="accent1"/>
                </a:solidFill>
                <a:cs typeface="Arial" charset="0"/>
              </a:rPr>
              <a:t>Becoming an important crop in the Eastern Canada:</a:t>
            </a:r>
          </a:p>
          <a:p>
            <a:pPr eaLnBrk="1" hangingPunct="1">
              <a:defRPr/>
            </a:pPr>
            <a:r>
              <a:rPr lang="en-CA" sz="2400" b="1" dirty="0" smtClean="0">
                <a:solidFill>
                  <a:schemeClr val="accent1"/>
                </a:solidFill>
                <a:cs typeface="Arial" charset="0"/>
              </a:rPr>
              <a:t>canola offers growers a good return</a:t>
            </a:r>
          </a:p>
          <a:p>
            <a:pPr eaLnBrk="1" hangingPunct="1">
              <a:defRPr/>
            </a:pPr>
            <a:r>
              <a:rPr lang="en-CA" sz="2400" b="1" dirty="0" smtClean="0">
                <a:solidFill>
                  <a:schemeClr val="accent1"/>
                </a:solidFill>
                <a:cs typeface="Arial" charset="0"/>
              </a:rPr>
              <a:t>an excellent rotation crop/alternative crop</a:t>
            </a:r>
          </a:p>
          <a:p>
            <a:pPr eaLnBrk="1" hangingPunct="1">
              <a:defRPr/>
            </a:pPr>
            <a:r>
              <a:rPr lang="en-CA" sz="2400" b="1" dirty="0" smtClean="0">
                <a:solidFill>
                  <a:schemeClr val="accent1"/>
                </a:solidFill>
                <a:cs typeface="Arial" charset="0"/>
              </a:rPr>
              <a:t>operation of TRT has brought canola growers closer to a </a:t>
            </a:r>
            <a:r>
              <a:rPr lang="en-CA" sz="2400" b="1" dirty="0" smtClean="0">
                <a:solidFill>
                  <a:srgbClr val="FFFFFF"/>
                </a:solidFill>
                <a:cs typeface="Arial" charset="0"/>
              </a:rPr>
              <a:t>crushing and refinery plant</a:t>
            </a:r>
            <a:endParaRPr lang="en-CA" sz="2400" b="1" dirty="0" smtClean="0">
              <a:solidFill>
                <a:schemeClr val="accent1"/>
              </a:solidFill>
              <a:cs typeface="Arial" charset="0"/>
            </a:endParaRPr>
          </a:p>
          <a:p>
            <a:pPr eaLnBrk="1" hangingPunct="1">
              <a:defRPr/>
            </a:pPr>
            <a:r>
              <a:rPr lang="en-CA" sz="2400" b="1" dirty="0" smtClean="0">
                <a:solidFill>
                  <a:schemeClr val="accent1"/>
                </a:solidFill>
                <a:cs typeface="Arial" charset="0"/>
              </a:rPr>
              <a:t>canola acres are poised for significant growth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15888"/>
            <a:ext cx="6115050" cy="957262"/>
          </a:xfrm>
        </p:spPr>
        <p:txBody>
          <a:bodyPr/>
          <a:lstStyle/>
          <a:p>
            <a:pPr eaLnBrk="1" hangingPunct="1"/>
            <a:r>
              <a:rPr lang="en-US" sz="4000" smtClean="0">
                <a:solidFill>
                  <a:srgbClr val="FFFF00"/>
                </a:solidFill>
              </a:rPr>
              <a:t>Conclusions</a:t>
            </a:r>
          </a:p>
        </p:txBody>
      </p:sp>
      <p:sp>
        <p:nvSpPr>
          <p:cNvPr id="81923" name="Rectangle 3"/>
          <p:cNvSpPr>
            <a:spLocks noGrp="1" noChangeArrowheads="1"/>
          </p:cNvSpPr>
          <p:nvPr>
            <p:ph type="body" idx="1"/>
          </p:nvPr>
        </p:nvSpPr>
        <p:spPr>
          <a:xfrm>
            <a:off x="457200" y="1155700"/>
            <a:ext cx="8572500" cy="5197475"/>
          </a:xfrm>
        </p:spPr>
        <p:txBody>
          <a:bodyPr/>
          <a:lstStyle/>
          <a:p>
            <a:pPr eaLnBrk="1" hangingPunct="1"/>
            <a:r>
              <a:rPr lang="en-US" sz="2800" dirty="0" smtClean="0">
                <a:solidFill>
                  <a:schemeClr val="accent1"/>
                </a:solidFill>
              </a:rPr>
              <a:t>Canola seed yield responded to N fertilizer positively, more so with </a:t>
            </a:r>
            <a:r>
              <a:rPr lang="en-US" sz="2800" dirty="0" err="1" smtClean="0">
                <a:solidFill>
                  <a:schemeClr val="accent1"/>
                </a:solidFill>
              </a:rPr>
              <a:t>sidedress</a:t>
            </a:r>
            <a:r>
              <a:rPr lang="en-US" sz="2800" dirty="0" smtClean="0">
                <a:solidFill>
                  <a:schemeClr val="accent1"/>
                </a:solidFill>
              </a:rPr>
              <a:t> application;</a:t>
            </a:r>
          </a:p>
          <a:p>
            <a:pPr eaLnBrk="1" hangingPunct="1"/>
            <a:r>
              <a:rPr lang="en-US" sz="2800" dirty="0" smtClean="0">
                <a:solidFill>
                  <a:schemeClr val="accent1"/>
                </a:solidFill>
              </a:rPr>
              <a:t>For each kg N ha</a:t>
            </a:r>
            <a:r>
              <a:rPr lang="en-US" sz="2800" baseline="30000" dirty="0" smtClean="0">
                <a:solidFill>
                  <a:schemeClr val="accent1"/>
                </a:solidFill>
              </a:rPr>
              <a:t>-1</a:t>
            </a:r>
            <a:r>
              <a:rPr lang="en-US" sz="2800" dirty="0" smtClean="0">
                <a:solidFill>
                  <a:schemeClr val="accent1"/>
                </a:solidFill>
              </a:rPr>
              <a:t>, seed yield increased by 9.7 for </a:t>
            </a:r>
            <a:r>
              <a:rPr lang="en-US" sz="2800" dirty="0" err="1" smtClean="0">
                <a:solidFill>
                  <a:schemeClr val="accent1"/>
                </a:solidFill>
              </a:rPr>
              <a:t>preplant</a:t>
            </a:r>
            <a:r>
              <a:rPr lang="en-US" sz="2800" dirty="0" smtClean="0">
                <a:solidFill>
                  <a:schemeClr val="accent1"/>
                </a:solidFill>
              </a:rPr>
              <a:t> application, by 13.7 kg ha</a:t>
            </a:r>
            <a:r>
              <a:rPr lang="en-US" sz="2800" baseline="30000" dirty="0" smtClean="0">
                <a:solidFill>
                  <a:schemeClr val="accent1"/>
                </a:solidFill>
              </a:rPr>
              <a:t>-1</a:t>
            </a:r>
            <a:r>
              <a:rPr lang="en-US" sz="2800" dirty="0" smtClean="0">
                <a:solidFill>
                  <a:schemeClr val="accent1"/>
                </a:solidFill>
              </a:rPr>
              <a:t> for </a:t>
            </a:r>
            <a:r>
              <a:rPr lang="en-US" sz="2800" dirty="0" err="1" smtClean="0">
                <a:solidFill>
                  <a:schemeClr val="accent1"/>
                </a:solidFill>
              </a:rPr>
              <a:t>sidedress</a:t>
            </a:r>
            <a:r>
              <a:rPr lang="en-US" sz="2800" dirty="0" smtClean="0">
                <a:solidFill>
                  <a:schemeClr val="accent1"/>
                </a:solidFill>
              </a:rPr>
              <a:t>;</a:t>
            </a:r>
          </a:p>
          <a:p>
            <a:pPr eaLnBrk="1" hangingPunct="1"/>
            <a:r>
              <a:rPr lang="en-US" sz="2800" dirty="0" smtClean="0">
                <a:solidFill>
                  <a:schemeClr val="accent1"/>
                </a:solidFill>
              </a:rPr>
              <a:t>Drought severely affected canola response to N;</a:t>
            </a:r>
          </a:p>
          <a:p>
            <a:pPr lvl="0" eaLnBrk="1" hangingPunct="1"/>
            <a:r>
              <a:rPr lang="en-CA" sz="2800" dirty="0" smtClean="0">
                <a:solidFill>
                  <a:schemeClr val="accent1"/>
                </a:solidFill>
              </a:rPr>
              <a:t>There was </a:t>
            </a:r>
            <a:r>
              <a:rPr lang="en-CA" sz="2800" dirty="0">
                <a:solidFill>
                  <a:schemeClr val="accent1"/>
                </a:solidFill>
              </a:rPr>
              <a:t>a close relationship between NDVI and soil NO</a:t>
            </a:r>
            <a:r>
              <a:rPr lang="en-CA" sz="2800" baseline="-25000" dirty="0">
                <a:solidFill>
                  <a:schemeClr val="accent1"/>
                </a:solidFill>
              </a:rPr>
              <a:t>3</a:t>
            </a:r>
            <a:r>
              <a:rPr lang="en-CA" sz="2800" dirty="0">
                <a:solidFill>
                  <a:schemeClr val="accent1"/>
                </a:solidFill>
              </a:rPr>
              <a:t>-N, between NDVI and seed yield</a:t>
            </a:r>
            <a:r>
              <a:rPr lang="en-CA" sz="2800" dirty="0" smtClean="0">
                <a:solidFill>
                  <a:schemeClr val="accent1"/>
                </a:solidFill>
              </a:rPr>
              <a:t>;</a:t>
            </a:r>
            <a:r>
              <a:rPr lang="en-CA" sz="2800" dirty="0">
                <a:solidFill>
                  <a:srgbClr val="FFFFFF"/>
                </a:solidFill>
              </a:rPr>
              <a:t> </a:t>
            </a:r>
            <a:endParaRPr lang="en-CA" sz="2800" dirty="0" smtClean="0">
              <a:solidFill>
                <a:srgbClr val="FFFFFF"/>
              </a:solidFill>
            </a:endParaRPr>
          </a:p>
          <a:p>
            <a:pPr lvl="0" eaLnBrk="1" hangingPunct="1"/>
            <a:r>
              <a:rPr lang="en-CA" sz="2800" dirty="0" smtClean="0">
                <a:solidFill>
                  <a:srgbClr val="FFFFFF"/>
                </a:solidFill>
              </a:rPr>
              <a:t>Canopy </a:t>
            </a:r>
            <a:r>
              <a:rPr lang="en-CA" sz="2800" dirty="0">
                <a:solidFill>
                  <a:srgbClr val="FFFFFF"/>
                </a:solidFill>
              </a:rPr>
              <a:t>reflectance expressed as NDVI delineated N treatments at </a:t>
            </a:r>
            <a:r>
              <a:rPr lang="en-CA" sz="2800" dirty="0" err="1" smtClean="0">
                <a:solidFill>
                  <a:srgbClr val="FFFFFF"/>
                </a:solidFill>
              </a:rPr>
              <a:t>sidedress</a:t>
            </a:r>
            <a:r>
              <a:rPr lang="en-CA" sz="2800" dirty="0" smtClean="0">
                <a:solidFill>
                  <a:srgbClr val="FFFFFF"/>
                </a:solidFill>
              </a:rPr>
              <a:t> </a:t>
            </a:r>
            <a:r>
              <a:rPr lang="en-CA" sz="2800" dirty="0">
                <a:solidFill>
                  <a:srgbClr val="FFFFFF"/>
                </a:solidFill>
              </a:rPr>
              <a:t>stage;</a:t>
            </a:r>
          </a:p>
          <a:p>
            <a:pPr eaLnBrk="1" hangingPunct="1"/>
            <a:r>
              <a:rPr lang="en-CA" sz="2800" dirty="0" smtClean="0">
                <a:solidFill>
                  <a:schemeClr val="accent1"/>
                </a:solidFill>
              </a:rPr>
              <a:t>Reflectance signatures were affected by soil conditions such as low pH, cool temperatures;</a:t>
            </a:r>
            <a:endParaRPr lang="en-CA" sz="2800" dirty="0">
              <a:solidFill>
                <a:schemeClr val="accent1"/>
              </a:solidFill>
            </a:endParaRPr>
          </a:p>
          <a:p>
            <a:pPr marL="0" indent="0" eaLnBrk="1" hangingPunct="1">
              <a:buNone/>
            </a:pPr>
            <a:endParaRPr lang="en-US" sz="2800" dirty="0" smtClean="0">
              <a:solidFill>
                <a:schemeClr val="accent1"/>
              </a:solidFill>
            </a:endParaRPr>
          </a:p>
          <a:p>
            <a:pPr eaLnBrk="1" hangingPunct="1"/>
            <a:endParaRPr lang="en-US" sz="2400" b="1" dirty="0" smtClean="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7169"/>
            <a:ext cx="8229600" cy="822325"/>
          </a:xfrm>
        </p:spPr>
        <p:txBody>
          <a:bodyPr/>
          <a:lstStyle/>
          <a:p>
            <a:pPr eaLnBrk="1" hangingPunct="1"/>
            <a:r>
              <a:rPr lang="en-US" sz="4000" dirty="0" smtClean="0">
                <a:solidFill>
                  <a:srgbClr val="FFFF00"/>
                </a:solidFill>
              </a:rPr>
              <a:t>Conclusions (cont’d)</a:t>
            </a:r>
          </a:p>
        </p:txBody>
      </p:sp>
      <p:sp>
        <p:nvSpPr>
          <p:cNvPr id="82947" name="Rectangle 3"/>
          <p:cNvSpPr>
            <a:spLocks noGrp="1" noChangeArrowheads="1"/>
          </p:cNvSpPr>
          <p:nvPr>
            <p:ph type="body" idx="1"/>
          </p:nvPr>
        </p:nvSpPr>
        <p:spPr>
          <a:xfrm>
            <a:off x="143822" y="842176"/>
            <a:ext cx="8931021" cy="5827565"/>
          </a:xfrm>
        </p:spPr>
        <p:txBody>
          <a:bodyPr/>
          <a:lstStyle/>
          <a:p>
            <a:pPr eaLnBrk="1" hangingPunct="1"/>
            <a:r>
              <a:rPr lang="en-US" sz="2800" dirty="0" smtClean="0">
                <a:solidFill>
                  <a:schemeClr val="accent1"/>
                </a:solidFill>
              </a:rPr>
              <a:t>There is a small window for </a:t>
            </a:r>
            <a:r>
              <a:rPr lang="en-US" sz="2800" dirty="0" err="1" smtClean="0">
                <a:solidFill>
                  <a:schemeClr val="accent1"/>
                </a:solidFill>
              </a:rPr>
              <a:t>sidedress</a:t>
            </a:r>
            <a:r>
              <a:rPr lang="en-US" sz="2800" dirty="0" smtClean="0">
                <a:solidFill>
                  <a:schemeClr val="accent1"/>
                </a:solidFill>
              </a:rPr>
              <a:t>, but late delineation of N effects by NDVI is a big challenge;</a:t>
            </a:r>
          </a:p>
          <a:p>
            <a:pPr eaLnBrk="1" hangingPunct="1"/>
            <a:r>
              <a:rPr lang="en-US" sz="2800" dirty="0" smtClean="0">
                <a:solidFill>
                  <a:schemeClr val="accent1"/>
                </a:solidFill>
              </a:rPr>
              <a:t>It is possible to estimate N requirement by measuring canopy reflectance. </a:t>
            </a:r>
            <a:endParaRPr lang="en-US" sz="2800" dirty="0" smtClean="0">
              <a:solidFill>
                <a:schemeClr val="accent1"/>
              </a:solidFill>
            </a:endParaRPr>
          </a:p>
          <a:p>
            <a:pPr eaLnBrk="1" hangingPunct="1"/>
            <a:r>
              <a:rPr lang="en-US" sz="2800" dirty="0" smtClean="0">
                <a:solidFill>
                  <a:schemeClr val="accent1"/>
                </a:solidFill>
              </a:rPr>
              <a:t>Multi-site</a:t>
            </a:r>
            <a:r>
              <a:rPr lang="en-US" sz="2800" dirty="0" smtClean="0">
                <a:solidFill>
                  <a:schemeClr val="accent1"/>
                </a:solidFill>
              </a:rPr>
              <a:t>, multi-year data are needed to account for environmental extremes, spatial and temporal variability, and to derive NDVI – N rate algorithms;</a:t>
            </a:r>
          </a:p>
          <a:p>
            <a:pPr eaLnBrk="1" hangingPunct="1"/>
            <a:r>
              <a:rPr lang="en-US" sz="2800" dirty="0" smtClean="0">
                <a:solidFill>
                  <a:schemeClr val="accent1"/>
                </a:solidFill>
              </a:rPr>
              <a:t>Need to examine the balance between N:S and the optimum range of other nutrients;</a:t>
            </a:r>
          </a:p>
          <a:p>
            <a:pPr lvl="0" eaLnBrk="1" hangingPunct="1"/>
            <a:r>
              <a:rPr lang="en-US" sz="2800" dirty="0">
                <a:solidFill>
                  <a:srgbClr val="FFFFFF"/>
                </a:solidFill>
              </a:rPr>
              <a:t>Variable rate application of N using precision technology will play an important </a:t>
            </a:r>
            <a:r>
              <a:rPr lang="en-US" sz="2800" dirty="0" smtClean="0">
                <a:solidFill>
                  <a:srgbClr val="FFFFFF"/>
                </a:solidFill>
              </a:rPr>
              <a:t>role</a:t>
            </a:r>
            <a:r>
              <a:rPr lang="en-US" sz="2800" dirty="0">
                <a:solidFill>
                  <a:srgbClr val="FFFFFF"/>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title"/>
          </p:nvPr>
        </p:nvSpPr>
        <p:spPr>
          <a:xfrm>
            <a:off x="427038" y="296863"/>
            <a:ext cx="8229600" cy="1066800"/>
          </a:xfrm>
        </p:spPr>
        <p:txBody>
          <a:bodyPr/>
          <a:lstStyle/>
          <a:p>
            <a:pPr eaLnBrk="1" hangingPunct="1"/>
            <a:r>
              <a:rPr lang="en-US" altLang="zh-CN" sz="4000" smtClean="0">
                <a:solidFill>
                  <a:srgbClr val="FFFF00"/>
                </a:solidFill>
                <a:ea typeface="SimSun" pitchFamily="2" charset="-122"/>
              </a:rPr>
              <a:t>Acknowledgements</a:t>
            </a:r>
          </a:p>
        </p:txBody>
      </p:sp>
      <p:sp>
        <p:nvSpPr>
          <p:cNvPr id="92163" name="Rectangle 4"/>
          <p:cNvSpPr>
            <a:spLocks noGrp="1" noChangeArrowheads="1"/>
          </p:cNvSpPr>
          <p:nvPr>
            <p:ph sz="half" idx="1"/>
          </p:nvPr>
        </p:nvSpPr>
        <p:spPr>
          <a:xfrm>
            <a:off x="203200" y="1339850"/>
            <a:ext cx="5400675" cy="3035300"/>
          </a:xfrm>
        </p:spPr>
        <p:txBody>
          <a:bodyPr/>
          <a:lstStyle/>
          <a:p>
            <a:pPr eaLnBrk="1" hangingPunct="1"/>
            <a:r>
              <a:rPr lang="en-US" altLang="zh-CN" sz="2600" dirty="0" smtClean="0">
                <a:solidFill>
                  <a:schemeClr val="accent1"/>
                </a:solidFill>
                <a:ea typeface="SimSun" pitchFamily="2" charset="-122"/>
              </a:rPr>
              <a:t>ECODA: Rory Francis, Etienne </a:t>
            </a:r>
            <a:r>
              <a:rPr lang="en-US" altLang="zh-CN" sz="2600" dirty="0" err="1" smtClean="0">
                <a:solidFill>
                  <a:schemeClr val="accent1"/>
                </a:solidFill>
                <a:ea typeface="SimSun" pitchFamily="2" charset="-122"/>
              </a:rPr>
              <a:t>Tardiff</a:t>
            </a:r>
            <a:r>
              <a:rPr lang="en-US" altLang="zh-CN" sz="2600" dirty="0" smtClean="0">
                <a:solidFill>
                  <a:schemeClr val="accent1"/>
                </a:solidFill>
                <a:ea typeface="SimSun" pitchFamily="2" charset="-122"/>
              </a:rPr>
              <a:t>, </a:t>
            </a:r>
            <a:r>
              <a:rPr lang="en-US" altLang="zh-CN" sz="2600" dirty="0">
                <a:solidFill>
                  <a:srgbClr val="FFFFFF"/>
                </a:solidFill>
                <a:ea typeface="SimSun" pitchFamily="2" charset="-122"/>
              </a:rPr>
              <a:t>Don </a:t>
            </a:r>
            <a:r>
              <a:rPr lang="en-US" altLang="zh-CN" sz="2600" dirty="0" smtClean="0">
                <a:solidFill>
                  <a:srgbClr val="FFFFFF"/>
                </a:solidFill>
                <a:ea typeface="SimSun" pitchFamily="2" charset="-122"/>
              </a:rPr>
              <a:t>Smith</a:t>
            </a:r>
            <a:endParaRPr lang="en-US" altLang="zh-CN" sz="2600" dirty="0" smtClean="0">
              <a:solidFill>
                <a:schemeClr val="accent1"/>
              </a:solidFill>
              <a:ea typeface="SimSun" pitchFamily="2" charset="-122"/>
            </a:endParaRPr>
          </a:p>
          <a:p>
            <a:pPr eaLnBrk="1" hangingPunct="1"/>
            <a:r>
              <a:rPr lang="en-US" altLang="zh-CN" sz="2600" dirty="0" smtClean="0">
                <a:solidFill>
                  <a:schemeClr val="accent1"/>
                </a:solidFill>
                <a:ea typeface="SimSun" pitchFamily="2" charset="-122"/>
              </a:rPr>
              <a:t>Professional: D. Smith, C. Caldwell, P. Scott, A. </a:t>
            </a:r>
            <a:r>
              <a:rPr lang="en-US" altLang="zh-CN" sz="2600" dirty="0" err="1" smtClean="0">
                <a:solidFill>
                  <a:schemeClr val="accent1"/>
                </a:solidFill>
                <a:ea typeface="SimSun" pitchFamily="2" charset="-122"/>
              </a:rPr>
              <a:t>Vanasse</a:t>
            </a:r>
            <a:r>
              <a:rPr lang="en-US" altLang="zh-CN" sz="2600" dirty="0" smtClean="0">
                <a:solidFill>
                  <a:schemeClr val="accent1"/>
                </a:solidFill>
                <a:ea typeface="SimSun" pitchFamily="2" charset="-122"/>
              </a:rPr>
              <a:t>, H. Earl, J. Shang</a:t>
            </a:r>
          </a:p>
          <a:p>
            <a:pPr eaLnBrk="1" hangingPunct="1"/>
            <a:r>
              <a:rPr lang="en-US" altLang="zh-CN" sz="2600" dirty="0" smtClean="0">
                <a:solidFill>
                  <a:schemeClr val="accent1"/>
                </a:solidFill>
                <a:ea typeface="SimSun" pitchFamily="2" charset="-122"/>
              </a:rPr>
              <a:t>Technical support staff and students</a:t>
            </a:r>
          </a:p>
        </p:txBody>
      </p:sp>
      <p:pic>
        <p:nvPicPr>
          <p:cNvPr id="92164" name="Picture 14" descr="canola SeekforBug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250" y="4656138"/>
            <a:ext cx="282575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6" descr="FreezeupSeeding20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450" y="4537075"/>
            <a:ext cx="2643188"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9" descr="MaSmithAmy2011-07-24SteAnnedeBelliv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48188"/>
            <a:ext cx="290353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9" descr="C:\WORK\Pictures\Canola\2012Folder\DSCN267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8250" y="2579688"/>
            <a:ext cx="28257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8250" y="263585"/>
            <a:ext cx="2825750" cy="2316103"/>
          </a:xfrm>
          <a:prstGeom prst="rect">
            <a:avLst/>
          </a:prstGeom>
        </p:spPr>
      </p:pic>
    </p:spTree>
    <p:extLst>
      <p:ext uri="{BB962C8B-B14F-4D97-AF65-F5344CB8AC3E}">
        <p14:creationId xmlns:p14="http://schemas.microsoft.com/office/powerpoint/2010/main" val="134620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a:xfrm>
            <a:off x="250825" y="418454"/>
            <a:ext cx="8732838" cy="5982346"/>
          </a:xfrm>
        </p:spPr>
        <p:txBody>
          <a:bodyPr/>
          <a:lstStyle/>
          <a:p>
            <a:pPr marL="0" indent="0" eaLnBrk="1" hangingPunct="1">
              <a:lnSpc>
                <a:spcPct val="80000"/>
              </a:lnSpc>
              <a:spcBef>
                <a:spcPts val="600"/>
              </a:spcBef>
              <a:spcAft>
                <a:spcPts val="600"/>
              </a:spcAft>
              <a:buFontTx/>
              <a:buNone/>
              <a:defRPr/>
            </a:pPr>
            <a:r>
              <a:rPr lang="en-IE" sz="4000" b="1" dirty="0" smtClean="0">
                <a:solidFill>
                  <a:schemeClr val="accent1"/>
                </a:solidFill>
                <a:cs typeface="Arial" charset="0"/>
              </a:rPr>
              <a:t>Challenge for growers and industry</a:t>
            </a:r>
          </a:p>
          <a:p>
            <a:pPr marL="0" indent="0" eaLnBrk="1" hangingPunct="1">
              <a:lnSpc>
                <a:spcPct val="80000"/>
              </a:lnSpc>
              <a:spcBef>
                <a:spcPts val="600"/>
              </a:spcBef>
              <a:spcAft>
                <a:spcPts val="600"/>
              </a:spcAft>
              <a:buFontTx/>
              <a:buNone/>
              <a:defRPr/>
            </a:pPr>
            <a:endParaRPr lang="en-CA" sz="2100" b="1" dirty="0" smtClean="0">
              <a:solidFill>
                <a:schemeClr val="accent1"/>
              </a:solidFill>
              <a:cs typeface="Arial" charset="0"/>
            </a:endParaRPr>
          </a:p>
          <a:p>
            <a:pPr eaLnBrk="1" hangingPunct="1">
              <a:lnSpc>
                <a:spcPct val="80000"/>
              </a:lnSpc>
              <a:spcBef>
                <a:spcPts val="600"/>
              </a:spcBef>
              <a:spcAft>
                <a:spcPts val="600"/>
              </a:spcAft>
              <a:defRPr/>
            </a:pPr>
            <a:r>
              <a:rPr lang="en-IE" sz="3200" dirty="0" smtClean="0">
                <a:solidFill>
                  <a:schemeClr val="accent1"/>
                </a:solidFill>
                <a:cs typeface="Arial" charset="0"/>
              </a:rPr>
              <a:t>Ensure a stable supply of high quality oilseed</a:t>
            </a:r>
          </a:p>
          <a:p>
            <a:pPr eaLnBrk="1" hangingPunct="1">
              <a:lnSpc>
                <a:spcPct val="80000"/>
              </a:lnSpc>
              <a:spcBef>
                <a:spcPts val="600"/>
              </a:spcBef>
              <a:spcAft>
                <a:spcPts val="600"/>
              </a:spcAft>
              <a:defRPr/>
            </a:pPr>
            <a:r>
              <a:rPr lang="en-IE" sz="3200" dirty="0" smtClean="0">
                <a:solidFill>
                  <a:schemeClr val="accent1"/>
                </a:solidFill>
                <a:cs typeface="Arial" charset="0"/>
              </a:rPr>
              <a:t>Improve canola productivity </a:t>
            </a:r>
          </a:p>
          <a:p>
            <a:pPr eaLnBrk="1" hangingPunct="1">
              <a:lnSpc>
                <a:spcPct val="80000"/>
              </a:lnSpc>
              <a:spcBef>
                <a:spcPts val="600"/>
              </a:spcBef>
              <a:spcAft>
                <a:spcPts val="600"/>
              </a:spcAft>
              <a:defRPr/>
            </a:pPr>
            <a:r>
              <a:rPr lang="en-IE" sz="3200" dirty="0" smtClean="0">
                <a:solidFill>
                  <a:srgbClr val="FFFFFF"/>
                </a:solidFill>
                <a:cs typeface="Arial" charset="0"/>
              </a:rPr>
              <a:t>Cultivar </a:t>
            </a:r>
            <a:r>
              <a:rPr lang="en-IE" sz="3200" dirty="0">
                <a:solidFill>
                  <a:srgbClr val="FFFFFF"/>
                </a:solidFill>
                <a:cs typeface="Arial" charset="0"/>
              </a:rPr>
              <a:t>more resilient to climate </a:t>
            </a:r>
            <a:r>
              <a:rPr lang="en-IE" sz="3200" dirty="0" smtClean="0">
                <a:solidFill>
                  <a:srgbClr val="FFFFFF"/>
                </a:solidFill>
                <a:cs typeface="Arial" charset="0"/>
              </a:rPr>
              <a:t>variability</a:t>
            </a:r>
            <a:endParaRPr lang="en-IE" sz="3200" dirty="0" smtClean="0">
              <a:solidFill>
                <a:schemeClr val="accent1"/>
              </a:solidFill>
              <a:cs typeface="Arial" charset="0"/>
            </a:endParaRPr>
          </a:p>
          <a:p>
            <a:pPr eaLnBrk="1" hangingPunct="1">
              <a:lnSpc>
                <a:spcPct val="80000"/>
              </a:lnSpc>
              <a:spcBef>
                <a:spcPts val="600"/>
              </a:spcBef>
              <a:spcAft>
                <a:spcPts val="600"/>
              </a:spcAft>
              <a:defRPr/>
            </a:pPr>
            <a:r>
              <a:rPr lang="en-IE" sz="3200" dirty="0">
                <a:solidFill>
                  <a:schemeClr val="accent1"/>
                </a:solidFill>
                <a:cs typeface="Arial" charset="0"/>
              </a:rPr>
              <a:t>A</a:t>
            </a:r>
            <a:r>
              <a:rPr lang="en-IE" sz="3200" dirty="0" smtClean="0">
                <a:solidFill>
                  <a:schemeClr val="accent1"/>
                </a:solidFill>
                <a:cs typeface="Arial" charset="0"/>
              </a:rPr>
              <a:t>doption of best management practices</a:t>
            </a:r>
          </a:p>
          <a:p>
            <a:pPr eaLnBrk="1" hangingPunct="1">
              <a:lnSpc>
                <a:spcPct val="80000"/>
              </a:lnSpc>
              <a:spcBef>
                <a:spcPts val="600"/>
              </a:spcBef>
              <a:spcAft>
                <a:spcPts val="600"/>
              </a:spcAft>
              <a:defRPr/>
            </a:pPr>
            <a:r>
              <a:rPr lang="en-IE" sz="3200" dirty="0" smtClean="0">
                <a:solidFill>
                  <a:schemeClr val="accent1"/>
                </a:solidFill>
                <a:cs typeface="Arial" charset="0"/>
              </a:rPr>
              <a:t>Minimizing </a:t>
            </a:r>
            <a:r>
              <a:rPr lang="en-IE" sz="3200" dirty="0">
                <a:solidFill>
                  <a:schemeClr val="accent1"/>
                </a:solidFill>
                <a:cs typeface="Arial" charset="0"/>
              </a:rPr>
              <a:t>negative impacts on </a:t>
            </a:r>
            <a:r>
              <a:rPr lang="en-IE" sz="3200" dirty="0" smtClean="0">
                <a:solidFill>
                  <a:schemeClr val="accent1"/>
                </a:solidFill>
                <a:cs typeface="Arial" charset="0"/>
              </a:rPr>
              <a:t>environment</a:t>
            </a:r>
          </a:p>
          <a:p>
            <a:pPr eaLnBrk="1" hangingPunct="1">
              <a:lnSpc>
                <a:spcPct val="80000"/>
              </a:lnSpc>
              <a:spcBef>
                <a:spcPts val="600"/>
              </a:spcBef>
              <a:spcAft>
                <a:spcPts val="600"/>
              </a:spcAft>
              <a:defRPr/>
            </a:pPr>
            <a:r>
              <a:rPr lang="en-IE" sz="3200" dirty="0" smtClean="0">
                <a:solidFill>
                  <a:schemeClr val="accent1"/>
                </a:solidFill>
                <a:cs typeface="Arial" charset="0"/>
              </a:rPr>
              <a:t>Nutrient management, key to increase yield and oil content </a:t>
            </a:r>
          </a:p>
          <a:p>
            <a:pPr eaLnBrk="1" hangingPunct="1">
              <a:lnSpc>
                <a:spcPct val="80000"/>
              </a:lnSpc>
              <a:spcBef>
                <a:spcPts val="600"/>
              </a:spcBef>
              <a:spcAft>
                <a:spcPts val="600"/>
              </a:spcAft>
              <a:defRPr/>
            </a:pPr>
            <a:r>
              <a:rPr lang="en-IE" sz="3200" dirty="0" smtClean="0">
                <a:solidFill>
                  <a:schemeClr val="accent1"/>
                </a:solidFill>
                <a:cs typeface="Arial" charset="0"/>
              </a:rPr>
              <a:t>Need tools for best nutrient management</a:t>
            </a:r>
            <a:endParaRPr lang="en-IE" sz="3200" dirty="0">
              <a:solidFill>
                <a:schemeClr val="accent1"/>
              </a:solidFill>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78" name="Picture 2" descr="Apr220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296988"/>
            <a:ext cx="2484437"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85379" name="Picture 3" descr="image1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33400"/>
            <a:ext cx="137160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485380" name="Picture 4" descr="image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5257800"/>
            <a:ext cx="25812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485381" name="Picture 5" descr="image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981200"/>
            <a:ext cx="1370013"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85382" name="Picture 6" descr="image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352800"/>
            <a:ext cx="1373188" cy="1330325"/>
          </a:xfrm>
          <a:prstGeom prst="rect">
            <a:avLst/>
          </a:prstGeom>
          <a:noFill/>
          <a:extLst>
            <a:ext uri="{909E8E84-426E-40DD-AFC4-6F175D3DCCD1}">
              <a14:hiddenFill xmlns:a14="http://schemas.microsoft.com/office/drawing/2010/main">
                <a:solidFill>
                  <a:srgbClr val="FFFFFF"/>
                </a:solidFill>
              </a14:hiddenFill>
            </a:ext>
          </a:extLst>
        </p:spPr>
      </p:pic>
      <p:sp>
        <p:nvSpPr>
          <p:cNvPr id="485383" name="Text Box 7"/>
          <p:cNvSpPr txBox="1">
            <a:spLocks noChangeArrowheads="1"/>
          </p:cNvSpPr>
          <p:nvPr/>
        </p:nvSpPr>
        <p:spPr bwMode="auto">
          <a:xfrm>
            <a:off x="533400" y="3810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smtClean="0">
                <a:solidFill>
                  <a:schemeClr val="accent1"/>
                </a:solidFill>
                <a:latin typeface="Arial" pitchFamily="34" charset="0"/>
              </a:rPr>
              <a:t>Soil Sampling</a:t>
            </a:r>
            <a:endParaRPr lang="en-CA" sz="3200" dirty="0" smtClean="0">
              <a:solidFill>
                <a:schemeClr val="accent1"/>
              </a:solidFill>
              <a:latin typeface="Arial" pitchFamily="34" charset="0"/>
            </a:endParaRPr>
          </a:p>
        </p:txBody>
      </p:sp>
      <p:sp>
        <p:nvSpPr>
          <p:cNvPr id="485384" name="Text Box 8"/>
          <p:cNvSpPr txBox="1">
            <a:spLocks noChangeArrowheads="1"/>
          </p:cNvSpPr>
          <p:nvPr/>
        </p:nvSpPr>
        <p:spPr bwMode="auto">
          <a:xfrm>
            <a:off x="4969056" y="498773"/>
            <a:ext cx="393614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dirty="0" smtClean="0">
                <a:solidFill>
                  <a:schemeClr val="accent1"/>
                </a:solidFill>
                <a:latin typeface="Arial" pitchFamily="34" charset="0"/>
              </a:rPr>
              <a:t>Grid Sampling a 52 Acre Field</a:t>
            </a:r>
            <a:endParaRPr lang="en-CA" sz="2200" dirty="0" smtClean="0">
              <a:solidFill>
                <a:schemeClr val="accent1"/>
              </a:solidFill>
              <a:latin typeface="Arial" pitchFamily="34" charset="0"/>
            </a:endParaRPr>
          </a:p>
        </p:txBody>
      </p:sp>
      <p:sp>
        <p:nvSpPr>
          <p:cNvPr id="485385" name="Text Box 9"/>
          <p:cNvSpPr txBox="1">
            <a:spLocks noChangeArrowheads="1"/>
          </p:cNvSpPr>
          <p:nvPr/>
        </p:nvSpPr>
        <p:spPr bwMode="auto">
          <a:xfrm>
            <a:off x="5257800" y="990600"/>
            <a:ext cx="273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000000"/>
                </a:solidFill>
                <a:latin typeface="Arial" pitchFamily="34" charset="0"/>
              </a:rPr>
              <a:t>1 sample every 2.5 acres</a:t>
            </a:r>
          </a:p>
          <a:p>
            <a:r>
              <a:rPr lang="en-US" dirty="0" smtClean="0">
                <a:solidFill>
                  <a:srgbClr val="000000"/>
                </a:solidFill>
                <a:latin typeface="Arial" pitchFamily="34" charset="0"/>
              </a:rPr>
              <a:t>21 samples per field</a:t>
            </a:r>
            <a:endParaRPr lang="en-CA" dirty="0" smtClean="0">
              <a:solidFill>
                <a:srgbClr val="000000"/>
              </a:solidFill>
              <a:latin typeface="Arial" pitchFamily="34" charset="0"/>
            </a:endParaRPr>
          </a:p>
        </p:txBody>
      </p:sp>
      <p:sp>
        <p:nvSpPr>
          <p:cNvPr id="485386" name="Text Box 10"/>
          <p:cNvSpPr txBox="1">
            <a:spLocks noChangeArrowheads="1"/>
          </p:cNvSpPr>
          <p:nvPr/>
        </p:nvSpPr>
        <p:spPr bwMode="auto">
          <a:xfrm>
            <a:off x="5257800" y="2057400"/>
            <a:ext cx="2990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mtClean="0">
                <a:solidFill>
                  <a:srgbClr val="000000"/>
                </a:solidFill>
                <a:latin typeface="Arial" pitchFamily="34" charset="0"/>
              </a:rPr>
              <a:t>1 sample every 0.625 acres</a:t>
            </a:r>
          </a:p>
          <a:p>
            <a:r>
              <a:rPr lang="en-US" smtClean="0">
                <a:solidFill>
                  <a:srgbClr val="000000"/>
                </a:solidFill>
                <a:latin typeface="Arial" pitchFamily="34" charset="0"/>
              </a:rPr>
              <a:t>83 samples per field</a:t>
            </a:r>
            <a:endParaRPr lang="en-CA" smtClean="0">
              <a:solidFill>
                <a:srgbClr val="000000"/>
              </a:solidFill>
              <a:latin typeface="Arial" pitchFamily="34" charset="0"/>
            </a:endParaRPr>
          </a:p>
        </p:txBody>
      </p:sp>
      <p:sp>
        <p:nvSpPr>
          <p:cNvPr id="485387" name="Text Box 11"/>
          <p:cNvSpPr txBox="1">
            <a:spLocks noChangeArrowheads="1"/>
          </p:cNvSpPr>
          <p:nvPr/>
        </p:nvSpPr>
        <p:spPr bwMode="auto">
          <a:xfrm>
            <a:off x="5257800" y="3435350"/>
            <a:ext cx="2990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solidFill>
                  <a:srgbClr val="000000"/>
                </a:solidFill>
                <a:latin typeface="Arial" pitchFamily="34" charset="0"/>
              </a:rPr>
              <a:t>1 sample every 0.156 acres</a:t>
            </a:r>
          </a:p>
          <a:p>
            <a:r>
              <a:rPr lang="en-US" dirty="0" smtClean="0">
                <a:solidFill>
                  <a:srgbClr val="000000"/>
                </a:solidFill>
                <a:latin typeface="Arial" pitchFamily="34" charset="0"/>
              </a:rPr>
              <a:t>333 samples per field</a:t>
            </a:r>
            <a:endParaRPr lang="en-CA" dirty="0" smtClean="0">
              <a:solidFill>
                <a:srgbClr val="000000"/>
              </a:solidFill>
              <a:latin typeface="Arial" pitchFamily="34" charset="0"/>
            </a:endParaRPr>
          </a:p>
        </p:txBody>
      </p:sp>
      <p:sp>
        <p:nvSpPr>
          <p:cNvPr id="485388" name="Text Box 12"/>
          <p:cNvSpPr txBox="1">
            <a:spLocks noChangeArrowheads="1"/>
          </p:cNvSpPr>
          <p:nvPr/>
        </p:nvSpPr>
        <p:spPr bwMode="auto">
          <a:xfrm>
            <a:off x="5257800" y="4678829"/>
            <a:ext cx="3886200" cy="1938992"/>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smtClean="0">
                <a:solidFill>
                  <a:schemeClr val="accent1"/>
                </a:solidFill>
                <a:latin typeface="Arial" pitchFamily="34" charset="0"/>
              </a:rPr>
              <a:t>The large spatial variability reduces the effectiveness of using soil N as a tool for fertilizer recommendation for improved NUE.</a:t>
            </a:r>
            <a:endParaRPr lang="en-CA" sz="2400" dirty="0" smtClean="0">
              <a:solidFill>
                <a:schemeClr val="accent1"/>
              </a:solidFill>
              <a:latin typeface="Arial" pitchFamily="34" charset="0"/>
            </a:endParaRPr>
          </a:p>
        </p:txBody>
      </p:sp>
    </p:spTree>
    <p:extLst>
      <p:ext uri="{BB962C8B-B14F-4D97-AF65-F5344CB8AC3E}">
        <p14:creationId xmlns:p14="http://schemas.microsoft.com/office/powerpoint/2010/main" val="2832265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Nutrient availability and canopy signature</a:t>
            </a:r>
            <a:endParaRPr lang="en-CA" dirty="0"/>
          </a:p>
        </p:txBody>
      </p:sp>
      <p:grpSp>
        <p:nvGrpSpPr>
          <p:cNvPr id="7" name="Group 6"/>
          <p:cNvGrpSpPr/>
          <p:nvPr/>
        </p:nvGrpSpPr>
        <p:grpSpPr>
          <a:xfrm>
            <a:off x="416689" y="2026775"/>
            <a:ext cx="7616142" cy="4258278"/>
            <a:chOff x="0" y="-7560"/>
            <a:chExt cx="5929085" cy="2781300"/>
          </a:xfrm>
        </p:grpSpPr>
        <p:graphicFrame>
          <p:nvGraphicFramePr>
            <p:cNvPr id="8" name="Chart 7"/>
            <p:cNvGraphicFramePr>
              <a:graphicFrameLocks/>
            </p:cNvGraphicFramePr>
            <p:nvPr>
              <p:extLst>
                <p:ext uri="{D42A27DB-BD31-4B8C-83A1-F6EECF244321}">
                  <p14:modId xmlns:p14="http://schemas.microsoft.com/office/powerpoint/2010/main" val="2997329011"/>
                </p:ext>
              </p:extLst>
            </p:nvPr>
          </p:nvGraphicFramePr>
          <p:xfrm>
            <a:off x="0" y="22860"/>
            <a:ext cx="2933700" cy="2750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12171869"/>
                </p:ext>
              </p:extLst>
            </p:nvPr>
          </p:nvGraphicFramePr>
          <p:xfrm>
            <a:off x="3010625" y="-7560"/>
            <a:ext cx="2918460" cy="278130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p:cNvSpPr txBox="1"/>
          <p:nvPr/>
        </p:nvSpPr>
        <p:spPr>
          <a:xfrm>
            <a:off x="2060294" y="2361235"/>
            <a:ext cx="2139747" cy="307777"/>
          </a:xfrm>
          <a:prstGeom prst="rect">
            <a:avLst/>
          </a:prstGeom>
          <a:noFill/>
        </p:spPr>
        <p:txBody>
          <a:bodyPr wrap="square" rtlCol="0">
            <a:spAutoFit/>
          </a:bodyPr>
          <a:lstStyle/>
          <a:p>
            <a:r>
              <a:rPr lang="en-CA" sz="1400" dirty="0" smtClean="0"/>
              <a:t>pH = 6.9, warm spring</a:t>
            </a:r>
            <a:endParaRPr lang="en-CA" sz="1400" dirty="0"/>
          </a:p>
        </p:txBody>
      </p:sp>
      <p:sp>
        <p:nvSpPr>
          <p:cNvPr id="4" name="TextBox 3"/>
          <p:cNvSpPr txBox="1"/>
          <p:nvPr/>
        </p:nvSpPr>
        <p:spPr>
          <a:xfrm>
            <a:off x="6238755" y="2361235"/>
            <a:ext cx="1180618" cy="523220"/>
          </a:xfrm>
          <a:prstGeom prst="rect">
            <a:avLst/>
          </a:prstGeom>
          <a:noFill/>
        </p:spPr>
        <p:txBody>
          <a:bodyPr wrap="square" rtlCol="0">
            <a:spAutoFit/>
          </a:bodyPr>
          <a:lstStyle/>
          <a:p>
            <a:r>
              <a:rPr lang="en-CA" sz="1400" dirty="0" smtClean="0"/>
              <a:t>pH = 6.0, cool spring</a:t>
            </a:r>
            <a:endParaRPr lang="en-CA" sz="1400"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3873" y="1709336"/>
            <a:ext cx="1747633" cy="281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54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smtClean="0"/>
              <a:t>Crop response to soil pH</a:t>
            </a:r>
            <a:endParaRPr lang="en-CA" sz="4000" dirty="0"/>
          </a:p>
        </p:txBody>
      </p:sp>
      <p:sp>
        <p:nvSpPr>
          <p:cNvPr id="3" name="Content Placeholder 2"/>
          <p:cNvSpPr>
            <a:spLocks noGrp="1"/>
          </p:cNvSpPr>
          <p:nvPr>
            <p:ph idx="1"/>
          </p:nvPr>
        </p:nvSpPr>
        <p:spPr>
          <a:xfrm>
            <a:off x="162047" y="1377388"/>
            <a:ext cx="8866206" cy="4748776"/>
          </a:xfrm>
        </p:spPr>
        <p:txBody>
          <a:bodyPr/>
          <a:lstStyle/>
          <a:p>
            <a:r>
              <a:rPr lang="en-CA" sz="2800" dirty="0" smtClean="0">
                <a:solidFill>
                  <a:schemeClr val="accent1"/>
                </a:solidFill>
              </a:rPr>
              <a:t>Most field crops grow best in soils with slightly acid reaction (pH 7.0 – 6.5)</a:t>
            </a:r>
          </a:p>
          <a:p>
            <a:pPr>
              <a:lnSpc>
                <a:spcPct val="50000"/>
              </a:lnSpc>
            </a:pPr>
            <a:endParaRPr lang="en-CA" sz="2800" dirty="0" smtClean="0">
              <a:solidFill>
                <a:schemeClr val="accent1"/>
              </a:solidFill>
            </a:endParaRPr>
          </a:p>
          <a:p>
            <a:r>
              <a:rPr lang="en-CA" sz="2800" dirty="0" smtClean="0">
                <a:solidFill>
                  <a:schemeClr val="accent1"/>
                </a:solidFill>
              </a:rPr>
              <a:t>Almost all plant nutrients are available in optimal for plant growth</a:t>
            </a:r>
          </a:p>
          <a:p>
            <a:pPr>
              <a:lnSpc>
                <a:spcPct val="50000"/>
              </a:lnSpc>
            </a:pPr>
            <a:endParaRPr lang="en-CA" sz="2800" dirty="0">
              <a:solidFill>
                <a:schemeClr val="accent1"/>
              </a:solidFill>
            </a:endParaRPr>
          </a:p>
          <a:p>
            <a:r>
              <a:rPr lang="en-CA" sz="2800" dirty="0" smtClean="0">
                <a:solidFill>
                  <a:schemeClr val="accent1"/>
                </a:solidFill>
              </a:rPr>
              <a:t>pH </a:t>
            </a:r>
            <a:r>
              <a:rPr lang="en-CA" sz="2800" u="sng" dirty="0" smtClean="0">
                <a:solidFill>
                  <a:schemeClr val="accent1"/>
                </a:solidFill>
              </a:rPr>
              <a:t>&lt;</a:t>
            </a:r>
            <a:r>
              <a:rPr lang="en-CA" sz="2800" dirty="0" smtClean="0">
                <a:solidFill>
                  <a:schemeClr val="accent1"/>
                </a:solidFill>
              </a:rPr>
              <a:t> 6.0, likely deficient in Mg, </a:t>
            </a:r>
            <a:r>
              <a:rPr lang="en-CA" sz="2800" dirty="0" err="1" smtClean="0">
                <a:solidFill>
                  <a:schemeClr val="accent1"/>
                </a:solidFill>
              </a:rPr>
              <a:t>Ca</a:t>
            </a:r>
            <a:r>
              <a:rPr lang="en-CA" sz="2800" dirty="0" smtClean="0">
                <a:solidFill>
                  <a:schemeClr val="accent1"/>
                </a:solidFill>
              </a:rPr>
              <a:t>, K</a:t>
            </a:r>
          </a:p>
          <a:p>
            <a:pPr>
              <a:lnSpc>
                <a:spcPct val="50000"/>
              </a:lnSpc>
            </a:pPr>
            <a:endParaRPr lang="en-CA" sz="2800" dirty="0">
              <a:solidFill>
                <a:schemeClr val="accent1"/>
              </a:solidFill>
            </a:endParaRPr>
          </a:p>
          <a:p>
            <a:r>
              <a:rPr lang="en-CA" sz="2800" dirty="0" smtClean="0">
                <a:solidFill>
                  <a:schemeClr val="accent1"/>
                </a:solidFill>
              </a:rPr>
              <a:t>Strongly acid soil (pH &lt; 5.0, Al, Fe, </a:t>
            </a:r>
            <a:r>
              <a:rPr lang="en-CA" sz="2800" dirty="0" err="1" smtClean="0">
                <a:solidFill>
                  <a:schemeClr val="accent1"/>
                </a:solidFill>
              </a:rPr>
              <a:t>Mn</a:t>
            </a:r>
            <a:r>
              <a:rPr lang="en-CA" sz="2800" dirty="0" smtClean="0">
                <a:solidFill>
                  <a:schemeClr val="accent1"/>
                </a:solidFill>
              </a:rPr>
              <a:t> toxicity) </a:t>
            </a:r>
          </a:p>
          <a:p>
            <a:pPr>
              <a:lnSpc>
                <a:spcPct val="50000"/>
              </a:lnSpc>
            </a:pPr>
            <a:endParaRPr lang="en-CA" sz="2800" dirty="0">
              <a:solidFill>
                <a:schemeClr val="accent1"/>
              </a:solidFill>
            </a:endParaRPr>
          </a:p>
          <a:p>
            <a:r>
              <a:rPr lang="en-CA" sz="2800" dirty="0" smtClean="0">
                <a:solidFill>
                  <a:schemeClr val="accent1"/>
                </a:solidFill>
              </a:rPr>
              <a:t>pH &gt;7.0, Fe, </a:t>
            </a:r>
            <a:r>
              <a:rPr lang="en-CA" sz="2800" dirty="0" err="1" smtClean="0">
                <a:solidFill>
                  <a:schemeClr val="accent1"/>
                </a:solidFill>
              </a:rPr>
              <a:t>Mn</a:t>
            </a:r>
            <a:r>
              <a:rPr lang="en-CA" sz="2800" dirty="0" smtClean="0">
                <a:solidFill>
                  <a:schemeClr val="accent1"/>
                </a:solidFill>
              </a:rPr>
              <a:t>, Zn, Cu unavailable for plant growth</a:t>
            </a:r>
            <a:endParaRPr lang="en-CA" sz="2800" dirty="0">
              <a:solidFill>
                <a:schemeClr val="accent1"/>
              </a:solidFill>
            </a:endParaRPr>
          </a:p>
        </p:txBody>
      </p:sp>
    </p:spTree>
    <p:extLst>
      <p:ext uri="{BB962C8B-B14F-4D97-AF65-F5344CB8AC3E}">
        <p14:creationId xmlns:p14="http://schemas.microsoft.com/office/powerpoint/2010/main" val="255851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199" y="266218"/>
            <a:ext cx="8466881" cy="2743200"/>
          </a:xfrm>
        </p:spPr>
        <p:txBody>
          <a:bodyPr/>
          <a:lstStyle/>
          <a:p>
            <a:pPr eaLnBrk="1" hangingPunct="1"/>
            <a:r>
              <a:rPr lang="en-US" sz="4000" dirty="0" smtClean="0">
                <a:solidFill>
                  <a:schemeClr val="accent1"/>
                </a:solidFill>
              </a:rPr>
              <a:t>Objectives</a:t>
            </a:r>
            <a:r>
              <a:rPr lang="en-US" dirty="0" smtClean="0">
                <a:solidFill>
                  <a:schemeClr val="accent1"/>
                </a:solidFill>
              </a:rPr>
              <a:t/>
            </a:r>
            <a:br>
              <a:rPr lang="en-US" dirty="0" smtClean="0">
                <a:solidFill>
                  <a:schemeClr val="accent1"/>
                </a:solidFill>
              </a:rPr>
            </a:br>
            <a:r>
              <a:rPr lang="en-US" sz="1600" dirty="0" smtClean="0">
                <a:solidFill>
                  <a:schemeClr val="accent1"/>
                </a:solidFill>
              </a:rPr>
              <a:t/>
            </a:r>
            <a:br>
              <a:rPr lang="en-US" sz="1600" dirty="0" smtClean="0">
                <a:solidFill>
                  <a:schemeClr val="accent1"/>
                </a:solidFill>
              </a:rPr>
            </a:br>
            <a:r>
              <a:rPr lang="en-CA" dirty="0" smtClean="0">
                <a:solidFill>
                  <a:schemeClr val="accent1"/>
                </a:solidFill>
              </a:rPr>
              <a:t>Build knowledge of oilseed crop for Eastern Canada</a:t>
            </a:r>
            <a:endParaRPr lang="en-US" dirty="0" smtClean="0">
              <a:solidFill>
                <a:schemeClr val="accent1"/>
              </a:solidFill>
            </a:endParaRPr>
          </a:p>
        </p:txBody>
      </p:sp>
      <p:sp>
        <p:nvSpPr>
          <p:cNvPr id="52227" name="Rectangle 3"/>
          <p:cNvSpPr>
            <a:spLocks noGrp="1" noChangeArrowheads="1"/>
          </p:cNvSpPr>
          <p:nvPr>
            <p:ph type="body" idx="1"/>
          </p:nvPr>
        </p:nvSpPr>
        <p:spPr>
          <a:xfrm>
            <a:off x="208344" y="3217762"/>
            <a:ext cx="8704162" cy="3260826"/>
          </a:xfrm>
        </p:spPr>
        <p:txBody>
          <a:bodyPr/>
          <a:lstStyle/>
          <a:p>
            <a:pPr eaLnBrk="1" hangingPunct="1">
              <a:lnSpc>
                <a:spcPct val="110000"/>
              </a:lnSpc>
            </a:pPr>
            <a:r>
              <a:rPr lang="en-US" sz="3200" dirty="0" smtClean="0">
                <a:solidFill>
                  <a:schemeClr val="accent1"/>
                </a:solidFill>
              </a:rPr>
              <a:t>Develop </a:t>
            </a:r>
            <a:r>
              <a:rPr lang="en-CA" sz="3200" dirty="0">
                <a:solidFill>
                  <a:schemeClr val="accent1"/>
                </a:solidFill>
              </a:rPr>
              <a:t>a crop need-based indicator to be used for canola </a:t>
            </a:r>
            <a:r>
              <a:rPr lang="en-CA" sz="3200" dirty="0" smtClean="0">
                <a:solidFill>
                  <a:schemeClr val="accent1"/>
                </a:solidFill>
              </a:rPr>
              <a:t>recommendations</a:t>
            </a:r>
            <a:r>
              <a:rPr lang="en-US" sz="3200" dirty="0" smtClean="0">
                <a:solidFill>
                  <a:schemeClr val="accent1"/>
                </a:solidFill>
              </a:rPr>
              <a:t>; </a:t>
            </a:r>
          </a:p>
          <a:p>
            <a:pPr eaLnBrk="1" hangingPunct="1">
              <a:lnSpc>
                <a:spcPct val="110000"/>
              </a:lnSpc>
            </a:pPr>
            <a:r>
              <a:rPr lang="en-US" sz="3200" dirty="0" smtClean="0">
                <a:solidFill>
                  <a:schemeClr val="accent1"/>
                </a:solidFill>
              </a:rPr>
              <a:t>Develop nutrient best management practices for growing canola in eastern Canada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25463" y="2532063"/>
            <a:ext cx="8229600" cy="747712"/>
          </a:xfrm>
        </p:spPr>
        <p:txBody>
          <a:bodyPr/>
          <a:lstStyle/>
          <a:p>
            <a:pPr algn="ctr" eaLnBrk="1" hangingPunct="1"/>
            <a:r>
              <a:rPr lang="en-US" sz="4400" smtClean="0">
                <a:solidFill>
                  <a:schemeClr val="accent1"/>
                </a:solidFill>
              </a:rPr>
              <a:t>Materials and Methods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5943600" cy="5170646"/>
          </a:xfrm>
          <a:prstGeom prst="rect">
            <a:avLst/>
          </a:prstGeom>
          <a:noFill/>
        </p:spPr>
        <p:txBody>
          <a:bodyPr>
            <a:spAutoFit/>
          </a:bodyPr>
          <a:lstStyle/>
          <a:p>
            <a:pPr>
              <a:defRPr/>
            </a:pPr>
            <a:r>
              <a:rPr lang="en-CA" sz="3200" b="1" dirty="0">
                <a:solidFill>
                  <a:srgbClr val="F7941D"/>
                </a:solidFill>
              </a:rPr>
              <a:t>Experimental Locations</a:t>
            </a:r>
          </a:p>
          <a:p>
            <a:pPr>
              <a:defRPr/>
            </a:pPr>
            <a:endParaRPr lang="en-CA" b="1" u="sng" dirty="0" smtClean="0"/>
          </a:p>
          <a:p>
            <a:pPr marL="342900" indent="-342900">
              <a:buFontTx/>
              <a:buAutoNum type="arabicParenR"/>
              <a:defRPr/>
            </a:pPr>
            <a:r>
              <a:rPr lang="en-CA" sz="2000" dirty="0" smtClean="0">
                <a:solidFill>
                  <a:schemeClr val="accent1"/>
                </a:solidFill>
              </a:rPr>
              <a:t>Central </a:t>
            </a:r>
            <a:r>
              <a:rPr lang="en-CA" sz="2000" dirty="0">
                <a:solidFill>
                  <a:schemeClr val="accent1"/>
                </a:solidFill>
              </a:rPr>
              <a:t>Experimental Farm, Ottawa, </a:t>
            </a:r>
            <a:r>
              <a:rPr lang="en-CA" sz="2000" dirty="0" smtClean="0">
                <a:solidFill>
                  <a:schemeClr val="accent1"/>
                </a:solidFill>
              </a:rPr>
              <a:t>ON</a:t>
            </a:r>
            <a:endParaRPr lang="en-CA" sz="2000" dirty="0">
              <a:solidFill>
                <a:schemeClr val="accent1"/>
              </a:solidFill>
            </a:endParaRPr>
          </a:p>
          <a:p>
            <a:pPr>
              <a:defRPr/>
            </a:pPr>
            <a:r>
              <a:rPr lang="en-CA" sz="2000" dirty="0">
                <a:solidFill>
                  <a:schemeClr val="accent1"/>
                </a:solidFill>
              </a:rPr>
              <a:t>         </a:t>
            </a:r>
            <a:r>
              <a:rPr lang="en-CA" sz="2000" dirty="0" smtClean="0">
                <a:solidFill>
                  <a:schemeClr val="accent1"/>
                </a:solidFill>
              </a:rPr>
              <a:t>(2011</a:t>
            </a:r>
            <a:r>
              <a:rPr lang="en-CA" sz="2000" dirty="0">
                <a:solidFill>
                  <a:schemeClr val="accent1"/>
                </a:solidFill>
              </a:rPr>
              <a:t>, </a:t>
            </a:r>
            <a:r>
              <a:rPr lang="en-CA" sz="2000" dirty="0" smtClean="0">
                <a:solidFill>
                  <a:schemeClr val="accent1"/>
                </a:solidFill>
              </a:rPr>
              <a:t>2012, 2013)</a:t>
            </a:r>
            <a:endParaRPr lang="en-CA" sz="2000" dirty="0">
              <a:solidFill>
                <a:schemeClr val="accent1"/>
              </a:solidFill>
            </a:endParaRPr>
          </a:p>
          <a:p>
            <a:pPr>
              <a:defRPr/>
            </a:pPr>
            <a:endParaRPr lang="en-CA" sz="2000" dirty="0">
              <a:solidFill>
                <a:schemeClr val="accent1"/>
              </a:solidFill>
            </a:endParaRPr>
          </a:p>
          <a:p>
            <a:pPr marL="342900" indent="-342900">
              <a:buFontTx/>
              <a:buAutoNum type="arabicParenR" startAt="2"/>
              <a:defRPr/>
            </a:pPr>
            <a:r>
              <a:rPr lang="en-CA" sz="2000" dirty="0" smtClean="0">
                <a:solidFill>
                  <a:schemeClr val="accent1"/>
                </a:solidFill>
              </a:rPr>
              <a:t>North Bay, ON</a:t>
            </a:r>
            <a:endParaRPr lang="en-CA" sz="2000" dirty="0">
              <a:solidFill>
                <a:schemeClr val="accent1"/>
              </a:solidFill>
            </a:endParaRPr>
          </a:p>
          <a:p>
            <a:pPr>
              <a:defRPr/>
            </a:pPr>
            <a:r>
              <a:rPr lang="en-CA" sz="2000" dirty="0">
                <a:solidFill>
                  <a:schemeClr val="accent1"/>
                </a:solidFill>
              </a:rPr>
              <a:t>         </a:t>
            </a:r>
            <a:r>
              <a:rPr lang="en-CA" sz="2000" dirty="0" smtClean="0">
                <a:solidFill>
                  <a:schemeClr val="accent1"/>
                </a:solidFill>
              </a:rPr>
              <a:t>(2012, 2013)</a:t>
            </a:r>
            <a:endParaRPr lang="en-CA" sz="2000" dirty="0">
              <a:solidFill>
                <a:schemeClr val="accent1"/>
              </a:solidFill>
            </a:endParaRPr>
          </a:p>
          <a:p>
            <a:pPr>
              <a:defRPr/>
            </a:pPr>
            <a:endParaRPr lang="en-CA" sz="2000" dirty="0" smtClean="0">
              <a:solidFill>
                <a:schemeClr val="accent1"/>
              </a:solidFill>
            </a:endParaRPr>
          </a:p>
          <a:p>
            <a:pPr>
              <a:defRPr/>
            </a:pPr>
            <a:r>
              <a:rPr lang="en-CA" sz="2000" dirty="0" smtClean="0">
                <a:solidFill>
                  <a:schemeClr val="accent1"/>
                </a:solidFill>
              </a:rPr>
              <a:t>3) Guelph, ON</a:t>
            </a:r>
          </a:p>
          <a:p>
            <a:pPr>
              <a:defRPr/>
            </a:pPr>
            <a:r>
              <a:rPr lang="en-CA" sz="2000" dirty="0" smtClean="0">
                <a:solidFill>
                  <a:schemeClr val="accent1"/>
                </a:solidFill>
              </a:rPr>
              <a:t>       (2012, 2013)</a:t>
            </a:r>
            <a:endParaRPr lang="en-CA" sz="2000" dirty="0">
              <a:solidFill>
                <a:schemeClr val="accent1"/>
              </a:solidFill>
            </a:endParaRPr>
          </a:p>
          <a:p>
            <a:pPr>
              <a:defRPr/>
            </a:pPr>
            <a:endParaRPr lang="en-CA" sz="2000" dirty="0" smtClean="0">
              <a:solidFill>
                <a:schemeClr val="accent1"/>
              </a:solidFill>
            </a:endParaRPr>
          </a:p>
          <a:p>
            <a:pPr>
              <a:defRPr/>
            </a:pPr>
            <a:r>
              <a:rPr lang="en-CA" sz="2000" dirty="0" smtClean="0">
                <a:solidFill>
                  <a:schemeClr val="accent1"/>
                </a:solidFill>
              </a:rPr>
              <a:t>4) Two sites in QC</a:t>
            </a:r>
          </a:p>
          <a:p>
            <a:pPr>
              <a:defRPr/>
            </a:pPr>
            <a:endParaRPr lang="en-CA" sz="2000" dirty="0">
              <a:solidFill>
                <a:schemeClr val="accent1"/>
              </a:solidFill>
            </a:endParaRPr>
          </a:p>
          <a:p>
            <a:pPr>
              <a:defRPr/>
            </a:pPr>
            <a:r>
              <a:rPr lang="en-CA" sz="2000" dirty="0" smtClean="0">
                <a:solidFill>
                  <a:schemeClr val="accent1"/>
                </a:solidFill>
              </a:rPr>
              <a:t>5) One site in NB</a:t>
            </a:r>
          </a:p>
          <a:p>
            <a:pPr>
              <a:defRPr/>
            </a:pPr>
            <a:endParaRPr lang="en-CA" sz="2000" dirty="0">
              <a:solidFill>
                <a:schemeClr val="accent1"/>
              </a:solidFill>
            </a:endParaRPr>
          </a:p>
          <a:p>
            <a:pPr>
              <a:defRPr/>
            </a:pPr>
            <a:r>
              <a:rPr lang="en-CA" sz="2000" dirty="0" smtClean="0">
                <a:solidFill>
                  <a:schemeClr val="accent1"/>
                </a:solidFill>
              </a:rPr>
              <a:t>6) One site in NS</a:t>
            </a:r>
            <a:endParaRPr lang="en-CA" sz="2000" dirty="0">
              <a:solidFill>
                <a:schemeClr val="accent1"/>
              </a:solidFill>
            </a:endParaRP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1313" y="3505199"/>
            <a:ext cx="4738037" cy="315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Th200-300_e_pale">
  <a:themeElements>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Th200-300_e_p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200-300_e_p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200-300_e_p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200-300_e_p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200-300_e_p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200-300_e_p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200-300_e_p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200-300_e_p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200-300_e_p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200-300_e_p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200-300_e_p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200-300_e_p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200-300_e_pale">
  <a:themeElements>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Th200-300_e_p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200-300_e_p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200-300_e_p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200-300_e_p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200-300_e_p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200-300_e_p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200-300_e_p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200-300_e_p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200-300_e_p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200-300_e_p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200-300_e_p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200-300_e_p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200-300_e_pale">
  <a:themeElements>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Th200-300_e_p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200-300_e_p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200-300_e_p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200-300_e_p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200-300_e_p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200-300_e_p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200-300_e_p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200-300_e_p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200-300_e_p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200-300_e_p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200-300_e_p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200-300_e_p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200-300_e_pale">
  <a:themeElements>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Th200-300_e_p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200-300_e_p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200-300_e_p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200-300_e_p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200-300_e_p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200-300_e_p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200-300_e_p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200-300_e_p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200-300_e_p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200-300_e_p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200-300_e_p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200-300_e_p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10 Thermo Fisher PPT Template">
  <a:themeElements>
    <a:clrScheme name="">
      <a:dk1>
        <a:srgbClr val="000000"/>
      </a:dk1>
      <a:lt1>
        <a:srgbClr val="C7C9C7"/>
      </a:lt1>
      <a:dk2>
        <a:srgbClr val="FFFFFF"/>
      </a:dk2>
      <a:lt2>
        <a:srgbClr val="444547"/>
      </a:lt2>
      <a:accent1>
        <a:srgbClr val="BDCBE4"/>
      </a:accent1>
      <a:accent2>
        <a:srgbClr val="FFFFFF"/>
      </a:accent2>
      <a:accent3>
        <a:srgbClr val="E0E1E0"/>
      </a:accent3>
      <a:accent4>
        <a:srgbClr val="000000"/>
      </a:accent4>
      <a:accent5>
        <a:srgbClr val="DBE2EF"/>
      </a:accent5>
      <a:accent6>
        <a:srgbClr val="E7E7E7"/>
      </a:accent6>
      <a:hlink>
        <a:srgbClr val="5C81AA"/>
      </a:hlink>
      <a:folHlink>
        <a:srgbClr val="F51D30"/>
      </a:folHlink>
    </a:clrScheme>
    <a:fontScheme name="2010 TFS Design Template_100111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010 TFS Design Template_100111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10 TFS Design Template_100111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10 TFS Design Template_100111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10 TFS Design Template_100111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10 TFS Design Template_100111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10 TFS Design Template_100111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10 TFS Design Template_100111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10 TFS Design Template_100111 (2) 8">
        <a:dk1>
          <a:srgbClr val="000000"/>
        </a:dk1>
        <a:lt1>
          <a:srgbClr val="FFFFFF"/>
        </a:lt1>
        <a:dk2>
          <a:srgbClr val="000000"/>
        </a:dk2>
        <a:lt2>
          <a:srgbClr val="FFFFFF"/>
        </a:lt2>
        <a:accent1>
          <a:srgbClr val="3399FF"/>
        </a:accent1>
        <a:accent2>
          <a:srgbClr val="3333CC"/>
        </a:accent2>
        <a:accent3>
          <a:srgbClr val="AAAAAA"/>
        </a:accent3>
        <a:accent4>
          <a:srgbClr val="DADADA"/>
        </a:accent4>
        <a:accent5>
          <a:srgbClr val="ADCA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010 TFS Design Template_100111 (2) 9">
        <a:dk1>
          <a:srgbClr val="000000"/>
        </a:dk1>
        <a:lt1>
          <a:srgbClr val="FFFFFF"/>
        </a:lt1>
        <a:dk2>
          <a:srgbClr val="000000"/>
        </a:dk2>
        <a:lt2>
          <a:srgbClr val="FFFFFF"/>
        </a:lt2>
        <a:accent1>
          <a:srgbClr val="66CCFF"/>
        </a:accent1>
        <a:accent2>
          <a:srgbClr val="3333CC"/>
        </a:accent2>
        <a:accent3>
          <a:srgbClr val="AAAAAA"/>
        </a:accent3>
        <a:accent4>
          <a:srgbClr val="DADADA"/>
        </a:accent4>
        <a:accent5>
          <a:srgbClr val="B8E2FF"/>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Th200-300_e_p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Th200-300_e_p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h200-300_e_p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Th200-300_e_p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17361</TotalTime>
  <Words>1812</Words>
  <Application>Microsoft Office PowerPoint</Application>
  <PresentationFormat>On-screen Show (4:3)</PresentationFormat>
  <Paragraphs>205</Paragraphs>
  <Slides>22</Slides>
  <Notes>13</Notes>
  <HiddenSlides>0</HiddenSlides>
  <MMClips>0</MMClips>
  <ScaleCrop>false</ScaleCrop>
  <HeadingPairs>
    <vt:vector size="4" baseType="variant">
      <vt:variant>
        <vt:lpstr>Theme</vt:lpstr>
      </vt:variant>
      <vt:variant>
        <vt:i4>10</vt:i4>
      </vt:variant>
      <vt:variant>
        <vt:lpstr>Slide Titles</vt:lpstr>
      </vt:variant>
      <vt:variant>
        <vt:i4>22</vt:i4>
      </vt:variant>
    </vt:vector>
  </HeadingPairs>
  <TitlesOfParts>
    <vt:vector size="32" baseType="lpstr">
      <vt:lpstr>1_Custom Design</vt:lpstr>
      <vt:lpstr>Th200-300_e_pale</vt:lpstr>
      <vt:lpstr>Custom Design</vt:lpstr>
      <vt:lpstr>2_Custom Design</vt:lpstr>
      <vt:lpstr>1_Th200-300_e_pale</vt:lpstr>
      <vt:lpstr>2_Th200-300_e_pale</vt:lpstr>
      <vt:lpstr>1_Office Theme</vt:lpstr>
      <vt:lpstr>Office Theme</vt:lpstr>
      <vt:lpstr>2010 Thermo Fisher PPT Template</vt:lpstr>
      <vt:lpstr>3_Th200-300_e_pale</vt:lpstr>
      <vt:lpstr>Nitrogen Use Efficiency Workshop  Canopy Reflectance Signatures: Developing a Crop Need-Based Indicator for Sidedress Application of N Fertilizer to Canola</vt:lpstr>
      <vt:lpstr>Introduction</vt:lpstr>
      <vt:lpstr>PowerPoint Presentation</vt:lpstr>
      <vt:lpstr>PowerPoint Presentation</vt:lpstr>
      <vt:lpstr>Nutrient availability and canopy signature</vt:lpstr>
      <vt:lpstr>Crop response to soil pH</vt:lpstr>
      <vt:lpstr>Objectives  Build knowledge of oilseed crop for Eastern Canada</vt:lpstr>
      <vt:lpstr>Materials and Methods</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Canola yield response to N</vt:lpstr>
      <vt:lpstr>Conclusions</vt:lpstr>
      <vt:lpstr>Conclusions (cont’d)</vt:lpstr>
      <vt:lpstr>Acknowledgements</vt:lpstr>
    </vt:vector>
  </TitlesOfParts>
  <Company>AAFC-AAC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Bao-Luo Ma</dc:creator>
  <cp:lastModifiedBy>Ma, Bao-Luo</cp:lastModifiedBy>
  <cp:revision>284</cp:revision>
  <cp:lastPrinted>2013-03-04T16:16:50Z</cp:lastPrinted>
  <dcterms:created xsi:type="dcterms:W3CDTF">2003-10-16T12:42:15Z</dcterms:created>
  <dcterms:modified xsi:type="dcterms:W3CDTF">2013-08-01T19:27:29Z</dcterms:modified>
</cp:coreProperties>
</file>