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36" r:id="rId2"/>
    <p:sldId id="256" r:id="rId3"/>
    <p:sldId id="438" r:id="rId4"/>
    <p:sldId id="439" r:id="rId5"/>
    <p:sldId id="395" r:id="rId6"/>
    <p:sldId id="437" r:id="rId7"/>
    <p:sldId id="390" r:id="rId8"/>
    <p:sldId id="389" r:id="rId9"/>
    <p:sldId id="388" r:id="rId10"/>
    <p:sldId id="409" r:id="rId11"/>
    <p:sldId id="391" r:id="rId12"/>
    <p:sldId id="408" r:id="rId13"/>
    <p:sldId id="440" r:id="rId14"/>
    <p:sldId id="441" r:id="rId15"/>
    <p:sldId id="44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FD290-F22D-4460-B9AB-5B81EECAD33E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51A88-E92F-4347-A634-B2D02497D7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7864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51A88-E92F-4347-A634-B2D02497D78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6C3D6-FB62-47F0-8A48-E00E01AC49F5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E6CE-CC5B-41A0-B8F1-EF24EEB45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Maintaining food and energy security with a minimum amount of resources and increasing climate variability.</a:t>
            </a:r>
          </a:p>
          <a:p>
            <a:endParaRPr lang="en-US" dirty="0" smtClean="0"/>
          </a:p>
          <a:p>
            <a:r>
              <a:rPr lang="en-US" dirty="0" smtClean="0"/>
              <a:t>Conducting agricultural research that will survive the post oil peak.</a:t>
            </a:r>
          </a:p>
          <a:p>
            <a:pPr lvl="1"/>
            <a:r>
              <a:rPr lang="en-US" dirty="0" smtClean="0"/>
              <a:t>How will the agricultural system change when if oil goes to $300 or $400/barrel?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Calculating improvements in plant available water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8554804"/>
              </p:ext>
            </p:extLst>
          </p:nvPr>
        </p:nvGraphicFramePr>
        <p:xfrm>
          <a:off x="457201" y="1523998"/>
          <a:ext cx="8381998" cy="3840480"/>
        </p:xfrm>
        <a:graphic>
          <a:graphicData uri="http://schemas.openxmlformats.org/drawingml/2006/table">
            <a:tbl>
              <a:tblPr/>
              <a:tblGrid>
                <a:gridCol w="1080981"/>
                <a:gridCol w="1472329"/>
                <a:gridCol w="1112907"/>
                <a:gridCol w="1147550"/>
                <a:gridCol w="230376"/>
                <a:gridCol w="862611"/>
                <a:gridCol w="1052282"/>
                <a:gridCol w="591530"/>
                <a:gridCol w="831432"/>
              </a:tblGrid>
              <a:tr h="4335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SD NASS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No-tillage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Water increase in the surface 15 cm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35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region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2004-2007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2008-2010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2004-2010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No-till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Con. till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110">
                <a:tc>
                  <a:txBody>
                    <a:bodyPr/>
                    <a:lstStyle/>
                    <a:p>
                      <a:endParaRPr lang="en-US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adoption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1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4.42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5.42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1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4.85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1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3.63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1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4.02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NW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2.08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4.58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5.50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CW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Ave.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4.55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Return from reduced tillage and soil health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3398281"/>
              </p:ext>
            </p:extLst>
          </p:nvPr>
        </p:nvGraphicFramePr>
        <p:xfrm>
          <a:off x="1828801" y="1600200"/>
          <a:ext cx="45720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308"/>
                <a:gridCol w="1397783"/>
                <a:gridCol w="2008909"/>
              </a:tblGrid>
              <a:tr h="62781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Water (cm)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return due</a:t>
                      </a:r>
                      <a:r>
                        <a:rPr lang="en-US" sz="2400" baseline="0" dirty="0" smtClean="0"/>
                        <a:t> to soil</a:t>
                      </a:r>
                      <a:endParaRPr lang="en-US" sz="2400" dirty="0"/>
                    </a:p>
                  </a:txBody>
                  <a:tcPr/>
                </a:tc>
              </a:tr>
              <a:tr h="3637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5.42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314,079,000</a:t>
                      </a:r>
                      <a:endParaRPr lang="en-US" sz="2400" dirty="0"/>
                    </a:p>
                  </a:txBody>
                  <a:tcPr/>
                </a:tc>
              </a:tr>
              <a:tr h="3637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192,166,000</a:t>
                      </a:r>
                      <a:endParaRPr lang="en-US" sz="2400" dirty="0"/>
                    </a:p>
                  </a:txBody>
                  <a:tcPr/>
                </a:tc>
              </a:tr>
              <a:tr h="3637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3.63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156,307,000</a:t>
                      </a:r>
                      <a:endParaRPr lang="en-US" sz="2400" dirty="0"/>
                    </a:p>
                  </a:txBody>
                  <a:tcPr/>
                </a:tc>
              </a:tr>
              <a:tr h="3637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3.42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150,990,000</a:t>
                      </a:r>
                      <a:endParaRPr lang="en-US" sz="2400" dirty="0"/>
                    </a:p>
                  </a:txBody>
                  <a:tcPr/>
                </a:tc>
              </a:tr>
              <a:tr h="3637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174,466,000</a:t>
                      </a:r>
                      <a:endParaRPr lang="en-US" sz="2400" dirty="0"/>
                    </a:p>
                  </a:txBody>
                  <a:tcPr/>
                </a:tc>
              </a:tr>
              <a:tr h="3637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4.25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43,869,000</a:t>
                      </a:r>
                      <a:endParaRPr lang="en-US" sz="2400" dirty="0"/>
                    </a:p>
                  </a:txBody>
                  <a:tcPr/>
                </a:tc>
              </a:tr>
              <a:tr h="3637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59,186,000</a:t>
                      </a:r>
                      <a:endParaRPr lang="en-US" sz="2400" dirty="0"/>
                    </a:p>
                  </a:txBody>
                  <a:tcPr/>
                </a:tc>
              </a:tr>
              <a:tr h="3637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5.34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337,244,000</a:t>
                      </a:r>
                      <a:endParaRPr lang="en-US" sz="2400" dirty="0"/>
                    </a:p>
                  </a:txBody>
                  <a:tcPr/>
                </a:tc>
              </a:tr>
              <a:tr h="3637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1,124,788,000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+ genetic impacts,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From 1974 to 2012 </a:t>
            </a:r>
          </a:p>
          <a:p>
            <a:pPr lvl="1"/>
            <a:r>
              <a:rPr lang="en-US" dirty="0" smtClean="0"/>
              <a:t>maize (+4.3 Mg ha</a:t>
            </a:r>
            <a:r>
              <a:rPr lang="en-US" baseline="30000" dirty="0" smtClean="0"/>
              <a:t>-1</a:t>
            </a:r>
            <a:r>
              <a:rPr lang="en-US" dirty="0" smtClean="0"/>
              <a:t>), $1,183/ha</a:t>
            </a:r>
          </a:p>
          <a:p>
            <a:pPr lvl="1"/>
            <a:r>
              <a:rPr lang="en-US" dirty="0" smtClean="0"/>
              <a:t>soybean (+0.67 Mg ha</a:t>
            </a:r>
            <a:r>
              <a:rPr lang="en-US" baseline="30000" dirty="0" smtClean="0"/>
              <a:t>-1</a:t>
            </a:r>
            <a:r>
              <a:rPr lang="en-US" dirty="0" smtClean="0"/>
              <a:t>), $347/ha</a:t>
            </a:r>
          </a:p>
          <a:p>
            <a:pPr lvl="1"/>
            <a:r>
              <a:rPr lang="en-US" dirty="0" smtClean="0"/>
              <a:t>wheat (+1.84 Mg ha</a:t>
            </a:r>
            <a:r>
              <a:rPr lang="en-US" baseline="30000" dirty="0" smtClean="0"/>
              <a:t>-1</a:t>
            </a:r>
            <a:r>
              <a:rPr lang="en-US" dirty="0" smtClean="0"/>
              <a:t>), $556/ha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Soil management impacts</a:t>
            </a:r>
          </a:p>
          <a:p>
            <a:pPr lvl="1"/>
            <a:r>
              <a:rPr lang="en-US" dirty="0" smtClean="0"/>
              <a:t>22% corn</a:t>
            </a:r>
          </a:p>
          <a:p>
            <a:pPr lvl="1"/>
            <a:r>
              <a:rPr lang="en-US" dirty="0" smtClean="0"/>
              <a:t>61% soybean</a:t>
            </a:r>
          </a:p>
          <a:p>
            <a:pPr lvl="1"/>
            <a:r>
              <a:rPr lang="en-US" dirty="0" smtClean="0"/>
              <a:t>41% wheat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Improved water use efficiency</a:t>
            </a:r>
            <a:endParaRPr lang="en-US" dirty="0"/>
          </a:p>
        </p:txBody>
      </p:sp>
      <p:graphicFrame>
        <p:nvGraphicFramePr>
          <p:cNvPr id="410626" name="Object 2"/>
          <p:cNvGraphicFramePr>
            <a:graphicFrameLocks noChangeAspect="1"/>
          </p:cNvGraphicFramePr>
          <p:nvPr/>
        </p:nvGraphicFramePr>
        <p:xfrm>
          <a:off x="1066800" y="1905000"/>
          <a:ext cx="5943600" cy="3695700"/>
        </p:xfrm>
        <a:graphic>
          <a:graphicData uri="http://schemas.openxmlformats.org/presentationml/2006/ole">
            <p:oleObj spid="_x0000_s410626" name="SPW 12.0 Graph" r:id="rId3" imgW="6668167" imgH="4143851" progId="SigmaPlotGraphicObject.11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0" y="5638800"/>
            <a:ext cx="81099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Relationship between year of published research and water use efficiency in studies conducted across the US Great Plains.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Based on </a:t>
            </a: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Musick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Dusek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(1980), Eck (1984), Unger (1986), Howell et al., 1989), Steiner et al. (1991), Howell et al. (1995),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Hattendorf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al., 1988, </a:t>
            </a: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Lamm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al., 1991, Hillel and </a:t>
            </a: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Guron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(1973), </a:t>
            </a: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Steweart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al. (1975), Hanks et al. (1978, </a:t>
            </a: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Stegman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(1982),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Payero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al. (2009), Trooien et al. (1999), Kim et al. (2008), Monsanto (2010), and Pioneer (2009).  </a:t>
            </a:r>
            <a:endParaRPr lang="en-US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1650" name="Object 2"/>
          <p:cNvGraphicFramePr>
            <a:graphicFrameLocks noChangeAspect="1"/>
          </p:cNvGraphicFramePr>
          <p:nvPr/>
        </p:nvGraphicFramePr>
        <p:xfrm>
          <a:off x="685800" y="609600"/>
          <a:ext cx="6553200" cy="5049628"/>
        </p:xfrm>
        <a:graphic>
          <a:graphicData uri="http://schemas.openxmlformats.org/presentationml/2006/ole">
            <p:oleObj spid="_x0000_s411650" name="SPW 12.0 Graph" r:id="rId3" imgW="5790600" imgH="4462560" progId="SigmaPlotGraphicObject.11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In-season 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provide information needed to reduce the yield gap.</a:t>
            </a:r>
          </a:p>
          <a:p>
            <a:endParaRPr lang="en-US" dirty="0" smtClean="0"/>
          </a:p>
          <a:p>
            <a:r>
              <a:rPr lang="en-US" dirty="0" smtClean="0"/>
              <a:t>By using in-season sensor based information we can avoid the complexity associated with spatially dependent N response functions as well as improving water </a:t>
            </a:r>
            <a:r>
              <a:rPr lang="en-US" smtClean="0"/>
              <a:t>use efficiencies.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305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Why precision N management is key to maintain food security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David </a:t>
            </a:r>
            <a:r>
              <a:rPr lang="en-US" dirty="0" smtClean="0"/>
              <a:t>Clay, Gregg Carlson, and Sharon Clay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First what can we hope to accomplish using precision management,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459163"/>
          </a:xfrm>
        </p:spPr>
        <p:txBody>
          <a:bodyPr/>
          <a:lstStyle/>
          <a:p>
            <a:r>
              <a:rPr lang="en-US" dirty="0" smtClean="0"/>
              <a:t>The management gap is the difference between the genetic potential and the achievable yield.</a:t>
            </a:r>
          </a:p>
          <a:p>
            <a:endParaRPr lang="en-US" dirty="0" smtClean="0"/>
          </a:p>
          <a:p>
            <a:r>
              <a:rPr lang="en-US" dirty="0" smtClean="0"/>
              <a:t>What benchmarks are available. 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0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7543800" cy="600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143" y="531167"/>
            <a:ext cx="7822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Opportunity to increase yields depends on the benchmark</a:t>
            </a:r>
            <a:r>
              <a:rPr lang="en-US" sz="2400" dirty="0" smtClean="0"/>
              <a:t>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08054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Drought resilience, how have we done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(SD from 1974 to 2012)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3048000"/>
          <a:ext cx="8534395" cy="2623747"/>
        </p:xfrm>
        <a:graphic>
          <a:graphicData uri="http://schemas.openxmlformats.org/drawingml/2006/table">
            <a:tbl>
              <a:tblPr/>
              <a:tblGrid>
                <a:gridCol w="738553"/>
                <a:gridCol w="738553"/>
                <a:gridCol w="793689"/>
                <a:gridCol w="199956"/>
                <a:gridCol w="685560"/>
                <a:gridCol w="685560"/>
                <a:gridCol w="271369"/>
                <a:gridCol w="685560"/>
                <a:gridCol w="685560"/>
                <a:gridCol w="199956"/>
                <a:gridCol w="685560"/>
                <a:gridCol w="769475"/>
                <a:gridCol w="164124"/>
                <a:gridCol w="1230920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Harvested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Selling price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Yields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Return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 return in 2012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41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Crop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1974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1974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1974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1974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from higher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yields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ha×1000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ha×1000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$/Mg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$/Mg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Mg/ha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Mg/ha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$/ha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$/ha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$/ha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68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Corn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2,145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2.07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6.32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1,756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1,183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8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Soybean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1,906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2.01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1,046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347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8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Wheat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1,252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556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1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2,344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4,955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70" marR="561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for the improved drought resilience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r>
              <a:rPr lang="en-US" dirty="0" smtClean="0"/>
              <a:t>Soil health</a:t>
            </a:r>
          </a:p>
          <a:p>
            <a:endParaRPr lang="en-US" dirty="0" smtClean="0"/>
          </a:p>
          <a:p>
            <a:r>
              <a:rPr lang="en-US" dirty="0" smtClean="0"/>
              <a:t>Genetics</a:t>
            </a:r>
          </a:p>
          <a:p>
            <a:endParaRPr lang="en-US" dirty="0" smtClean="0"/>
          </a:p>
          <a:p>
            <a:r>
              <a:rPr lang="en-US" dirty="0" smtClean="0"/>
              <a:t>Tillage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2337" name="Object 1"/>
          <p:cNvGraphicFramePr>
            <a:graphicFrameLocks noChangeAspect="1"/>
          </p:cNvGraphicFramePr>
          <p:nvPr/>
        </p:nvGraphicFramePr>
        <p:xfrm>
          <a:off x="533400" y="1066800"/>
          <a:ext cx="7162800" cy="5440796"/>
        </p:xfrm>
        <a:graphic>
          <a:graphicData uri="http://schemas.openxmlformats.org/presentationml/2006/ole">
            <p:oleObj spid="_x0000_s142351" name="SPW 12.0 Graph" r:id="rId3" imgW="5465016" imgH="4171188" progId="SigmaPlotGraphicObject.11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52800" y="533400"/>
            <a:ext cx="1938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Soil health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Impact on plant available water</a:t>
            </a:r>
            <a:endParaRPr lang="en-US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1219200" y="1295400"/>
          <a:ext cx="6153822" cy="4386372"/>
        </p:xfrm>
        <a:graphic>
          <a:graphicData uri="http://schemas.openxmlformats.org/presentationml/2006/ole">
            <p:oleObj spid="_x0000_s141328" name="SPW 12.0 Graph" r:id="rId3" imgW="5748718" imgH="4091511" progId="SigmaPlotGraphicObject.11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990600" y="457200"/>
          <a:ext cx="7141243" cy="5638800"/>
        </p:xfrm>
        <a:graphic>
          <a:graphicData uri="http://schemas.openxmlformats.org/presentationml/2006/ole">
            <p:oleObj spid="_x0000_s140304" name="SPW 12.0 Graph" r:id="rId3" imgW="5004959" imgH="3951827" progId="SigmaPlotGraphicObject.11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543</Words>
  <Application>Microsoft Office PowerPoint</Application>
  <PresentationFormat>On-screen Show (4:3)</PresentationFormat>
  <Paragraphs>243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SPW 12.0 Graph</vt:lpstr>
      <vt:lpstr>SigmaPlot 12.0 Graph</vt:lpstr>
      <vt:lpstr>Critical issues</vt:lpstr>
      <vt:lpstr>Why precision N management is key to maintain food security  David Clay, Gregg Carlson, and Sharon Clay </vt:lpstr>
      <vt:lpstr>First what can we hope to accomplish using precision management,  </vt:lpstr>
      <vt:lpstr>Slide 4</vt:lpstr>
      <vt:lpstr>Drought resilience, how have we done  (SD from 1974 to 2012)</vt:lpstr>
      <vt:lpstr>Causes for the improved drought resilience</vt:lpstr>
      <vt:lpstr>Slide 7</vt:lpstr>
      <vt:lpstr>Impact on plant available water</vt:lpstr>
      <vt:lpstr>Slide 9</vt:lpstr>
      <vt:lpstr>Calculating improvements in plant available water</vt:lpstr>
      <vt:lpstr>Return from reduced tillage and soil health</vt:lpstr>
      <vt:lpstr>Soil + genetic impacts, summary</vt:lpstr>
      <vt:lpstr>Genetic improvements</vt:lpstr>
      <vt:lpstr>Slide 14</vt:lpstr>
      <vt:lpstr>In-season 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Clay</dc:title>
  <dc:creator>David.Clay</dc:creator>
  <cp:lastModifiedBy>David.Clay</cp:lastModifiedBy>
  <cp:revision>96</cp:revision>
  <dcterms:created xsi:type="dcterms:W3CDTF">2013-06-10T11:15:51Z</dcterms:created>
  <dcterms:modified xsi:type="dcterms:W3CDTF">2013-08-04T18:50:26Z</dcterms:modified>
</cp:coreProperties>
</file>