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0" r:id="rId4"/>
    <p:sldId id="258" r:id="rId5"/>
    <p:sldId id="259" r:id="rId6"/>
    <p:sldId id="260" r:id="rId7"/>
    <p:sldId id="261" r:id="rId8"/>
    <p:sldId id="263" r:id="rId9"/>
    <p:sldId id="264" r:id="rId10"/>
    <p:sldId id="262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5152D-3BB0-44F9-8658-5195487768F9}" type="datetimeFigureOut">
              <a:rPr lang="en-US" smtClean="0"/>
              <a:t>8/4/2013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0EB03-05BA-4A9D-B8C6-00337097C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202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5152D-3BB0-44F9-8658-5195487768F9}" type="datetimeFigureOut">
              <a:rPr lang="en-US" smtClean="0"/>
              <a:t>8/4/2013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0EB03-05BA-4A9D-B8C6-00337097C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381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5152D-3BB0-44F9-8658-5195487768F9}" type="datetimeFigureOut">
              <a:rPr lang="en-US" smtClean="0"/>
              <a:t>8/4/2013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0EB03-05BA-4A9D-B8C6-00337097C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4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5152D-3BB0-44F9-8658-5195487768F9}" type="datetimeFigureOut">
              <a:rPr lang="en-US" smtClean="0"/>
              <a:t>8/4/2013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0EB03-05BA-4A9D-B8C6-00337097C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832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5152D-3BB0-44F9-8658-5195487768F9}" type="datetimeFigureOut">
              <a:rPr lang="en-US" smtClean="0"/>
              <a:t>8/4/2013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0EB03-05BA-4A9D-B8C6-00337097C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023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5152D-3BB0-44F9-8658-5195487768F9}" type="datetimeFigureOut">
              <a:rPr lang="en-US" smtClean="0"/>
              <a:t>8/4/2013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0EB03-05BA-4A9D-B8C6-00337097C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425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5152D-3BB0-44F9-8658-5195487768F9}" type="datetimeFigureOut">
              <a:rPr lang="en-US" smtClean="0"/>
              <a:t>8/4/2013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0EB03-05BA-4A9D-B8C6-00337097C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932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5152D-3BB0-44F9-8658-5195487768F9}" type="datetimeFigureOut">
              <a:rPr lang="en-US" smtClean="0"/>
              <a:t>8/4/2013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0EB03-05BA-4A9D-B8C6-00337097C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297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5152D-3BB0-44F9-8658-5195487768F9}" type="datetimeFigureOut">
              <a:rPr lang="en-US" smtClean="0"/>
              <a:t>8/4/2013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0EB03-05BA-4A9D-B8C6-00337097C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06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5152D-3BB0-44F9-8658-5195487768F9}" type="datetimeFigureOut">
              <a:rPr lang="en-US" smtClean="0"/>
              <a:t>8/4/2013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0EB03-05BA-4A9D-B8C6-00337097C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782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5152D-3BB0-44F9-8658-5195487768F9}" type="datetimeFigureOut">
              <a:rPr lang="en-US" smtClean="0"/>
              <a:t>8/4/2013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0EB03-05BA-4A9D-B8C6-00337097C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801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5152D-3BB0-44F9-8658-5195487768F9}" type="datetimeFigureOut">
              <a:rPr lang="en-US" smtClean="0"/>
              <a:t>8/4/2013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0EB03-05BA-4A9D-B8C6-00337097C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195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hybridmaize.unl.ed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/>
          <a:lstStyle/>
          <a:p>
            <a:r>
              <a:rPr lang="en-US" b="1" dirty="0" smtClean="0"/>
              <a:t>New </a:t>
            </a:r>
            <a:r>
              <a:rPr lang="en-US" b="1" dirty="0" smtClean="0"/>
              <a:t>development </a:t>
            </a:r>
            <a:r>
              <a:rPr lang="en-US" b="1" dirty="0" smtClean="0"/>
              <a:t>of </a:t>
            </a:r>
            <a:br>
              <a:rPr lang="en-US" b="1" dirty="0" smtClean="0"/>
            </a:br>
            <a:r>
              <a:rPr lang="en-US" b="1" dirty="0" smtClean="0"/>
              <a:t>Hybrid-Maize model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266700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Haishun Yang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Associate Professor / Crop Simulation Modeler,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Dept. Agronomy &amp; Horticulture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University of Nebraska – Lincoln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Aug 6, 2013</a:t>
            </a:r>
          </a:p>
        </p:txBody>
      </p:sp>
      <p:pic>
        <p:nvPicPr>
          <p:cNvPr id="4" name="Picture 3" descr="UNL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79336" y="6324600"/>
            <a:ext cx="1219342" cy="5032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3077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Recent focus in Hybrid-Maize development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Corn water stress and its impacts on corn development and yield: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Root distribution: vertically and laterally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Root water uptake from different depths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Water stress on canopy expansion before silking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Water stress on kernel setting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Water stress on senescence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Water stress on final yield</a:t>
            </a:r>
          </a:p>
          <a:p>
            <a:pPr lvl="1"/>
            <a:endParaRPr lang="en-US" dirty="0"/>
          </a:p>
        </p:txBody>
      </p:sp>
      <p:pic>
        <p:nvPicPr>
          <p:cNvPr id="4" name="Picture 3" descr="UNL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79336" y="6324600"/>
            <a:ext cx="1219342" cy="5032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850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008" y="339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Root </a:t>
            </a:r>
            <a:r>
              <a:rPr lang="en-US" sz="3600" b="1" dirty="0" smtClean="0"/>
              <a:t>distribution </a:t>
            </a:r>
            <a:r>
              <a:rPr lang="en-US" sz="3600" b="1" dirty="0" smtClean="0"/>
              <a:t>function: old </a:t>
            </a:r>
            <a:r>
              <a:rPr lang="en-US" sz="3600" b="1" dirty="0" err="1" smtClean="0"/>
              <a:t>vs</a:t>
            </a:r>
            <a:r>
              <a:rPr lang="en-US" sz="3600" b="1" dirty="0" smtClean="0"/>
              <a:t> new</a:t>
            </a:r>
            <a:endParaRPr lang="en-US" sz="3600" b="1" dirty="0"/>
          </a:p>
        </p:txBody>
      </p:sp>
      <p:pic>
        <p:nvPicPr>
          <p:cNvPr id="4" name="Picture 3" descr="UNL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79336" y="6302188"/>
            <a:ext cx="1219342" cy="5032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918880" y="1064739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Old hybrid: low pop, weak drought tolerant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826852" y="1060205"/>
            <a:ext cx="3253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 hybrid: high pop, better drought tolerant</a:t>
            </a:r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1256846" y="1777575"/>
            <a:ext cx="1575227" cy="2882153"/>
            <a:chOff x="718966" y="2223247"/>
            <a:chExt cx="1575227" cy="2094539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720247" y="2223247"/>
              <a:ext cx="156575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Freeform 22"/>
            <p:cNvSpPr/>
            <p:nvPr/>
          </p:nvSpPr>
          <p:spPr>
            <a:xfrm>
              <a:off x="718966" y="2235413"/>
              <a:ext cx="691563" cy="2082373"/>
            </a:xfrm>
            <a:custGeom>
              <a:avLst/>
              <a:gdLst>
                <a:gd name="connsiteX0" fmla="*/ 0 w 691563"/>
                <a:gd name="connsiteY0" fmla="*/ 0 h 2082373"/>
                <a:gd name="connsiteX1" fmla="*/ 299677 w 691563"/>
                <a:gd name="connsiteY1" fmla="*/ 630091 h 2082373"/>
                <a:gd name="connsiteX2" fmla="*/ 545567 w 691563"/>
                <a:gd name="connsiteY2" fmla="*/ 1283233 h 2082373"/>
                <a:gd name="connsiteX3" fmla="*/ 653143 w 691563"/>
                <a:gd name="connsiteY3" fmla="*/ 1798064 h 2082373"/>
                <a:gd name="connsiteX4" fmla="*/ 691563 w 691563"/>
                <a:gd name="connsiteY4" fmla="*/ 2082373 h 2082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1563" h="2082373">
                  <a:moveTo>
                    <a:pt x="0" y="0"/>
                  </a:moveTo>
                  <a:cubicBezTo>
                    <a:pt x="104374" y="208109"/>
                    <a:pt x="208749" y="416219"/>
                    <a:pt x="299677" y="630091"/>
                  </a:cubicBezTo>
                  <a:cubicBezTo>
                    <a:pt x="390605" y="843963"/>
                    <a:pt x="486656" y="1088571"/>
                    <a:pt x="545567" y="1283233"/>
                  </a:cubicBezTo>
                  <a:cubicBezTo>
                    <a:pt x="604478" y="1477895"/>
                    <a:pt x="628810" y="1664874"/>
                    <a:pt x="653143" y="1798064"/>
                  </a:cubicBezTo>
                  <a:cubicBezTo>
                    <a:pt x="677476" y="1931254"/>
                    <a:pt x="684519" y="2006813"/>
                    <a:pt x="691563" y="2082373"/>
                  </a:cubicBezTo>
                </a:path>
              </a:pathLst>
            </a:cu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1602630" y="2228370"/>
              <a:ext cx="691563" cy="2082373"/>
            </a:xfrm>
            <a:custGeom>
              <a:avLst/>
              <a:gdLst>
                <a:gd name="connsiteX0" fmla="*/ 0 w 691563"/>
                <a:gd name="connsiteY0" fmla="*/ 0 h 2082373"/>
                <a:gd name="connsiteX1" fmla="*/ 299677 w 691563"/>
                <a:gd name="connsiteY1" fmla="*/ 630091 h 2082373"/>
                <a:gd name="connsiteX2" fmla="*/ 545567 w 691563"/>
                <a:gd name="connsiteY2" fmla="*/ 1283233 h 2082373"/>
                <a:gd name="connsiteX3" fmla="*/ 653143 w 691563"/>
                <a:gd name="connsiteY3" fmla="*/ 1798064 h 2082373"/>
                <a:gd name="connsiteX4" fmla="*/ 691563 w 691563"/>
                <a:gd name="connsiteY4" fmla="*/ 2082373 h 2082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1563" h="2082373">
                  <a:moveTo>
                    <a:pt x="0" y="0"/>
                  </a:moveTo>
                  <a:cubicBezTo>
                    <a:pt x="104374" y="208109"/>
                    <a:pt x="208749" y="416219"/>
                    <a:pt x="299677" y="630091"/>
                  </a:cubicBezTo>
                  <a:cubicBezTo>
                    <a:pt x="390605" y="843963"/>
                    <a:pt x="486656" y="1088571"/>
                    <a:pt x="545567" y="1283233"/>
                  </a:cubicBezTo>
                  <a:cubicBezTo>
                    <a:pt x="604478" y="1477895"/>
                    <a:pt x="628810" y="1664874"/>
                    <a:pt x="653143" y="1798064"/>
                  </a:cubicBezTo>
                  <a:cubicBezTo>
                    <a:pt x="677476" y="1931254"/>
                    <a:pt x="684519" y="2006813"/>
                    <a:pt x="691563" y="2082373"/>
                  </a:cubicBezTo>
                </a:path>
              </a:pathLst>
            </a:custGeom>
            <a:noFill/>
            <a:ln w="38100"/>
            <a:scene3d>
              <a:camera prst="orthographicFront">
                <a:rot lat="0" lon="10800000" rev="6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649044" y="1706410"/>
            <a:ext cx="995591" cy="4172517"/>
            <a:chOff x="4649481" y="2205871"/>
            <a:chExt cx="995591" cy="3511690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4649481" y="2213555"/>
              <a:ext cx="989319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4664849" y="2209252"/>
              <a:ext cx="0" cy="65561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622792" y="2205871"/>
              <a:ext cx="0" cy="65561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Freeform 35"/>
            <p:cNvSpPr/>
            <p:nvPr/>
          </p:nvSpPr>
          <p:spPr>
            <a:xfrm>
              <a:off x="4661515" y="2852149"/>
              <a:ext cx="345781" cy="2865412"/>
            </a:xfrm>
            <a:custGeom>
              <a:avLst/>
              <a:gdLst>
                <a:gd name="connsiteX0" fmla="*/ 0 w 691563"/>
                <a:gd name="connsiteY0" fmla="*/ 0 h 2082373"/>
                <a:gd name="connsiteX1" fmla="*/ 299677 w 691563"/>
                <a:gd name="connsiteY1" fmla="*/ 630091 h 2082373"/>
                <a:gd name="connsiteX2" fmla="*/ 545567 w 691563"/>
                <a:gd name="connsiteY2" fmla="*/ 1283233 h 2082373"/>
                <a:gd name="connsiteX3" fmla="*/ 653143 w 691563"/>
                <a:gd name="connsiteY3" fmla="*/ 1798064 h 2082373"/>
                <a:gd name="connsiteX4" fmla="*/ 691563 w 691563"/>
                <a:gd name="connsiteY4" fmla="*/ 2082373 h 2082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1563" h="2082373">
                  <a:moveTo>
                    <a:pt x="0" y="0"/>
                  </a:moveTo>
                  <a:cubicBezTo>
                    <a:pt x="104374" y="208109"/>
                    <a:pt x="208749" y="416219"/>
                    <a:pt x="299677" y="630091"/>
                  </a:cubicBezTo>
                  <a:cubicBezTo>
                    <a:pt x="390605" y="843963"/>
                    <a:pt x="486656" y="1088571"/>
                    <a:pt x="545567" y="1283233"/>
                  </a:cubicBezTo>
                  <a:cubicBezTo>
                    <a:pt x="604478" y="1477895"/>
                    <a:pt x="628810" y="1664874"/>
                    <a:pt x="653143" y="1798064"/>
                  </a:cubicBezTo>
                  <a:cubicBezTo>
                    <a:pt x="677476" y="1931254"/>
                    <a:pt x="684519" y="2006813"/>
                    <a:pt x="691563" y="2082373"/>
                  </a:cubicBezTo>
                </a:path>
              </a:pathLst>
            </a:cu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5334000" y="2852149"/>
              <a:ext cx="311072" cy="2865412"/>
            </a:xfrm>
            <a:custGeom>
              <a:avLst/>
              <a:gdLst>
                <a:gd name="connsiteX0" fmla="*/ 0 w 691563"/>
                <a:gd name="connsiteY0" fmla="*/ 0 h 2082373"/>
                <a:gd name="connsiteX1" fmla="*/ 299677 w 691563"/>
                <a:gd name="connsiteY1" fmla="*/ 630091 h 2082373"/>
                <a:gd name="connsiteX2" fmla="*/ 545567 w 691563"/>
                <a:gd name="connsiteY2" fmla="*/ 1283233 h 2082373"/>
                <a:gd name="connsiteX3" fmla="*/ 653143 w 691563"/>
                <a:gd name="connsiteY3" fmla="*/ 1798064 h 2082373"/>
                <a:gd name="connsiteX4" fmla="*/ 691563 w 691563"/>
                <a:gd name="connsiteY4" fmla="*/ 2082373 h 2082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1563" h="2082373">
                  <a:moveTo>
                    <a:pt x="0" y="0"/>
                  </a:moveTo>
                  <a:cubicBezTo>
                    <a:pt x="104374" y="208109"/>
                    <a:pt x="208749" y="416219"/>
                    <a:pt x="299677" y="630091"/>
                  </a:cubicBezTo>
                  <a:cubicBezTo>
                    <a:pt x="390605" y="843963"/>
                    <a:pt x="486656" y="1088571"/>
                    <a:pt x="545567" y="1283233"/>
                  </a:cubicBezTo>
                  <a:cubicBezTo>
                    <a:pt x="604478" y="1477895"/>
                    <a:pt x="628810" y="1664874"/>
                    <a:pt x="653143" y="1798064"/>
                  </a:cubicBezTo>
                  <a:cubicBezTo>
                    <a:pt x="677476" y="1931254"/>
                    <a:pt x="684519" y="2006813"/>
                    <a:pt x="691563" y="2082373"/>
                  </a:cubicBezTo>
                </a:path>
              </a:pathLst>
            </a:custGeom>
            <a:noFill/>
            <a:ln w="38100"/>
            <a:scene3d>
              <a:camera prst="orthographicFront">
                <a:rot lat="0" lon="10800000" rev="6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1433756" y="1777575"/>
            <a:ext cx="122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Wider, shallower (3-4 </a:t>
            </a:r>
            <a:r>
              <a:rPr lang="en-US" dirty="0" err="1" smtClean="0"/>
              <a:t>ft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5536687" y="1771409"/>
            <a:ext cx="122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Narrower deeper</a:t>
            </a:r>
          </a:p>
          <a:p>
            <a:pPr algn="ctr"/>
            <a:r>
              <a:rPr lang="en-US" dirty="0" smtClean="0"/>
              <a:t>(4-5 </a:t>
            </a:r>
            <a:r>
              <a:rPr lang="en-US" dirty="0" err="1" smtClean="0"/>
              <a:t>ft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1" name="Left Brace 40"/>
          <p:cNvSpPr/>
          <p:nvPr/>
        </p:nvSpPr>
        <p:spPr>
          <a:xfrm>
            <a:off x="777363" y="1794316"/>
            <a:ext cx="300320" cy="285572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 rot="16200000">
            <a:off x="378941" y="3032664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m</a:t>
            </a:r>
            <a:endParaRPr lang="en-US" dirty="0"/>
          </a:p>
        </p:txBody>
      </p:sp>
      <p:sp>
        <p:nvSpPr>
          <p:cNvPr id="44" name="Right Brace 43"/>
          <p:cNvSpPr/>
          <p:nvPr/>
        </p:nvSpPr>
        <p:spPr>
          <a:xfrm>
            <a:off x="6858000" y="1715540"/>
            <a:ext cx="304800" cy="416338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 rot="16200000">
            <a:off x="6990638" y="3612567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1.5 m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376790" y="4827413"/>
            <a:ext cx="5287622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dirty="0" smtClean="0"/>
              <a:t>HM uses (1) potential root depth </a:t>
            </a:r>
            <a:r>
              <a:rPr lang="en-US" b="1" dirty="0" smtClean="0"/>
              <a:t>(150 cm) and </a:t>
            </a:r>
            <a:r>
              <a:rPr lang="en-US" b="1" dirty="0" smtClean="0"/>
              <a:t>(2) actual rooting depth </a:t>
            </a:r>
            <a:r>
              <a:rPr lang="en-US" b="1" dirty="0" smtClean="0"/>
              <a:t>(user setting) to </a:t>
            </a:r>
            <a:r>
              <a:rPr lang="en-US" b="1" dirty="0" smtClean="0"/>
              <a:t>set root </a:t>
            </a:r>
            <a:r>
              <a:rPr lang="en-US" b="1" dirty="0" smtClean="0"/>
              <a:t>distribution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800" b="1" dirty="0" smtClean="0"/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1" dirty="0" smtClean="0"/>
              <a:t>The weight of each layer depth (10 cm) follows the curve for computing water uptake from each layer.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4265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022866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Soil water withdraw </a:t>
            </a:r>
            <a:r>
              <a:rPr lang="en-US" sz="3600" b="1" dirty="0" smtClean="0"/>
              <a:t>down </a:t>
            </a:r>
            <a:r>
              <a:rPr lang="en-US" sz="3600" b="1" dirty="0" smtClean="0"/>
              <a:t>to 4 </a:t>
            </a:r>
            <a:r>
              <a:rPr lang="en-US" sz="3600" b="1" dirty="0" err="1" smtClean="0"/>
              <a:t>ft</a:t>
            </a:r>
            <a:r>
              <a:rPr lang="en-US" sz="3600" b="1" dirty="0"/>
              <a:t> </a:t>
            </a:r>
            <a:r>
              <a:rPr lang="en-US" sz="3600" b="1" dirty="0" smtClean="0"/>
              <a:t>under </a:t>
            </a:r>
            <a:r>
              <a:rPr lang="en-US" sz="3600" b="1" dirty="0" smtClean="0"/>
              <a:t>water stress </a:t>
            </a:r>
            <a:r>
              <a:rPr lang="en-US" sz="3600" b="1" dirty="0" smtClean="0"/>
              <a:t>condition in Lincoln, NE, 2013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UNL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79336" y="6324600"/>
            <a:ext cx="1219342" cy="5032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64" y="1175266"/>
            <a:ext cx="8753718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28800" y="3200400"/>
            <a:ext cx="51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1-ft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993647" y="3472934"/>
            <a:ext cx="51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2-ft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81600" y="3015734"/>
            <a:ext cx="51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3-ft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010400" y="2558001"/>
            <a:ext cx="51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4-ft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5920" y="5867400"/>
            <a:ext cx="63511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6/11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577123" y="5892622"/>
            <a:ext cx="51809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7/1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015728" y="5892622"/>
            <a:ext cx="63511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7/25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-623570" y="3657600"/>
            <a:ext cx="200914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Soil water pressure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8538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2538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Soil water withdraw down to 4 </a:t>
            </a:r>
            <a:r>
              <a:rPr lang="en-US" sz="3600" b="1" dirty="0" err="1" smtClean="0"/>
              <a:t>ft</a:t>
            </a:r>
            <a:r>
              <a:rPr lang="en-US" sz="3600" b="1" dirty="0" smtClean="0"/>
              <a:t> under irrigated condition in Lincoln, NE, 2013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UNL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79336" y="6324600"/>
            <a:ext cx="1219342" cy="5032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8870078" cy="5278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33084" y="5828980"/>
            <a:ext cx="63511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6/11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630911" y="5838834"/>
            <a:ext cx="51809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7/1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015728" y="5854202"/>
            <a:ext cx="63511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7/25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-800302" y="3557708"/>
            <a:ext cx="200914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Soil water pressure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90800" y="3380976"/>
            <a:ext cx="51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1-ft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143945" y="3169664"/>
            <a:ext cx="51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2-ft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767425" y="2286000"/>
            <a:ext cx="51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3-ft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755881" y="1916668"/>
            <a:ext cx="51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4-ft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64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970" y="76200"/>
            <a:ext cx="9144000" cy="1143000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3600" b="1" dirty="0" smtClean="0"/>
              <a:t>Water stress </a:t>
            </a:r>
            <a:r>
              <a:rPr lang="en-US" sz="3600" b="1" dirty="0" smtClean="0"/>
              <a:t>retards canopy development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252" y="1600200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UNL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79336" y="6324600"/>
            <a:ext cx="1219342" cy="5032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296" y="1323452"/>
            <a:ext cx="3067050" cy="461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6" y="1329717"/>
            <a:ext cx="3062885" cy="4606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88894" y="6294674"/>
            <a:ext cx="26632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7/22/2005 in North Platte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29448" y="5934091"/>
            <a:ext cx="1462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Non-irrigated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197802" y="5934091"/>
            <a:ext cx="9980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Irrigated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324600" y="1219200"/>
            <a:ext cx="2667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HM deploys new </a:t>
            </a:r>
            <a:r>
              <a:rPr lang="en-US" dirty="0" smtClean="0"/>
              <a:t>control of water stress </a:t>
            </a:r>
            <a:r>
              <a:rPr lang="en-US" dirty="0" smtClean="0"/>
              <a:t>over</a:t>
            </a:r>
            <a:r>
              <a:rPr lang="en-US" dirty="0" smtClean="0"/>
              <a:t> </a:t>
            </a:r>
            <a:r>
              <a:rPr lang="en-US" dirty="0" smtClean="0"/>
              <a:t>canopy expansion:</a:t>
            </a:r>
          </a:p>
          <a:p>
            <a:r>
              <a:rPr lang="en-US" b="1" dirty="0" smtClean="0"/>
              <a:t>Daily canopy expansion stops at water stress index &gt; 0.5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32186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Water stress accelerates leaf senescence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UNL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79336" y="6324600"/>
            <a:ext cx="1219342" cy="5032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047" y="1285156"/>
            <a:ext cx="452120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82" y="1293480"/>
            <a:ext cx="4419600" cy="3382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312459" y="5181600"/>
            <a:ext cx="26632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7/22/2005 in North Platte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493482" y="4704745"/>
            <a:ext cx="1462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Non-irrigated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303600" y="4708830"/>
            <a:ext cx="9980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Irrigated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36500" y="5791200"/>
            <a:ext cx="81353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Leaf senescence due to water stress: </a:t>
            </a:r>
          </a:p>
          <a:p>
            <a:r>
              <a:rPr lang="en-US" sz="2000" b="1" dirty="0"/>
              <a:t>	</a:t>
            </a:r>
            <a:r>
              <a:rPr lang="en-US" sz="2000" b="1" dirty="0" err="1" smtClean="0"/>
              <a:t>senescenceByWaterStress</a:t>
            </a:r>
            <a:r>
              <a:rPr lang="en-US" sz="2000" b="1" dirty="0" smtClean="0"/>
              <a:t> </a:t>
            </a:r>
            <a:r>
              <a:rPr lang="en-US" sz="2000" b="1" dirty="0" smtClean="0"/>
              <a:t>= WSI * </a:t>
            </a:r>
            <a:r>
              <a:rPr lang="en-US" sz="2000" b="1" dirty="0" err="1" smtClean="0"/>
              <a:t>maxSBWS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43433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Water stress results in small ears and smaller kernels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UNL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79336" y="6324600"/>
            <a:ext cx="1219342" cy="5032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81200"/>
            <a:ext cx="3352800" cy="3234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981200"/>
            <a:ext cx="4724400" cy="2496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908408" y="1519535"/>
            <a:ext cx="27536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2005 in North Platte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838200" y="5516905"/>
            <a:ext cx="6705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Effect of water stress on kernel setting:</a:t>
            </a:r>
          </a:p>
          <a:p>
            <a:r>
              <a:rPr lang="en-US" dirty="0"/>
              <a:t> </a:t>
            </a:r>
            <a:r>
              <a:rPr lang="en-US" dirty="0" smtClean="0"/>
              <a:t> PSKER := </a:t>
            </a:r>
            <a:r>
              <a:rPr lang="en-US" dirty="0" err="1" smtClean="0">
                <a:solidFill>
                  <a:srgbClr val="FF0000"/>
                </a:solidFill>
              </a:rPr>
              <a:t>sumP</a:t>
            </a:r>
            <a:r>
              <a:rPr lang="en-US" dirty="0" smtClean="0"/>
              <a:t>/(1+GRRG) *1000/</a:t>
            </a:r>
            <a:r>
              <a:rPr lang="en-US" dirty="0" err="1" smtClean="0">
                <a:solidFill>
                  <a:srgbClr val="FF0000"/>
                </a:solidFill>
              </a:rPr>
              <a:t>silkingBracketDays</a:t>
            </a:r>
            <a:r>
              <a:rPr lang="en-US" dirty="0" smtClean="0"/>
              <a:t>*3.4/5</a:t>
            </a:r>
          </a:p>
          <a:p>
            <a:r>
              <a:rPr lang="en-US" dirty="0" smtClean="0"/>
              <a:t>  GPP := G2 - 676/(PSKER/1000)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68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HM simulation of soil water dynamics and crop water stress: Mead, NE, 2005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UNL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79336" y="6324600"/>
            <a:ext cx="1219342" cy="5032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8150"/>
            <a:ext cx="9098678" cy="548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063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HM simulation of corn LAI under </a:t>
            </a:r>
            <a:r>
              <a:rPr lang="en-US" sz="3600" b="1" dirty="0" smtClean="0"/>
              <a:t>irrigated </a:t>
            </a:r>
            <a:r>
              <a:rPr lang="en-US" sz="3600" b="1" dirty="0" smtClean="0"/>
              <a:t>and </a:t>
            </a:r>
            <a:r>
              <a:rPr lang="en-US" sz="3600" b="1" dirty="0" smtClean="0"/>
              <a:t>water stress conditions: </a:t>
            </a:r>
            <a:r>
              <a:rPr lang="en-US" sz="3600" b="1" dirty="0" smtClean="0"/>
              <a:t>Mead, NE, 2005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UNL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79336" y="6324600"/>
            <a:ext cx="1219342" cy="5032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9098678" cy="5545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278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Preliminary test of </a:t>
            </a:r>
            <a:r>
              <a:rPr lang="en-US" sz="3600" b="1" dirty="0" smtClean="0"/>
              <a:t>updated </a:t>
            </a:r>
            <a:r>
              <a:rPr lang="en-US" sz="3600" b="1" dirty="0" smtClean="0"/>
              <a:t>Hybrid-Maize on yield simulation under </a:t>
            </a:r>
            <a:r>
              <a:rPr lang="en-US" sz="3600" b="1" dirty="0" smtClean="0"/>
              <a:t>water stress conditions</a:t>
            </a:r>
            <a:endParaRPr lang="en-US" sz="36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5254102"/>
              </p:ext>
            </p:extLst>
          </p:nvPr>
        </p:nvGraphicFramePr>
        <p:xfrm>
          <a:off x="207684" y="1600200"/>
          <a:ext cx="4267200" cy="370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/>
                <a:gridCol w="1422400"/>
                <a:gridCol w="1422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Location/year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Measured, </a:t>
                      </a:r>
                      <a:r>
                        <a:rPr lang="en-US" sz="1400" dirty="0" err="1" smtClean="0"/>
                        <a:t>bu</a:t>
                      </a:r>
                      <a:r>
                        <a:rPr lang="en-US" sz="1400" dirty="0" smtClean="0"/>
                        <a:t>/acre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HM simulation, </a:t>
                      </a:r>
                      <a:r>
                        <a:rPr lang="en-US" sz="1400" dirty="0" err="1" smtClean="0"/>
                        <a:t>bu</a:t>
                      </a:r>
                      <a:r>
                        <a:rPr lang="en-US" sz="1400" dirty="0" smtClean="0"/>
                        <a:t>/acre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Mead, NE, 2001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139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146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Mead, NE,</a:t>
                      </a:r>
                      <a:r>
                        <a:rPr lang="en-US" sz="1400" baseline="0" dirty="0" smtClean="0"/>
                        <a:t> 2003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123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100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Mead, NE, 2005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145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145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Clay</a:t>
                      </a:r>
                      <a:r>
                        <a:rPr lang="en-US" sz="1400" baseline="0" dirty="0" smtClean="0"/>
                        <a:t> Center, NE, 2005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60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Clay Center, NE, 2006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122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190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North Platte, NE, 2005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137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169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North Platte, NE, 2006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 descr="UNL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79336" y="6324600"/>
            <a:ext cx="1219342" cy="5032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grpSp>
        <p:nvGrpSpPr>
          <p:cNvPr id="10" name="Group 9"/>
          <p:cNvGrpSpPr/>
          <p:nvPr/>
        </p:nvGrpSpPr>
        <p:grpSpPr>
          <a:xfrm>
            <a:off x="4590144" y="1616848"/>
            <a:ext cx="4329113" cy="3717152"/>
            <a:chOff x="4648200" y="1616848"/>
            <a:chExt cx="4329113" cy="4038600"/>
          </a:xfrm>
        </p:grpSpPr>
        <p:pic>
          <p:nvPicPr>
            <p:cNvPr id="1331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1616848"/>
              <a:ext cx="4329113" cy="403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7" name="Straight Connector 6"/>
            <p:cNvCxnSpPr/>
            <p:nvPr/>
          </p:nvCxnSpPr>
          <p:spPr>
            <a:xfrm flipV="1">
              <a:off x="5334000" y="1929919"/>
              <a:ext cx="3352800" cy="2971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336373" y="5638800"/>
            <a:ext cx="76711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Hybrid-Maize model </a:t>
            </a:r>
            <a:r>
              <a:rPr lang="en-US" sz="2400" b="1" dirty="0" err="1" smtClean="0"/>
              <a:t>ver</a:t>
            </a:r>
            <a:r>
              <a:rPr lang="en-US" sz="2400" b="1" dirty="0" smtClean="0"/>
              <a:t> 2013 will be released in Aug, 2013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95763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Outline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 approach and applications of the Hybrid-Maize model</a:t>
            </a:r>
          </a:p>
          <a:p>
            <a:r>
              <a:rPr lang="en-US" dirty="0" smtClean="0"/>
              <a:t>Recent focus of Hybrid-Maize development: corn water stress and its impacts</a:t>
            </a:r>
          </a:p>
          <a:p>
            <a:r>
              <a:rPr lang="en-US" dirty="0" smtClean="0"/>
              <a:t>Remarks</a:t>
            </a:r>
          </a:p>
          <a:p>
            <a:endParaRPr lang="en-US" dirty="0" smtClean="0"/>
          </a:p>
        </p:txBody>
      </p:sp>
      <p:pic>
        <p:nvPicPr>
          <p:cNvPr id="4" name="Picture 3" descr="UNL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79336" y="6324600"/>
            <a:ext cx="1219342" cy="5032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4286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Remarks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36637"/>
            <a:ext cx="8534400" cy="49831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There are still gaps in quantitative understanding </a:t>
            </a:r>
            <a:r>
              <a:rPr lang="en-US" dirty="0" smtClean="0"/>
              <a:t>about water </a:t>
            </a:r>
            <a:r>
              <a:rPr lang="en-US" dirty="0" smtClean="0"/>
              <a:t>stress on corn development and physiological </a:t>
            </a:r>
            <a:r>
              <a:rPr lang="en-US" dirty="0" smtClean="0"/>
              <a:t>processes</a:t>
            </a:r>
            <a:endParaRPr lang="en-US" dirty="0" smtClean="0"/>
          </a:p>
          <a:p>
            <a:r>
              <a:rPr lang="en-US" dirty="0" smtClean="0"/>
              <a:t>Better understanding of soil water uptake and its dynamics help predict N requirement, N availability, and application method.</a:t>
            </a:r>
          </a:p>
          <a:p>
            <a:r>
              <a:rPr lang="en-US" dirty="0"/>
              <a:t>Specifically designed field experiments are required to provide the data for model development, testing and validation.</a:t>
            </a:r>
          </a:p>
          <a:p>
            <a:r>
              <a:rPr lang="en-US" dirty="0" smtClean="0"/>
              <a:t>Modeling </a:t>
            </a:r>
            <a:r>
              <a:rPr lang="en-US" dirty="0"/>
              <a:t>has to follow breeding; breeding can </a:t>
            </a:r>
            <a:r>
              <a:rPr lang="en-US" dirty="0" smtClean="0"/>
              <a:t>also learn </a:t>
            </a:r>
            <a:r>
              <a:rPr lang="en-US" dirty="0"/>
              <a:t>from modeling.</a:t>
            </a:r>
            <a:endParaRPr lang="en-US" dirty="0"/>
          </a:p>
        </p:txBody>
      </p:sp>
      <p:pic>
        <p:nvPicPr>
          <p:cNvPr id="4" name="Picture 3" descr="UNL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79336" y="6324600"/>
            <a:ext cx="1219342" cy="5032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2096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8229600" cy="1143000"/>
          </a:xfrm>
        </p:spPr>
        <p:txBody>
          <a:bodyPr/>
          <a:lstStyle/>
          <a:p>
            <a:r>
              <a:rPr lang="en-US" b="1" dirty="0" smtClean="0"/>
              <a:t>Thanks</a:t>
            </a:r>
            <a:endParaRPr lang="en-US" b="1" dirty="0"/>
          </a:p>
        </p:txBody>
      </p:sp>
      <p:pic>
        <p:nvPicPr>
          <p:cNvPr id="4" name="Picture 3" descr="UNL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79336" y="6324600"/>
            <a:ext cx="1219342" cy="5032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9986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254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Scientific approach of Hybrid-Maize model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Hybridization of phenology-based, empirical approach with physiology-based, mechanistic approach. Features:</a:t>
            </a:r>
          </a:p>
          <a:p>
            <a:pPr marL="684213" lvl="2" indent="-338138"/>
            <a:r>
              <a:rPr lang="en-US" dirty="0" smtClean="0"/>
              <a:t>Phenology-based canopy expansion</a:t>
            </a:r>
          </a:p>
          <a:p>
            <a:pPr marL="684213" lvl="2" indent="-338138"/>
            <a:r>
              <a:rPr lang="en-US" dirty="0" smtClean="0"/>
              <a:t>Physiology-based photosynthesis and respirations</a:t>
            </a:r>
          </a:p>
          <a:p>
            <a:pPr marL="684213" lvl="2" indent="-338138"/>
            <a:r>
              <a:rPr lang="en-US" dirty="0" smtClean="0"/>
              <a:t>Corn-specific kernel setting and grain filling functions</a:t>
            </a:r>
          </a:p>
          <a:p>
            <a:pPr marL="684213" lvl="2" indent="-338138"/>
            <a:r>
              <a:rPr lang="en-US" dirty="0" smtClean="0"/>
              <a:t>Calibrated for corn yield potential under optimal conditions.</a:t>
            </a:r>
          </a:p>
          <a:p>
            <a:pPr marL="684213" lvl="2" indent="-338138"/>
            <a:r>
              <a:rPr lang="en-US" dirty="0" smtClean="0"/>
              <a:t>Internal parameter settings transparent and modifiable</a:t>
            </a:r>
          </a:p>
          <a:p>
            <a:pPr marL="684213" lvl="2" indent="-338138"/>
            <a:r>
              <a:rPr lang="en-US" dirty="0" smtClean="0"/>
              <a:t>Require only “farmer-know” user input settings.</a:t>
            </a:r>
          </a:p>
          <a:p>
            <a:pPr marL="684213" lvl="2" indent="-338138"/>
            <a:r>
              <a:rPr lang="en-US" dirty="0" smtClean="0"/>
              <a:t>Comprehensive outputs</a:t>
            </a:r>
          </a:p>
          <a:p>
            <a:pPr lvl="2"/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UNL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79336" y="6324600"/>
            <a:ext cx="1219342" cy="5032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8420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4148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Input settings of Hybrid-Maize model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UNL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79336" y="6324600"/>
            <a:ext cx="1219342" cy="5032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93" y="1068786"/>
            <a:ext cx="7834014" cy="5759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881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Hybrid-Maize output: growth dynamics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UNL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79336" y="6324600"/>
            <a:ext cx="1219342" cy="5032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87318"/>
            <a:ext cx="8839200" cy="5825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336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Hybrid-Maize output: soil water dynamics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UNL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79336" y="6324600"/>
            <a:ext cx="1219342" cy="5032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83848"/>
            <a:ext cx="8839200" cy="6043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383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254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Applications of Hybrid-Maize model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3321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Assess </a:t>
            </a:r>
            <a:r>
              <a:rPr lang="en-US" dirty="0" smtClean="0"/>
              <a:t>overall </a:t>
            </a:r>
            <a:r>
              <a:rPr lang="en-US" dirty="0"/>
              <a:t>site yield potential and its variability based on historical weather </a:t>
            </a:r>
            <a:r>
              <a:rPr lang="en-US" dirty="0" smtClean="0"/>
              <a:t>data</a:t>
            </a:r>
            <a:endParaRPr lang="en-US" dirty="0"/>
          </a:p>
          <a:p>
            <a:r>
              <a:rPr lang="en-US" dirty="0"/>
              <a:t>Evaluate changes in </a:t>
            </a:r>
            <a:r>
              <a:rPr lang="en-US" dirty="0" smtClean="0"/>
              <a:t>yield with management (planting </a:t>
            </a:r>
            <a:r>
              <a:rPr lang="en-US" dirty="0"/>
              <a:t>date, hybrid maturity, </a:t>
            </a:r>
            <a:r>
              <a:rPr lang="en-US" dirty="0" smtClean="0"/>
              <a:t>plant density, soil type, irrigation)</a:t>
            </a:r>
            <a:endParaRPr lang="en-US" dirty="0"/>
          </a:p>
          <a:p>
            <a:r>
              <a:rPr lang="en-US" dirty="0"/>
              <a:t>Explore options for optimal irrigation management;</a:t>
            </a:r>
          </a:p>
          <a:p>
            <a:r>
              <a:rPr lang="en-US" dirty="0"/>
              <a:t>Conduct in-season simulations to evaluate actual growth up to the current date based on real-time weather data, and to forecast final yield scenarios based on historical weather data for the remainder of the growing season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Help determine N requirement of corn</a:t>
            </a:r>
          </a:p>
          <a:p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rgbClr val="FF0000"/>
                </a:solidFill>
              </a:rPr>
              <a:t>Hybrid-Maize</a:t>
            </a:r>
            <a:r>
              <a:rPr lang="en-US" dirty="0">
                <a:solidFill>
                  <a:srgbClr val="FF0000"/>
                </a:solidFill>
              </a:rPr>
              <a:t> does NOT allow assessment of different options for nutrient </a:t>
            </a:r>
            <a:r>
              <a:rPr lang="en-US" dirty="0" smtClean="0">
                <a:solidFill>
                  <a:srgbClr val="FF0000"/>
                </a:solidFill>
              </a:rPr>
              <a:t>management, </a:t>
            </a:r>
            <a:r>
              <a:rPr lang="en-US" dirty="0">
                <a:solidFill>
                  <a:srgbClr val="FF0000"/>
                </a:solidFill>
              </a:rPr>
              <a:t>nor does it account for yield losses due to weeds, insects, diseases, lodging, and other stresses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 descr="UNL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79336" y="6324600"/>
            <a:ext cx="1219342" cy="5032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32818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407" y="76200"/>
            <a:ext cx="8229600" cy="9144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HM website </a:t>
            </a:r>
            <a:r>
              <a:rPr lang="en-US" sz="3600" b="1" dirty="0" smtClean="0">
                <a:hlinkClick r:id="rId2"/>
              </a:rPr>
              <a:t>http://hybridmaize.unl.edu/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41148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Hybrid-Maize team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Haishun Yang</a:t>
            </a:r>
            <a:endParaRPr lang="en-US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/>
              <a:t>Achim</a:t>
            </a:r>
            <a:r>
              <a:rPr lang="en-US" dirty="0"/>
              <a:t> </a:t>
            </a:r>
            <a:r>
              <a:rPr lang="en-US" dirty="0" err="1"/>
              <a:t>Dobermann</a:t>
            </a:r>
            <a:endParaRPr lang="en-US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Ken </a:t>
            </a:r>
            <a:r>
              <a:rPr lang="en-US" dirty="0"/>
              <a:t>Cassman</a:t>
            </a:r>
            <a:endParaRPr lang="en-US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Dan </a:t>
            </a:r>
            <a:r>
              <a:rPr lang="en-US" dirty="0"/>
              <a:t>Walters</a:t>
            </a:r>
            <a:endParaRPr lang="en-US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Patricio Grassini</a:t>
            </a:r>
            <a:endParaRPr lang="en-US" sz="2000" dirty="0"/>
          </a:p>
        </p:txBody>
      </p:sp>
      <p:pic>
        <p:nvPicPr>
          <p:cNvPr id="4" name="Picture 3" descr="UNL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79336" y="6324600"/>
            <a:ext cx="1219342" cy="5032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973" y="1066800"/>
            <a:ext cx="4646037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408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639762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Maize-N: partially driven by HM model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3154"/>
            <a:ext cx="8839200" cy="180260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Use HM model for estimate yield potential and variability for the given crop management. </a:t>
            </a:r>
          </a:p>
          <a:p>
            <a:r>
              <a:rPr lang="en-US" sz="2400" dirty="0" smtClean="0"/>
              <a:t>The yield potential sets the upper end of yield-N rate curve and yield variability leads to N rate range.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4" name="Picture 3" descr="UNL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79336" y="6324600"/>
            <a:ext cx="1219342" cy="5032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281" y="2512377"/>
            <a:ext cx="6416798" cy="4282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462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741</Words>
  <Application>Microsoft Office PowerPoint</Application>
  <PresentationFormat>On-screen Show (4:3)</PresentationFormat>
  <Paragraphs>128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New development of  Hybrid-Maize model</vt:lpstr>
      <vt:lpstr>Outline</vt:lpstr>
      <vt:lpstr>Scientific approach of Hybrid-Maize model</vt:lpstr>
      <vt:lpstr>Input settings of Hybrid-Maize model</vt:lpstr>
      <vt:lpstr>Hybrid-Maize output: growth dynamics</vt:lpstr>
      <vt:lpstr>Hybrid-Maize output: soil water dynamics</vt:lpstr>
      <vt:lpstr>Applications of Hybrid-Maize model</vt:lpstr>
      <vt:lpstr>HM website http://hybridmaize.unl.edu/</vt:lpstr>
      <vt:lpstr>Maize-N: partially driven by HM model</vt:lpstr>
      <vt:lpstr>Recent focus in Hybrid-Maize development</vt:lpstr>
      <vt:lpstr>Root distribution function: old vs new</vt:lpstr>
      <vt:lpstr>Soil water withdraw down to 4 ft under water stress condition in Lincoln, NE, 2013</vt:lpstr>
      <vt:lpstr>Soil water withdraw down to 4 ft under irrigated condition in Lincoln, NE, 2013</vt:lpstr>
      <vt:lpstr>Water stress retards canopy development</vt:lpstr>
      <vt:lpstr>Water stress accelerates leaf senescence</vt:lpstr>
      <vt:lpstr>Water stress results in small ears and smaller kernels</vt:lpstr>
      <vt:lpstr>HM simulation of soil water dynamics and crop water stress: Mead, NE, 2005</vt:lpstr>
      <vt:lpstr>HM simulation of corn LAI under irrigated and water stress conditions: Mead, NE, 2005</vt:lpstr>
      <vt:lpstr>Preliminary test of updated Hybrid-Maize on yield simulation under water stress conditions</vt:lpstr>
      <vt:lpstr>Remarks</vt:lpstr>
      <vt:lpstr>Thanks</vt:lpstr>
    </vt:vector>
  </TitlesOfParts>
  <Company>University of Nebraska-Lincoln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Development of  Hybrid-Maize model</dc:title>
  <dc:creator>Haishun Yang</dc:creator>
  <cp:lastModifiedBy>Haishun Yang</cp:lastModifiedBy>
  <cp:revision>109</cp:revision>
  <dcterms:created xsi:type="dcterms:W3CDTF">2013-08-04T00:26:10Z</dcterms:created>
  <dcterms:modified xsi:type="dcterms:W3CDTF">2013-08-04T09:57:10Z</dcterms:modified>
</cp:coreProperties>
</file>