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5"/>
  </p:notesMasterIdLst>
  <p:sldIdLst>
    <p:sldId id="256" r:id="rId2"/>
    <p:sldId id="260" r:id="rId3"/>
    <p:sldId id="258" r:id="rId4"/>
    <p:sldId id="262" r:id="rId5"/>
    <p:sldId id="263" r:id="rId6"/>
    <p:sldId id="264" r:id="rId7"/>
    <p:sldId id="265" r:id="rId8"/>
    <p:sldId id="280" r:id="rId9"/>
    <p:sldId id="269" r:id="rId10"/>
    <p:sldId id="281" r:id="rId11"/>
    <p:sldId id="282" r:id="rId12"/>
    <p:sldId id="270" r:id="rId13"/>
    <p:sldId id="266" r:id="rId14"/>
    <p:sldId id="267" r:id="rId15"/>
    <p:sldId id="268" r:id="rId16"/>
    <p:sldId id="272" r:id="rId17"/>
    <p:sldId id="275" r:id="rId18"/>
    <p:sldId id="274" r:id="rId19"/>
    <p:sldId id="273" r:id="rId20"/>
    <p:sldId id="276" r:id="rId21"/>
    <p:sldId id="277" r:id="rId22"/>
    <p:sldId id="278" r:id="rId23"/>
    <p:sldId id="28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2" autoAdjust="0"/>
  </p:normalViewPr>
  <p:slideViewPr>
    <p:cSldViewPr>
      <p:cViewPr>
        <p:scale>
          <a:sx n="90" d="100"/>
          <a:sy n="90" d="100"/>
        </p:scale>
        <p:origin x="960" y="10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Change%20in%20NDRE%20by%20N%20application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Change%20in%20NDRE%20by%20N%20application.xlsx" TargetMode="External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N%20application%20summary%207-8-13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Change%20in%20NDRE%20by%20N%20application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Change%20in%20NDRE%20by%20N%20application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-LSTEVE10\Google%20Drive\Grad%20School\Summaries\2013\Change%20in%20NDRE%20by%20N%20application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Clay</a:t>
            </a:r>
            <a:r>
              <a:rPr lang="en-US" baseline="0"/>
              <a:t> Center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Nebraska!$D$28:$D$30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Nebraska!$D$31:$D$41</c:f>
              <c:numCache>
                <c:formatCode>General</c:formatCode>
                <c:ptCount val="11"/>
                <c:pt idx="0">
                  <c:v>75</c:v>
                </c:pt>
                <c:pt idx="3">
                  <c:v>75</c:v>
                </c:pt>
                <c:pt idx="6">
                  <c:v>75</c:v>
                </c:pt>
                <c:pt idx="9">
                  <c:v>75</c:v>
                </c:pt>
              </c:numCache>
            </c:numRef>
          </c:val>
        </c:ser>
        <c:ser>
          <c:idx val="1"/>
          <c:order val="1"/>
          <c:tx>
            <c:strRef>
              <c:f>Nebraska!$E$28:$E$30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Nebraska!$E$31:$E$41</c:f>
              <c:numCache>
                <c:formatCode>General</c:formatCode>
                <c:ptCount val="11"/>
                <c:pt idx="0">
                  <c:v>9</c:v>
                </c:pt>
                <c:pt idx="3">
                  <c:v>25</c:v>
                </c:pt>
                <c:pt idx="6">
                  <c:v>21</c:v>
                </c:pt>
                <c:pt idx="9">
                  <c:v>19</c:v>
                </c:pt>
              </c:numCache>
            </c:numRef>
          </c:val>
        </c:ser>
        <c:ser>
          <c:idx val="2"/>
          <c:order val="2"/>
          <c:tx>
            <c:strRef>
              <c:f>Nebraska!$F$28:$F$30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Nebraska!$F$31:$F$41</c:f>
              <c:numCache>
                <c:formatCode>General</c:formatCode>
                <c:ptCount val="11"/>
                <c:pt idx="1">
                  <c:v>75</c:v>
                </c:pt>
                <c:pt idx="4">
                  <c:v>75</c:v>
                </c:pt>
                <c:pt idx="7">
                  <c:v>75</c:v>
                </c:pt>
                <c:pt idx="10">
                  <c:v>75</c:v>
                </c:pt>
              </c:numCache>
            </c:numRef>
          </c:val>
        </c:ser>
        <c:ser>
          <c:idx val="3"/>
          <c:order val="3"/>
          <c:tx>
            <c:strRef>
              <c:f>Nebraska!$G$28:$G$30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Nebraska!$G$31:$G$41</c:f>
              <c:numCache>
                <c:formatCode>General</c:formatCode>
                <c:ptCount val="11"/>
                <c:pt idx="1">
                  <c:v>98</c:v>
                </c:pt>
                <c:pt idx="4">
                  <c:v>81</c:v>
                </c:pt>
                <c:pt idx="7">
                  <c:v>103</c:v>
                </c:pt>
                <c:pt idx="10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0724736"/>
        <c:axId val="80727040"/>
      </c:barChart>
      <c:lineChart>
        <c:grouping val="standard"/>
        <c:varyColors val="0"/>
        <c:ser>
          <c:idx val="4"/>
          <c:order val="4"/>
          <c:tx>
            <c:strRef>
              <c:f>Nebraska!$I$28</c:f>
              <c:strCache>
                <c:ptCount val="1"/>
                <c:pt idx="0">
                  <c:v>6/28/2013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Nebraska!$A$31:$C$41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Nebraska!$I$31:$I$41</c:f>
              <c:numCache>
                <c:formatCode>General</c:formatCode>
                <c:ptCount val="11"/>
                <c:pt idx="0">
                  <c:v>0.44341249999999999</c:v>
                </c:pt>
                <c:pt idx="3">
                  <c:v>0.44718749999999996</c:v>
                </c:pt>
                <c:pt idx="6">
                  <c:v>0.41697499999999998</c:v>
                </c:pt>
                <c:pt idx="9">
                  <c:v>0.43176250000000005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Nebraska!$J$28</c:f>
              <c:strCache>
                <c:ptCount val="1"/>
                <c:pt idx="0">
                  <c:v>6/28/2013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Nebraska!$A$31:$C$41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Nebraska!$J$31:$J$41</c:f>
              <c:numCache>
                <c:formatCode>General</c:formatCode>
                <c:ptCount val="11"/>
                <c:pt idx="1">
                  <c:v>0.44040000000000001</c:v>
                </c:pt>
                <c:pt idx="4">
                  <c:v>0.4433125</c:v>
                </c:pt>
                <c:pt idx="7">
                  <c:v>0.42571250000000005</c:v>
                </c:pt>
                <c:pt idx="10">
                  <c:v>0.42831250000000004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735232"/>
        <c:axId val="80733312"/>
      </c:lineChart>
      <c:catAx>
        <c:axId val="80724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/>
            </a:pPr>
            <a:endParaRPr lang="en-US"/>
          </a:p>
        </c:txPr>
        <c:crossAx val="80727040"/>
        <c:crosses val="autoZero"/>
        <c:auto val="0"/>
        <c:lblAlgn val="ctr"/>
        <c:lblOffset val="100"/>
        <c:noMultiLvlLbl val="0"/>
      </c:catAx>
      <c:valAx>
        <c:axId val="80727040"/>
        <c:scaling>
          <c:orientation val="minMax"/>
          <c:max val="25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Fertilizer</a:t>
                </a:r>
                <a:r>
                  <a:rPr lang="en-US" sz="1400" baseline="0"/>
                  <a:t> Nitrogen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0724736"/>
        <c:crosses val="autoZero"/>
        <c:crossBetween val="between"/>
      </c:valAx>
      <c:valAx>
        <c:axId val="80733312"/>
        <c:scaling>
          <c:orientation val="minMax"/>
          <c:max val="0.45"/>
          <c:min val="0.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0735232"/>
        <c:crosses val="max"/>
        <c:crossBetween val="between"/>
      </c:valAx>
      <c:catAx>
        <c:axId val="80735232"/>
        <c:scaling>
          <c:orientation val="minMax"/>
        </c:scaling>
        <c:delete val="1"/>
        <c:axPos val="b"/>
        <c:majorTickMark val="out"/>
        <c:minorTickMark val="none"/>
        <c:tickLblPos val="nextTo"/>
        <c:crossAx val="8073331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456060194650701"/>
          <c:y val="0.11147973629280594"/>
          <c:w val="0.19567593831025254"/>
          <c:h val="0.4033959252633082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Arthur</a:t>
            </a:r>
          </a:p>
        </c:rich>
      </c:tx>
      <c:layout>
        <c:manualLayout>
          <c:xMode val="edge"/>
          <c:yMode val="edge"/>
          <c:x val="0.12616666666666668"/>
          <c:y val="0.1091269841269841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96907261592301"/>
          <c:y val="6.0540869891263595E-2"/>
          <c:w val="0.73210192475940494"/>
          <c:h val="0.468162573428321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Arthur!$B$12</c:f>
              <c:strCache>
                <c:ptCount val="1"/>
                <c:pt idx="0">
                  <c:v>Change in NDRE/# N applied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Arthur!$C$2:$J$3</c:f>
              <c:multiLvlStrCache>
                <c:ptCount val="8"/>
                <c:lvl>
                  <c:pt idx="0">
                    <c:v>Sensor</c:v>
                  </c:pt>
                  <c:pt idx="1">
                    <c:v>Sensor</c:v>
                  </c:pt>
                  <c:pt idx="2">
                    <c:v>Sensor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Model </c:v>
                  </c:pt>
                  <c:pt idx="6">
                    <c:v>Model</c:v>
                  </c:pt>
                  <c:pt idx="7">
                    <c:v>Model</c:v>
                  </c:pt>
                </c:lvl>
                <c:lvl>
                  <c:pt idx="0">
                    <c:v>Lds, Lpop</c:v>
                  </c:pt>
                  <c:pt idx="1">
                    <c:v>Lds, Hpop</c:v>
                  </c:pt>
                  <c:pt idx="2">
                    <c:v>Hds, Lpop</c:v>
                  </c:pt>
                  <c:pt idx="3">
                    <c:v>Hds, Hpop</c:v>
                  </c:pt>
                  <c:pt idx="4">
                    <c:v>Lds, Lpop</c:v>
                  </c:pt>
                  <c:pt idx="5">
                    <c:v>Lds, Hpop</c:v>
                  </c:pt>
                  <c:pt idx="6">
                    <c:v>Hds, Lpop</c:v>
                  </c:pt>
                  <c:pt idx="7">
                    <c:v>Hds, Hpop</c:v>
                  </c:pt>
                </c:lvl>
              </c:multiLvlStrCache>
            </c:multiLvlStrRef>
          </c:cat>
          <c:val>
            <c:numRef>
              <c:f>Arthur!$C$12:$J$12</c:f>
              <c:numCache>
                <c:formatCode>0.0000</c:formatCode>
                <c:ptCount val="8"/>
                <c:pt idx="0">
                  <c:v>2.9609693877551018E-3</c:v>
                </c:pt>
                <c:pt idx="1">
                  <c:v>2.6927966101694921E-3</c:v>
                </c:pt>
                <c:pt idx="2">
                  <c:v>2.8058035714285715E-3</c:v>
                </c:pt>
                <c:pt idx="3">
                  <c:v>2.8400510204081627E-3</c:v>
                </c:pt>
                <c:pt idx="4">
                  <c:v>1.884775641025641E-3</c:v>
                </c:pt>
                <c:pt idx="5">
                  <c:v>2.275905797101449E-3</c:v>
                </c:pt>
                <c:pt idx="6">
                  <c:v>1.7224358974358978E-3</c:v>
                </c:pt>
                <c:pt idx="7">
                  <c:v>2.1804347826086951E-3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249664"/>
        <c:axId val="91259648"/>
      </c:barChart>
      <c:catAx>
        <c:axId val="91249664"/>
        <c:scaling>
          <c:orientation val="minMax"/>
        </c:scaling>
        <c:delete val="0"/>
        <c:axPos val="b"/>
        <c:majorTickMark val="out"/>
        <c:minorTickMark val="none"/>
        <c:tickLblPos val="nextTo"/>
        <c:crossAx val="91259648"/>
        <c:crosses val="autoZero"/>
        <c:auto val="1"/>
        <c:lblAlgn val="ctr"/>
        <c:lblOffset val="100"/>
        <c:noMultiLvlLbl val="1"/>
      </c:catAx>
      <c:valAx>
        <c:axId val="91259648"/>
        <c:scaling>
          <c:orientation val="minMax"/>
          <c:max val="7.0000000000000019E-3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000" sourceLinked="1"/>
        <c:majorTickMark val="out"/>
        <c:minorTickMark val="none"/>
        <c:tickLblPos val="nextTo"/>
        <c:crossAx val="91249664"/>
        <c:crosses val="autoZero"/>
        <c:crossBetween val="between"/>
        <c:majorUnit val="2.0000000000000005E-3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Bay</a:t>
            </a:r>
            <a:endParaRPr lang="en-US" dirty="0"/>
          </a:p>
        </c:rich>
      </c:tx>
      <c:layout>
        <c:manualLayout>
          <c:xMode val="edge"/>
          <c:yMode val="edge"/>
          <c:x val="0.14918405511811023"/>
          <c:y val="9.92063492063492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975776465441821"/>
          <c:y val="6.0540869891263595E-2"/>
          <c:w val="0.73463943569553791"/>
          <c:h val="0.46200553055868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Bay!$A$1</c:f>
              <c:strCache>
                <c:ptCount val="1"/>
                <c:pt idx="0">
                  <c:v>Bay NDRE by treatment</c:v>
                </c:pt>
              </c:strCache>
            </c:strRef>
          </c:tx>
          <c:spPr>
            <a:ln w="9525"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9525"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9525"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9525">
                <a:solidFill>
                  <a:sysClr val="windowText" lastClr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9525">
                <a:solidFill>
                  <a:sysClr val="windowText" lastClr="000000"/>
                </a:solidFill>
              </a:ln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Bay!$C$3:$J$4</c:f>
              <c:multiLvlStrCache>
                <c:ptCount val="8"/>
                <c:lvl>
                  <c:pt idx="0">
                    <c:v>Sensor</c:v>
                  </c:pt>
                  <c:pt idx="1">
                    <c:v>Sensor</c:v>
                  </c:pt>
                  <c:pt idx="2">
                    <c:v>Sensor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Model</c:v>
                  </c:pt>
                  <c:pt idx="6">
                    <c:v>Model</c:v>
                  </c:pt>
                  <c:pt idx="7">
                    <c:v>Model</c:v>
                  </c:pt>
                </c:lvl>
                <c:lvl>
                  <c:pt idx="0">
                    <c:v>Lds, Lpop</c:v>
                  </c:pt>
                  <c:pt idx="1">
                    <c:v>Lds, Hpop</c:v>
                  </c:pt>
                  <c:pt idx="2">
                    <c:v>Hds, Lpop</c:v>
                  </c:pt>
                  <c:pt idx="3">
                    <c:v>Hds, Hpop</c:v>
                  </c:pt>
                  <c:pt idx="4">
                    <c:v>Lds, Lpop</c:v>
                  </c:pt>
                  <c:pt idx="5">
                    <c:v>Lds, Hpop</c:v>
                  </c:pt>
                  <c:pt idx="6">
                    <c:v>Hds, Lpop</c:v>
                  </c:pt>
                  <c:pt idx="7">
                    <c:v>Hds, Hpop</c:v>
                  </c:pt>
                </c:lvl>
              </c:multiLvlStrCache>
            </c:multiLvlStrRef>
          </c:cat>
          <c:val>
            <c:numRef>
              <c:f>Bay!$C$13:$J$13</c:f>
              <c:numCache>
                <c:formatCode>0.0000</c:formatCode>
                <c:ptCount val="8"/>
                <c:pt idx="0">
                  <c:v>1.5272388059701493E-3</c:v>
                </c:pt>
                <c:pt idx="1">
                  <c:v>1.5123106060606073E-3</c:v>
                </c:pt>
                <c:pt idx="2">
                  <c:v>1.1221428571428574E-3</c:v>
                </c:pt>
                <c:pt idx="3">
                  <c:v>1.088729508196722E-3</c:v>
                </c:pt>
                <c:pt idx="4">
                  <c:v>1.8109693877551014E-3</c:v>
                </c:pt>
                <c:pt idx="5">
                  <c:v>1.872282608695651E-3</c:v>
                </c:pt>
                <c:pt idx="6">
                  <c:v>1.3742499999999992E-3</c:v>
                </c:pt>
                <c:pt idx="7">
                  <c:v>1.6045212765957457E-3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298048"/>
        <c:axId val="91308032"/>
      </c:barChart>
      <c:catAx>
        <c:axId val="91298048"/>
        <c:scaling>
          <c:orientation val="minMax"/>
        </c:scaling>
        <c:delete val="0"/>
        <c:axPos val="b"/>
        <c:majorTickMark val="out"/>
        <c:minorTickMark val="none"/>
        <c:tickLblPos val="nextTo"/>
        <c:crossAx val="91308032"/>
        <c:crosses val="autoZero"/>
        <c:auto val="1"/>
        <c:lblAlgn val="ctr"/>
        <c:lblOffset val="100"/>
        <c:noMultiLvlLbl val="1"/>
      </c:catAx>
      <c:valAx>
        <c:axId val="91308032"/>
        <c:scaling>
          <c:orientation val="minMax"/>
          <c:max val="7.0000000000000019E-3"/>
          <c:min val="0"/>
        </c:scaling>
        <c:delete val="0"/>
        <c:axPos val="l"/>
        <c:majorGridlines/>
        <c:numFmt formatCode="0.0000" sourceLinked="1"/>
        <c:majorTickMark val="out"/>
        <c:minorTickMark val="none"/>
        <c:tickLblPos val="nextTo"/>
        <c:crossAx val="91298048"/>
        <c:crosses val="autoZero"/>
        <c:crossBetween val="between"/>
        <c:majorUnit val="2.0000000000000005E-3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/>
              <a:t>Merrick Co.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Nebraska!$D$54:$D$56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Nebraska!$D$57:$D$67</c:f>
              <c:numCache>
                <c:formatCode>General</c:formatCode>
                <c:ptCount val="11"/>
                <c:pt idx="0">
                  <c:v>75</c:v>
                </c:pt>
                <c:pt idx="3">
                  <c:v>75</c:v>
                </c:pt>
                <c:pt idx="6">
                  <c:v>75</c:v>
                </c:pt>
                <c:pt idx="9">
                  <c:v>75</c:v>
                </c:pt>
              </c:numCache>
            </c:numRef>
          </c:val>
        </c:ser>
        <c:ser>
          <c:idx val="1"/>
          <c:order val="1"/>
          <c:tx>
            <c:strRef>
              <c:f>Nebraska!$E$54:$E$56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Nebraska!$E$57:$E$67</c:f>
              <c:numCache>
                <c:formatCode>General</c:formatCode>
                <c:ptCount val="11"/>
                <c:pt idx="0">
                  <c:v>17</c:v>
                </c:pt>
                <c:pt idx="3">
                  <c:v>37</c:v>
                </c:pt>
                <c:pt idx="6">
                  <c:v>34</c:v>
                </c:pt>
                <c:pt idx="9">
                  <c:v>37</c:v>
                </c:pt>
              </c:numCache>
            </c:numRef>
          </c:val>
        </c:ser>
        <c:ser>
          <c:idx val="2"/>
          <c:order val="2"/>
          <c:tx>
            <c:strRef>
              <c:f>Nebraska!$F$54:$F$56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Nebraska!$F$57:$F$67</c:f>
              <c:numCache>
                <c:formatCode>General</c:formatCode>
                <c:ptCount val="11"/>
                <c:pt idx="1">
                  <c:v>75</c:v>
                </c:pt>
                <c:pt idx="4">
                  <c:v>75</c:v>
                </c:pt>
                <c:pt idx="7">
                  <c:v>75</c:v>
                </c:pt>
                <c:pt idx="10">
                  <c:v>75</c:v>
                </c:pt>
              </c:numCache>
            </c:numRef>
          </c:val>
        </c:ser>
        <c:ser>
          <c:idx val="3"/>
          <c:order val="3"/>
          <c:tx>
            <c:strRef>
              <c:f>Nebraska!$G$54:$G$56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Nebraska!$B$57:$C$67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Nebraska!$G$57:$G$67</c:f>
              <c:numCache>
                <c:formatCode>General</c:formatCode>
                <c:ptCount val="11"/>
                <c:pt idx="1">
                  <c:v>110</c:v>
                </c:pt>
                <c:pt idx="4">
                  <c:v>101</c:v>
                </c:pt>
                <c:pt idx="7">
                  <c:v>114</c:v>
                </c:pt>
                <c:pt idx="10">
                  <c:v>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0870784"/>
        <c:axId val="82458496"/>
      </c:barChart>
      <c:lineChart>
        <c:grouping val="standard"/>
        <c:varyColors val="0"/>
        <c:ser>
          <c:idx val="4"/>
          <c:order val="4"/>
          <c:tx>
            <c:strRef>
              <c:f>Nebraska!$I$54</c:f>
              <c:strCache>
                <c:ptCount val="1"/>
                <c:pt idx="0">
                  <c:v>6/28/2013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cat>
            <c:multiLvlStrRef>
              <c:f>Nebraska!$A$57:$C$67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Nebraska!$I$57:$I$67</c:f>
              <c:numCache>
                <c:formatCode>General</c:formatCode>
                <c:ptCount val="11"/>
                <c:pt idx="0">
                  <c:v>0.35075000000000001</c:v>
                </c:pt>
                <c:pt idx="3">
                  <c:v>0.37298749999999997</c:v>
                </c:pt>
                <c:pt idx="6">
                  <c:v>0.3565625</c:v>
                </c:pt>
                <c:pt idx="9">
                  <c:v>0.35055000000000003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Nebraska!$J$54</c:f>
              <c:strCache>
                <c:ptCount val="1"/>
                <c:pt idx="0">
                  <c:v>6/28/2013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Nebraska!$A$57:$C$67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Nebraska!$J$57:$J$67</c:f>
              <c:numCache>
                <c:formatCode>General</c:formatCode>
                <c:ptCount val="11"/>
                <c:pt idx="1">
                  <c:v>0.34284999999999999</c:v>
                </c:pt>
                <c:pt idx="4">
                  <c:v>0.35931250000000003</c:v>
                </c:pt>
                <c:pt idx="7">
                  <c:v>0.36155000000000004</c:v>
                </c:pt>
                <c:pt idx="10">
                  <c:v>0.37057499999999999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87168"/>
        <c:axId val="82485248"/>
      </c:lineChart>
      <c:catAx>
        <c:axId val="80870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/>
            </a:pPr>
            <a:endParaRPr lang="en-US"/>
          </a:p>
        </c:txPr>
        <c:crossAx val="82458496"/>
        <c:crosses val="autoZero"/>
        <c:auto val="0"/>
        <c:lblAlgn val="ctr"/>
        <c:lblOffset val="100"/>
        <c:noMultiLvlLbl val="0"/>
      </c:catAx>
      <c:valAx>
        <c:axId val="82458496"/>
        <c:scaling>
          <c:orientation val="minMax"/>
          <c:max val="25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Fertilizer</a:t>
                </a:r>
                <a:r>
                  <a:rPr lang="en-US" sz="1400" baseline="0"/>
                  <a:t> Nitrogen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0870784"/>
        <c:crosses val="autoZero"/>
        <c:crossBetween val="between"/>
      </c:valAx>
      <c:valAx>
        <c:axId val="82485248"/>
        <c:scaling>
          <c:orientation val="minMax"/>
          <c:max val="0.45"/>
          <c:min val="0.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487168"/>
        <c:crosses val="max"/>
        <c:crossBetween val="between"/>
      </c:valAx>
      <c:catAx>
        <c:axId val="82487168"/>
        <c:scaling>
          <c:orientation val="minMax"/>
        </c:scaling>
        <c:delete val="1"/>
        <c:axPos val="b"/>
        <c:majorTickMark val="out"/>
        <c:minorTickMark val="none"/>
        <c:tickLblPos val="nextTo"/>
        <c:crossAx val="8248524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9428076698745975"/>
          <c:y val="0.11227043468216996"/>
          <c:w val="0.19615210314736528"/>
          <c:h val="0.4532016292750072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Troth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Missouri!$D$30:$D$32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Missouri!$D$33:$D$43</c:f>
              <c:numCache>
                <c:formatCode>General</c:formatCode>
                <c:ptCount val="11"/>
                <c:pt idx="0">
                  <c:v>50</c:v>
                </c:pt>
                <c:pt idx="3">
                  <c:v>50</c:v>
                </c:pt>
                <c:pt idx="6">
                  <c:v>50</c:v>
                </c:pt>
                <c:pt idx="9">
                  <c:v>50</c:v>
                </c:pt>
              </c:numCache>
            </c:numRef>
          </c:val>
        </c:ser>
        <c:ser>
          <c:idx val="1"/>
          <c:order val="1"/>
          <c:tx>
            <c:strRef>
              <c:f>Missouri!$E$30:$E$32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Missouri!$E$33:$E$43</c:f>
              <c:numCache>
                <c:formatCode>General</c:formatCode>
                <c:ptCount val="11"/>
                <c:pt idx="0">
                  <c:v>24</c:v>
                </c:pt>
                <c:pt idx="3">
                  <c:v>26</c:v>
                </c:pt>
                <c:pt idx="6">
                  <c:v>38</c:v>
                </c:pt>
                <c:pt idx="9">
                  <c:v>36</c:v>
                </c:pt>
              </c:numCache>
            </c:numRef>
          </c:val>
        </c:ser>
        <c:ser>
          <c:idx val="2"/>
          <c:order val="2"/>
          <c:tx>
            <c:strRef>
              <c:f>Missouri!$F$30:$F$32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Missouri!$F$33:$F$43</c:f>
              <c:numCache>
                <c:formatCode>General</c:formatCode>
                <c:ptCount val="11"/>
                <c:pt idx="1">
                  <c:v>50</c:v>
                </c:pt>
                <c:pt idx="4">
                  <c:v>50</c:v>
                </c:pt>
                <c:pt idx="7">
                  <c:v>50</c:v>
                </c:pt>
                <c:pt idx="10">
                  <c:v>50</c:v>
                </c:pt>
              </c:numCache>
            </c:numRef>
          </c:val>
        </c:ser>
        <c:ser>
          <c:idx val="3"/>
          <c:order val="3"/>
          <c:tx>
            <c:strRef>
              <c:f>Missouri!$G$30:$G$32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Missouri!$G$33:$G$43</c:f>
              <c:numCache>
                <c:formatCode>General</c:formatCode>
                <c:ptCount val="11"/>
                <c:pt idx="1">
                  <c:v>171</c:v>
                </c:pt>
                <c:pt idx="4">
                  <c:v>181</c:v>
                </c:pt>
                <c:pt idx="7">
                  <c:v>172</c:v>
                </c:pt>
                <c:pt idx="10">
                  <c:v>188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0954752"/>
        <c:axId val="82183296"/>
      </c:barChart>
      <c:lineChart>
        <c:grouping val="standard"/>
        <c:varyColors val="0"/>
        <c:ser>
          <c:idx val="4"/>
          <c:order val="4"/>
          <c:tx>
            <c:strRef>
              <c:f>Missouri!$I$30</c:f>
              <c:strCache>
                <c:ptCount val="1"/>
                <c:pt idx="0">
                  <c:v>6/28/2013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cat>
            <c:multiLvlStrRef>
              <c:f>Missouri!$A$33:$C$43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Missouri!$I$33:$I$43</c:f>
              <c:numCache>
                <c:formatCode>General</c:formatCode>
                <c:ptCount val="11"/>
                <c:pt idx="0">
                  <c:v>0.38806250000000003</c:v>
                </c:pt>
                <c:pt idx="3">
                  <c:v>0.39594999999999997</c:v>
                </c:pt>
                <c:pt idx="6">
                  <c:v>0.36511250000000001</c:v>
                </c:pt>
                <c:pt idx="9">
                  <c:v>0.3802875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Missouri!$J$30</c:f>
              <c:strCache>
                <c:ptCount val="1"/>
                <c:pt idx="0">
                  <c:v>6/28/2013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Missouri!$A$33:$C$43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Missouri!$J$33:$J$43</c:f>
              <c:numCache>
                <c:formatCode>General</c:formatCode>
                <c:ptCount val="11"/>
                <c:pt idx="1">
                  <c:v>0.37774999999999997</c:v>
                </c:pt>
                <c:pt idx="4">
                  <c:v>0.38915</c:v>
                </c:pt>
                <c:pt idx="7">
                  <c:v>0.37217500000000003</c:v>
                </c:pt>
                <c:pt idx="10">
                  <c:v>0.38513750000000002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187008"/>
        <c:axId val="82184832"/>
      </c:lineChart>
      <c:catAx>
        <c:axId val="90954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050"/>
            </a:pPr>
            <a:endParaRPr lang="en-US"/>
          </a:p>
        </c:txPr>
        <c:crossAx val="82183296"/>
        <c:crosses val="autoZero"/>
        <c:auto val="0"/>
        <c:lblAlgn val="ctr"/>
        <c:lblOffset val="100"/>
        <c:noMultiLvlLbl val="0"/>
      </c:catAx>
      <c:valAx>
        <c:axId val="82183296"/>
        <c:scaling>
          <c:orientation val="minMax"/>
          <c:max val="25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Fertilizer</a:t>
                </a:r>
                <a:r>
                  <a:rPr lang="en-US" sz="1400" baseline="0"/>
                  <a:t> NItrogen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0954752"/>
        <c:crosses val="autoZero"/>
        <c:crossBetween val="between"/>
      </c:valAx>
      <c:valAx>
        <c:axId val="82184832"/>
        <c:scaling>
          <c:orientation val="minMax"/>
          <c:max val="0.45"/>
          <c:min val="0.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187008"/>
        <c:crosses val="max"/>
        <c:crossBetween val="between"/>
      </c:valAx>
      <c:catAx>
        <c:axId val="82187008"/>
        <c:scaling>
          <c:orientation val="minMax"/>
        </c:scaling>
        <c:delete val="1"/>
        <c:axPos val="b"/>
        <c:majorTickMark val="out"/>
        <c:minorTickMark val="none"/>
        <c:tickLblPos val="nextTo"/>
        <c:crossAx val="8218483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129193170711386"/>
          <c:y val="0.11853750763992338"/>
          <c:w val="0.19914433827088343"/>
          <c:h val="0.4634696887095087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Bay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Missouri!$D$57:$D$59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Missouri!$D$60:$D$70</c:f>
              <c:numCache>
                <c:formatCode>General</c:formatCode>
                <c:ptCount val="11"/>
                <c:pt idx="0">
                  <c:v>50</c:v>
                </c:pt>
                <c:pt idx="3">
                  <c:v>50</c:v>
                </c:pt>
                <c:pt idx="6">
                  <c:v>50</c:v>
                </c:pt>
                <c:pt idx="9">
                  <c:v>50</c:v>
                </c:pt>
              </c:numCache>
            </c:numRef>
          </c:val>
        </c:ser>
        <c:ser>
          <c:idx val="1"/>
          <c:order val="1"/>
          <c:tx>
            <c:strRef>
              <c:f>Missouri!$E$57:$E$59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Missouri!$E$60:$E$70</c:f>
              <c:numCache>
                <c:formatCode>General</c:formatCode>
                <c:ptCount val="11"/>
                <c:pt idx="0">
                  <c:v>67</c:v>
                </c:pt>
                <c:pt idx="3">
                  <c:v>66</c:v>
                </c:pt>
                <c:pt idx="6">
                  <c:v>70</c:v>
                </c:pt>
                <c:pt idx="9">
                  <c:v>61</c:v>
                </c:pt>
              </c:numCache>
            </c:numRef>
          </c:val>
        </c:ser>
        <c:ser>
          <c:idx val="2"/>
          <c:order val="2"/>
          <c:tx>
            <c:strRef>
              <c:f>Missouri!$F$57:$F$59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Missouri!$F$60:$F$70</c:f>
              <c:numCache>
                <c:formatCode>General</c:formatCode>
                <c:ptCount val="11"/>
                <c:pt idx="1">
                  <c:v>50</c:v>
                </c:pt>
                <c:pt idx="4">
                  <c:v>50</c:v>
                </c:pt>
                <c:pt idx="7">
                  <c:v>50</c:v>
                </c:pt>
                <c:pt idx="10">
                  <c:v>50</c:v>
                </c:pt>
              </c:numCache>
            </c:numRef>
          </c:val>
        </c:ser>
        <c:ser>
          <c:idx val="3"/>
          <c:order val="3"/>
          <c:tx>
            <c:strRef>
              <c:f>Missouri!$G$57:$G$59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Missouri!$B$60:$C$70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Missouri!$G$60:$G$70</c:f>
              <c:numCache>
                <c:formatCode>General</c:formatCode>
                <c:ptCount val="11"/>
                <c:pt idx="1">
                  <c:v>49</c:v>
                </c:pt>
                <c:pt idx="4">
                  <c:v>46</c:v>
                </c:pt>
                <c:pt idx="7">
                  <c:v>50</c:v>
                </c:pt>
                <c:pt idx="10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2265216"/>
        <c:axId val="82267520"/>
      </c:barChart>
      <c:lineChart>
        <c:grouping val="standard"/>
        <c:varyColors val="0"/>
        <c:ser>
          <c:idx val="4"/>
          <c:order val="4"/>
          <c:tx>
            <c:strRef>
              <c:f>Missouri!$I$57</c:f>
              <c:strCache>
                <c:ptCount val="1"/>
                <c:pt idx="0">
                  <c:v>7/16/2013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cat>
            <c:multiLvlStrRef>
              <c:f>Missouri!$A$60:$C$70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Missouri!$I$60:$I$70</c:f>
              <c:numCache>
                <c:formatCode>General</c:formatCode>
                <c:ptCount val="11"/>
                <c:pt idx="0">
                  <c:v>0.324125</c:v>
                </c:pt>
                <c:pt idx="3">
                  <c:v>0.32569999999999999</c:v>
                </c:pt>
                <c:pt idx="6">
                  <c:v>0.32983750000000001</c:v>
                </c:pt>
                <c:pt idx="9">
                  <c:v>0.34113749999999998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Missouri!$J$57</c:f>
              <c:strCache>
                <c:ptCount val="1"/>
                <c:pt idx="0">
                  <c:v>7/16/2013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Missouri!$A$60:$C$70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Missouri!$J$60:$J$70</c:f>
              <c:numCache>
                <c:formatCode>General</c:formatCode>
                <c:ptCount val="11"/>
                <c:pt idx="1">
                  <c:v>0.32548749999999999</c:v>
                </c:pt>
                <c:pt idx="4">
                  <c:v>0.34293750000000006</c:v>
                </c:pt>
                <c:pt idx="7">
                  <c:v>0.3374375</c:v>
                </c:pt>
                <c:pt idx="10">
                  <c:v>0.33209999999999995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279808"/>
        <c:axId val="82277888"/>
      </c:lineChart>
      <c:catAx>
        <c:axId val="82265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100"/>
            </a:pPr>
            <a:endParaRPr lang="en-US"/>
          </a:p>
        </c:txPr>
        <c:crossAx val="82267520"/>
        <c:crosses val="autoZero"/>
        <c:auto val="0"/>
        <c:lblAlgn val="ctr"/>
        <c:lblOffset val="100"/>
        <c:noMultiLvlLbl val="0"/>
      </c:catAx>
      <c:valAx>
        <c:axId val="82267520"/>
        <c:scaling>
          <c:orientation val="minMax"/>
          <c:max val="25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Fertilizer</a:t>
                </a:r>
                <a:r>
                  <a:rPr lang="en-US" sz="1400" baseline="0"/>
                  <a:t> Nitrogen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265216"/>
        <c:crosses val="autoZero"/>
        <c:crossBetween val="between"/>
      </c:valAx>
      <c:valAx>
        <c:axId val="82277888"/>
        <c:scaling>
          <c:orientation val="minMax"/>
          <c:max val="0.45"/>
          <c:min val="0.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279808"/>
        <c:crosses val="max"/>
        <c:crossBetween val="between"/>
      </c:valAx>
      <c:catAx>
        <c:axId val="82279808"/>
        <c:scaling>
          <c:orientation val="minMax"/>
        </c:scaling>
        <c:delete val="1"/>
        <c:axPos val="b"/>
        <c:majorTickMark val="out"/>
        <c:minorTickMark val="none"/>
        <c:tickLblPos val="nextTo"/>
        <c:crossAx val="822778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940382641346873"/>
          <c:y val="0.12284894676505552"/>
          <c:w val="0.19947525630195367"/>
          <c:h val="0.37825066499765297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/>
              <a:t>Arthur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'North Dakota'!$D$28:$D$30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'North Dakota'!$B$31:$C$41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Dakota'!$D$31:$D$41</c:f>
              <c:numCache>
                <c:formatCode>General</c:formatCode>
                <c:ptCount val="11"/>
                <c:pt idx="0">
                  <c:v>0</c:v>
                </c:pt>
                <c:pt idx="3">
                  <c:v>0</c:v>
                </c:pt>
                <c:pt idx="6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'North Dakota'!$E$28:$E$30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'North Dakota'!$B$31:$C$41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Dakota'!$E$31:$E$41</c:f>
              <c:numCache>
                <c:formatCode>General</c:formatCode>
                <c:ptCount val="11"/>
                <c:pt idx="0">
                  <c:v>49</c:v>
                </c:pt>
                <c:pt idx="3">
                  <c:v>59</c:v>
                </c:pt>
                <c:pt idx="6">
                  <c:v>56</c:v>
                </c:pt>
                <c:pt idx="9">
                  <c:v>49</c:v>
                </c:pt>
              </c:numCache>
            </c:numRef>
          </c:val>
        </c:ser>
        <c:ser>
          <c:idx val="2"/>
          <c:order val="2"/>
          <c:tx>
            <c:strRef>
              <c:f>'North Dakota'!$F$28:$F$30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multiLvlStrRef>
              <c:f>'North Dakota'!$B$31:$C$41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Dakota'!$F$31:$F$41</c:f>
              <c:numCache>
                <c:formatCode>General</c:formatCode>
                <c:ptCount val="11"/>
                <c:pt idx="1">
                  <c:v>0</c:v>
                </c:pt>
                <c:pt idx="4">
                  <c:v>0</c:v>
                </c:pt>
                <c:pt idx="7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'North Dakota'!$G$28:$G$30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'North Dakota'!$B$31:$C$41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Dakota'!$G$31:$G$41</c:f>
              <c:numCache>
                <c:formatCode>General</c:formatCode>
                <c:ptCount val="11"/>
                <c:pt idx="1">
                  <c:v>78</c:v>
                </c:pt>
                <c:pt idx="4">
                  <c:v>69</c:v>
                </c:pt>
                <c:pt idx="7">
                  <c:v>78</c:v>
                </c:pt>
                <c:pt idx="10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2361344"/>
        <c:axId val="82376192"/>
      </c:barChart>
      <c:lineChart>
        <c:grouping val="standard"/>
        <c:varyColors val="0"/>
        <c:ser>
          <c:idx val="4"/>
          <c:order val="4"/>
          <c:tx>
            <c:strRef>
              <c:f>'North Dakota'!$I$28</c:f>
              <c:strCache>
                <c:ptCount val="1"/>
                <c:pt idx="0">
                  <c:v>7/3/2013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cat>
            <c:multiLvlStrRef>
              <c:f>'North Dakota'!$A$31:$C$41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'North Dakota'!$I$31:$I$41</c:f>
              <c:numCache>
                <c:formatCode>General</c:formatCode>
                <c:ptCount val="11"/>
                <c:pt idx="0">
                  <c:v>0.33183750000000001</c:v>
                </c:pt>
                <c:pt idx="3">
                  <c:v>0.32113749999999996</c:v>
                </c:pt>
                <c:pt idx="6">
                  <c:v>0.32142500000000002</c:v>
                </c:pt>
                <c:pt idx="9">
                  <c:v>0.34152499999999997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'North Dakota'!$J$28</c:f>
              <c:strCache>
                <c:ptCount val="1"/>
                <c:pt idx="0">
                  <c:v>7/3/2013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multiLvlStrRef>
              <c:f>'North Dakota'!$A$31:$C$41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  <c:lvl>
                  <c:pt idx="0">
                    <c:v>Trt 3</c:v>
                  </c:pt>
                  <c:pt idx="1">
                    <c:v>Trt 4</c:v>
                  </c:pt>
                  <c:pt idx="2">
                    <c:v>-</c:v>
                  </c:pt>
                  <c:pt idx="3">
                    <c:v>Trt 7</c:v>
                  </c:pt>
                  <c:pt idx="4">
                    <c:v>Trt 8</c:v>
                  </c:pt>
                  <c:pt idx="5">
                    <c:v>-</c:v>
                  </c:pt>
                  <c:pt idx="6">
                    <c:v>Trt 11</c:v>
                  </c:pt>
                  <c:pt idx="7">
                    <c:v>Trt 12</c:v>
                  </c:pt>
                  <c:pt idx="8">
                    <c:v>-</c:v>
                  </c:pt>
                  <c:pt idx="9">
                    <c:v>Trt 15</c:v>
                  </c:pt>
                  <c:pt idx="10">
                    <c:v>Trt 16</c:v>
                  </c:pt>
                </c:lvl>
              </c:multiLvlStrCache>
            </c:multiLvlStrRef>
          </c:cat>
          <c:val>
            <c:numRef>
              <c:f>'North Dakota'!$J$31:$J$41</c:f>
              <c:numCache>
                <c:formatCode>General</c:formatCode>
                <c:ptCount val="11"/>
                <c:pt idx="1">
                  <c:v>0.32473750000000001</c:v>
                </c:pt>
                <c:pt idx="4">
                  <c:v>0.32737499999999997</c:v>
                </c:pt>
                <c:pt idx="7">
                  <c:v>0.344775</c:v>
                </c:pt>
                <c:pt idx="10">
                  <c:v>0.33905000000000002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80288"/>
        <c:axId val="82378112"/>
      </c:lineChart>
      <c:catAx>
        <c:axId val="82361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100"/>
            </a:pPr>
            <a:endParaRPr lang="en-US"/>
          </a:p>
        </c:txPr>
        <c:crossAx val="82376192"/>
        <c:crosses val="autoZero"/>
        <c:auto val="0"/>
        <c:lblAlgn val="ctr"/>
        <c:lblOffset val="100"/>
        <c:noMultiLvlLbl val="0"/>
      </c:catAx>
      <c:valAx>
        <c:axId val="82376192"/>
        <c:scaling>
          <c:orientation val="minMax"/>
          <c:max val="250"/>
          <c:min val="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Nitrogen</a:t>
                </a:r>
                <a:r>
                  <a:rPr lang="en-US" sz="1400" baseline="0"/>
                  <a:t> Fertilizer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361344"/>
        <c:crosses val="autoZero"/>
        <c:crossBetween val="between"/>
      </c:valAx>
      <c:valAx>
        <c:axId val="82378112"/>
        <c:scaling>
          <c:orientation val="minMax"/>
          <c:max val="0.45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2380288"/>
        <c:crosses val="max"/>
        <c:crossBetween val="between"/>
      </c:valAx>
      <c:catAx>
        <c:axId val="82380288"/>
        <c:scaling>
          <c:orientation val="minMax"/>
        </c:scaling>
        <c:delete val="1"/>
        <c:axPos val="b"/>
        <c:majorTickMark val="out"/>
        <c:minorTickMark val="none"/>
        <c:tickLblPos val="nextTo"/>
        <c:crossAx val="8237811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703929710641174"/>
          <c:y val="0.10382254923939034"/>
          <c:w val="0.17702918183067973"/>
          <c:h val="0.37430062215268156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aseline="0"/>
              <a:t>Valley City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'North Dakota'!$D$49:$D$51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'North Dakota'!$B$52:$C$62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Dakota'!$D$52:$D$62</c:f>
              <c:numCache>
                <c:formatCode>General</c:formatCode>
                <c:ptCount val="11"/>
                <c:pt idx="0">
                  <c:v>0</c:v>
                </c:pt>
                <c:pt idx="3">
                  <c:v>0</c:v>
                </c:pt>
                <c:pt idx="6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'North Dakota'!$E$49:$E$51</c:f>
              <c:strCache>
                <c:ptCount val="1"/>
                <c:pt idx="0">
                  <c:v>Sensor lbs N/acre in-season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'North Dakota'!$B$52:$C$62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Dakota'!$E$52:$E$62</c:f>
              <c:numCache>
                <c:formatCode>General</c:formatCode>
                <c:ptCount val="11"/>
                <c:pt idx="0">
                  <c:v>50</c:v>
                </c:pt>
                <c:pt idx="3">
                  <c:v>54</c:v>
                </c:pt>
                <c:pt idx="6">
                  <c:v>53</c:v>
                </c:pt>
                <c:pt idx="9">
                  <c:v>54</c:v>
                </c:pt>
              </c:numCache>
            </c:numRef>
          </c:val>
        </c:ser>
        <c:ser>
          <c:idx val="2"/>
          <c:order val="2"/>
          <c:tx>
            <c:strRef>
              <c:f>'North Dakota'!$F$49:$F$51</c:f>
              <c:strCache>
                <c:ptCount val="1"/>
                <c:pt idx="0">
                  <c:v>Basal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multiLvlStrRef>
              <c:f>'North Dakota'!$B$52:$C$62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Dakota'!$F$52:$F$62</c:f>
              <c:numCache>
                <c:formatCode>General</c:formatCode>
                <c:ptCount val="11"/>
                <c:pt idx="1">
                  <c:v>0</c:v>
                </c:pt>
                <c:pt idx="4">
                  <c:v>0</c:v>
                </c:pt>
                <c:pt idx="7">
                  <c:v>0</c:v>
                </c:pt>
                <c:pt idx="10">
                  <c:v>0</c:v>
                </c:pt>
              </c:numCache>
            </c:numRef>
          </c:val>
        </c:ser>
        <c:ser>
          <c:idx val="3"/>
          <c:order val="3"/>
          <c:tx>
            <c:strRef>
              <c:f>'North Dakota'!$G$49:$G$51</c:f>
              <c:strCache>
                <c:ptCount val="1"/>
                <c:pt idx="0">
                  <c:v>Model lbs N/acre in-season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'North Dakota'!$B$52:$C$62</c:f>
              <c:multiLvlStrCache>
                <c:ptCount val="11"/>
                <c:lvl>
                  <c:pt idx="0">
                    <c:v>Lds, Lpop</c:v>
                  </c:pt>
                  <c:pt idx="1">
                    <c:v>Lds, Lpop</c:v>
                  </c:pt>
                  <c:pt idx="3">
                    <c:v>Lds, Hpop</c:v>
                  </c:pt>
                  <c:pt idx="4">
                    <c:v>Lds, Hpop</c:v>
                  </c:pt>
                  <c:pt idx="6">
                    <c:v>Hds, Lpop</c:v>
                  </c:pt>
                  <c:pt idx="7">
                    <c:v>Hds, Lpop</c:v>
                  </c:pt>
                  <c:pt idx="9">
                    <c:v>Hds, Hpop</c:v>
                  </c:pt>
                  <c:pt idx="10">
                    <c:v>Hds, Hpop</c:v>
                  </c:pt>
                </c:lvl>
                <c:lvl>
                  <c:pt idx="0">
                    <c:v>Sensor</c:v>
                  </c:pt>
                  <c:pt idx="1">
                    <c:v>Model</c:v>
                  </c:pt>
                  <c:pt idx="2">
                    <c:v>-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-</c:v>
                  </c:pt>
                  <c:pt idx="6">
                    <c:v>Sensor</c:v>
                  </c:pt>
                  <c:pt idx="7">
                    <c:v>Model</c:v>
                  </c:pt>
                  <c:pt idx="8">
                    <c:v>-</c:v>
                  </c:pt>
                  <c:pt idx="9">
                    <c:v>Sensor</c:v>
                  </c:pt>
                  <c:pt idx="10">
                    <c:v>Model</c:v>
                  </c:pt>
                </c:lvl>
              </c:multiLvlStrCache>
            </c:multiLvlStrRef>
          </c:cat>
          <c:val>
            <c:numRef>
              <c:f>'North Dakota'!$G$52:$G$62</c:f>
              <c:numCache>
                <c:formatCode>General</c:formatCode>
                <c:ptCount val="11"/>
                <c:pt idx="1">
                  <c:v>0</c:v>
                </c:pt>
                <c:pt idx="4">
                  <c:v>0</c:v>
                </c:pt>
                <c:pt idx="7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0977408"/>
        <c:axId val="90979712"/>
      </c:barChart>
      <c:lineChart>
        <c:grouping val="standard"/>
        <c:varyColors val="0"/>
        <c:ser>
          <c:idx val="4"/>
          <c:order val="4"/>
          <c:tx>
            <c:strRef>
              <c:f>'North Dakota'!$I$49</c:f>
              <c:strCache>
                <c:ptCount val="1"/>
                <c:pt idx="0">
                  <c:v>7/3/2013 Sensor NDRE</c:v>
                </c:pt>
              </c:strCache>
            </c:strRef>
          </c:tx>
          <c:spPr>
            <a:ln>
              <a:solidFill>
                <a:schemeClr val="tx2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'North Dakota'!$C$52:$C$61</c:f>
              <c:strCache>
                <c:ptCount val="10"/>
                <c:pt idx="0">
                  <c:v>Lds, Lpop</c:v>
                </c:pt>
                <c:pt idx="1">
                  <c:v>Lds, Lpop</c:v>
                </c:pt>
                <c:pt idx="3">
                  <c:v>Lds, Hpop</c:v>
                </c:pt>
                <c:pt idx="4">
                  <c:v>Lds, Hpop</c:v>
                </c:pt>
                <c:pt idx="6">
                  <c:v>Hds, Lpop</c:v>
                </c:pt>
                <c:pt idx="7">
                  <c:v>Hds, Lpop</c:v>
                </c:pt>
                <c:pt idx="9">
                  <c:v>Hds, Hpop</c:v>
                </c:pt>
              </c:strCache>
            </c:strRef>
          </c:cat>
          <c:val>
            <c:numRef>
              <c:f>'North Dakota'!$I$52:$I$62</c:f>
              <c:numCache>
                <c:formatCode>General</c:formatCode>
                <c:ptCount val="11"/>
                <c:pt idx="0">
                  <c:v>0.19232500000000002</c:v>
                </c:pt>
                <c:pt idx="3">
                  <c:v>0.1956</c:v>
                </c:pt>
                <c:pt idx="6">
                  <c:v>0.19143749999999998</c:v>
                </c:pt>
                <c:pt idx="9">
                  <c:v>0.19124999999999998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'North Dakota'!$J$49</c:f>
              <c:strCache>
                <c:ptCount val="1"/>
                <c:pt idx="0">
                  <c:v>7/3/2013 Model NDRE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cat>
            <c:strRef>
              <c:f>'North Dakota'!$C$52:$C$61</c:f>
              <c:strCache>
                <c:ptCount val="10"/>
                <c:pt idx="0">
                  <c:v>Lds, Lpop</c:v>
                </c:pt>
                <c:pt idx="1">
                  <c:v>Lds, Lpop</c:v>
                </c:pt>
                <c:pt idx="3">
                  <c:v>Lds, Hpop</c:v>
                </c:pt>
                <c:pt idx="4">
                  <c:v>Lds, Hpop</c:v>
                </c:pt>
                <c:pt idx="6">
                  <c:v>Hds, Lpop</c:v>
                </c:pt>
                <c:pt idx="7">
                  <c:v>Hds, Lpop</c:v>
                </c:pt>
                <c:pt idx="9">
                  <c:v>Hds, Hpop</c:v>
                </c:pt>
              </c:strCache>
            </c:strRef>
          </c:cat>
          <c:val>
            <c:numRef>
              <c:f>'North Dakota'!$J$52:$J$62</c:f>
              <c:numCache>
                <c:formatCode>General</c:formatCode>
                <c:ptCount val="11"/>
                <c:pt idx="1">
                  <c:v>0.18285000000000001</c:v>
                </c:pt>
                <c:pt idx="4">
                  <c:v>0.19827500000000003</c:v>
                </c:pt>
                <c:pt idx="7">
                  <c:v>0.20908749999999998</c:v>
                </c:pt>
                <c:pt idx="10">
                  <c:v>0.2121625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987904"/>
        <c:axId val="90985984"/>
      </c:lineChart>
      <c:catAx>
        <c:axId val="90977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Treatment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100"/>
            </a:pPr>
            <a:endParaRPr lang="en-US"/>
          </a:p>
        </c:txPr>
        <c:crossAx val="90979712"/>
        <c:crosses val="autoZero"/>
        <c:auto val="0"/>
        <c:lblAlgn val="ctr"/>
        <c:lblOffset val="100"/>
        <c:noMultiLvlLbl val="0"/>
      </c:catAx>
      <c:valAx>
        <c:axId val="90979712"/>
        <c:scaling>
          <c:orientation val="minMax"/>
          <c:max val="250"/>
        </c:scaling>
        <c:delete val="0"/>
        <c:axPos val="l"/>
        <c:majorGridlines>
          <c:spPr>
            <a:ln w="9525"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Fertilizer</a:t>
                </a:r>
                <a:r>
                  <a:rPr lang="en-US" sz="1400" baseline="0"/>
                  <a:t> Nitrogen (lb/acre)</a:t>
                </a:r>
                <a:endParaRPr lang="en-US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0977408"/>
        <c:crosses val="autoZero"/>
        <c:crossBetween val="between"/>
      </c:valAx>
      <c:valAx>
        <c:axId val="90985984"/>
        <c:scaling>
          <c:orientation val="minMax"/>
          <c:max val="0.45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NDRE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0987904"/>
        <c:crosses val="max"/>
        <c:crossBetween val="between"/>
      </c:valAx>
      <c:catAx>
        <c:axId val="90987904"/>
        <c:scaling>
          <c:orientation val="minMax"/>
        </c:scaling>
        <c:delete val="1"/>
        <c:axPos val="b"/>
        <c:majorTickMark val="out"/>
        <c:minorTickMark val="none"/>
        <c:tickLblPos val="nextTo"/>
        <c:crossAx val="90985984"/>
        <c:crossesAt val="0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7455614732537026"/>
          <c:y val="0.1116291986696319"/>
          <c:w val="0.22425359544012033"/>
          <c:h val="0.2809248413312456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Clay Center</a:t>
            </a:r>
          </a:p>
        </c:rich>
      </c:tx>
      <c:layout>
        <c:manualLayout>
          <c:xMode val="edge"/>
          <c:yMode val="edge"/>
          <c:x val="8.4306321084864397E-2"/>
          <c:y val="5.409714410698662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68121172353458"/>
          <c:y val="6.0540869891263595E-2"/>
          <c:w val="0.73340441819772528"/>
          <c:h val="0.4780832083489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'Clay Center'!$B$13</c:f>
              <c:strCache>
                <c:ptCount val="1"/>
                <c:pt idx="0">
                  <c:v>change in NDRE/#N applied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'Clay Center'!$C$2:$J$3</c:f>
              <c:multiLvlStrCache>
                <c:ptCount val="8"/>
                <c:lvl>
                  <c:pt idx="0">
                    <c:v>Sensor</c:v>
                  </c:pt>
                  <c:pt idx="1">
                    <c:v>Sensor</c:v>
                  </c:pt>
                  <c:pt idx="2">
                    <c:v>Sensor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Model</c:v>
                  </c:pt>
                  <c:pt idx="6">
                    <c:v>Model</c:v>
                  </c:pt>
                  <c:pt idx="7">
                    <c:v>Model</c:v>
                  </c:pt>
                </c:lvl>
                <c:lvl>
                  <c:pt idx="0">
                    <c:v>Lds, Lpop</c:v>
                  </c:pt>
                  <c:pt idx="1">
                    <c:v>Lds, Hpop</c:v>
                  </c:pt>
                  <c:pt idx="2">
                    <c:v>Hds, Lpop</c:v>
                  </c:pt>
                  <c:pt idx="3">
                    <c:v>Hds, Hpop</c:v>
                  </c:pt>
                  <c:pt idx="4">
                    <c:v>Lds, Lpop</c:v>
                  </c:pt>
                  <c:pt idx="5">
                    <c:v>Lds, Hpop</c:v>
                  </c:pt>
                  <c:pt idx="6">
                    <c:v>Hds, Lpop</c:v>
                  </c:pt>
                  <c:pt idx="7">
                    <c:v>Hds, Hpop</c:v>
                  </c:pt>
                </c:lvl>
              </c:multiLvlStrCache>
            </c:multiLvlStrRef>
          </c:cat>
          <c:val>
            <c:numRef>
              <c:f>'Clay Center'!$C$13:$J$13</c:f>
              <c:numCache>
                <c:formatCode>0.00000</c:formatCode>
                <c:ptCount val="8"/>
                <c:pt idx="0">
                  <c:v>4.6527777777777897E-4</c:v>
                </c:pt>
                <c:pt idx="1">
                  <c:v>5.6500000000000213E-4</c:v>
                </c:pt>
                <c:pt idx="2">
                  <c:v>8.1666666666666921E-4</c:v>
                </c:pt>
                <c:pt idx="3">
                  <c:v>6.1842105263157506E-4</c:v>
                </c:pt>
                <c:pt idx="4">
                  <c:v>1.4489795918367393E-4</c:v>
                </c:pt>
                <c:pt idx="5">
                  <c:v>1.3163580246913605E-4</c:v>
                </c:pt>
                <c:pt idx="6">
                  <c:v>9.3932038834950807E-5</c:v>
                </c:pt>
                <c:pt idx="7">
                  <c:v>1.4732142857142754E-4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106688"/>
        <c:axId val="91108480"/>
      </c:barChart>
      <c:catAx>
        <c:axId val="9110668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crossAx val="91108480"/>
        <c:crosses val="autoZero"/>
        <c:auto val="1"/>
        <c:lblAlgn val="ctr"/>
        <c:lblOffset val="100"/>
        <c:noMultiLvlLbl val="1"/>
      </c:catAx>
      <c:valAx>
        <c:axId val="91108480"/>
        <c:scaling>
          <c:orientation val="minMax"/>
          <c:max val="7.0000000000000019E-3"/>
          <c:min val="0"/>
        </c:scaling>
        <c:delete val="0"/>
        <c:axPos val="l"/>
        <c:majorGridlines/>
        <c:numFmt formatCode="0.000" sourceLinked="0"/>
        <c:majorTickMark val="out"/>
        <c:minorTickMark val="none"/>
        <c:tickLblPos val="nextTo"/>
        <c:crossAx val="91106688"/>
        <c:crosses val="autoZero"/>
        <c:crossBetween val="between"/>
        <c:majorUnit val="2.0000000000000005E-3"/>
        <c:minorUnit val="2.0000000000000006E-4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Merrick</a:t>
            </a:r>
            <a:r>
              <a:rPr lang="en-US" sz="1600" baseline="0"/>
              <a:t> County</a:t>
            </a:r>
            <a:endParaRPr lang="en-US" sz="1600"/>
          </a:p>
        </c:rich>
      </c:tx>
      <c:layout>
        <c:manualLayout>
          <c:xMode val="edge"/>
          <c:yMode val="edge"/>
          <c:x val="4.8791666666666671E-2"/>
          <c:y val="7.936507936507936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13178040244971"/>
          <c:y val="6.0540869891263595E-2"/>
          <c:w val="0.73435608048993872"/>
          <c:h val="0.38356924134483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Daberkow!$B$13</c:f>
              <c:strCache>
                <c:ptCount val="1"/>
                <c:pt idx="0">
                  <c:v>Change in NDRE/# N applied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cat>
            <c:multiLvlStrRef>
              <c:f>Daberkow!$C$3:$J$4</c:f>
              <c:multiLvlStrCache>
                <c:ptCount val="8"/>
                <c:lvl>
                  <c:pt idx="0">
                    <c:v>Sensor</c:v>
                  </c:pt>
                  <c:pt idx="1">
                    <c:v>Sensor</c:v>
                  </c:pt>
                  <c:pt idx="2">
                    <c:v>Sensor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Model</c:v>
                  </c:pt>
                  <c:pt idx="6">
                    <c:v>Model</c:v>
                  </c:pt>
                  <c:pt idx="7">
                    <c:v>Model</c:v>
                  </c:pt>
                </c:lvl>
                <c:lvl>
                  <c:pt idx="0">
                    <c:v>Lds, Lpop</c:v>
                  </c:pt>
                  <c:pt idx="1">
                    <c:v>Lds, Hpop</c:v>
                  </c:pt>
                  <c:pt idx="2">
                    <c:v>Hds, Lpop</c:v>
                  </c:pt>
                  <c:pt idx="3">
                    <c:v>Hds, Hpop</c:v>
                  </c:pt>
                  <c:pt idx="4">
                    <c:v>Lds, Lpop</c:v>
                  </c:pt>
                  <c:pt idx="5">
                    <c:v>Lds, Hpop</c:v>
                  </c:pt>
                  <c:pt idx="6">
                    <c:v>Hds, Lpop</c:v>
                  </c:pt>
                  <c:pt idx="7">
                    <c:v>Hds, Hpop</c:v>
                  </c:pt>
                </c:lvl>
              </c:multiLvlStrCache>
            </c:multiLvlStrRef>
          </c:cat>
          <c:val>
            <c:numRef>
              <c:f>Daberkow!$C$13:$J$13</c:f>
              <c:numCache>
                <c:formatCode>0.0000</c:formatCode>
                <c:ptCount val="8"/>
                <c:pt idx="0">
                  <c:v>6.3382352941176445E-3</c:v>
                </c:pt>
                <c:pt idx="1">
                  <c:v>2.4554054054054049E-3</c:v>
                </c:pt>
                <c:pt idx="2">
                  <c:v>2.3080882352941182E-3</c:v>
                </c:pt>
                <c:pt idx="3">
                  <c:v>2.3087837837837831E-3</c:v>
                </c:pt>
                <c:pt idx="4">
                  <c:v>1.1170454545454541E-3</c:v>
                </c:pt>
                <c:pt idx="5">
                  <c:v>1.113613861386138E-3</c:v>
                </c:pt>
                <c:pt idx="6">
                  <c:v>6.8519736842105193E-4</c:v>
                </c:pt>
                <c:pt idx="7">
                  <c:v>6.932038834951453E-4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1159552"/>
        <c:axId val="91161344"/>
      </c:barChart>
      <c:catAx>
        <c:axId val="91159552"/>
        <c:scaling>
          <c:orientation val="minMax"/>
        </c:scaling>
        <c:delete val="0"/>
        <c:axPos val="b"/>
        <c:majorTickMark val="out"/>
        <c:minorTickMark val="none"/>
        <c:tickLblPos val="nextTo"/>
        <c:crossAx val="91161344"/>
        <c:crosses val="autoZero"/>
        <c:auto val="1"/>
        <c:lblAlgn val="ctr"/>
        <c:lblOffset val="100"/>
        <c:noMultiLvlLbl val="1"/>
      </c:catAx>
      <c:valAx>
        <c:axId val="91161344"/>
        <c:scaling>
          <c:orientation val="minMax"/>
          <c:max val="7.0000000000000019E-3"/>
          <c:min val="0"/>
        </c:scaling>
        <c:delete val="0"/>
        <c:axPos val="l"/>
        <c:majorGridlines/>
        <c:numFmt formatCode="0.000" sourceLinked="0"/>
        <c:majorTickMark val="out"/>
        <c:minorTickMark val="none"/>
        <c:tickLblPos val="nextTo"/>
        <c:crossAx val="91159552"/>
        <c:crosses val="autoZero"/>
        <c:crossBetween val="between"/>
        <c:majorUnit val="2.0000000000000005E-3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Valley City</a:t>
            </a:r>
          </a:p>
        </c:rich>
      </c:tx>
      <c:layout>
        <c:manualLayout>
          <c:xMode val="edge"/>
          <c:yMode val="edge"/>
          <c:x val="9.0572944006999126E-2"/>
          <c:y val="7.936507936507936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959623797025371"/>
          <c:y val="6.0540869891263595E-2"/>
          <c:w val="0.73425109361329832"/>
          <c:h val="0.49792447819022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'Valley City'!$B$12</c:f>
              <c:strCache>
                <c:ptCount val="1"/>
                <c:pt idx="0">
                  <c:v>Change in NDRE/# N applied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'Valley City'!$C$2:$J$3</c:f>
              <c:multiLvlStrCache>
                <c:ptCount val="8"/>
                <c:lvl>
                  <c:pt idx="0">
                    <c:v>Sensor</c:v>
                  </c:pt>
                  <c:pt idx="1">
                    <c:v>Sensor</c:v>
                  </c:pt>
                  <c:pt idx="2">
                    <c:v>Sensor</c:v>
                  </c:pt>
                  <c:pt idx="3">
                    <c:v>Sensor</c:v>
                  </c:pt>
                  <c:pt idx="4">
                    <c:v>Model</c:v>
                  </c:pt>
                  <c:pt idx="5">
                    <c:v>Model</c:v>
                  </c:pt>
                  <c:pt idx="6">
                    <c:v>Model</c:v>
                  </c:pt>
                  <c:pt idx="7">
                    <c:v>Model</c:v>
                  </c:pt>
                </c:lvl>
                <c:lvl>
                  <c:pt idx="0">
                    <c:v>Lds, Lpop</c:v>
                  </c:pt>
                  <c:pt idx="1">
                    <c:v>Lds, Hpop</c:v>
                  </c:pt>
                  <c:pt idx="2">
                    <c:v>Hds, Lpop</c:v>
                  </c:pt>
                  <c:pt idx="3">
                    <c:v>Hds, Hpop</c:v>
                  </c:pt>
                  <c:pt idx="4">
                    <c:v>Lds, Lpop</c:v>
                  </c:pt>
                  <c:pt idx="5">
                    <c:v>Lds, Hpop</c:v>
                  </c:pt>
                  <c:pt idx="6">
                    <c:v>Hds, Lpop</c:v>
                  </c:pt>
                  <c:pt idx="7">
                    <c:v>Hds, Hpop</c:v>
                  </c:pt>
                </c:lvl>
              </c:multiLvlStrCache>
            </c:multiLvlStrRef>
          </c:cat>
          <c:val>
            <c:numRef>
              <c:f>'Valley City'!$C$12:$J$12</c:f>
              <c:numCache>
                <c:formatCode>0.0000</c:formatCode>
                <c:ptCount val="8"/>
                <c:pt idx="0">
                  <c:v>4.7504999999999995E-3</c:v>
                </c:pt>
                <c:pt idx="1">
                  <c:v>4.4604166666666672E-3</c:v>
                </c:pt>
                <c:pt idx="2">
                  <c:v>4.5983490566037745E-3</c:v>
                </c:pt>
                <c:pt idx="3">
                  <c:v>4.8076388888888882E-3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  <c:pt idx="7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230208"/>
        <c:axId val="91231744"/>
      </c:barChart>
      <c:catAx>
        <c:axId val="91230208"/>
        <c:scaling>
          <c:orientation val="minMax"/>
        </c:scaling>
        <c:delete val="0"/>
        <c:axPos val="b"/>
        <c:majorTickMark val="out"/>
        <c:minorTickMark val="none"/>
        <c:tickLblPos val="nextTo"/>
        <c:crossAx val="91231744"/>
        <c:crosses val="autoZero"/>
        <c:auto val="1"/>
        <c:lblAlgn val="ctr"/>
        <c:lblOffset val="100"/>
        <c:noMultiLvlLbl val="1"/>
      </c:catAx>
      <c:valAx>
        <c:axId val="91231744"/>
        <c:scaling>
          <c:orientation val="minMax"/>
          <c:max val="7.0000000000000019E-3"/>
          <c:min val="0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0.0000" sourceLinked="1"/>
        <c:majorTickMark val="out"/>
        <c:minorTickMark val="none"/>
        <c:tickLblPos val="nextTo"/>
        <c:crossAx val="91230208"/>
        <c:crosses val="autoZero"/>
        <c:crossBetween val="between"/>
        <c:majorUnit val="2.0000000000000005E-3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2B9F-1869-42F7-ABE9-E3746FE8DCF1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E000C-63DE-4216-896C-572F6C79B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7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51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4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7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19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36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7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57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74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2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60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90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88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34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2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51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Henry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4B24C27-6528-4F99-B93E-40C2B56A5879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latin typeface="Arial" pitchFamily="34" charset="0"/>
              </a:rPr>
              <a:t>Henry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4B24C27-6528-4F99-B93E-40C2B56A5879}" type="slidenum">
              <a:rPr lang="en-US" altLang="en-US" sz="1200" smtClean="0"/>
              <a:pPr/>
              <a:t>5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1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5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36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Partial factor productivity for N was calculated by dividing yield by total fertilizer N rate. 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Agronomic efficiency was calculated by taking the difference in yield between the fertilized treatment and the check and dividing by total N application.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E000C-63DE-4216-896C-572F6C79B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40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9746AD3-5C9F-43C8-9F2A-211CB45B1ED6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BC166E-C4AD-410C-920F-529A2217A83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5" Type="http://schemas.openxmlformats.org/officeDocument/2006/relationships/image" Target="../media/image17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0574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Interactions of Nitrogen Management Strategy with Corn Hybrid and Population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495800"/>
            <a:ext cx="7854696" cy="1752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Franzen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North Dakota State University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Newell Kitchen – USDA-ARS, Columbia, MO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Stevens, Richard Ferguson – University of Nebraska-Lincoln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7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04088"/>
            <a:ext cx="8534400" cy="89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2012 Partial </a:t>
            </a:r>
            <a:r>
              <a:rPr lang="en-US" dirty="0"/>
              <a:t>Factor Productivity of N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48736"/>
            <a:ext cx="2743200" cy="218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934148"/>
              </p:ext>
            </p:extLst>
          </p:nvPr>
        </p:nvGraphicFramePr>
        <p:xfrm>
          <a:off x="228600" y="1828800"/>
          <a:ext cx="2743200" cy="2161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SPW 12.0 Graph" r:id="rId5" imgW="5416181" imgH="4268910" progId="SigmaPlotGraphicObject.11">
                  <p:embed/>
                </p:oleObj>
              </mc:Choice>
              <mc:Fallback>
                <p:oleObj name="SPW 12.0 Graph" r:id="rId5" imgW="5416181" imgH="426891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1828800"/>
                        <a:ext cx="2743200" cy="2161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215460"/>
              </p:ext>
            </p:extLst>
          </p:nvPr>
        </p:nvGraphicFramePr>
        <p:xfrm>
          <a:off x="3238500" y="4524845"/>
          <a:ext cx="2743200" cy="210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SPW 12.0 Graph" r:id="rId7" imgW="5564052" imgH="4268550" progId="SigmaPlotGraphicObject.11">
                  <p:embed/>
                </p:oleObj>
              </mc:Choice>
              <mc:Fallback>
                <p:oleObj name="SPW 12.0 Graph" r:id="rId7" imgW="5564052" imgH="426855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8500" y="4524845"/>
                        <a:ext cx="2743200" cy="210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696690"/>
              </p:ext>
            </p:extLst>
          </p:nvPr>
        </p:nvGraphicFramePr>
        <p:xfrm>
          <a:off x="3238500" y="1866454"/>
          <a:ext cx="2743200" cy="209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SPW 12.0 Graph" r:id="rId9" imgW="5564052" imgH="4250554" progId="SigmaPlotGraphicObject.11">
                  <p:embed/>
                </p:oleObj>
              </mc:Choice>
              <mc:Fallback>
                <p:oleObj name="SPW 12.0 Graph" r:id="rId9" imgW="5564052" imgH="4250554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38500" y="1866454"/>
                        <a:ext cx="2743200" cy="2095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572574"/>
              </p:ext>
            </p:extLst>
          </p:nvPr>
        </p:nvGraphicFramePr>
        <p:xfrm>
          <a:off x="6172200" y="1857845"/>
          <a:ext cx="2743200" cy="210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SPW 12.0 Graph" r:id="rId11" imgW="5564052" imgH="4268550" progId="SigmaPlotGraphicObject.11">
                  <p:embed/>
                </p:oleObj>
              </mc:Choice>
              <mc:Fallback>
                <p:oleObj name="SPW 12.0 Graph" r:id="rId11" imgW="5564052" imgH="4268550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72200" y="1857845"/>
                        <a:ext cx="2743200" cy="2104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47541"/>
              </p:ext>
            </p:extLst>
          </p:nvPr>
        </p:nvGraphicFramePr>
        <p:xfrm>
          <a:off x="6172200" y="4535020"/>
          <a:ext cx="2743200" cy="209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SPW 12.0 Graph" r:id="rId13" imgW="5564052" imgH="4248755" progId="SigmaPlotGraphicObject.11">
                  <p:embed/>
                </p:oleObj>
              </mc:Choice>
              <mc:Fallback>
                <p:oleObj name="SPW 12.0 Graph" r:id="rId13" imgW="5564052" imgH="4248755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72200" y="4535020"/>
                        <a:ext cx="2743200" cy="2094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2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04088"/>
            <a:ext cx="8763000" cy="1124712"/>
          </a:xfrm>
        </p:spPr>
        <p:txBody>
          <a:bodyPr>
            <a:noAutofit/>
          </a:bodyPr>
          <a:lstStyle/>
          <a:p>
            <a:r>
              <a:rPr lang="en-US" sz="3800" dirty="0" smtClean="0"/>
              <a:t>2012 Grain Yield—N Strategy/Hybrid Effects</a:t>
            </a:r>
            <a:endParaRPr lang="en-US" sz="3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440727"/>
              </p:ext>
            </p:extLst>
          </p:nvPr>
        </p:nvGraphicFramePr>
        <p:xfrm>
          <a:off x="228600" y="2006629"/>
          <a:ext cx="2807208" cy="210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SPW 12.0 Graph" r:id="rId4" imgW="5641766" imgH="4236518" progId="SigmaPlotGraphicObject.11">
                  <p:embed/>
                </p:oleObj>
              </mc:Choice>
              <mc:Fallback>
                <p:oleObj name="SPW 12.0 Graph" r:id="rId4" imgW="5641766" imgH="423651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2006629"/>
                        <a:ext cx="2807208" cy="2108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85925"/>
              </p:ext>
            </p:extLst>
          </p:nvPr>
        </p:nvGraphicFramePr>
        <p:xfrm>
          <a:off x="228600" y="4528338"/>
          <a:ext cx="2807208" cy="210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SPW 12.0 Graph" r:id="rId6" imgW="5641766" imgH="4223201" progId="SigmaPlotGraphicObject.11">
                  <p:embed/>
                </p:oleObj>
              </mc:Choice>
              <mc:Fallback>
                <p:oleObj name="SPW 12.0 Graph" r:id="rId6" imgW="5641766" imgH="4223201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4528338"/>
                        <a:ext cx="2807208" cy="210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529644"/>
              </p:ext>
            </p:extLst>
          </p:nvPr>
        </p:nvGraphicFramePr>
        <p:xfrm>
          <a:off x="3200400" y="2006629"/>
          <a:ext cx="2807208" cy="210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SPW 12.0 Graph" r:id="rId8" imgW="5641766" imgH="4236518" progId="SigmaPlotGraphicObject.11">
                  <p:embed/>
                </p:oleObj>
              </mc:Choice>
              <mc:Fallback>
                <p:oleObj name="SPW 12.0 Graph" r:id="rId8" imgW="5641766" imgH="423651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0400" y="2006629"/>
                        <a:ext cx="2807208" cy="2108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99986"/>
              </p:ext>
            </p:extLst>
          </p:nvPr>
        </p:nvGraphicFramePr>
        <p:xfrm>
          <a:off x="3200400" y="4528338"/>
          <a:ext cx="2807208" cy="210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SPW 12.0 Graph" r:id="rId10" imgW="5641766" imgH="4222841" progId="SigmaPlotGraphicObject.11">
                  <p:embed/>
                </p:oleObj>
              </mc:Choice>
              <mc:Fallback>
                <p:oleObj name="SPW 12.0 Graph" r:id="rId10" imgW="5641766" imgH="4222841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00400" y="4528338"/>
                        <a:ext cx="2807208" cy="210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770891"/>
              </p:ext>
            </p:extLst>
          </p:nvPr>
        </p:nvGraphicFramePr>
        <p:xfrm>
          <a:off x="6172200" y="4521229"/>
          <a:ext cx="2807208" cy="2108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SPW 12.0 Graph" r:id="rId12" imgW="5641766" imgH="4236518" progId="SigmaPlotGraphicObject.11">
                  <p:embed/>
                </p:oleObj>
              </mc:Choice>
              <mc:Fallback>
                <p:oleObj name="SPW 12.0 Graph" r:id="rId12" imgW="5641766" imgH="4236518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72200" y="4521229"/>
                        <a:ext cx="2807208" cy="2108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979961"/>
              </p:ext>
            </p:extLst>
          </p:nvPr>
        </p:nvGraphicFramePr>
        <p:xfrm>
          <a:off x="6172200" y="2013738"/>
          <a:ext cx="2807208" cy="210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SPW 12.0 Graph" r:id="rId14" imgW="5641766" imgH="4223201" progId="SigmaPlotGraphicObject.11">
                  <p:embed/>
                </p:oleObj>
              </mc:Choice>
              <mc:Fallback>
                <p:oleObj name="SPW 12.0 Graph" r:id="rId14" imgW="5641766" imgH="4223201" progId="SigmaPlotGraphicObjec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72200" y="2013738"/>
                        <a:ext cx="2807208" cy="210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52800" y="4038600"/>
            <a:ext cx="2667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* Sensor treatments for reps 2, 3, 4 had incorrect N application</a:t>
            </a:r>
            <a:endParaRPr 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611779"/>
            <a:ext cx="14478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*Error bars are </a:t>
            </a:r>
            <a:r>
              <a:rPr lang="en-US" sz="1000" dirty="0" err="1" smtClean="0"/>
              <a:t>std</a:t>
            </a:r>
            <a:r>
              <a:rPr lang="en-US" sz="1000" dirty="0" smtClean="0"/>
              <a:t> error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442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of Maize-N to include in-season weather data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42159"/>
            <a:ext cx="7191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6337" y="381000"/>
            <a:ext cx="2180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Nebraska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943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1, 2013</a:t>
            </a:r>
          </a:p>
          <a:p>
            <a:r>
              <a:rPr lang="en-US" dirty="0" smtClean="0"/>
              <a:t>Merrick Co.</a:t>
            </a:r>
            <a:endParaRPr lang="en-US" dirty="0"/>
          </a:p>
        </p:txBody>
      </p:sp>
      <p:pic>
        <p:nvPicPr>
          <p:cNvPr id="1026" name="Picture 2" descr="C:\Users\S-LSTEVE10\Pictures\Research\2013\Nebraska\DSC_02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r="15613"/>
          <a:stretch/>
        </p:blipFill>
        <p:spPr bwMode="auto">
          <a:xfrm>
            <a:off x="228600" y="1189847"/>
            <a:ext cx="5715000" cy="475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S-LSTEVE10\Pictures\Research\2013\Nebraska\DSC_0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1" r="27825"/>
          <a:stretch/>
        </p:blipFill>
        <p:spPr bwMode="auto">
          <a:xfrm>
            <a:off x="6248400" y="451532"/>
            <a:ext cx="261473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S-LSTEVE10\Pictures\Research\2013\Nebraska\DSC_01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6" t="3326" r="22182"/>
          <a:stretch/>
        </p:blipFill>
        <p:spPr bwMode="auto">
          <a:xfrm>
            <a:off x="6229507" y="3352799"/>
            <a:ext cx="2614731" cy="3353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6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-LSTEVE10\Pictures\Research\2013\Missouri\DSC_0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 t="9838" r="15148"/>
          <a:stretch/>
        </p:blipFill>
        <p:spPr bwMode="auto">
          <a:xfrm>
            <a:off x="3326460" y="1130834"/>
            <a:ext cx="5617028" cy="473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64714" y="6096000"/>
            <a:ext cx="1394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July 16, 2013 </a:t>
            </a:r>
          </a:p>
          <a:p>
            <a:pPr algn="r"/>
            <a:r>
              <a:rPr lang="en-US" dirty="0" smtClean="0"/>
              <a:t>Bay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56337" y="421982"/>
            <a:ext cx="2031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Missouri</a:t>
            </a:r>
            <a:endParaRPr lang="en-US" b="1" dirty="0"/>
          </a:p>
        </p:txBody>
      </p:sp>
      <p:pic>
        <p:nvPicPr>
          <p:cNvPr id="2052" name="Picture 4" descr="C:\Users\S-LSTEVE10\Pictures\Research\2013\Missouri\DSC_00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7" b="23502"/>
          <a:stretch/>
        </p:blipFill>
        <p:spPr bwMode="auto">
          <a:xfrm>
            <a:off x="278393" y="3896432"/>
            <a:ext cx="2945460" cy="219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-LSTEVE10\Pictures\Research\2013\Missouri\DSC_005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 t="27101" r="20070"/>
          <a:stretch/>
        </p:blipFill>
        <p:spPr bwMode="auto">
          <a:xfrm>
            <a:off x="292802" y="1130834"/>
            <a:ext cx="2936814" cy="2637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5692" y="457200"/>
            <a:ext cx="306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North Dakota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85057" y="6096000"/>
            <a:ext cx="1245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3, 2013</a:t>
            </a:r>
          </a:p>
          <a:p>
            <a:r>
              <a:rPr lang="en-US" dirty="0" smtClean="0"/>
              <a:t>Valley City</a:t>
            </a:r>
            <a:endParaRPr lang="en-US" dirty="0"/>
          </a:p>
        </p:txBody>
      </p:sp>
      <p:pic>
        <p:nvPicPr>
          <p:cNvPr id="3074" name="Picture 2" descr="C:\Users\S-LSTEVE10\Pictures\Research\2013\North Dakota\DSC_0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1732" r="16045" b="18600"/>
          <a:stretch/>
        </p:blipFill>
        <p:spPr bwMode="auto">
          <a:xfrm>
            <a:off x="5867400" y="3505200"/>
            <a:ext cx="3064181" cy="200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S-LSTEVE10\Pictures\Research\2013\North Dakota\DSC_00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14690" r="14050" b="22053"/>
          <a:stretch/>
        </p:blipFill>
        <p:spPr bwMode="auto">
          <a:xfrm>
            <a:off x="5867400" y="1268845"/>
            <a:ext cx="3059136" cy="2048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S-LSTEVE10\Pictures\Research\2013\North Dakota\DSC_02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t="16967" r="24729" b="9205"/>
          <a:stretch/>
        </p:blipFill>
        <p:spPr bwMode="auto">
          <a:xfrm>
            <a:off x="147903" y="1268845"/>
            <a:ext cx="5452110" cy="3951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15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 smtClean="0"/>
              <a:t>Nebraska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463046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08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 smtClean="0"/>
              <a:t>Nebraska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365685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97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/>
              <a:t>Missouri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576374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964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/>
              <a:t>Missouri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536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two different N rate recommendation strategies (sensor vs. model) compare across a broad region?</a:t>
            </a:r>
          </a:p>
          <a:p>
            <a:r>
              <a:rPr lang="en-US" dirty="0" smtClean="0"/>
              <a:t>What are the interactions among N rate strategy, corn hybrid and population across this region?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6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 smtClean="0"/>
              <a:t>North Dakota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771699"/>
              </p:ext>
            </p:extLst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3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Vegetation Indices and Nitrogen Rate</a:t>
            </a:r>
            <a:br>
              <a:rPr lang="en-US" sz="3600" dirty="0"/>
            </a:br>
            <a:r>
              <a:rPr lang="en-US" sz="3600" dirty="0" smtClean="0"/>
              <a:t>North Dakota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87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Change in NDRE Relative to N Applied</a:t>
            </a:r>
            <a:endParaRPr lang="en-US" sz="4000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119493"/>
              </p:ext>
            </p:extLst>
          </p:nvPr>
        </p:nvGraphicFramePr>
        <p:xfrm>
          <a:off x="0" y="838200"/>
          <a:ext cx="9144000" cy="12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669383"/>
              </p:ext>
            </p:extLst>
          </p:nvPr>
        </p:nvGraphicFramePr>
        <p:xfrm>
          <a:off x="0" y="2023110"/>
          <a:ext cx="9144000" cy="12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101844"/>
              </p:ext>
            </p:extLst>
          </p:nvPr>
        </p:nvGraphicFramePr>
        <p:xfrm>
          <a:off x="0" y="4392930"/>
          <a:ext cx="9144000" cy="12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13418"/>
              </p:ext>
            </p:extLst>
          </p:nvPr>
        </p:nvGraphicFramePr>
        <p:xfrm>
          <a:off x="0" y="3208020"/>
          <a:ext cx="9144000" cy="12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7827338"/>
              </p:ext>
            </p:extLst>
          </p:nvPr>
        </p:nvGraphicFramePr>
        <p:xfrm>
          <a:off x="0" y="5577840"/>
          <a:ext cx="9144000" cy="128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42265" y="533400"/>
            <a:ext cx="668253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(NDRE post-</a:t>
            </a:r>
            <a:r>
              <a:rPr lang="en-US" dirty="0" err="1" smtClean="0"/>
              <a:t>sidedress</a:t>
            </a:r>
            <a:r>
              <a:rPr lang="en-US" dirty="0" smtClean="0"/>
              <a:t> – NDRE at </a:t>
            </a:r>
            <a:r>
              <a:rPr lang="en-US" dirty="0" err="1" smtClean="0"/>
              <a:t>sidedress</a:t>
            </a:r>
            <a:r>
              <a:rPr lang="en-US" dirty="0" smtClean="0"/>
              <a:t>)/#N applied in season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visually obvious treatment differences, better stands and water conditions</a:t>
            </a:r>
          </a:p>
          <a:p>
            <a:r>
              <a:rPr lang="en-US" dirty="0" smtClean="0"/>
              <a:t>Model called for more N at 4 out of 6 sites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685800"/>
            <a:ext cx="2819400" cy="1143000"/>
          </a:xfrm>
        </p:spPr>
        <p:txBody>
          <a:bodyPr/>
          <a:lstStyle/>
          <a:p>
            <a:r>
              <a:rPr lang="en-US" dirty="0" smtClean="0"/>
              <a:t>Locations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526172" cy="623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5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Nitrogen Rate Strategies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t="7468" r="18401" b="11785"/>
          <a:stretch/>
        </p:blipFill>
        <p:spPr bwMode="auto">
          <a:xfrm>
            <a:off x="1597199" y="2362199"/>
            <a:ext cx="5949602" cy="409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228600" y="1676400"/>
            <a:ext cx="8686800" cy="68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700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9pPr>
          </a:lstStyle>
          <a:p>
            <a:r>
              <a:rPr lang="en-US" sz="2800" b="1" kern="0" dirty="0" smtClean="0"/>
              <a:t>Maize-N Model : </a:t>
            </a:r>
            <a:r>
              <a:rPr lang="en-US" altLang="en-US" sz="2800" b="1" dirty="0" smtClean="0"/>
              <a:t>Nitrogen </a:t>
            </a:r>
            <a:r>
              <a:rPr lang="en-US" altLang="en-US" sz="2800" b="1" dirty="0"/>
              <a:t>Rate Recommendation for Maize</a:t>
            </a:r>
            <a:r>
              <a:rPr lang="en-US" altLang="en-US" sz="2800" dirty="0"/>
              <a:t> </a:t>
            </a:r>
            <a:endParaRPr lang="en-US" altLang="en-US" sz="2800" dirty="0" smtClean="0"/>
          </a:p>
          <a:p>
            <a:r>
              <a:rPr lang="en-US" sz="2800" dirty="0" smtClean="0"/>
              <a:t>Based </a:t>
            </a:r>
            <a:r>
              <a:rPr lang="en-US" sz="2800" dirty="0"/>
              <a:t>on the Hybrid-Maize crop growth model; use of local, historic weather data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597199" y="6466505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+mj-lt"/>
              </a:rPr>
              <a:t>(Yang, H.S., et al., UNL, 2008)</a:t>
            </a:r>
          </a:p>
        </p:txBody>
      </p:sp>
    </p:spTree>
    <p:extLst>
      <p:ext uri="{BB962C8B-B14F-4D97-AF65-F5344CB8AC3E}">
        <p14:creationId xmlns:p14="http://schemas.microsoft.com/office/powerpoint/2010/main" val="4902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Nitrogen Rate Strategies</a:t>
            </a:r>
          </a:p>
        </p:txBody>
      </p:sp>
      <p:pic>
        <p:nvPicPr>
          <p:cNvPr id="6" name="Content Placeholder 3" descr="C:\Users\S-LSTEVE10\Pictures\Research\DSC04927.JPG"/>
          <p:cNvPicPr>
            <a:picLocks noGrp="1"/>
          </p:cNvPicPr>
          <p:nvPr>
            <p:ph idx="1"/>
          </p:nvPr>
        </p:nvPicPr>
        <p:blipFill rotWithShape="1">
          <a:blip r:embed="rId3"/>
          <a:srcRect l="36642" t="13961" r="13103"/>
          <a:stretch/>
        </p:blipFill>
        <p:spPr>
          <a:xfrm>
            <a:off x="2971800" y="2492829"/>
            <a:ext cx="3105150" cy="409302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16002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URWGroteskTBol" pitchFamily="-4" charset="0"/>
                <a:ea typeface="ＭＳ Ｐゴシック" pitchFamily="-4" charset="-128"/>
              </a:defRPr>
            </a:lvl9pPr>
          </a:lstStyle>
          <a:p>
            <a:r>
              <a:rPr lang="en-US" sz="2000" b="1" dirty="0" smtClean="0"/>
              <a:t>Sensor</a:t>
            </a:r>
            <a:r>
              <a:rPr lang="en-US" sz="2000" b="1" dirty="0"/>
              <a:t>: Holland Scientific </a:t>
            </a:r>
            <a:r>
              <a:rPr lang="en-US" sz="2000" b="1" dirty="0" err="1"/>
              <a:t>RapidScan</a:t>
            </a:r>
            <a:r>
              <a:rPr lang="en-US" sz="2000" b="1" dirty="0"/>
              <a:t> (3 band: red, red-edge, </a:t>
            </a:r>
            <a:r>
              <a:rPr lang="en-US" sz="2000" b="1" dirty="0" smtClean="0"/>
              <a:t>NIR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Schepers</a:t>
            </a:r>
            <a:r>
              <a:rPr lang="en-US" sz="2000" dirty="0" smtClean="0"/>
              <a:t>/Holland </a:t>
            </a:r>
            <a:r>
              <a:rPr lang="en-US" sz="2000" dirty="0"/>
              <a:t>algorithm for N rate calculation; growth stage target V9-10</a:t>
            </a:r>
            <a:r>
              <a:rPr lang="en-US" sz="2000" dirty="0" smtClean="0"/>
              <a:t>.</a:t>
            </a:r>
            <a:endParaRPr lang="en-US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5105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Rate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 N rate 0-75 </a:t>
            </a:r>
            <a:r>
              <a:rPr lang="en-US" dirty="0" err="1" smtClean="0"/>
              <a:t>lb</a:t>
            </a:r>
            <a:r>
              <a:rPr lang="en-US" dirty="0" smtClean="0"/>
              <a:t>/acre, depending on site (applied at or prior to planting).</a:t>
            </a:r>
          </a:p>
          <a:p>
            <a:r>
              <a:rPr lang="en-US" dirty="0" smtClean="0"/>
              <a:t>In-season N applied immediately after sensing at V9-V10 growth stage.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Hybrid: High drought tolerance, low drought tolerance.</a:t>
            </a:r>
          </a:p>
          <a:p>
            <a:r>
              <a:rPr lang="en-US" dirty="0" smtClean="0"/>
              <a:t>Population: 32,000 &amp; 42,000 plants/acre.</a:t>
            </a:r>
          </a:p>
          <a:p>
            <a:r>
              <a:rPr lang="en-US" dirty="0" smtClean="0"/>
              <a:t>Nitrogen rate: unfertilized check, high N reference, Maize-N model rate, canopy sensor rate.</a:t>
            </a:r>
          </a:p>
          <a:p>
            <a:r>
              <a:rPr lang="en-US" dirty="0" smtClean="0"/>
              <a:t>Location: Three states, each with a high yield and a moderate yield potential site.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52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Weather conditions – warm and dry</a:t>
            </a:r>
          </a:p>
          <a:p>
            <a:pPr lvl="1"/>
            <a:r>
              <a:rPr lang="en-US" dirty="0" smtClean="0"/>
              <a:t>Mineralization in Nebraska, large available N</a:t>
            </a:r>
          </a:p>
          <a:p>
            <a:pPr lvl="1"/>
            <a:r>
              <a:rPr lang="en-US" dirty="0" smtClean="0"/>
              <a:t>Large amount of drought stress in Missouri</a:t>
            </a:r>
          </a:p>
          <a:p>
            <a:pPr lvl="1"/>
            <a:r>
              <a:rPr lang="en-US" dirty="0" smtClean="0"/>
              <a:t>Difficult planting conditions leading to poor stands in North Dakota</a:t>
            </a:r>
            <a:endParaRPr lang="en-US" dirty="0"/>
          </a:p>
          <a:p>
            <a:r>
              <a:rPr lang="en-US" dirty="0" smtClean="0"/>
              <a:t>At all sites, the model strategy called for more N than the sensor strategy</a:t>
            </a:r>
          </a:p>
          <a:p>
            <a:r>
              <a:rPr lang="en-US" dirty="0" smtClean="0"/>
              <a:t>Agronomic efficiency was not correlated to N strategy for many of the sites</a:t>
            </a:r>
          </a:p>
          <a:p>
            <a:r>
              <a:rPr lang="en-US" dirty="0" smtClean="0"/>
              <a:t>Partial factor productivity was correlated to N strategy for all sites</a:t>
            </a:r>
          </a:p>
          <a:p>
            <a:r>
              <a:rPr lang="en-US" dirty="0" smtClean="0"/>
              <a:t>Sensor treatment had higher NUE as seen by partial factor productivity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4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7053</TotalTime>
  <Words>569</Words>
  <Application>Microsoft Office PowerPoint</Application>
  <PresentationFormat>On-screen Show (4:3)</PresentationFormat>
  <Paragraphs>115</Paragraphs>
  <Slides>23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Flow</vt:lpstr>
      <vt:lpstr>SPW 12.0 Graph</vt:lpstr>
      <vt:lpstr>Interactions of Nitrogen Management Strategy with Corn Hybrid and Population </vt:lpstr>
      <vt:lpstr>Questions</vt:lpstr>
      <vt:lpstr>Locations</vt:lpstr>
      <vt:lpstr>Nitrogen Rate Strategies</vt:lpstr>
      <vt:lpstr>Nitrogen Rate Strategies</vt:lpstr>
      <vt:lpstr>Nitrogen Rate Strategies</vt:lpstr>
      <vt:lpstr>Treatments</vt:lpstr>
      <vt:lpstr>2012</vt:lpstr>
      <vt:lpstr>2012 Highlights</vt:lpstr>
      <vt:lpstr>2012 Partial Factor Productivity of N</vt:lpstr>
      <vt:lpstr>2012 Grain Yield—N Strategy/Hybrid Effects</vt:lpstr>
      <vt:lpstr>2013</vt:lpstr>
      <vt:lpstr>PowerPoint Presentation</vt:lpstr>
      <vt:lpstr>PowerPoint Presentation</vt:lpstr>
      <vt:lpstr>PowerPoint Presentation</vt:lpstr>
      <vt:lpstr>Vegetation Indices and Nitrogen Rate Nebraska</vt:lpstr>
      <vt:lpstr>Vegetation Indices and Nitrogen Rate Nebraska</vt:lpstr>
      <vt:lpstr>Vegetation Indices and Nitrogen Rate Missouri</vt:lpstr>
      <vt:lpstr>Vegetation Indices and Nitrogen Rate Missouri</vt:lpstr>
      <vt:lpstr>Vegetation Indices and Nitrogen Rate North Dakota</vt:lpstr>
      <vt:lpstr>Vegetation Indices and Nitrogen Rate North Dakota</vt:lpstr>
      <vt:lpstr>Change in NDRE Relative to N Applied</vt:lpstr>
      <vt:lpstr>2013 Highlights</vt:lpstr>
    </vt:vector>
  </TitlesOfParts>
  <Company>University of Nebraska-Lincoln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Stevens</dc:creator>
  <cp:lastModifiedBy>Laura Stevens</cp:lastModifiedBy>
  <cp:revision>32</cp:revision>
  <cp:lastPrinted>2013-08-05T14:41:06Z</cp:lastPrinted>
  <dcterms:created xsi:type="dcterms:W3CDTF">2013-07-31T18:54:03Z</dcterms:created>
  <dcterms:modified xsi:type="dcterms:W3CDTF">2013-08-06T14:02:16Z</dcterms:modified>
</cp:coreProperties>
</file>