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1"/>
    <p:sldMasterId id="2147483657" r:id="rId2"/>
    <p:sldMasterId id="2147483656" r:id="rId3"/>
  </p:sldMasterIdLst>
  <p:notesMasterIdLst>
    <p:notesMasterId r:id="rId17"/>
  </p:notesMasterIdLst>
  <p:handoutMasterIdLst>
    <p:handoutMasterId r:id="rId18"/>
  </p:handoutMasterIdLst>
  <p:sldIdLst>
    <p:sldId id="635" r:id="rId4"/>
    <p:sldId id="663" r:id="rId5"/>
    <p:sldId id="653" r:id="rId6"/>
    <p:sldId id="672" r:id="rId7"/>
    <p:sldId id="637" r:id="rId8"/>
    <p:sldId id="675" r:id="rId9"/>
    <p:sldId id="636" r:id="rId10"/>
    <p:sldId id="676" r:id="rId11"/>
    <p:sldId id="673" r:id="rId12"/>
    <p:sldId id="674" r:id="rId13"/>
    <p:sldId id="677" r:id="rId14"/>
    <p:sldId id="678" r:id="rId15"/>
    <p:sldId id="679" r:id="rId16"/>
  </p:sldIdLst>
  <p:sldSz cx="9144000" cy="6858000" type="screen4x3"/>
  <p:notesSz cx="7010400" cy="9296400"/>
  <p:custDataLst>
    <p:tags r:id="rId20"/>
  </p:custDataLst>
  <p:defaultTextStyle>
    <a:defPPr>
      <a:defRPr lang="en-US"/>
    </a:defPPr>
    <a:lvl1pPr algn="l" rtl="0" fontAlgn="base">
      <a:spcBef>
        <a:spcPct val="0"/>
      </a:spcBef>
      <a:spcAft>
        <a:spcPct val="0"/>
      </a:spcAft>
      <a:defRPr sz="2000" kern="1200">
        <a:solidFill>
          <a:schemeClr val="tx1"/>
        </a:solidFill>
        <a:latin typeface="Arial" pitchFamily="34" charset="0"/>
        <a:ea typeface="Arial Unicode MS" pitchFamily="34" charset="-128"/>
        <a:cs typeface="Arial Unicode MS" pitchFamily="34" charset="-128"/>
      </a:defRPr>
    </a:lvl1pPr>
    <a:lvl2pPr marL="457200" algn="l" rtl="0" fontAlgn="base">
      <a:spcBef>
        <a:spcPct val="0"/>
      </a:spcBef>
      <a:spcAft>
        <a:spcPct val="0"/>
      </a:spcAft>
      <a:defRPr sz="2000" kern="1200">
        <a:solidFill>
          <a:schemeClr val="tx1"/>
        </a:solidFill>
        <a:latin typeface="Arial" pitchFamily="34" charset="0"/>
        <a:ea typeface="Arial Unicode MS" pitchFamily="34" charset="-128"/>
        <a:cs typeface="Arial Unicode MS" pitchFamily="34" charset="-128"/>
      </a:defRPr>
    </a:lvl2pPr>
    <a:lvl3pPr marL="914400" algn="l" rtl="0" fontAlgn="base">
      <a:spcBef>
        <a:spcPct val="0"/>
      </a:spcBef>
      <a:spcAft>
        <a:spcPct val="0"/>
      </a:spcAft>
      <a:defRPr sz="2000" kern="1200">
        <a:solidFill>
          <a:schemeClr val="tx1"/>
        </a:solidFill>
        <a:latin typeface="Arial" pitchFamily="34" charset="0"/>
        <a:ea typeface="Arial Unicode MS" pitchFamily="34" charset="-128"/>
        <a:cs typeface="Arial Unicode MS" pitchFamily="34" charset="-128"/>
      </a:defRPr>
    </a:lvl3pPr>
    <a:lvl4pPr marL="1371600" algn="l" rtl="0" fontAlgn="base">
      <a:spcBef>
        <a:spcPct val="0"/>
      </a:spcBef>
      <a:spcAft>
        <a:spcPct val="0"/>
      </a:spcAft>
      <a:defRPr sz="2000" kern="1200">
        <a:solidFill>
          <a:schemeClr val="tx1"/>
        </a:solidFill>
        <a:latin typeface="Arial" pitchFamily="34" charset="0"/>
        <a:ea typeface="Arial Unicode MS" pitchFamily="34" charset="-128"/>
        <a:cs typeface="Arial Unicode MS" pitchFamily="34" charset="-128"/>
      </a:defRPr>
    </a:lvl4pPr>
    <a:lvl5pPr marL="1828800" algn="l" rtl="0" fontAlgn="base">
      <a:spcBef>
        <a:spcPct val="0"/>
      </a:spcBef>
      <a:spcAft>
        <a:spcPct val="0"/>
      </a:spcAft>
      <a:defRPr sz="2000" kern="1200">
        <a:solidFill>
          <a:schemeClr val="tx1"/>
        </a:solidFill>
        <a:latin typeface="Arial" pitchFamily="34" charset="0"/>
        <a:ea typeface="Arial Unicode MS" pitchFamily="34" charset="-128"/>
        <a:cs typeface="Arial Unicode MS" pitchFamily="34" charset="-128"/>
      </a:defRPr>
    </a:lvl5pPr>
    <a:lvl6pPr marL="2286000" algn="l" defTabSz="914400" rtl="0" eaLnBrk="1" latinLnBrk="0" hangingPunct="1">
      <a:defRPr sz="2000" kern="1200">
        <a:solidFill>
          <a:schemeClr val="tx1"/>
        </a:solidFill>
        <a:latin typeface="Arial" pitchFamily="34" charset="0"/>
        <a:ea typeface="Arial Unicode MS" pitchFamily="34" charset="-128"/>
        <a:cs typeface="Arial Unicode MS" pitchFamily="34" charset="-128"/>
      </a:defRPr>
    </a:lvl6pPr>
    <a:lvl7pPr marL="2743200" algn="l" defTabSz="914400" rtl="0" eaLnBrk="1" latinLnBrk="0" hangingPunct="1">
      <a:defRPr sz="2000" kern="1200">
        <a:solidFill>
          <a:schemeClr val="tx1"/>
        </a:solidFill>
        <a:latin typeface="Arial" pitchFamily="34" charset="0"/>
        <a:ea typeface="Arial Unicode MS" pitchFamily="34" charset="-128"/>
        <a:cs typeface="Arial Unicode MS" pitchFamily="34" charset="-128"/>
      </a:defRPr>
    </a:lvl7pPr>
    <a:lvl8pPr marL="3200400" algn="l" defTabSz="914400" rtl="0" eaLnBrk="1" latinLnBrk="0" hangingPunct="1">
      <a:defRPr sz="2000" kern="1200">
        <a:solidFill>
          <a:schemeClr val="tx1"/>
        </a:solidFill>
        <a:latin typeface="Arial" pitchFamily="34" charset="0"/>
        <a:ea typeface="Arial Unicode MS" pitchFamily="34" charset="-128"/>
        <a:cs typeface="Arial Unicode MS" pitchFamily="34" charset="-128"/>
      </a:defRPr>
    </a:lvl8pPr>
    <a:lvl9pPr marL="3657600" algn="l" defTabSz="914400" rtl="0" eaLnBrk="1" latinLnBrk="0" hangingPunct="1">
      <a:defRPr sz="2000" kern="1200">
        <a:solidFill>
          <a:schemeClr val="tx1"/>
        </a:solidFill>
        <a:latin typeface="Arial" pitchFamily="34"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FFCC"/>
    <a:srgbClr val="006600"/>
    <a:srgbClr val="CC0000"/>
    <a:srgbClr val="33CC33"/>
    <a:srgbClr val="009900"/>
    <a:srgbClr val="FFFF99"/>
    <a:srgbClr val="008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4568" autoAdjust="0"/>
    <p:restoredTop sz="96465" autoAdjust="0"/>
  </p:normalViewPr>
  <p:slideViewPr>
    <p:cSldViewPr snapToGrid="0">
      <p:cViewPr varScale="1">
        <p:scale>
          <a:sx n="100" d="100"/>
          <a:sy n="100" d="100"/>
        </p:scale>
        <p:origin x="-2136" y="-104"/>
      </p:cViewPr>
      <p:guideLst>
        <p:guide orient="horz" pos="2097"/>
        <p:guide pos="4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snapToGrid="0">
      <p:cViewPr>
        <p:scale>
          <a:sx n="100" d="100"/>
          <a:sy n="100" d="100"/>
        </p:scale>
        <p:origin x="-1776" y="-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gs" Target="tags/tag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3040063" cy="465138"/>
          </a:xfrm>
          <a:prstGeom prst="rect">
            <a:avLst/>
          </a:prstGeom>
          <a:noFill/>
          <a:ln w="9525">
            <a:noFill/>
            <a:miter lim="800000"/>
            <a:headEnd/>
            <a:tailEnd/>
          </a:ln>
          <a:effectLst/>
        </p:spPr>
        <p:txBody>
          <a:bodyPr vert="horz" wrap="square" lIns="92003" tIns="46001" rIns="92003" bIns="46001" numCol="1" anchor="t" anchorCtr="0" compatLnSpc="1">
            <a:prstTxWarp prst="textNoShape">
              <a:avLst/>
            </a:prstTxWarp>
          </a:bodyPr>
          <a:lstStyle>
            <a:lvl1pPr defTabSz="919163" eaLnBrk="0" hangingPunct="0">
              <a:defRPr sz="1200">
                <a:latin typeface="Times New Roman" pitchFamily="18" charset="0"/>
              </a:defRPr>
            </a:lvl1pPr>
          </a:lstStyle>
          <a:p>
            <a:pPr>
              <a:defRPr/>
            </a:pPr>
            <a:endParaRPr lang="en-US"/>
          </a:p>
        </p:txBody>
      </p:sp>
      <p:sp>
        <p:nvSpPr>
          <p:cNvPr id="109571" name="Rectangle 3"/>
          <p:cNvSpPr>
            <a:spLocks noGrp="1" noChangeArrowheads="1"/>
          </p:cNvSpPr>
          <p:nvPr>
            <p:ph type="dt" sz="quarter" idx="1"/>
          </p:nvPr>
        </p:nvSpPr>
        <p:spPr bwMode="auto">
          <a:xfrm>
            <a:off x="3970338" y="0"/>
            <a:ext cx="3040062" cy="465138"/>
          </a:xfrm>
          <a:prstGeom prst="rect">
            <a:avLst/>
          </a:prstGeom>
          <a:noFill/>
          <a:ln w="9525">
            <a:noFill/>
            <a:miter lim="800000"/>
            <a:headEnd/>
            <a:tailEnd/>
          </a:ln>
          <a:effectLst/>
        </p:spPr>
        <p:txBody>
          <a:bodyPr vert="horz" wrap="square" lIns="92003" tIns="46001" rIns="92003" bIns="46001" numCol="1" anchor="t" anchorCtr="0" compatLnSpc="1">
            <a:prstTxWarp prst="textNoShape">
              <a:avLst/>
            </a:prstTxWarp>
          </a:bodyPr>
          <a:lstStyle>
            <a:lvl1pPr algn="r" defTabSz="919163" eaLnBrk="0" hangingPunct="0">
              <a:defRPr sz="1200">
                <a:latin typeface="Times New Roman" pitchFamily="18" charset="0"/>
              </a:defRPr>
            </a:lvl1pPr>
          </a:lstStyle>
          <a:p>
            <a:pPr>
              <a:defRPr/>
            </a:pPr>
            <a:endParaRPr lang="en-US"/>
          </a:p>
        </p:txBody>
      </p:sp>
      <p:sp>
        <p:nvSpPr>
          <p:cNvPr id="109572" name="Rectangle 4"/>
          <p:cNvSpPr>
            <a:spLocks noGrp="1" noChangeArrowheads="1"/>
          </p:cNvSpPr>
          <p:nvPr>
            <p:ph type="ftr" sz="quarter" idx="2"/>
          </p:nvPr>
        </p:nvSpPr>
        <p:spPr bwMode="auto">
          <a:xfrm>
            <a:off x="0" y="8831263"/>
            <a:ext cx="3040063" cy="465137"/>
          </a:xfrm>
          <a:prstGeom prst="rect">
            <a:avLst/>
          </a:prstGeom>
          <a:noFill/>
          <a:ln w="9525">
            <a:noFill/>
            <a:miter lim="800000"/>
            <a:headEnd/>
            <a:tailEnd/>
          </a:ln>
          <a:effectLst/>
        </p:spPr>
        <p:txBody>
          <a:bodyPr vert="horz" wrap="square" lIns="92003" tIns="46001" rIns="92003" bIns="46001" numCol="1" anchor="b" anchorCtr="0" compatLnSpc="1">
            <a:prstTxWarp prst="textNoShape">
              <a:avLst/>
            </a:prstTxWarp>
          </a:bodyPr>
          <a:lstStyle>
            <a:lvl1pPr defTabSz="919163" eaLnBrk="0" hangingPunct="0">
              <a:defRPr sz="1200">
                <a:latin typeface="Times New Roman" pitchFamily="18" charset="0"/>
              </a:defRPr>
            </a:lvl1pPr>
          </a:lstStyle>
          <a:p>
            <a:pPr>
              <a:defRPr/>
            </a:pPr>
            <a:endParaRPr lang="en-US"/>
          </a:p>
        </p:txBody>
      </p:sp>
      <p:sp>
        <p:nvSpPr>
          <p:cNvPr id="109573" name="Rectangle 5"/>
          <p:cNvSpPr>
            <a:spLocks noGrp="1" noChangeArrowheads="1"/>
          </p:cNvSpPr>
          <p:nvPr>
            <p:ph type="sldNum" sz="quarter" idx="3"/>
          </p:nvPr>
        </p:nvSpPr>
        <p:spPr bwMode="auto">
          <a:xfrm>
            <a:off x="3970338" y="8831263"/>
            <a:ext cx="3040062" cy="465137"/>
          </a:xfrm>
          <a:prstGeom prst="rect">
            <a:avLst/>
          </a:prstGeom>
          <a:noFill/>
          <a:ln w="9525">
            <a:noFill/>
            <a:miter lim="800000"/>
            <a:headEnd/>
            <a:tailEnd/>
          </a:ln>
          <a:effectLst/>
        </p:spPr>
        <p:txBody>
          <a:bodyPr vert="horz" wrap="square" lIns="92003" tIns="46001" rIns="92003" bIns="46001" numCol="1" anchor="b" anchorCtr="0" compatLnSpc="1">
            <a:prstTxWarp prst="textNoShape">
              <a:avLst/>
            </a:prstTxWarp>
          </a:bodyPr>
          <a:lstStyle>
            <a:lvl1pPr algn="r" defTabSz="919163" eaLnBrk="0" hangingPunct="0">
              <a:defRPr sz="1200">
                <a:latin typeface="Times New Roman" pitchFamily="18" charset="0"/>
              </a:defRPr>
            </a:lvl1pPr>
          </a:lstStyle>
          <a:p>
            <a:pPr>
              <a:defRPr/>
            </a:pPr>
            <a:fld id="{F1D9E5E8-7088-4776-B6F5-EA87836B8FAB}" type="slidenum">
              <a:rPr lang="en-US"/>
              <a:pPr>
                <a:defRPr/>
              </a:pPr>
              <a:t>‹#›</a:t>
            </a:fld>
            <a:endParaRPr lang="en-US"/>
          </a:p>
        </p:txBody>
      </p:sp>
    </p:spTree>
    <p:extLst>
      <p:ext uri="{BB962C8B-B14F-4D97-AF65-F5344CB8AC3E}">
        <p14:creationId xmlns:p14="http://schemas.microsoft.com/office/powerpoint/2010/main" val="3356193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40063" cy="465138"/>
          </a:xfrm>
          <a:prstGeom prst="rect">
            <a:avLst/>
          </a:prstGeom>
          <a:noFill/>
          <a:ln w="9525">
            <a:noFill/>
            <a:miter lim="800000"/>
            <a:headEnd/>
            <a:tailEnd/>
          </a:ln>
          <a:effectLst/>
        </p:spPr>
        <p:txBody>
          <a:bodyPr vert="horz" wrap="square" lIns="92003" tIns="46001" rIns="92003" bIns="46001" numCol="1" anchor="t" anchorCtr="0" compatLnSpc="1">
            <a:prstTxWarp prst="textNoShape">
              <a:avLst/>
            </a:prstTxWarp>
          </a:bodyPr>
          <a:lstStyle>
            <a:lvl1pPr defTabSz="919163" eaLnBrk="0" hangingPunct="0">
              <a:defRPr sz="120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3970338" y="0"/>
            <a:ext cx="3040062" cy="465138"/>
          </a:xfrm>
          <a:prstGeom prst="rect">
            <a:avLst/>
          </a:prstGeom>
          <a:noFill/>
          <a:ln w="9525">
            <a:noFill/>
            <a:miter lim="800000"/>
            <a:headEnd/>
            <a:tailEnd/>
          </a:ln>
          <a:effectLst/>
        </p:spPr>
        <p:txBody>
          <a:bodyPr vert="horz" wrap="square" lIns="92003" tIns="46001" rIns="92003" bIns="46001" numCol="1" anchor="t" anchorCtr="0" compatLnSpc="1">
            <a:prstTxWarp prst="textNoShape">
              <a:avLst/>
            </a:prstTxWarp>
          </a:bodyPr>
          <a:lstStyle>
            <a:lvl1pPr algn="r" defTabSz="919163" eaLnBrk="0" hangingPunct="0">
              <a:defRPr sz="1200">
                <a:latin typeface="Times New Roman" pitchFamily="18" charset="0"/>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003" tIns="46001" rIns="92003" bIns="4600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30726" name="Rectangle 6"/>
          <p:cNvSpPr>
            <a:spLocks noGrp="1" noChangeArrowheads="1"/>
          </p:cNvSpPr>
          <p:nvPr>
            <p:ph type="ftr" sz="quarter" idx="4"/>
          </p:nvPr>
        </p:nvSpPr>
        <p:spPr bwMode="auto">
          <a:xfrm>
            <a:off x="0" y="8831263"/>
            <a:ext cx="3040063" cy="465137"/>
          </a:xfrm>
          <a:prstGeom prst="rect">
            <a:avLst/>
          </a:prstGeom>
          <a:noFill/>
          <a:ln w="9525">
            <a:noFill/>
            <a:miter lim="800000"/>
            <a:headEnd/>
            <a:tailEnd/>
          </a:ln>
          <a:effectLst/>
        </p:spPr>
        <p:txBody>
          <a:bodyPr vert="horz" wrap="square" lIns="92003" tIns="46001" rIns="92003" bIns="46001" numCol="1" anchor="b" anchorCtr="0" compatLnSpc="1">
            <a:prstTxWarp prst="textNoShape">
              <a:avLst/>
            </a:prstTxWarp>
          </a:bodyPr>
          <a:lstStyle>
            <a:lvl1pPr defTabSz="919163" eaLnBrk="0" hangingPunct="0">
              <a:defRPr sz="1200">
                <a:latin typeface="Times New Roman" pitchFamily="18" charset="0"/>
                <a:ea typeface="+mn-ea"/>
                <a:cs typeface="+mn-cs"/>
              </a:defRPr>
            </a:lvl1pPr>
          </a:lstStyle>
          <a:p>
            <a:pPr>
              <a:defRPr/>
            </a:pPr>
            <a:r>
              <a:rPr lang="en-US"/>
              <a:t>International Plant Nutrition Institute</a:t>
            </a:r>
          </a:p>
        </p:txBody>
      </p:sp>
      <p:sp>
        <p:nvSpPr>
          <p:cNvPr id="30727" name="Rectangle 7"/>
          <p:cNvSpPr>
            <a:spLocks noGrp="1" noChangeArrowheads="1"/>
          </p:cNvSpPr>
          <p:nvPr>
            <p:ph type="sldNum" sz="quarter" idx="5"/>
          </p:nvPr>
        </p:nvSpPr>
        <p:spPr bwMode="auto">
          <a:xfrm>
            <a:off x="3970338" y="8831263"/>
            <a:ext cx="3040062" cy="465137"/>
          </a:xfrm>
          <a:prstGeom prst="rect">
            <a:avLst/>
          </a:prstGeom>
          <a:noFill/>
          <a:ln w="9525">
            <a:noFill/>
            <a:miter lim="800000"/>
            <a:headEnd/>
            <a:tailEnd/>
          </a:ln>
          <a:effectLst/>
        </p:spPr>
        <p:txBody>
          <a:bodyPr vert="horz" wrap="square" lIns="92003" tIns="46001" rIns="92003" bIns="46001" numCol="1" anchor="b" anchorCtr="0" compatLnSpc="1">
            <a:prstTxWarp prst="textNoShape">
              <a:avLst/>
            </a:prstTxWarp>
          </a:bodyPr>
          <a:lstStyle>
            <a:lvl1pPr algn="r" defTabSz="919163" eaLnBrk="0" hangingPunct="0">
              <a:defRPr sz="1200">
                <a:latin typeface="Times New Roman" pitchFamily="18" charset="0"/>
              </a:defRPr>
            </a:lvl1pPr>
          </a:lstStyle>
          <a:p>
            <a:pPr>
              <a:defRPr/>
            </a:pPr>
            <a:fld id="{A733FC2E-8B63-44CC-97B2-1BCDE01C2000}" type="slidenum">
              <a:rPr lang="en-US"/>
              <a:pPr>
                <a:defRPr/>
              </a:pPr>
              <a:t>‹#›</a:t>
            </a:fld>
            <a:endParaRPr lang="en-US"/>
          </a:p>
        </p:txBody>
      </p:sp>
    </p:spTree>
    <p:extLst>
      <p:ext uri="{BB962C8B-B14F-4D97-AF65-F5344CB8AC3E}">
        <p14:creationId xmlns:p14="http://schemas.microsoft.com/office/powerpoint/2010/main" val="431017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a:t>International Plant Nutrition Institute</a:t>
            </a:r>
          </a:p>
        </p:txBody>
      </p:sp>
      <p:sp>
        <p:nvSpPr>
          <p:cNvPr id="49155" name="Rectangle 7"/>
          <p:cNvSpPr>
            <a:spLocks noGrp="1" noChangeArrowheads="1"/>
          </p:cNvSpPr>
          <p:nvPr>
            <p:ph type="sldNum" sz="quarter" idx="5"/>
          </p:nvPr>
        </p:nvSpPr>
        <p:spPr>
          <a:noFill/>
        </p:spPr>
        <p:txBody>
          <a:bodyPr/>
          <a:lstStyle/>
          <a:p>
            <a:fld id="{39795EDA-126E-4340-99F6-2A8BEC8D2A83}" type="slidenum">
              <a:rPr lang="en-US" smtClean="0"/>
              <a:pPr/>
              <a:t>1</a:t>
            </a:fld>
            <a:endParaRPr lang="en-US" smtClean="0"/>
          </a:p>
        </p:txBody>
      </p:sp>
      <p:sp>
        <p:nvSpPr>
          <p:cNvPr id="49156" name="Rectangle 2"/>
          <p:cNvSpPr>
            <a:spLocks noGrp="1" noRot="1" noChangeAspect="1" noChangeArrowheads="1" noTextEdit="1"/>
          </p:cNvSpPr>
          <p:nvPr>
            <p:ph type="sldImg"/>
          </p:nvPr>
        </p:nvSpPr>
        <p:spPr>
          <a:xfrm>
            <a:off x="1181100" y="696913"/>
            <a:ext cx="4649788" cy="3486150"/>
          </a:xfrm>
          <a:ln/>
        </p:spPr>
      </p:sp>
      <p:sp>
        <p:nvSpPr>
          <p:cNvPr id="49157" name="Rectangle 3"/>
          <p:cNvSpPr>
            <a:spLocks noGrp="1" noChangeArrowheads="1"/>
          </p:cNvSpPr>
          <p:nvPr>
            <p:ph type="body" idx="1"/>
          </p:nvPr>
        </p:nvSpPr>
        <p:spPr>
          <a:xfrm>
            <a:off x="701675" y="4418013"/>
            <a:ext cx="5607050" cy="4181475"/>
          </a:xfrm>
          <a:noFill/>
          <a:ln/>
        </p:spPr>
        <p:txBody>
          <a:bodyPr/>
          <a:lstStyle/>
          <a:p>
            <a:endParaRPr lang="en-US" dirty="0" smtClean="0"/>
          </a:p>
          <a:p>
            <a:pPr>
              <a:buFontTx/>
              <a:buChar char="•"/>
            </a:pPr>
            <a:endParaRPr lang="en-US" dirty="0" smtClean="0"/>
          </a:p>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95938" name="Rectangle 2"/>
          <p:cNvSpPr>
            <a:spLocks noGrp="1" noChangeArrowheads="1"/>
          </p:cNvSpPr>
          <p:nvPr>
            <p:ph type="ctrTitle"/>
          </p:nvPr>
        </p:nvSpPr>
        <p:spPr>
          <a:xfrm>
            <a:off x="1102519" y="3249612"/>
            <a:ext cx="6972300" cy="1470025"/>
          </a:xfrm>
        </p:spPr>
        <p:txBody>
          <a:bodyPr/>
          <a:lstStyle>
            <a:lvl1pPr>
              <a:defRPr sz="4400"/>
            </a:lvl1pPr>
          </a:lstStyle>
          <a:p>
            <a:r>
              <a:rPr lang="en-US" dirty="0" smtClean="0"/>
              <a:t>Click to edit Master title style</a:t>
            </a:r>
            <a:endParaRPr lang="en-US" dirty="0"/>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1923604"/>
          </a:xfrm>
        </p:spPr>
        <p:txBody>
          <a:bodyPr/>
          <a:lstStyle>
            <a:lvl1pPr>
              <a:defRPr sz="2400">
                <a:latin typeface="Calibri" pitchFamily="34" charset="0"/>
                <a:cs typeface="Calibri" pitchFamily="34" charset="0"/>
              </a:defRPr>
            </a:lvl1pPr>
            <a:lvl2pPr>
              <a:defRPr sz="2000">
                <a:latin typeface="Calibri" pitchFamily="34" charset="0"/>
                <a:cs typeface="Calibri" pitchFamily="34" charset="0"/>
              </a:defRPr>
            </a:lvl2pPr>
            <a:lvl3pPr>
              <a:defRPr sz="2000">
                <a:latin typeface="Calibri" pitchFamily="34" charset="0"/>
                <a:cs typeface="Calibri" pitchFamily="34" charset="0"/>
              </a:defRPr>
            </a:lvl3pPr>
            <a:lvl4pPr>
              <a:defRPr sz="1800">
                <a:latin typeface="Calibri" pitchFamily="34" charset="0"/>
                <a:cs typeface="Calibri" pitchFamily="34" charset="0"/>
              </a:defRPr>
            </a:lvl4pPr>
            <a:lvl5pPr>
              <a:defRPr sz="1800">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83079" y="119363"/>
            <a:ext cx="8229600" cy="898554"/>
          </a:xfrm>
        </p:spPr>
        <p:txBody>
          <a:bodyPr/>
          <a:lstStyle>
            <a:lvl1pPr algn="ctr">
              <a:defRPr sz="3200"/>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5"/>
          <p:cNvPicPr>
            <a:picLocks noChangeAspect="1" noChangeArrowheads="1"/>
          </p:cNvPicPr>
          <p:nvPr userDrawn="1"/>
        </p:nvPicPr>
        <p:blipFill>
          <a:blip r:embed="rId2" cstate="print"/>
          <a:srcRect/>
          <a:stretch>
            <a:fillRect/>
          </a:stretch>
        </p:blipFill>
        <p:spPr bwMode="auto">
          <a:xfrm>
            <a:off x="6207125" y="0"/>
            <a:ext cx="2936875" cy="6865938"/>
          </a:xfrm>
          <a:prstGeom prst="rect">
            <a:avLst/>
          </a:prstGeom>
          <a:noFill/>
          <a:ln w="9525">
            <a:noFill/>
            <a:miter lim="800000"/>
            <a:headEnd/>
            <a:tailEnd/>
          </a:ln>
        </p:spPr>
      </p:pic>
      <p:sp>
        <p:nvSpPr>
          <p:cNvPr id="6" name="Title 5"/>
          <p:cNvSpPr>
            <a:spLocks noGrp="1"/>
          </p:cNvSpPr>
          <p:nvPr>
            <p:ph type="title"/>
          </p:nvPr>
        </p:nvSpPr>
        <p:spPr>
          <a:xfrm>
            <a:off x="457200" y="2837956"/>
            <a:ext cx="5029200" cy="1143000"/>
          </a:xfrm>
        </p:spPr>
        <p:txBody>
          <a:bodyPr/>
          <a:lstStyle>
            <a:lvl1pPr>
              <a:defRPr/>
            </a:lvl1p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6143625" y="0"/>
            <a:ext cx="3000375" cy="6858000"/>
          </a:xfrm>
          <a:prstGeom prst="rect">
            <a:avLst/>
          </a:prstGeom>
          <a:noFill/>
          <a:ln w="9525">
            <a:noFill/>
            <a:miter lim="800000"/>
            <a:headEnd/>
            <a:tailEnd/>
          </a:ln>
        </p:spPr>
      </p:pic>
      <p:pic>
        <p:nvPicPr>
          <p:cNvPr id="4" name="Picture 5" descr="IPNI_Color"/>
          <p:cNvPicPr>
            <a:picLocks noChangeAspect="1" noChangeArrowheads="1"/>
          </p:cNvPicPr>
          <p:nvPr userDrawn="1"/>
        </p:nvPicPr>
        <p:blipFill>
          <a:blip r:embed="rId3" cstate="print"/>
          <a:srcRect/>
          <a:stretch>
            <a:fillRect/>
          </a:stretch>
        </p:blipFill>
        <p:spPr bwMode="auto">
          <a:xfrm>
            <a:off x="187325" y="160338"/>
            <a:ext cx="1158875" cy="590550"/>
          </a:xfrm>
          <a:prstGeom prst="rect">
            <a:avLst/>
          </a:prstGeom>
          <a:noFill/>
          <a:ln w="9525">
            <a:noFill/>
            <a:miter lim="800000"/>
            <a:headEnd/>
            <a:tailEnd/>
          </a:ln>
        </p:spPr>
      </p:pic>
      <p:sp>
        <p:nvSpPr>
          <p:cNvPr id="2" name="Title 1"/>
          <p:cNvSpPr>
            <a:spLocks noGrp="1"/>
          </p:cNvSpPr>
          <p:nvPr>
            <p:ph type="title"/>
          </p:nvPr>
        </p:nvSpPr>
        <p:spPr>
          <a:xfrm>
            <a:off x="457200" y="3505019"/>
            <a:ext cx="5291528" cy="1143000"/>
          </a:xfrm>
        </p:spPr>
        <p:txBody>
          <a:bodyPr/>
          <a:lstStyle>
            <a:lvl1pPr>
              <a:defRPr/>
            </a:lvl1p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FE6EC45-9BC8-4EE8-8ECC-F814D91EF611}" type="datetimeFigureOut">
              <a:rPr lang="en-US" smtClean="0"/>
              <a:t>8/3/13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9FED9F4-8F9D-4234-8DAE-7508A0CAB353}" type="slidenum">
              <a:rPr lang="en-US" smtClean="0"/>
              <a:t>‹#›</a:t>
            </a:fld>
            <a:endParaRPr lang="en-US"/>
          </a:p>
        </p:txBody>
      </p:sp>
    </p:spTree>
    <p:extLst>
      <p:ext uri="{BB962C8B-B14F-4D97-AF65-F5344CB8AC3E}">
        <p14:creationId xmlns:p14="http://schemas.microsoft.com/office/powerpoint/2010/main" val="2731277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2" name="Picture 1" descr="4R Template v13.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1"/>
          <p:cNvSpPr>
            <a:spLocks noGrp="1"/>
          </p:cNvSpPr>
          <p:nvPr>
            <p:ph type="title"/>
          </p:nvPr>
        </p:nvSpPr>
        <p:spPr>
          <a:xfrm>
            <a:off x="457200" y="981120"/>
            <a:ext cx="8229600" cy="1143000"/>
          </a:xfrm>
        </p:spPr>
        <p:txBody>
          <a:bodyPr/>
          <a:lstStyle/>
          <a:p>
            <a:r>
              <a:rPr lang="en-US" dirty="0" smtClean="0"/>
              <a:t>Click to edit Master title style</a:t>
            </a:r>
            <a:endParaRPr lang="en-US" dirty="0"/>
          </a:p>
        </p:txBody>
      </p:sp>
      <p:sp>
        <p:nvSpPr>
          <p:cNvPr id="4" name="Content Placeholder 3"/>
          <p:cNvSpPr>
            <a:spLocks noGrp="1"/>
          </p:cNvSpPr>
          <p:nvPr>
            <p:ph sz="quarter" idx="10"/>
          </p:nvPr>
        </p:nvSpPr>
        <p:spPr>
          <a:xfrm>
            <a:off x="966788" y="2363788"/>
            <a:ext cx="7024687"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7068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66725" y="1404938"/>
            <a:ext cx="7991475" cy="1923604"/>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4" Type="http://schemas.openxmlformats.org/officeDocument/2006/relationships/theme" Target="../theme/theme2.xml"/><Relationship Id="rId5" Type="http://schemas.openxmlformats.org/officeDocument/2006/relationships/image" Target="../media/image1.png"/><Relationship Id="rId1" Type="http://schemas.openxmlformats.org/officeDocument/2006/relationships/slideLayout" Target="../slideLayouts/slideLayout9.xml"/><Relationship Id="rId2"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 Id="rId3"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a:t>
            </a:r>
          </a:p>
        </p:txBody>
      </p:sp>
      <p:sp>
        <p:nvSpPr>
          <p:cNvPr id="1027" name="Rectangle 3"/>
          <p:cNvSpPr>
            <a:spLocks noGrp="1" noChangeArrowheads="1"/>
          </p:cNvSpPr>
          <p:nvPr>
            <p:ph type="body" idx="1"/>
          </p:nvPr>
        </p:nvSpPr>
        <p:spPr bwMode="auto">
          <a:xfrm>
            <a:off x="457200" y="1600200"/>
            <a:ext cx="8229600" cy="2062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8" descr="IPNI Logo"/>
          <p:cNvPicPr>
            <a:picLocks noChangeAspect="1" noChangeArrowheads="1"/>
          </p:cNvPicPr>
          <p:nvPr/>
        </p:nvPicPr>
        <p:blipFill>
          <a:blip r:embed="rId10" cstate="print"/>
          <a:srcRect/>
          <a:stretch>
            <a:fillRect/>
          </a:stretch>
        </p:blipFill>
        <p:spPr bwMode="auto">
          <a:xfrm>
            <a:off x="8402638" y="6389688"/>
            <a:ext cx="631825" cy="3635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54" r:id="rId2"/>
    <p:sldLayoutId id="2147483755" r:id="rId3"/>
    <p:sldLayoutId id="2147483756" r:id="rId4"/>
    <p:sldLayoutId id="2147483762" r:id="rId5"/>
    <p:sldLayoutId id="2147483763" r:id="rId6"/>
    <p:sldLayoutId id="2147483764" r:id="rId7"/>
    <p:sldLayoutId id="2147483765" r:id="rId8"/>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3200" b="1">
          <a:solidFill>
            <a:srgbClr val="005500"/>
          </a:solidFill>
          <a:latin typeface="Calibri" pitchFamily="34" charset="0"/>
          <a:ea typeface="+mj-ea"/>
          <a:cs typeface="Calibri" pitchFamily="34" charset="0"/>
        </a:defRPr>
      </a:lvl1pPr>
      <a:lvl2pPr algn="l" rtl="0" eaLnBrk="0" fontAlgn="base" hangingPunct="0">
        <a:spcBef>
          <a:spcPct val="0"/>
        </a:spcBef>
        <a:spcAft>
          <a:spcPct val="0"/>
        </a:spcAft>
        <a:defRPr sz="3200" b="1">
          <a:solidFill>
            <a:srgbClr val="005500"/>
          </a:solidFill>
          <a:latin typeface="Calibri" pitchFamily="34" charset="0"/>
          <a:ea typeface="Arial Unicode MS" pitchFamily="34" charset="-128"/>
          <a:cs typeface="Calibri" pitchFamily="34" charset="0"/>
        </a:defRPr>
      </a:lvl2pPr>
      <a:lvl3pPr algn="l" rtl="0" eaLnBrk="0" fontAlgn="base" hangingPunct="0">
        <a:spcBef>
          <a:spcPct val="0"/>
        </a:spcBef>
        <a:spcAft>
          <a:spcPct val="0"/>
        </a:spcAft>
        <a:defRPr sz="3200" b="1">
          <a:solidFill>
            <a:srgbClr val="005500"/>
          </a:solidFill>
          <a:latin typeface="Calibri" pitchFamily="34" charset="0"/>
          <a:ea typeface="Arial Unicode MS" pitchFamily="34" charset="-128"/>
          <a:cs typeface="Calibri" pitchFamily="34" charset="0"/>
        </a:defRPr>
      </a:lvl3pPr>
      <a:lvl4pPr algn="l" rtl="0" eaLnBrk="0" fontAlgn="base" hangingPunct="0">
        <a:spcBef>
          <a:spcPct val="0"/>
        </a:spcBef>
        <a:spcAft>
          <a:spcPct val="0"/>
        </a:spcAft>
        <a:defRPr sz="3200" b="1">
          <a:solidFill>
            <a:srgbClr val="005500"/>
          </a:solidFill>
          <a:latin typeface="Calibri" pitchFamily="34" charset="0"/>
          <a:ea typeface="Arial Unicode MS" pitchFamily="34" charset="-128"/>
          <a:cs typeface="Calibri" pitchFamily="34" charset="0"/>
        </a:defRPr>
      </a:lvl4pPr>
      <a:lvl5pPr algn="l" rtl="0" eaLnBrk="0" fontAlgn="base" hangingPunct="0">
        <a:spcBef>
          <a:spcPct val="0"/>
        </a:spcBef>
        <a:spcAft>
          <a:spcPct val="0"/>
        </a:spcAft>
        <a:defRPr sz="3200" b="1">
          <a:solidFill>
            <a:srgbClr val="005500"/>
          </a:solidFill>
          <a:latin typeface="Calibri" pitchFamily="34" charset="0"/>
          <a:ea typeface="Arial Unicode MS" pitchFamily="34" charset="-128"/>
          <a:cs typeface="Calibri" pitchFamily="34" charset="0"/>
        </a:defRPr>
      </a:lvl5pPr>
      <a:lvl6pPr marL="457200" algn="l" rtl="0" eaLnBrk="1" fontAlgn="base" hangingPunct="1">
        <a:spcBef>
          <a:spcPct val="0"/>
        </a:spcBef>
        <a:spcAft>
          <a:spcPct val="0"/>
        </a:spcAft>
        <a:defRPr sz="3600">
          <a:solidFill>
            <a:srgbClr val="005500"/>
          </a:solidFill>
          <a:latin typeface="CopprplGoth Bd BT" pitchFamily="34" charset="0"/>
          <a:ea typeface="Arial Unicode MS" pitchFamily="34" charset="-128"/>
          <a:cs typeface="Arial Unicode MS" pitchFamily="34" charset="-128"/>
        </a:defRPr>
      </a:lvl6pPr>
      <a:lvl7pPr marL="914400" algn="l" rtl="0" eaLnBrk="1" fontAlgn="base" hangingPunct="1">
        <a:spcBef>
          <a:spcPct val="0"/>
        </a:spcBef>
        <a:spcAft>
          <a:spcPct val="0"/>
        </a:spcAft>
        <a:defRPr sz="3600">
          <a:solidFill>
            <a:srgbClr val="005500"/>
          </a:solidFill>
          <a:latin typeface="CopprplGoth Bd BT" pitchFamily="34" charset="0"/>
          <a:ea typeface="Arial Unicode MS" pitchFamily="34" charset="-128"/>
          <a:cs typeface="Arial Unicode MS" pitchFamily="34" charset="-128"/>
        </a:defRPr>
      </a:lvl7pPr>
      <a:lvl8pPr marL="1371600" algn="l" rtl="0" eaLnBrk="1" fontAlgn="base" hangingPunct="1">
        <a:spcBef>
          <a:spcPct val="0"/>
        </a:spcBef>
        <a:spcAft>
          <a:spcPct val="0"/>
        </a:spcAft>
        <a:defRPr sz="3600">
          <a:solidFill>
            <a:srgbClr val="005500"/>
          </a:solidFill>
          <a:latin typeface="CopprplGoth Bd BT" pitchFamily="34" charset="0"/>
          <a:ea typeface="Arial Unicode MS" pitchFamily="34" charset="-128"/>
          <a:cs typeface="Arial Unicode MS" pitchFamily="34" charset="-128"/>
        </a:defRPr>
      </a:lvl8pPr>
      <a:lvl9pPr marL="1828800" algn="l" rtl="0" eaLnBrk="1" fontAlgn="base" hangingPunct="1">
        <a:spcBef>
          <a:spcPct val="0"/>
        </a:spcBef>
        <a:spcAft>
          <a:spcPct val="0"/>
        </a:spcAft>
        <a:defRPr sz="3600">
          <a:solidFill>
            <a:srgbClr val="005500"/>
          </a:solidFill>
          <a:latin typeface="CopprplGoth Bd BT" pitchFamily="34" charset="0"/>
          <a:ea typeface="Arial Unicode MS" pitchFamily="34" charset="-128"/>
          <a:cs typeface="Arial Unicode MS" pitchFamily="34" charset="-128"/>
        </a:defRPr>
      </a:lvl9pPr>
    </p:titleStyle>
    <p:bodyStyle>
      <a:lvl1pPr marL="234950" indent="-234950" algn="l" rtl="0" eaLnBrk="0" fontAlgn="base" hangingPunct="0">
        <a:spcBef>
          <a:spcPct val="25000"/>
        </a:spcBef>
        <a:spcAft>
          <a:spcPct val="0"/>
        </a:spcAft>
        <a:buClr>
          <a:srgbClr val="005500"/>
        </a:buClr>
        <a:buChar char="•"/>
        <a:defRPr sz="2800">
          <a:solidFill>
            <a:srgbClr val="000000"/>
          </a:solidFill>
          <a:latin typeface="Calibri" pitchFamily="34" charset="0"/>
          <a:ea typeface="+mn-ea"/>
          <a:cs typeface="Calibri" pitchFamily="34" charset="0"/>
        </a:defRPr>
      </a:lvl1pPr>
      <a:lvl2pPr marL="692150" indent="-234950" algn="l" rtl="0" eaLnBrk="0" fontAlgn="base" hangingPunct="0">
        <a:spcBef>
          <a:spcPct val="25000"/>
        </a:spcBef>
        <a:spcAft>
          <a:spcPct val="0"/>
        </a:spcAft>
        <a:buClr>
          <a:srgbClr val="009900"/>
        </a:buClr>
        <a:buFont typeface="Arial" pitchFamily="34" charset="0"/>
        <a:buChar char="–"/>
        <a:defRPr sz="2400">
          <a:solidFill>
            <a:srgbClr val="000000"/>
          </a:solidFill>
          <a:latin typeface="Calibri" pitchFamily="34" charset="0"/>
          <a:ea typeface="+mn-ea"/>
          <a:cs typeface="Calibri" pitchFamily="34" charset="0"/>
        </a:defRPr>
      </a:lvl2pPr>
      <a:lvl3pPr marL="1143000" indent="-228600" algn="l" rtl="0" eaLnBrk="0" fontAlgn="base" hangingPunct="0">
        <a:spcBef>
          <a:spcPct val="25000"/>
        </a:spcBef>
        <a:spcAft>
          <a:spcPct val="0"/>
        </a:spcAft>
        <a:buClr>
          <a:srgbClr val="99CC00"/>
        </a:buClr>
        <a:buChar char="•"/>
        <a:defRPr sz="2000">
          <a:solidFill>
            <a:srgbClr val="000000"/>
          </a:solidFill>
          <a:latin typeface="Calibri" pitchFamily="34" charset="0"/>
          <a:ea typeface="+mn-ea"/>
          <a:cs typeface="Calibri" pitchFamily="34" charset="0"/>
        </a:defRPr>
      </a:lvl3pPr>
      <a:lvl4pPr marL="1600200" indent="-228600" algn="l" rtl="0" eaLnBrk="0" fontAlgn="base" hangingPunct="0">
        <a:spcBef>
          <a:spcPct val="25000"/>
        </a:spcBef>
        <a:spcAft>
          <a:spcPct val="0"/>
        </a:spcAft>
        <a:buClr>
          <a:srgbClr val="005500"/>
        </a:buClr>
        <a:buFont typeface="Arial" pitchFamily="34" charset="0"/>
        <a:buChar char="–"/>
        <a:defRPr>
          <a:solidFill>
            <a:srgbClr val="000000"/>
          </a:solidFill>
          <a:latin typeface="Calibri" pitchFamily="34" charset="0"/>
          <a:ea typeface="+mn-ea"/>
          <a:cs typeface="Calibri" pitchFamily="34" charset="0"/>
        </a:defRPr>
      </a:lvl4pPr>
      <a:lvl5pPr marL="2057400" indent="-228600" algn="l" rtl="0" eaLnBrk="0" fontAlgn="base" hangingPunct="0">
        <a:spcBef>
          <a:spcPct val="25000"/>
        </a:spcBef>
        <a:spcAft>
          <a:spcPct val="0"/>
        </a:spcAft>
        <a:buClr>
          <a:srgbClr val="009900"/>
        </a:buClr>
        <a:buFont typeface="Arial" pitchFamily="34" charset="0"/>
        <a:buChar char="»"/>
        <a:defRPr>
          <a:solidFill>
            <a:srgbClr val="000000"/>
          </a:solidFill>
          <a:latin typeface="Calibri" pitchFamily="34" charset="0"/>
          <a:ea typeface="+mn-ea"/>
          <a:cs typeface="Calibri" pitchFamily="34" charset="0"/>
        </a:defRPr>
      </a:lvl5pPr>
      <a:lvl6pPr marL="25146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6pPr>
      <a:lvl7pPr marL="29718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7pPr>
      <a:lvl8pPr marL="34290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8pPr>
      <a:lvl9pPr marL="38862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bwMode="auto">
          <a:xfrm>
            <a:off x="473075" y="61913"/>
            <a:ext cx="799623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a:t>
            </a:r>
          </a:p>
        </p:txBody>
      </p:sp>
      <p:sp>
        <p:nvSpPr>
          <p:cNvPr id="294915" name="Rectangle 3"/>
          <p:cNvSpPr>
            <a:spLocks noGrp="1" noChangeArrowheads="1"/>
          </p:cNvSpPr>
          <p:nvPr>
            <p:ph type="body" idx="1"/>
          </p:nvPr>
        </p:nvSpPr>
        <p:spPr bwMode="auto">
          <a:xfrm>
            <a:off x="466725" y="1404938"/>
            <a:ext cx="7991475" cy="1924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4916" name="Rectangle 4"/>
          <p:cNvSpPr>
            <a:spLocks noGrp="1" noChangeArrowheads="1"/>
          </p:cNvSpPr>
          <p:nvPr>
            <p:ph type="ftr" sz="quarter" idx="3"/>
          </p:nvPr>
        </p:nvSpPr>
        <p:spPr bwMode="auto">
          <a:xfrm>
            <a:off x="463550" y="6481763"/>
            <a:ext cx="5556250" cy="2238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000">
                <a:solidFill>
                  <a:srgbClr val="005500"/>
                </a:solidFill>
                <a:latin typeface="Arial" pitchFamily="34" charset="0"/>
              </a:defRPr>
            </a:lvl1pPr>
          </a:lstStyle>
          <a:p>
            <a:pPr>
              <a:defRPr/>
            </a:pPr>
            <a:endParaRPr lang="en-US"/>
          </a:p>
        </p:txBody>
      </p:sp>
      <p:pic>
        <p:nvPicPr>
          <p:cNvPr id="2053" name="Picture 8" descr="IPNI Logo"/>
          <p:cNvPicPr>
            <a:picLocks noChangeAspect="1" noChangeArrowheads="1"/>
          </p:cNvPicPr>
          <p:nvPr/>
        </p:nvPicPr>
        <p:blipFill>
          <a:blip r:embed="rId5" cstate="print"/>
          <a:srcRect/>
          <a:stretch>
            <a:fillRect/>
          </a:stretch>
        </p:blipFill>
        <p:spPr bwMode="auto">
          <a:xfrm>
            <a:off x="8424863" y="87313"/>
            <a:ext cx="630237" cy="3635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Lst>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94914"/>
                                        </p:tgtEl>
                                        <p:attrNameLst>
                                          <p:attrName>style.visibility</p:attrName>
                                        </p:attrNameLst>
                                      </p:cBhvr>
                                      <p:to>
                                        <p:strVal val="visible"/>
                                      </p:to>
                                    </p:set>
                                    <p:animEffect transition="in" filter="randombar(horizontal)">
                                      <p:cBhvr>
                                        <p:cTn id="7" dur="500"/>
                                        <p:tgtEl>
                                          <p:spTgt spid="29491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4915">
                                            <p:txEl>
                                              <p:pRg st="0" end="0"/>
                                            </p:txEl>
                                          </p:spTgt>
                                        </p:tgtEl>
                                        <p:attrNameLst>
                                          <p:attrName>style.visibility</p:attrName>
                                        </p:attrNameLst>
                                      </p:cBhvr>
                                      <p:to>
                                        <p:strVal val="visible"/>
                                      </p:to>
                                    </p:set>
                                    <p:animEffect transition="in" filter="strips(downRight)">
                                      <p:cBhvr>
                                        <p:cTn id="12" dur="1000"/>
                                        <p:tgtEl>
                                          <p:spTgt spid="294915">
                                            <p:txEl>
                                              <p:pRg st="0" end="0"/>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94915">
                                            <p:txEl>
                                              <p:pRg st="1" end="1"/>
                                            </p:txEl>
                                          </p:spTgt>
                                        </p:tgtEl>
                                        <p:attrNameLst>
                                          <p:attrName>style.visibility</p:attrName>
                                        </p:attrNameLst>
                                      </p:cBhvr>
                                      <p:to>
                                        <p:strVal val="visible"/>
                                      </p:to>
                                    </p:set>
                                    <p:animEffect transition="in" filter="strips(downRight)">
                                      <p:cBhvr>
                                        <p:cTn id="15" dur="1000"/>
                                        <p:tgtEl>
                                          <p:spTgt spid="294915">
                                            <p:txEl>
                                              <p:pRg st="1" end="1"/>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94915">
                                            <p:txEl>
                                              <p:pRg st="2" end="2"/>
                                            </p:txEl>
                                          </p:spTgt>
                                        </p:tgtEl>
                                        <p:attrNameLst>
                                          <p:attrName>style.visibility</p:attrName>
                                        </p:attrNameLst>
                                      </p:cBhvr>
                                      <p:to>
                                        <p:strVal val="visible"/>
                                      </p:to>
                                    </p:set>
                                    <p:animEffect transition="in" filter="strips(downRight)">
                                      <p:cBhvr>
                                        <p:cTn id="18" dur="1000"/>
                                        <p:tgtEl>
                                          <p:spTgt spid="294915">
                                            <p:txEl>
                                              <p:pRg st="2" end="2"/>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294915">
                                            <p:txEl>
                                              <p:pRg st="3" end="3"/>
                                            </p:txEl>
                                          </p:spTgt>
                                        </p:tgtEl>
                                        <p:attrNameLst>
                                          <p:attrName>style.visibility</p:attrName>
                                        </p:attrNameLst>
                                      </p:cBhvr>
                                      <p:to>
                                        <p:strVal val="visible"/>
                                      </p:to>
                                    </p:set>
                                    <p:animEffect transition="in" filter="strips(downRight)">
                                      <p:cBhvr>
                                        <p:cTn id="21" dur="1000"/>
                                        <p:tgtEl>
                                          <p:spTgt spid="294915">
                                            <p:txEl>
                                              <p:pRg st="3" end="3"/>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294915">
                                            <p:txEl>
                                              <p:pRg st="4" end="4"/>
                                            </p:txEl>
                                          </p:spTgt>
                                        </p:tgtEl>
                                        <p:attrNameLst>
                                          <p:attrName>style.visibility</p:attrName>
                                        </p:attrNameLst>
                                      </p:cBhvr>
                                      <p:to>
                                        <p:strVal val="visible"/>
                                      </p:to>
                                    </p:set>
                                    <p:animEffect transition="in" filter="strips(downRight)">
                                      <p:cBhvr>
                                        <p:cTn id="24" dur="1000"/>
                                        <p:tgtEl>
                                          <p:spTgt spid="294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4" grpId="0"/>
      <p:bldP spid="294915" grpId="0" build="p">
        <p:tmplLst>
          <p:tmpl lvl="1">
            <p:tnLst>
              <p:par>
                <p:cTn xmlns:p14="http://schemas.microsoft.com/office/powerpoint/2010/main" presetID="18" presetClass="entr" presetSubtype="6" fill="hold" nodeType="clickEffect">
                  <p:stCondLst>
                    <p:cond delay="0"/>
                  </p:stCondLst>
                  <p:childTnLst>
                    <p:set>
                      <p:cBhvr>
                        <p:cTn dur="1" fill="hold">
                          <p:stCondLst>
                            <p:cond delay="0"/>
                          </p:stCondLst>
                        </p:cTn>
                        <p:tgtEl>
                          <p:spTgt spid="294915"/>
                        </p:tgtEl>
                        <p:attrNameLst>
                          <p:attrName>style.visibility</p:attrName>
                        </p:attrNameLst>
                      </p:cBhvr>
                      <p:to>
                        <p:strVal val="visible"/>
                      </p:to>
                    </p:set>
                    <p:animEffect transition="in" filter="strips(downRight)">
                      <p:cBhvr>
                        <p:cTn dur="1000"/>
                        <p:tgtEl>
                          <p:spTgt spid="294915"/>
                        </p:tgtEl>
                      </p:cBhvr>
                    </p:animEffect>
                  </p:childTnLst>
                </p:cTn>
              </p:par>
            </p:tnLst>
          </p:tmpl>
          <p:tmpl lvl="2">
            <p:tnLst>
              <p:par>
                <p:cTn xmlns:p14="http://schemas.microsoft.com/office/powerpoint/2010/main" presetID="18" presetClass="entr" presetSubtype="6" fill="hold" nodeType="withEffect">
                  <p:stCondLst>
                    <p:cond delay="0"/>
                  </p:stCondLst>
                  <p:childTnLst>
                    <p:set>
                      <p:cBhvr>
                        <p:cTn dur="1" fill="hold">
                          <p:stCondLst>
                            <p:cond delay="0"/>
                          </p:stCondLst>
                        </p:cTn>
                        <p:tgtEl>
                          <p:spTgt spid="294915"/>
                        </p:tgtEl>
                        <p:attrNameLst>
                          <p:attrName>style.visibility</p:attrName>
                        </p:attrNameLst>
                      </p:cBhvr>
                      <p:to>
                        <p:strVal val="visible"/>
                      </p:to>
                    </p:set>
                    <p:animEffect transition="in" filter="strips(downRight)">
                      <p:cBhvr>
                        <p:cTn dur="1000"/>
                        <p:tgtEl>
                          <p:spTgt spid="294915"/>
                        </p:tgtEl>
                      </p:cBhvr>
                    </p:animEffect>
                  </p:childTnLst>
                </p:cTn>
              </p:par>
            </p:tnLst>
          </p:tmpl>
          <p:tmpl lvl="3">
            <p:tnLst>
              <p:par>
                <p:cTn xmlns:p14="http://schemas.microsoft.com/office/powerpoint/2010/main" presetID="18" presetClass="entr" presetSubtype="6" fill="hold" nodeType="withEffect">
                  <p:stCondLst>
                    <p:cond delay="0"/>
                  </p:stCondLst>
                  <p:childTnLst>
                    <p:set>
                      <p:cBhvr>
                        <p:cTn dur="1" fill="hold">
                          <p:stCondLst>
                            <p:cond delay="0"/>
                          </p:stCondLst>
                        </p:cTn>
                        <p:tgtEl>
                          <p:spTgt spid="294915"/>
                        </p:tgtEl>
                        <p:attrNameLst>
                          <p:attrName>style.visibility</p:attrName>
                        </p:attrNameLst>
                      </p:cBhvr>
                      <p:to>
                        <p:strVal val="visible"/>
                      </p:to>
                    </p:set>
                    <p:animEffect transition="in" filter="strips(downRight)">
                      <p:cBhvr>
                        <p:cTn dur="1000"/>
                        <p:tgtEl>
                          <p:spTgt spid="294915"/>
                        </p:tgtEl>
                      </p:cBhvr>
                    </p:animEffect>
                  </p:childTnLst>
                </p:cTn>
              </p:par>
            </p:tnLst>
          </p:tmpl>
          <p:tmpl lvl="4">
            <p:tnLst>
              <p:par>
                <p:cTn xmlns:p14="http://schemas.microsoft.com/office/powerpoint/2010/main" presetID="18" presetClass="entr" presetSubtype="6" fill="hold" nodeType="withEffect">
                  <p:stCondLst>
                    <p:cond delay="0"/>
                  </p:stCondLst>
                  <p:childTnLst>
                    <p:set>
                      <p:cBhvr>
                        <p:cTn dur="1" fill="hold">
                          <p:stCondLst>
                            <p:cond delay="0"/>
                          </p:stCondLst>
                        </p:cTn>
                        <p:tgtEl>
                          <p:spTgt spid="294915"/>
                        </p:tgtEl>
                        <p:attrNameLst>
                          <p:attrName>style.visibility</p:attrName>
                        </p:attrNameLst>
                      </p:cBhvr>
                      <p:to>
                        <p:strVal val="visible"/>
                      </p:to>
                    </p:set>
                    <p:animEffect transition="in" filter="strips(downRight)">
                      <p:cBhvr>
                        <p:cTn dur="1000"/>
                        <p:tgtEl>
                          <p:spTgt spid="294915"/>
                        </p:tgtEl>
                      </p:cBhvr>
                    </p:animEffect>
                  </p:childTnLst>
                </p:cTn>
              </p:par>
            </p:tnLst>
          </p:tmpl>
          <p:tmpl lvl="5">
            <p:tnLst>
              <p:par>
                <p:cTn xmlns:p14="http://schemas.microsoft.com/office/powerpoint/2010/main" presetID="18" presetClass="entr" presetSubtype="6" fill="hold" nodeType="withEffect">
                  <p:stCondLst>
                    <p:cond delay="0"/>
                  </p:stCondLst>
                  <p:childTnLst>
                    <p:set>
                      <p:cBhvr>
                        <p:cTn dur="1" fill="hold">
                          <p:stCondLst>
                            <p:cond delay="0"/>
                          </p:stCondLst>
                        </p:cTn>
                        <p:tgtEl>
                          <p:spTgt spid="294915"/>
                        </p:tgtEl>
                        <p:attrNameLst>
                          <p:attrName>style.visibility</p:attrName>
                        </p:attrNameLst>
                      </p:cBhvr>
                      <p:to>
                        <p:strVal val="visible"/>
                      </p:to>
                    </p:set>
                    <p:animEffect transition="in" filter="strips(downRight)">
                      <p:cBhvr>
                        <p:cTn dur="1000"/>
                        <p:tgtEl>
                          <p:spTgt spid="294915"/>
                        </p:tgtEl>
                      </p:cBhvr>
                    </p:animEffect>
                  </p:childTnLst>
                </p:cTn>
              </p:par>
            </p:tnLst>
          </p:tmpl>
        </p:tmplLst>
      </p:bldP>
    </p:bldLst>
  </p:timing>
  <p:txStyles>
    <p:titleStyle>
      <a:lvl1pPr algn="l" rtl="0" eaLnBrk="0" fontAlgn="base" hangingPunct="0">
        <a:lnSpc>
          <a:spcPct val="70000"/>
        </a:lnSpc>
        <a:spcBef>
          <a:spcPct val="0"/>
        </a:spcBef>
        <a:spcAft>
          <a:spcPct val="0"/>
        </a:spcAft>
        <a:defRPr sz="3200" b="1">
          <a:solidFill>
            <a:srgbClr val="005500"/>
          </a:solidFill>
          <a:latin typeface="Arial" pitchFamily="34" charset="0"/>
          <a:ea typeface="+mj-ea"/>
          <a:cs typeface="+mj-cs"/>
        </a:defRPr>
      </a:lvl1pPr>
      <a:lvl2pPr algn="l" rtl="0" eaLnBrk="0" fontAlgn="base" hangingPunct="0">
        <a:lnSpc>
          <a:spcPct val="70000"/>
        </a:lnSpc>
        <a:spcBef>
          <a:spcPct val="0"/>
        </a:spcBef>
        <a:spcAft>
          <a:spcPct val="0"/>
        </a:spcAft>
        <a:defRPr sz="3200" b="1">
          <a:solidFill>
            <a:srgbClr val="005500"/>
          </a:solidFill>
          <a:latin typeface="Arial" pitchFamily="34" charset="0"/>
          <a:ea typeface="Arial Unicode MS" pitchFamily="34" charset="-128"/>
          <a:cs typeface="Arial Unicode MS" pitchFamily="34" charset="-128"/>
        </a:defRPr>
      </a:lvl2pPr>
      <a:lvl3pPr algn="l" rtl="0" eaLnBrk="0" fontAlgn="base" hangingPunct="0">
        <a:lnSpc>
          <a:spcPct val="70000"/>
        </a:lnSpc>
        <a:spcBef>
          <a:spcPct val="0"/>
        </a:spcBef>
        <a:spcAft>
          <a:spcPct val="0"/>
        </a:spcAft>
        <a:defRPr sz="3200" b="1">
          <a:solidFill>
            <a:srgbClr val="005500"/>
          </a:solidFill>
          <a:latin typeface="Arial" pitchFamily="34" charset="0"/>
          <a:ea typeface="Arial Unicode MS" pitchFamily="34" charset="-128"/>
          <a:cs typeface="Arial Unicode MS" pitchFamily="34" charset="-128"/>
        </a:defRPr>
      </a:lvl3pPr>
      <a:lvl4pPr algn="l" rtl="0" eaLnBrk="0" fontAlgn="base" hangingPunct="0">
        <a:lnSpc>
          <a:spcPct val="70000"/>
        </a:lnSpc>
        <a:spcBef>
          <a:spcPct val="0"/>
        </a:spcBef>
        <a:spcAft>
          <a:spcPct val="0"/>
        </a:spcAft>
        <a:defRPr sz="3200" b="1">
          <a:solidFill>
            <a:srgbClr val="005500"/>
          </a:solidFill>
          <a:latin typeface="Arial" pitchFamily="34" charset="0"/>
          <a:ea typeface="Arial Unicode MS" pitchFamily="34" charset="-128"/>
          <a:cs typeface="Arial Unicode MS" pitchFamily="34" charset="-128"/>
        </a:defRPr>
      </a:lvl4pPr>
      <a:lvl5pPr algn="l" rtl="0" eaLnBrk="0" fontAlgn="base" hangingPunct="0">
        <a:lnSpc>
          <a:spcPct val="70000"/>
        </a:lnSpc>
        <a:spcBef>
          <a:spcPct val="0"/>
        </a:spcBef>
        <a:spcAft>
          <a:spcPct val="0"/>
        </a:spcAft>
        <a:defRPr sz="3200" b="1">
          <a:solidFill>
            <a:srgbClr val="005500"/>
          </a:solidFill>
          <a:latin typeface="Arial" pitchFamily="34" charset="0"/>
          <a:ea typeface="Arial Unicode MS" pitchFamily="34" charset="-128"/>
          <a:cs typeface="Arial Unicode MS" pitchFamily="34" charset="-128"/>
        </a:defRPr>
      </a:lvl5pPr>
      <a:lvl6pPr marL="457200" algn="l" rtl="0" eaLnBrk="1" fontAlgn="base" hangingPunct="1">
        <a:lnSpc>
          <a:spcPct val="70000"/>
        </a:lnSpc>
        <a:spcBef>
          <a:spcPct val="0"/>
        </a:spcBef>
        <a:spcAft>
          <a:spcPct val="0"/>
        </a:spcAft>
        <a:defRPr sz="3600">
          <a:solidFill>
            <a:srgbClr val="005500"/>
          </a:solidFill>
          <a:latin typeface="CopprplGoth Bd BT" pitchFamily="34" charset="0"/>
          <a:ea typeface="Arial Unicode MS" pitchFamily="34" charset="-128"/>
          <a:cs typeface="Arial Unicode MS" pitchFamily="34" charset="-128"/>
        </a:defRPr>
      </a:lvl6pPr>
      <a:lvl7pPr marL="914400" algn="l" rtl="0" eaLnBrk="1" fontAlgn="base" hangingPunct="1">
        <a:lnSpc>
          <a:spcPct val="70000"/>
        </a:lnSpc>
        <a:spcBef>
          <a:spcPct val="0"/>
        </a:spcBef>
        <a:spcAft>
          <a:spcPct val="0"/>
        </a:spcAft>
        <a:defRPr sz="3600">
          <a:solidFill>
            <a:srgbClr val="005500"/>
          </a:solidFill>
          <a:latin typeface="CopprplGoth Bd BT" pitchFamily="34" charset="0"/>
          <a:ea typeface="Arial Unicode MS" pitchFamily="34" charset="-128"/>
          <a:cs typeface="Arial Unicode MS" pitchFamily="34" charset="-128"/>
        </a:defRPr>
      </a:lvl7pPr>
      <a:lvl8pPr marL="1371600" algn="l" rtl="0" eaLnBrk="1" fontAlgn="base" hangingPunct="1">
        <a:lnSpc>
          <a:spcPct val="70000"/>
        </a:lnSpc>
        <a:spcBef>
          <a:spcPct val="0"/>
        </a:spcBef>
        <a:spcAft>
          <a:spcPct val="0"/>
        </a:spcAft>
        <a:defRPr sz="3600">
          <a:solidFill>
            <a:srgbClr val="005500"/>
          </a:solidFill>
          <a:latin typeface="CopprplGoth Bd BT" pitchFamily="34" charset="0"/>
          <a:ea typeface="Arial Unicode MS" pitchFamily="34" charset="-128"/>
          <a:cs typeface="Arial Unicode MS" pitchFamily="34" charset="-128"/>
        </a:defRPr>
      </a:lvl8pPr>
      <a:lvl9pPr marL="1828800" algn="l" rtl="0" eaLnBrk="1" fontAlgn="base" hangingPunct="1">
        <a:lnSpc>
          <a:spcPct val="70000"/>
        </a:lnSpc>
        <a:spcBef>
          <a:spcPct val="0"/>
        </a:spcBef>
        <a:spcAft>
          <a:spcPct val="0"/>
        </a:spcAft>
        <a:defRPr sz="3600">
          <a:solidFill>
            <a:srgbClr val="005500"/>
          </a:solidFill>
          <a:latin typeface="CopprplGoth Bd BT" pitchFamily="34" charset="0"/>
          <a:ea typeface="Arial Unicode MS" pitchFamily="34" charset="-128"/>
          <a:cs typeface="Arial Unicode MS" pitchFamily="34" charset="-128"/>
        </a:defRPr>
      </a:lvl9pPr>
    </p:titleStyle>
    <p:bodyStyle>
      <a:lvl1pPr marL="234950" indent="-234950" algn="l" rtl="0" eaLnBrk="0" fontAlgn="base" hangingPunct="0">
        <a:spcBef>
          <a:spcPct val="25000"/>
        </a:spcBef>
        <a:spcAft>
          <a:spcPct val="0"/>
        </a:spcAft>
        <a:buClr>
          <a:srgbClr val="005500"/>
        </a:buClr>
        <a:buChar char="•"/>
        <a:defRPr sz="2400">
          <a:solidFill>
            <a:schemeClr val="tx1"/>
          </a:solidFill>
          <a:latin typeface="+mn-lt"/>
          <a:ea typeface="+mn-ea"/>
          <a:cs typeface="+mn-cs"/>
        </a:defRPr>
      </a:lvl1pPr>
      <a:lvl2pPr marL="692150" indent="-234950" algn="l" rtl="0" eaLnBrk="0" fontAlgn="base" hangingPunct="0">
        <a:spcBef>
          <a:spcPct val="25000"/>
        </a:spcBef>
        <a:spcAft>
          <a:spcPct val="0"/>
        </a:spcAft>
        <a:buClr>
          <a:srgbClr val="009900"/>
        </a:buClr>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5000"/>
        </a:spcBef>
        <a:spcAft>
          <a:spcPct val="0"/>
        </a:spcAft>
        <a:buClr>
          <a:srgbClr val="99CC00"/>
        </a:buClr>
        <a:buChar char="•"/>
        <a:defRPr sz="2000">
          <a:solidFill>
            <a:schemeClr val="tx1"/>
          </a:solidFill>
          <a:latin typeface="+mn-lt"/>
          <a:ea typeface="+mn-ea"/>
          <a:cs typeface="+mn-cs"/>
        </a:defRPr>
      </a:lvl3pPr>
      <a:lvl4pPr marL="1600200" indent="-228600" algn="l" rtl="0" eaLnBrk="0" fontAlgn="base" hangingPunct="0">
        <a:spcBef>
          <a:spcPct val="25000"/>
        </a:spcBef>
        <a:spcAft>
          <a:spcPct val="0"/>
        </a:spcAft>
        <a:buClr>
          <a:srgbClr val="005500"/>
        </a:buClr>
        <a:buFont typeface="Arial" pitchFamily="34" charset="0"/>
        <a:buChar char="–"/>
        <a:defRPr>
          <a:solidFill>
            <a:schemeClr val="tx1"/>
          </a:solidFill>
          <a:latin typeface="+mn-lt"/>
          <a:ea typeface="+mn-ea"/>
          <a:cs typeface="+mn-cs"/>
        </a:defRPr>
      </a:lvl4pPr>
      <a:lvl5pPr marL="2057400" indent="-228600" algn="l" rtl="0" eaLnBrk="0" fontAlgn="base" hangingPunct="0">
        <a:spcBef>
          <a:spcPct val="25000"/>
        </a:spcBef>
        <a:spcAft>
          <a:spcPct val="0"/>
        </a:spcAft>
        <a:buClr>
          <a:srgbClr val="009900"/>
        </a:buClr>
        <a:buFont typeface="Arial" pitchFamily="34" charset="0"/>
        <a:buChar char="»"/>
        <a:defRPr>
          <a:solidFill>
            <a:schemeClr val="tx1"/>
          </a:solidFill>
          <a:latin typeface="+mn-lt"/>
          <a:ea typeface="+mn-ea"/>
          <a:cs typeface="+mn-cs"/>
        </a:defRPr>
      </a:lvl5pPr>
      <a:lvl6pPr marL="2514600" indent="-228600" algn="l" rtl="0" eaLnBrk="1" fontAlgn="base" hangingPunct="1">
        <a:spcBef>
          <a:spcPct val="25000"/>
        </a:spcBef>
        <a:spcAft>
          <a:spcPct val="0"/>
        </a:spcAft>
        <a:buClr>
          <a:srgbClr val="009900"/>
        </a:buClr>
        <a:buFont typeface="Arial" charset="0"/>
        <a:buChar char="»"/>
        <a:defRPr sz="1400">
          <a:solidFill>
            <a:schemeClr val="tx1"/>
          </a:solidFill>
          <a:latin typeface="+mn-lt"/>
          <a:ea typeface="+mn-ea"/>
          <a:cs typeface="+mn-cs"/>
        </a:defRPr>
      </a:lvl6pPr>
      <a:lvl7pPr marL="2971800" indent="-228600" algn="l" rtl="0" eaLnBrk="1" fontAlgn="base" hangingPunct="1">
        <a:spcBef>
          <a:spcPct val="25000"/>
        </a:spcBef>
        <a:spcAft>
          <a:spcPct val="0"/>
        </a:spcAft>
        <a:buClr>
          <a:srgbClr val="009900"/>
        </a:buClr>
        <a:buFont typeface="Arial" charset="0"/>
        <a:buChar char="»"/>
        <a:defRPr sz="1400">
          <a:solidFill>
            <a:schemeClr val="tx1"/>
          </a:solidFill>
          <a:latin typeface="+mn-lt"/>
          <a:ea typeface="+mn-ea"/>
          <a:cs typeface="+mn-cs"/>
        </a:defRPr>
      </a:lvl7pPr>
      <a:lvl8pPr marL="3429000" indent="-228600" algn="l" rtl="0" eaLnBrk="1" fontAlgn="base" hangingPunct="1">
        <a:spcBef>
          <a:spcPct val="25000"/>
        </a:spcBef>
        <a:spcAft>
          <a:spcPct val="0"/>
        </a:spcAft>
        <a:buClr>
          <a:srgbClr val="009900"/>
        </a:buClr>
        <a:buFont typeface="Arial" charset="0"/>
        <a:buChar char="»"/>
        <a:defRPr sz="1400">
          <a:solidFill>
            <a:schemeClr val="tx1"/>
          </a:solidFill>
          <a:latin typeface="+mn-lt"/>
          <a:ea typeface="+mn-ea"/>
          <a:cs typeface="+mn-cs"/>
        </a:defRPr>
      </a:lvl8pPr>
      <a:lvl9pPr marL="3886200" indent="-228600" algn="l" rtl="0" eaLnBrk="1" fontAlgn="base" hangingPunct="1">
        <a:spcBef>
          <a:spcPct val="25000"/>
        </a:spcBef>
        <a:spcAft>
          <a:spcPct val="0"/>
        </a:spcAft>
        <a:buClr>
          <a:srgbClr val="009900"/>
        </a:buClr>
        <a:buFont typeface="Arial" charset="0"/>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92866" name="Rectangle 2"/>
          <p:cNvSpPr>
            <a:spLocks noGrp="1" noChangeArrowheads="1"/>
          </p:cNvSpPr>
          <p:nvPr>
            <p:ph type="ftr" sz="quarter" idx="3"/>
          </p:nvPr>
        </p:nvSpPr>
        <p:spPr bwMode="auto">
          <a:xfrm>
            <a:off x="471488" y="6510338"/>
            <a:ext cx="4100512" cy="2492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solidFill>
                  <a:srgbClr val="005500"/>
                </a:solidFill>
                <a:latin typeface="Arial" pitchFamily="34" charset="0"/>
              </a:defRPr>
            </a:lvl1pPr>
          </a:lstStyle>
          <a:p>
            <a:pPr>
              <a:defRPr/>
            </a:pPr>
            <a:endParaRPr lang="en-US"/>
          </a:p>
        </p:txBody>
      </p:sp>
      <p:sp>
        <p:nvSpPr>
          <p:cNvPr id="292867" name="Rectangle 3"/>
          <p:cNvSpPr>
            <a:spLocks noGrp="1" noChangeArrowheads="1"/>
          </p:cNvSpPr>
          <p:nvPr>
            <p:ph type="title"/>
          </p:nvPr>
        </p:nvSpPr>
        <p:spPr bwMode="auto">
          <a:xfrm>
            <a:off x="457200" y="260985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60" r:id="rId1"/>
  </p:sldLayoutIdLst>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92867"/>
                                        </p:tgtEl>
                                        <p:attrNameLst>
                                          <p:attrName>style.visibility</p:attrName>
                                        </p:attrNameLst>
                                      </p:cBhvr>
                                      <p:to>
                                        <p:strVal val="visible"/>
                                      </p:to>
                                    </p:set>
                                    <p:anim calcmode="lin" valueType="num">
                                      <p:cBhvr>
                                        <p:cTn id="7" dur="1000" fill="hold"/>
                                        <p:tgtEl>
                                          <p:spTgt spid="292867"/>
                                        </p:tgtEl>
                                        <p:attrNameLst>
                                          <p:attrName>ppt_w</p:attrName>
                                        </p:attrNameLst>
                                      </p:cBhvr>
                                      <p:tavLst>
                                        <p:tav tm="0">
                                          <p:val>
                                            <p:fltVal val="0"/>
                                          </p:val>
                                        </p:tav>
                                        <p:tav tm="100000">
                                          <p:val>
                                            <p:strVal val="#ppt_w"/>
                                          </p:val>
                                        </p:tav>
                                      </p:tavLst>
                                    </p:anim>
                                    <p:anim calcmode="lin" valueType="num">
                                      <p:cBhvr>
                                        <p:cTn id="8" dur="1000" fill="hold"/>
                                        <p:tgtEl>
                                          <p:spTgt spid="292867"/>
                                        </p:tgtEl>
                                        <p:attrNameLst>
                                          <p:attrName>ppt_h</p:attrName>
                                        </p:attrNameLst>
                                      </p:cBhvr>
                                      <p:tavLst>
                                        <p:tav tm="0">
                                          <p:val>
                                            <p:fltVal val="0"/>
                                          </p:val>
                                        </p:tav>
                                        <p:tav tm="100000">
                                          <p:val>
                                            <p:strVal val="#ppt_h"/>
                                          </p:val>
                                        </p:tav>
                                      </p:tavLst>
                                    </p:anim>
                                    <p:animEffect transition="in" filter="fade">
                                      <p:cBhvr>
                                        <p:cTn id="9" dur="1000"/>
                                        <p:tgtEl>
                                          <p:spTgt spid="292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p:bldLst>
  </p:timing>
  <p:txStyles>
    <p:titleStyle>
      <a:lvl1pPr algn="l" rtl="0" eaLnBrk="0" fontAlgn="base" hangingPunct="0">
        <a:spcBef>
          <a:spcPct val="0"/>
        </a:spcBef>
        <a:spcAft>
          <a:spcPct val="0"/>
        </a:spcAft>
        <a:defRPr sz="3200" b="1">
          <a:solidFill>
            <a:srgbClr val="005500"/>
          </a:solidFill>
          <a:latin typeface="Arial" pitchFamily="34" charset="0"/>
          <a:ea typeface="+mj-ea"/>
          <a:cs typeface="+mj-cs"/>
        </a:defRPr>
      </a:lvl1pPr>
      <a:lvl2pPr algn="l" rtl="0" eaLnBrk="0" fontAlgn="base" hangingPunct="0">
        <a:spcBef>
          <a:spcPct val="0"/>
        </a:spcBef>
        <a:spcAft>
          <a:spcPct val="0"/>
        </a:spcAft>
        <a:defRPr sz="3200" b="1">
          <a:solidFill>
            <a:srgbClr val="005500"/>
          </a:solidFill>
          <a:latin typeface="Arial" pitchFamily="34" charset="0"/>
          <a:ea typeface="Arial Unicode MS" pitchFamily="34" charset="-128"/>
          <a:cs typeface="Arial Unicode MS" pitchFamily="34" charset="-128"/>
        </a:defRPr>
      </a:lvl2pPr>
      <a:lvl3pPr algn="l" rtl="0" eaLnBrk="0" fontAlgn="base" hangingPunct="0">
        <a:spcBef>
          <a:spcPct val="0"/>
        </a:spcBef>
        <a:spcAft>
          <a:spcPct val="0"/>
        </a:spcAft>
        <a:defRPr sz="3200" b="1">
          <a:solidFill>
            <a:srgbClr val="005500"/>
          </a:solidFill>
          <a:latin typeface="Arial" pitchFamily="34" charset="0"/>
          <a:ea typeface="Arial Unicode MS" pitchFamily="34" charset="-128"/>
          <a:cs typeface="Arial Unicode MS" pitchFamily="34" charset="-128"/>
        </a:defRPr>
      </a:lvl3pPr>
      <a:lvl4pPr algn="l" rtl="0" eaLnBrk="0" fontAlgn="base" hangingPunct="0">
        <a:spcBef>
          <a:spcPct val="0"/>
        </a:spcBef>
        <a:spcAft>
          <a:spcPct val="0"/>
        </a:spcAft>
        <a:defRPr sz="3200" b="1">
          <a:solidFill>
            <a:srgbClr val="005500"/>
          </a:solidFill>
          <a:latin typeface="Arial" pitchFamily="34" charset="0"/>
          <a:ea typeface="Arial Unicode MS" pitchFamily="34" charset="-128"/>
          <a:cs typeface="Arial Unicode MS" pitchFamily="34" charset="-128"/>
        </a:defRPr>
      </a:lvl4pPr>
      <a:lvl5pPr algn="l" rtl="0" eaLnBrk="0" fontAlgn="base" hangingPunct="0">
        <a:spcBef>
          <a:spcPct val="0"/>
        </a:spcBef>
        <a:spcAft>
          <a:spcPct val="0"/>
        </a:spcAft>
        <a:defRPr sz="3200" b="1">
          <a:solidFill>
            <a:srgbClr val="005500"/>
          </a:solidFill>
          <a:latin typeface="Arial" pitchFamily="34" charset="0"/>
          <a:ea typeface="Arial Unicode MS" pitchFamily="34" charset="-128"/>
          <a:cs typeface="Arial Unicode MS" pitchFamily="34" charset="-128"/>
        </a:defRPr>
      </a:lvl5pPr>
      <a:lvl6pPr marL="457200" algn="l" rtl="0" fontAlgn="base">
        <a:spcBef>
          <a:spcPct val="0"/>
        </a:spcBef>
        <a:spcAft>
          <a:spcPct val="0"/>
        </a:spcAft>
        <a:defRPr sz="3200">
          <a:solidFill>
            <a:srgbClr val="005500"/>
          </a:solidFill>
          <a:latin typeface="CopprplGoth Bd BT" pitchFamily="34" charset="0"/>
          <a:ea typeface="Arial Unicode MS" pitchFamily="34" charset="-128"/>
          <a:cs typeface="Arial Unicode MS" pitchFamily="34" charset="-128"/>
        </a:defRPr>
      </a:lvl6pPr>
      <a:lvl7pPr marL="914400" algn="l" rtl="0" fontAlgn="base">
        <a:spcBef>
          <a:spcPct val="0"/>
        </a:spcBef>
        <a:spcAft>
          <a:spcPct val="0"/>
        </a:spcAft>
        <a:defRPr sz="3200">
          <a:solidFill>
            <a:srgbClr val="005500"/>
          </a:solidFill>
          <a:latin typeface="CopprplGoth Bd BT" pitchFamily="34" charset="0"/>
          <a:ea typeface="Arial Unicode MS" pitchFamily="34" charset="-128"/>
          <a:cs typeface="Arial Unicode MS" pitchFamily="34" charset="-128"/>
        </a:defRPr>
      </a:lvl7pPr>
      <a:lvl8pPr marL="1371600" algn="l" rtl="0" fontAlgn="base">
        <a:spcBef>
          <a:spcPct val="0"/>
        </a:spcBef>
        <a:spcAft>
          <a:spcPct val="0"/>
        </a:spcAft>
        <a:defRPr sz="3200">
          <a:solidFill>
            <a:srgbClr val="005500"/>
          </a:solidFill>
          <a:latin typeface="CopprplGoth Bd BT" pitchFamily="34" charset="0"/>
          <a:ea typeface="Arial Unicode MS" pitchFamily="34" charset="-128"/>
          <a:cs typeface="Arial Unicode MS" pitchFamily="34" charset="-128"/>
        </a:defRPr>
      </a:lvl8pPr>
      <a:lvl9pPr marL="1828800" algn="l" rtl="0" fontAlgn="base">
        <a:spcBef>
          <a:spcPct val="0"/>
        </a:spcBef>
        <a:spcAft>
          <a:spcPct val="0"/>
        </a:spcAft>
        <a:defRPr sz="3200">
          <a:solidFill>
            <a:srgbClr val="005500"/>
          </a:solidFill>
          <a:latin typeface="CopprplGoth Bd BT" pitchFamily="34" charset="0"/>
          <a:ea typeface="Arial Unicode MS" pitchFamily="34" charset="-128"/>
          <a:cs typeface="Arial Unicode MS" pitchFamily="34" charset="-128"/>
        </a:defRPr>
      </a:lvl9pPr>
    </p:titleStyle>
    <p:bodyStyle>
      <a:lvl1pPr marL="342900" indent="-342900" algn="l" rtl="0" eaLnBrk="0" fontAlgn="base" hangingPunct="0">
        <a:spcBef>
          <a:spcPct val="20000"/>
        </a:spcBef>
        <a:spcAft>
          <a:spcPct val="0"/>
        </a:spcAft>
        <a:buChar char="•"/>
        <a:defRPr sz="24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00"/>
          </a:solidFill>
          <a:latin typeface="+mn-lt"/>
        </a:defRPr>
      </a:lvl2pPr>
      <a:lvl3pPr marL="1143000" indent="-228600" algn="l" rtl="0" eaLnBrk="0" fontAlgn="base" hangingPunct="0">
        <a:spcBef>
          <a:spcPct val="20000"/>
        </a:spcBef>
        <a:spcAft>
          <a:spcPct val="0"/>
        </a:spcAft>
        <a:buChar char="•"/>
        <a:defRPr sz="2400">
          <a:solidFill>
            <a:srgbClr val="000000"/>
          </a:solidFill>
          <a:latin typeface="+mn-lt"/>
        </a:defRPr>
      </a:lvl3pPr>
      <a:lvl4pPr marL="1600200" indent="-228600" algn="l" rtl="0" eaLnBrk="0" fontAlgn="base" hangingPunct="0">
        <a:spcBef>
          <a:spcPct val="20000"/>
        </a:spcBef>
        <a:spcAft>
          <a:spcPct val="0"/>
        </a:spcAft>
        <a:buChar char="–"/>
        <a:defRPr sz="2000">
          <a:solidFill>
            <a:srgbClr val="000000"/>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fontAlgn="base">
        <a:spcBef>
          <a:spcPct val="20000"/>
        </a:spcBef>
        <a:spcAft>
          <a:spcPct val="0"/>
        </a:spcAft>
        <a:defRPr sz="2000">
          <a:solidFill>
            <a:srgbClr val="000000"/>
          </a:solidFill>
          <a:latin typeface="+mn-lt"/>
        </a:defRPr>
      </a:lvl6pPr>
      <a:lvl7pPr marL="2971800" indent="-228600" algn="l" rtl="0" fontAlgn="base">
        <a:spcBef>
          <a:spcPct val="20000"/>
        </a:spcBef>
        <a:spcAft>
          <a:spcPct val="0"/>
        </a:spcAft>
        <a:defRPr sz="2000">
          <a:solidFill>
            <a:srgbClr val="000000"/>
          </a:solidFill>
          <a:latin typeface="+mn-lt"/>
        </a:defRPr>
      </a:lvl7pPr>
      <a:lvl8pPr marL="3429000" indent="-228600" algn="l" rtl="0" fontAlgn="base">
        <a:spcBef>
          <a:spcPct val="20000"/>
        </a:spcBef>
        <a:spcAft>
          <a:spcPct val="0"/>
        </a:spcAft>
        <a:defRPr sz="2000">
          <a:solidFill>
            <a:srgbClr val="000000"/>
          </a:solidFill>
          <a:latin typeface="+mn-lt"/>
        </a:defRPr>
      </a:lvl8pPr>
      <a:lvl9pPr marL="3886200" indent="-228600" algn="l" rtl="0" fontAlgn="base">
        <a:spcBef>
          <a:spcPct val="20000"/>
        </a:spcBef>
        <a:spcAft>
          <a:spcPct val="0"/>
        </a:spcAft>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Box 4"/>
          <p:cNvSpPr txBox="1">
            <a:spLocks noChangeArrowheads="1"/>
          </p:cNvSpPr>
          <p:nvPr/>
        </p:nvSpPr>
        <p:spPr bwMode="auto">
          <a:xfrm>
            <a:off x="419100" y="3839900"/>
            <a:ext cx="8051799" cy="1261884"/>
          </a:xfrm>
          <a:prstGeom prst="rect">
            <a:avLst/>
          </a:prstGeom>
          <a:noFill/>
          <a:ln w="9525">
            <a:noFill/>
            <a:miter lim="800000"/>
            <a:headEnd/>
            <a:tailEnd/>
          </a:ln>
        </p:spPr>
        <p:txBody>
          <a:bodyPr wrap="square">
            <a:spAutoFit/>
          </a:bodyPr>
          <a:lstStyle/>
          <a:p>
            <a:pPr algn="ctr">
              <a:defRPr/>
            </a:pPr>
            <a:r>
              <a:rPr lang="en-US" sz="2800" dirty="0" smtClean="0">
                <a:latin typeface="Calibri" pitchFamily="34" charset="0"/>
                <a:cs typeface="Calibri" pitchFamily="34" charset="0"/>
              </a:rPr>
              <a:t>Clifford S. Snyder, PhD, CCA </a:t>
            </a:r>
          </a:p>
          <a:p>
            <a:pPr algn="ctr">
              <a:defRPr/>
            </a:pPr>
            <a:r>
              <a:rPr lang="en-US" sz="2800" dirty="0" smtClean="0">
                <a:latin typeface="Calibri" pitchFamily="34" charset="0"/>
                <a:cs typeface="Calibri" pitchFamily="34" charset="0"/>
              </a:rPr>
              <a:t>M</a:t>
            </a:r>
            <a:r>
              <a:rPr lang="en-US" sz="2800" dirty="0" smtClean="0">
                <a:latin typeface="Calibri" pitchFamily="34" charset="0"/>
                <a:cs typeface="Calibri" pitchFamily="34" charset="0"/>
              </a:rPr>
              <a:t>ember, </a:t>
            </a:r>
            <a:r>
              <a:rPr lang="en-US" sz="2800" dirty="0" smtClean="0">
                <a:latin typeface="Calibri" pitchFamily="34" charset="0"/>
                <a:cs typeface="Calibri" pitchFamily="34" charset="0"/>
              </a:rPr>
              <a:t>Technical Advisory </a:t>
            </a:r>
            <a:r>
              <a:rPr lang="en-US" sz="2800" dirty="0" smtClean="0">
                <a:latin typeface="Calibri" pitchFamily="34" charset="0"/>
                <a:cs typeface="Calibri" pitchFamily="34" charset="0"/>
              </a:rPr>
              <a:t>Group</a:t>
            </a:r>
          </a:p>
          <a:p>
            <a:pPr algn="ctr">
              <a:defRPr/>
            </a:pPr>
            <a:r>
              <a:rPr lang="en-US" i="1" dirty="0" smtClean="0">
                <a:latin typeface="Calibri" pitchFamily="34" charset="0"/>
                <a:cs typeface="Calibri" pitchFamily="34" charset="0"/>
              </a:rPr>
              <a:t>Acknowledging  </a:t>
            </a:r>
            <a:r>
              <a:rPr lang="en-US" i="1" dirty="0">
                <a:latin typeface="Calibri" pitchFamily="34" charset="0"/>
                <a:cs typeface="Calibri" pitchFamily="34" charset="0"/>
              </a:rPr>
              <a:t>Paul E. </a:t>
            </a:r>
            <a:r>
              <a:rPr lang="en-US" i="1" dirty="0" err="1">
                <a:latin typeface="Calibri" pitchFamily="34" charset="0"/>
                <a:cs typeface="Calibri" pitchFamily="34" charset="0"/>
              </a:rPr>
              <a:t>Fixen</a:t>
            </a:r>
            <a:r>
              <a:rPr lang="en-US" i="1" dirty="0">
                <a:latin typeface="Calibri" pitchFamily="34" charset="0"/>
                <a:cs typeface="Calibri" pitchFamily="34" charset="0"/>
              </a:rPr>
              <a:t>, </a:t>
            </a:r>
            <a:r>
              <a:rPr lang="en-US" i="1" dirty="0" smtClean="0">
                <a:latin typeface="Calibri" pitchFamily="34" charset="0"/>
                <a:cs typeface="Calibri" pitchFamily="34" charset="0"/>
              </a:rPr>
              <a:t>PhD and TAG Chair</a:t>
            </a:r>
            <a:endParaRPr lang="en-US" sz="2800" dirty="0" smtClean="0">
              <a:latin typeface="Calibri" pitchFamily="34" charset="0"/>
              <a:cs typeface="Calibri" pitchFamily="34" charset="0"/>
            </a:endParaRPr>
          </a:p>
        </p:txBody>
      </p:sp>
      <p:sp>
        <p:nvSpPr>
          <p:cNvPr id="9222" name="TextBox 7"/>
          <p:cNvSpPr txBox="1">
            <a:spLocks noChangeArrowheads="1"/>
          </p:cNvSpPr>
          <p:nvPr/>
        </p:nvSpPr>
        <p:spPr bwMode="auto">
          <a:xfrm>
            <a:off x="457200" y="2819400"/>
            <a:ext cx="184150" cy="646113"/>
          </a:xfrm>
          <a:prstGeom prst="rect">
            <a:avLst/>
          </a:prstGeom>
          <a:noFill/>
          <a:ln w="9525">
            <a:noFill/>
            <a:miter lim="800000"/>
            <a:headEnd/>
            <a:tailEnd/>
          </a:ln>
        </p:spPr>
        <p:txBody>
          <a:bodyPr wrap="none">
            <a:spAutoFit/>
          </a:bodyPr>
          <a:lstStyle/>
          <a:p>
            <a:endParaRPr lang="en-US" sz="3600" b="1">
              <a:solidFill>
                <a:srgbClr val="006600"/>
              </a:solidFill>
            </a:endParaRPr>
          </a:p>
        </p:txBody>
      </p:sp>
      <p:sp>
        <p:nvSpPr>
          <p:cNvPr id="21" name="TextBox 20"/>
          <p:cNvSpPr txBox="1"/>
          <p:nvPr/>
        </p:nvSpPr>
        <p:spPr>
          <a:xfrm>
            <a:off x="572135" y="1295374"/>
            <a:ext cx="7999731" cy="1138773"/>
          </a:xfrm>
          <a:prstGeom prst="rect">
            <a:avLst/>
          </a:prstGeom>
          <a:noFill/>
          <a:effectLst>
            <a:innerShdw blurRad="63500" dist="25400" dir="2700000">
              <a:prstClr val="black">
                <a:alpha val="50000"/>
              </a:prstClr>
            </a:innerShdw>
          </a:effectLst>
        </p:spPr>
        <p:txBody>
          <a:bodyPr wrap="square" rtlCol="0">
            <a:spAutoFit/>
          </a:bodyPr>
          <a:lstStyle/>
          <a:p>
            <a:pPr algn="ctr"/>
            <a:r>
              <a:rPr lang="en-US" sz="3600" b="1" dirty="0" smtClean="0">
                <a:solidFill>
                  <a:srgbClr val="006600"/>
                </a:solidFill>
              </a:rPr>
              <a:t>North </a:t>
            </a:r>
            <a:r>
              <a:rPr lang="en-US" sz="3600" b="1" dirty="0">
                <a:solidFill>
                  <a:srgbClr val="006600"/>
                </a:solidFill>
              </a:rPr>
              <a:t>American 4R Research Fund: </a:t>
            </a:r>
            <a:r>
              <a:rPr lang="en-US" sz="3200" dirty="0">
                <a:solidFill>
                  <a:srgbClr val="008000"/>
                </a:solidFill>
              </a:rPr>
              <a:t>Status and Outlook</a:t>
            </a:r>
            <a:r>
              <a:rPr lang="en-US" sz="3200" b="1" dirty="0" smtClean="0">
                <a:solidFill>
                  <a:srgbClr val="008000"/>
                </a:solidFill>
                <a:effectLst>
                  <a:outerShdw blurRad="38100" dist="38100" dir="2700000" algn="tl">
                    <a:srgbClr val="000000">
                      <a:alpha val="43137"/>
                    </a:srgbClr>
                  </a:outerShdw>
                </a:effectLst>
                <a:latin typeface="Calibri" pitchFamily="34" charset="0"/>
                <a:cs typeface="Calibri" pitchFamily="34" charset="0"/>
              </a:rPr>
              <a:t> </a:t>
            </a:r>
            <a:endParaRPr lang="en-US" sz="3200" b="1" dirty="0" smtClean="0">
              <a:solidFill>
                <a:srgbClr val="008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16" name="TextBox 15"/>
          <p:cNvSpPr txBox="1"/>
          <p:nvPr/>
        </p:nvSpPr>
        <p:spPr>
          <a:xfrm>
            <a:off x="852923" y="5298261"/>
            <a:ext cx="7438154" cy="1015663"/>
          </a:xfrm>
          <a:prstGeom prst="rect">
            <a:avLst/>
          </a:prstGeom>
          <a:noFill/>
        </p:spPr>
        <p:txBody>
          <a:bodyPr wrap="none" rtlCol="0">
            <a:spAutoFit/>
          </a:bodyPr>
          <a:lstStyle/>
          <a:p>
            <a:pPr algn="ctr"/>
            <a:r>
              <a:rPr lang="en-US" b="1" dirty="0" smtClean="0">
                <a:latin typeface="Calibri" pitchFamily="34" charset="0"/>
                <a:cs typeface="Calibri" pitchFamily="34" charset="0"/>
              </a:rPr>
              <a:t>NUE Workshop </a:t>
            </a:r>
            <a:r>
              <a:rPr lang="en-US" sz="2800" b="1" dirty="0" smtClean="0">
                <a:latin typeface="Calibri" pitchFamily="34" charset="0"/>
                <a:cs typeface="Calibri" pitchFamily="34" charset="0"/>
              </a:rPr>
              <a:t>-</a:t>
            </a:r>
            <a:r>
              <a:rPr lang="en-US" sz="1600" b="1" dirty="0"/>
              <a:t>Sensor-Based Nutrient Management Community of ASA</a:t>
            </a:r>
            <a:r>
              <a:rPr lang="en-US" sz="1600" dirty="0"/>
              <a:t> </a:t>
            </a:r>
            <a:endParaRPr lang="en-US" sz="1600" b="1" dirty="0" smtClean="0">
              <a:latin typeface="Calibri" pitchFamily="34" charset="0"/>
              <a:cs typeface="Calibri" pitchFamily="34" charset="0"/>
            </a:endParaRPr>
          </a:p>
          <a:p>
            <a:pPr algn="ctr"/>
            <a:r>
              <a:rPr lang="en-US" sz="1600" b="1" dirty="0" smtClean="0">
                <a:latin typeface="Calibri" pitchFamily="34" charset="0"/>
                <a:cs typeface="Calibri" pitchFamily="34" charset="0"/>
              </a:rPr>
              <a:t>Des Moines, </a:t>
            </a:r>
            <a:r>
              <a:rPr lang="en-US" sz="1600" b="1" dirty="0" smtClean="0">
                <a:latin typeface="Calibri" pitchFamily="34" charset="0"/>
                <a:cs typeface="Calibri" pitchFamily="34" charset="0"/>
              </a:rPr>
              <a:t>IA</a:t>
            </a:r>
          </a:p>
          <a:p>
            <a:pPr algn="ctr"/>
            <a:r>
              <a:rPr lang="en-US" sz="1600" b="1" dirty="0" smtClean="0">
                <a:latin typeface="Calibri" pitchFamily="34" charset="0"/>
                <a:cs typeface="Calibri" pitchFamily="34" charset="0"/>
              </a:rPr>
              <a:t>August 6-7, </a:t>
            </a:r>
            <a:r>
              <a:rPr lang="en-US" sz="1600" b="1" dirty="0" smtClean="0">
                <a:latin typeface="Calibri" pitchFamily="34" charset="0"/>
                <a:cs typeface="Calibri" pitchFamily="34" charset="0"/>
              </a:rPr>
              <a:t>2013</a:t>
            </a:r>
            <a:endParaRPr lang="en-US" sz="1600" b="1" dirty="0">
              <a:latin typeface="Calibri" pitchFamily="34" charset="0"/>
              <a:cs typeface="Calibri" pitchFamily="34" charset="0"/>
            </a:endParaRPr>
          </a:p>
        </p:txBody>
      </p:sp>
    </p:spTree>
    <p:extLst>
      <p:ext uri="{BB962C8B-B14F-4D97-AF65-F5344CB8AC3E}">
        <p14:creationId xmlns:p14="http://schemas.microsoft.com/office/powerpoint/2010/main" val="2085470297"/>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 y="0"/>
            <a:ext cx="8229600" cy="1143000"/>
          </a:xfrm>
        </p:spPr>
        <p:txBody>
          <a:bodyPr/>
          <a:lstStyle/>
          <a:p>
            <a:pPr algn="ctr"/>
            <a:r>
              <a:rPr lang="en-US" sz="2800" dirty="0" smtClean="0"/>
              <a:t>4R Research Fund objectives as recommended by the TAG and revised/approved by the FMC</a:t>
            </a:r>
            <a:endParaRPr lang="en-US" sz="2800" dirty="0"/>
          </a:p>
        </p:txBody>
      </p:sp>
      <p:sp>
        <p:nvSpPr>
          <p:cNvPr id="3" name="Content Placeholder 2"/>
          <p:cNvSpPr>
            <a:spLocks noGrp="1"/>
          </p:cNvSpPr>
          <p:nvPr>
            <p:ph idx="1"/>
          </p:nvPr>
        </p:nvSpPr>
        <p:spPr>
          <a:xfrm>
            <a:off x="213360" y="1127760"/>
            <a:ext cx="8724900" cy="707886"/>
          </a:xfrm>
        </p:spPr>
        <p:txBody>
          <a:bodyPr/>
          <a:lstStyle/>
          <a:p>
            <a:pPr lvl="0"/>
            <a:r>
              <a:rPr lang="en-US" sz="2000" dirty="0">
                <a:solidFill>
                  <a:schemeClr val="tx1">
                    <a:lumMod val="50000"/>
                    <a:lumOff val="50000"/>
                  </a:schemeClr>
                </a:solidFill>
              </a:rPr>
              <a:t>Quantify potential environmental, economic and social impacts resulting from combinations of source, rate, time and place decisions. </a:t>
            </a:r>
            <a:endParaRPr lang="en-US" sz="2000" dirty="0" smtClean="0">
              <a:solidFill>
                <a:schemeClr val="tx1">
                  <a:lumMod val="50000"/>
                  <a:lumOff val="50000"/>
                </a:schemeClr>
              </a:solidFill>
            </a:endParaRPr>
          </a:p>
        </p:txBody>
      </p:sp>
      <p:sp>
        <p:nvSpPr>
          <p:cNvPr id="4" name="Content Placeholder 2"/>
          <p:cNvSpPr txBox="1">
            <a:spLocks/>
          </p:cNvSpPr>
          <p:nvPr/>
        </p:nvSpPr>
        <p:spPr bwMode="auto">
          <a:xfrm>
            <a:off x="213360" y="1897380"/>
            <a:ext cx="8724900" cy="26314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234950" indent="-234950" algn="l" rtl="0" eaLnBrk="0" fontAlgn="base" hangingPunct="0">
              <a:spcBef>
                <a:spcPct val="25000"/>
              </a:spcBef>
              <a:spcAft>
                <a:spcPct val="0"/>
              </a:spcAft>
              <a:buClr>
                <a:srgbClr val="005500"/>
              </a:buClr>
              <a:buChar char="•"/>
              <a:defRPr sz="2400">
                <a:solidFill>
                  <a:srgbClr val="000000"/>
                </a:solidFill>
                <a:latin typeface="Calibri" pitchFamily="34" charset="0"/>
                <a:ea typeface="+mn-ea"/>
                <a:cs typeface="Calibri" pitchFamily="34" charset="0"/>
              </a:defRPr>
            </a:lvl1pPr>
            <a:lvl2pPr marL="692150" indent="-234950" algn="l" rtl="0" eaLnBrk="0" fontAlgn="base" hangingPunct="0">
              <a:spcBef>
                <a:spcPct val="25000"/>
              </a:spcBef>
              <a:spcAft>
                <a:spcPct val="0"/>
              </a:spcAft>
              <a:buClr>
                <a:srgbClr val="009900"/>
              </a:buClr>
              <a:buFont typeface="Arial" pitchFamily="34" charset="0"/>
              <a:buChar char="–"/>
              <a:defRPr sz="2000">
                <a:solidFill>
                  <a:srgbClr val="000000"/>
                </a:solidFill>
                <a:latin typeface="Calibri" pitchFamily="34" charset="0"/>
                <a:ea typeface="+mn-ea"/>
                <a:cs typeface="Calibri" pitchFamily="34" charset="0"/>
              </a:defRPr>
            </a:lvl2pPr>
            <a:lvl3pPr marL="1143000" indent="-228600" algn="l" rtl="0" eaLnBrk="0" fontAlgn="base" hangingPunct="0">
              <a:spcBef>
                <a:spcPct val="25000"/>
              </a:spcBef>
              <a:spcAft>
                <a:spcPct val="0"/>
              </a:spcAft>
              <a:buClr>
                <a:srgbClr val="99CC00"/>
              </a:buClr>
              <a:buChar char="•"/>
              <a:defRPr sz="2000">
                <a:solidFill>
                  <a:srgbClr val="000000"/>
                </a:solidFill>
                <a:latin typeface="Calibri" pitchFamily="34" charset="0"/>
                <a:ea typeface="+mn-ea"/>
                <a:cs typeface="Calibri" pitchFamily="34" charset="0"/>
              </a:defRPr>
            </a:lvl3pPr>
            <a:lvl4pPr marL="1600200" indent="-228600" algn="l" rtl="0" eaLnBrk="0" fontAlgn="base" hangingPunct="0">
              <a:spcBef>
                <a:spcPct val="25000"/>
              </a:spcBef>
              <a:spcAft>
                <a:spcPct val="0"/>
              </a:spcAft>
              <a:buClr>
                <a:srgbClr val="005500"/>
              </a:buClr>
              <a:buFont typeface="Arial" pitchFamily="34" charset="0"/>
              <a:buChar char="–"/>
              <a:defRPr sz="1800">
                <a:solidFill>
                  <a:srgbClr val="000000"/>
                </a:solidFill>
                <a:latin typeface="Calibri" pitchFamily="34" charset="0"/>
                <a:ea typeface="+mn-ea"/>
                <a:cs typeface="Calibri" pitchFamily="34" charset="0"/>
              </a:defRPr>
            </a:lvl4pPr>
            <a:lvl5pPr marL="2057400" indent="-228600" algn="l" rtl="0" eaLnBrk="0" fontAlgn="base" hangingPunct="0">
              <a:spcBef>
                <a:spcPct val="25000"/>
              </a:spcBef>
              <a:spcAft>
                <a:spcPct val="0"/>
              </a:spcAft>
              <a:buClr>
                <a:srgbClr val="009900"/>
              </a:buClr>
              <a:buFont typeface="Arial" pitchFamily="34" charset="0"/>
              <a:buChar char="»"/>
              <a:defRPr sz="1800">
                <a:solidFill>
                  <a:srgbClr val="000000"/>
                </a:solidFill>
                <a:latin typeface="Calibri" pitchFamily="34" charset="0"/>
                <a:ea typeface="+mn-ea"/>
                <a:cs typeface="Calibri" pitchFamily="34" charset="0"/>
              </a:defRPr>
            </a:lvl5pPr>
            <a:lvl6pPr marL="25146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6pPr>
            <a:lvl7pPr marL="29718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7pPr>
            <a:lvl8pPr marL="34290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8pPr>
            <a:lvl9pPr marL="38862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9pPr>
          </a:lstStyle>
          <a:p>
            <a:r>
              <a:rPr lang="en-US" sz="2000" dirty="0" smtClean="0"/>
              <a:t>Develop and populate an open access 4R Fund data repository that will enable use of 4R data in models (e.g. APEX, EPIC, DAYCENT, DNDC, SPARROW, .etc.) used by USDA, EPA, USGS, and others; and </a:t>
            </a:r>
          </a:p>
          <a:p>
            <a:r>
              <a:rPr lang="en-US" sz="2000" dirty="0" smtClean="0"/>
              <a:t>Integrate, publish and disseminate new research results and pre-existing knowledge to educate stakeholders on the environmental, social and economic benefits/impacts of 4R management. Stakeholders include farmers/ranchers, the fertilizer industry, extension, researchers, regulators, policy makers, the food industry, and consumers. </a:t>
            </a:r>
            <a:endParaRPr lang="en-US" sz="2000" dirty="0"/>
          </a:p>
        </p:txBody>
      </p:sp>
    </p:spTree>
    <p:extLst>
      <p:ext uri="{BB962C8B-B14F-4D97-AF65-F5344CB8AC3E}">
        <p14:creationId xmlns:p14="http://schemas.microsoft.com/office/powerpoint/2010/main" val="11427446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 y="190818"/>
            <a:ext cx="8229600" cy="769302"/>
          </a:xfrm>
        </p:spPr>
        <p:txBody>
          <a:bodyPr/>
          <a:lstStyle/>
          <a:p>
            <a:pPr algn="ctr"/>
            <a:r>
              <a:rPr lang="en-US" dirty="0" smtClean="0"/>
              <a:t>Project priorities and protocols </a:t>
            </a:r>
            <a:endParaRPr lang="en-US" dirty="0"/>
          </a:p>
        </p:txBody>
      </p:sp>
      <p:sp>
        <p:nvSpPr>
          <p:cNvPr id="3" name="Content Placeholder 2"/>
          <p:cNvSpPr>
            <a:spLocks noGrp="1"/>
          </p:cNvSpPr>
          <p:nvPr>
            <p:ph idx="1"/>
          </p:nvPr>
        </p:nvSpPr>
        <p:spPr>
          <a:xfrm>
            <a:off x="426720" y="1089660"/>
            <a:ext cx="8374380" cy="5386090"/>
          </a:xfrm>
        </p:spPr>
        <p:txBody>
          <a:bodyPr/>
          <a:lstStyle/>
          <a:p>
            <a:r>
              <a:rPr lang="en-US" dirty="0" smtClean="0"/>
              <a:t>Discussion initiated but not completed by TAG</a:t>
            </a:r>
          </a:p>
          <a:p>
            <a:pPr lvl="1"/>
            <a:r>
              <a:rPr lang="en-US" dirty="0"/>
              <a:t>High priority </a:t>
            </a:r>
            <a:r>
              <a:rPr lang="en-US" dirty="0" smtClean="0"/>
              <a:t>to:</a:t>
            </a:r>
          </a:p>
          <a:p>
            <a:pPr lvl="2"/>
            <a:r>
              <a:rPr lang="en-US" dirty="0" smtClean="0"/>
              <a:t>Definition </a:t>
            </a:r>
            <a:r>
              <a:rPr lang="en-US" dirty="0"/>
              <a:t>of essential data to be </a:t>
            </a:r>
            <a:r>
              <a:rPr lang="en-US" dirty="0" smtClean="0"/>
              <a:t>collected</a:t>
            </a:r>
          </a:p>
          <a:p>
            <a:pPr lvl="2"/>
            <a:r>
              <a:rPr lang="en-US" dirty="0" smtClean="0"/>
              <a:t>Literature syntheses taking advantage of existing synthesis products</a:t>
            </a:r>
          </a:p>
          <a:p>
            <a:pPr lvl="3"/>
            <a:r>
              <a:rPr lang="en-US" dirty="0" smtClean="0"/>
              <a:t>Identify critical gaps </a:t>
            </a:r>
          </a:p>
          <a:p>
            <a:pPr lvl="3"/>
            <a:r>
              <a:rPr lang="en-US" dirty="0" smtClean="0"/>
              <a:t>Potential topics are being identified</a:t>
            </a:r>
          </a:p>
          <a:p>
            <a:pPr lvl="2"/>
            <a:r>
              <a:rPr lang="en-US" dirty="0" smtClean="0"/>
              <a:t>Survey of existing practices in key regions for baseline establishment</a:t>
            </a:r>
            <a:endParaRPr lang="en-US" dirty="0"/>
          </a:p>
          <a:p>
            <a:pPr lvl="1"/>
            <a:r>
              <a:rPr lang="en-US" dirty="0" smtClean="0"/>
              <a:t>Develop narrowly focused RFPs (general call or solicited)</a:t>
            </a:r>
          </a:p>
          <a:p>
            <a:pPr lvl="1"/>
            <a:r>
              <a:rPr lang="en-US" dirty="0" smtClean="0"/>
              <a:t>Look for opportunities where field efforts are underway</a:t>
            </a:r>
          </a:p>
          <a:p>
            <a:r>
              <a:rPr lang="en-US" dirty="0" smtClean="0"/>
              <a:t>Committees established</a:t>
            </a:r>
          </a:p>
          <a:p>
            <a:pPr lvl="1"/>
            <a:r>
              <a:rPr lang="en-US" dirty="0" smtClean="0"/>
              <a:t>Meta-analyses</a:t>
            </a:r>
          </a:p>
          <a:p>
            <a:pPr lvl="1"/>
            <a:r>
              <a:rPr lang="en-US" dirty="0" smtClean="0"/>
              <a:t>Baseline Surveys</a:t>
            </a:r>
          </a:p>
          <a:p>
            <a:pPr lvl="1"/>
            <a:r>
              <a:rPr lang="en-US" dirty="0" smtClean="0"/>
              <a:t>Canadian projects</a:t>
            </a:r>
          </a:p>
        </p:txBody>
      </p:sp>
    </p:spTree>
    <p:extLst>
      <p:ext uri="{BB962C8B-B14F-4D97-AF65-F5344CB8AC3E}">
        <p14:creationId xmlns:p14="http://schemas.microsoft.com/office/powerpoint/2010/main" val="15474311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1202"/>
          </a:xfrm>
        </p:spPr>
        <p:txBody>
          <a:bodyPr/>
          <a:lstStyle/>
          <a:p>
            <a:pPr algn="ctr"/>
            <a:r>
              <a:rPr lang="en-US" dirty="0" smtClean="0"/>
              <a:t>Canadian projects</a:t>
            </a:r>
            <a:endParaRPr lang="en-US" dirty="0"/>
          </a:p>
        </p:txBody>
      </p:sp>
      <p:sp>
        <p:nvSpPr>
          <p:cNvPr id="3" name="Content Placeholder 2"/>
          <p:cNvSpPr>
            <a:spLocks noGrp="1"/>
          </p:cNvSpPr>
          <p:nvPr>
            <p:ph idx="1"/>
          </p:nvPr>
        </p:nvSpPr>
        <p:spPr>
          <a:xfrm>
            <a:off x="480060" y="1097280"/>
            <a:ext cx="8229600" cy="5139869"/>
          </a:xfrm>
        </p:spPr>
        <p:txBody>
          <a:bodyPr/>
          <a:lstStyle/>
          <a:p>
            <a:r>
              <a:rPr lang="en-US" dirty="0" smtClean="0"/>
              <a:t>Agriculture and </a:t>
            </a:r>
            <a:r>
              <a:rPr lang="en-US" dirty="0" err="1" smtClean="0"/>
              <a:t>Agri</a:t>
            </a:r>
            <a:r>
              <a:rPr lang="en-US" dirty="0" smtClean="0"/>
              <a:t>-Food Canada’s </a:t>
            </a:r>
            <a:r>
              <a:rPr lang="en-US" dirty="0" err="1" smtClean="0"/>
              <a:t>AgriInnovation</a:t>
            </a:r>
            <a:r>
              <a:rPr lang="en-US" dirty="0" smtClean="0"/>
              <a:t> research grant program</a:t>
            </a:r>
          </a:p>
          <a:p>
            <a:pPr lvl="1"/>
            <a:r>
              <a:rPr lang="en-US" dirty="0" smtClean="0"/>
              <a:t>Part of Canada’s version of the US Farm Bill</a:t>
            </a:r>
          </a:p>
          <a:p>
            <a:pPr lvl="1"/>
            <a:r>
              <a:rPr lang="en-US" dirty="0" smtClean="0"/>
              <a:t>Offers a 3:1 match for industry cash; </a:t>
            </a:r>
            <a:r>
              <a:rPr lang="en-US" b="1" dirty="0" smtClean="0">
                <a:effectLst>
                  <a:outerShdw blurRad="38100" dist="38100" dir="2700000" algn="tl">
                    <a:srgbClr val="000000">
                      <a:alpha val="43137"/>
                    </a:srgbClr>
                  </a:outerShdw>
                </a:effectLst>
              </a:rPr>
              <a:t>Deadline of 6/30/2013</a:t>
            </a:r>
          </a:p>
          <a:p>
            <a:r>
              <a:rPr lang="en-US" dirty="0" smtClean="0"/>
              <a:t>Five proposals (3 N, 2P) passed on to the 4R Fund TAG from CFI</a:t>
            </a:r>
          </a:p>
          <a:p>
            <a:pPr lvl="1"/>
            <a:r>
              <a:rPr lang="en-US" dirty="0" smtClean="0"/>
              <a:t>4R Fund request of $656,000 over 5yrs ($131,000/</a:t>
            </a:r>
            <a:r>
              <a:rPr lang="en-US" dirty="0" err="1" smtClean="0"/>
              <a:t>yr</a:t>
            </a:r>
            <a:r>
              <a:rPr lang="en-US" dirty="0" smtClean="0"/>
              <a:t>)</a:t>
            </a:r>
          </a:p>
          <a:p>
            <a:pPr lvl="1"/>
            <a:r>
              <a:rPr lang="en-US" dirty="0" smtClean="0"/>
              <a:t>With AAFC match totals to $2.5M ($500,000/</a:t>
            </a:r>
            <a:r>
              <a:rPr lang="en-US" dirty="0" err="1" smtClean="0"/>
              <a:t>yr</a:t>
            </a:r>
            <a:r>
              <a:rPr lang="en-US" dirty="0" smtClean="0"/>
              <a:t>)</a:t>
            </a:r>
          </a:p>
          <a:p>
            <a:r>
              <a:rPr lang="en-US" dirty="0" smtClean="0"/>
              <a:t>TAG recommended that the FMC: </a:t>
            </a:r>
          </a:p>
          <a:p>
            <a:pPr lvl="1"/>
            <a:r>
              <a:rPr lang="en-US" dirty="0" smtClean="0"/>
              <a:t>grant CFI permission to advance the set of proposals to AAFC to meet the June 30 deadline, provided that …</a:t>
            </a:r>
          </a:p>
          <a:p>
            <a:pPr lvl="1"/>
            <a:r>
              <a:rPr lang="en-US" dirty="0" smtClean="0"/>
              <a:t>dialogue continue with the researchers to refine the projects before funding decisions are made later this year</a:t>
            </a:r>
          </a:p>
          <a:p>
            <a:r>
              <a:rPr lang="en-US" dirty="0" smtClean="0"/>
              <a:t>FMC supported the TAG recommendation</a:t>
            </a:r>
          </a:p>
        </p:txBody>
      </p:sp>
    </p:spTree>
    <p:extLst>
      <p:ext uri="{BB962C8B-B14F-4D97-AF65-F5344CB8AC3E}">
        <p14:creationId xmlns:p14="http://schemas.microsoft.com/office/powerpoint/2010/main" val="11803570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steps</a:t>
            </a:r>
            <a:endParaRPr lang="en-US" dirty="0"/>
          </a:p>
        </p:txBody>
      </p:sp>
      <p:sp>
        <p:nvSpPr>
          <p:cNvPr id="3" name="Content Placeholder 2"/>
          <p:cNvSpPr>
            <a:spLocks noGrp="1"/>
          </p:cNvSpPr>
          <p:nvPr>
            <p:ph idx="1"/>
          </p:nvPr>
        </p:nvSpPr>
        <p:spPr>
          <a:xfrm>
            <a:off x="525780" y="1440180"/>
            <a:ext cx="8229600" cy="2123658"/>
          </a:xfrm>
        </p:spPr>
        <p:txBody>
          <a:bodyPr/>
          <a:lstStyle/>
          <a:p>
            <a:r>
              <a:rPr lang="en-US" dirty="0" smtClean="0"/>
              <a:t>FMC will meet in late September at TFI World Fertilizer Conf.</a:t>
            </a:r>
          </a:p>
          <a:p>
            <a:r>
              <a:rPr lang="en-US" dirty="0" smtClean="0"/>
              <a:t>TAG has been asked to have recommendations for RFPs or specific projects ready for the September meeting</a:t>
            </a:r>
          </a:p>
          <a:p>
            <a:r>
              <a:rPr lang="en-US" dirty="0" smtClean="0"/>
              <a:t>Breakfast meeting of TAG members </a:t>
            </a:r>
            <a:r>
              <a:rPr lang="en-US" dirty="0"/>
              <a:t>a</a:t>
            </a:r>
            <a:r>
              <a:rPr lang="en-US" dirty="0" smtClean="0"/>
              <a:t>t Nutrient Stewardship Summit in Des Moines, IA  on June 26</a:t>
            </a:r>
            <a:endParaRPr lang="en-US" dirty="0"/>
          </a:p>
        </p:txBody>
      </p:sp>
      <p:sp>
        <p:nvSpPr>
          <p:cNvPr id="4" name="TextBox 3"/>
          <p:cNvSpPr txBox="1"/>
          <p:nvPr/>
        </p:nvSpPr>
        <p:spPr>
          <a:xfrm>
            <a:off x="1894410" y="3724157"/>
            <a:ext cx="4583881" cy="954107"/>
          </a:xfrm>
          <a:prstGeom prst="rect">
            <a:avLst/>
          </a:prstGeom>
          <a:noFill/>
        </p:spPr>
        <p:txBody>
          <a:bodyPr wrap="square" rtlCol="0">
            <a:spAutoFit/>
          </a:bodyPr>
          <a:lstStyle/>
          <a:p>
            <a:pPr algn="ctr"/>
            <a:r>
              <a:rPr lang="en-US" sz="2800" b="1" dirty="0" smtClean="0">
                <a:solidFill>
                  <a:srgbClr val="0000CC"/>
                </a:solidFill>
                <a:latin typeface="Calibri" pitchFamily="34" charset="0"/>
                <a:cs typeface="Calibri" pitchFamily="34" charset="0"/>
              </a:rPr>
              <a:t>Now is a great time to offer input to TAG members</a:t>
            </a:r>
            <a:endParaRPr lang="en-US" sz="2800" b="1" dirty="0">
              <a:solidFill>
                <a:srgbClr val="0000CC"/>
              </a:solidFill>
              <a:latin typeface="Calibri" pitchFamily="34" charset="0"/>
              <a:cs typeface="Calibri" pitchFamily="34" charset="0"/>
            </a:endParaRPr>
          </a:p>
        </p:txBody>
      </p:sp>
    </p:spTree>
    <p:extLst>
      <p:ext uri="{BB962C8B-B14F-4D97-AF65-F5344CB8AC3E}">
        <p14:creationId xmlns:p14="http://schemas.microsoft.com/office/powerpoint/2010/main" val="34387437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
            <a:ext cx="9144000" cy="668042"/>
          </a:xfrm>
        </p:spPr>
        <p:txBody>
          <a:bodyPr/>
          <a:lstStyle/>
          <a:p>
            <a:pPr algn="ctr"/>
            <a:r>
              <a:rPr lang="en-US" sz="2800" dirty="0" smtClean="0"/>
              <a:t>Current Regional N &amp; P projects in NA with IPNI support</a:t>
            </a:r>
            <a:endParaRPr lang="en-US" sz="2800" dirty="0"/>
          </a:p>
        </p:txBody>
      </p:sp>
      <p:sp>
        <p:nvSpPr>
          <p:cNvPr id="8" name="Content Placeholder 7"/>
          <p:cNvSpPr>
            <a:spLocks noGrp="1"/>
          </p:cNvSpPr>
          <p:nvPr>
            <p:ph idx="1"/>
          </p:nvPr>
        </p:nvSpPr>
        <p:spPr>
          <a:xfrm>
            <a:off x="465593" y="477499"/>
            <a:ext cx="6425647" cy="3408625"/>
          </a:xfrm>
        </p:spPr>
        <p:txBody>
          <a:bodyPr/>
          <a:lstStyle/>
          <a:p>
            <a:r>
              <a:rPr lang="en-US" sz="1000" b="1" dirty="0" smtClean="0"/>
              <a:t>N source evaluation and management</a:t>
            </a:r>
          </a:p>
          <a:p>
            <a:pPr lvl="1"/>
            <a:r>
              <a:rPr lang="en-US" sz="800" dirty="0"/>
              <a:t>Large Urea Granules for Broadcast Application for No-till </a:t>
            </a:r>
            <a:r>
              <a:rPr lang="en-US" sz="800" dirty="0" smtClean="0"/>
              <a:t>Cropping </a:t>
            </a:r>
            <a:r>
              <a:rPr lang="en-US" sz="800" dirty="0"/>
              <a:t>– AB</a:t>
            </a:r>
          </a:p>
          <a:p>
            <a:pPr lvl="1"/>
            <a:r>
              <a:rPr lang="en-US" sz="800" dirty="0" smtClean="0"/>
              <a:t>Large </a:t>
            </a:r>
            <a:r>
              <a:rPr lang="en-US" sz="800" dirty="0"/>
              <a:t>Urea Granules for Broadcast Application in Perennial Forage Grasses – AB </a:t>
            </a:r>
          </a:p>
          <a:p>
            <a:pPr lvl="1"/>
            <a:r>
              <a:rPr lang="en-US" sz="800" dirty="0"/>
              <a:t>Evaluation of Urea N Fertilizer Treated with a Polymer Additive to Increase Fertilizer Efficiency – SK </a:t>
            </a:r>
          </a:p>
          <a:p>
            <a:pPr lvl="1"/>
            <a:r>
              <a:rPr lang="en-US" sz="800" dirty="0" smtClean="0"/>
              <a:t>Evaluation </a:t>
            </a:r>
            <a:r>
              <a:rPr lang="en-US" sz="800" dirty="0"/>
              <a:t>of Ammonium Sulfate Nitrate in Virginia Snap Bean Production – VA </a:t>
            </a:r>
          </a:p>
          <a:p>
            <a:pPr lvl="1"/>
            <a:r>
              <a:rPr lang="en-US" sz="800" dirty="0"/>
              <a:t>Evaluation of Ammonium Sulfate Nitrate in Virginia Sweet Corn Production – VA </a:t>
            </a:r>
          </a:p>
          <a:p>
            <a:r>
              <a:rPr lang="en-US" sz="1000" b="1" dirty="0" smtClean="0"/>
              <a:t>Improving prediction of crop N rate needs</a:t>
            </a:r>
          </a:p>
          <a:p>
            <a:pPr lvl="1"/>
            <a:r>
              <a:rPr lang="en-US" sz="800" dirty="0" smtClean="0"/>
              <a:t>Beta-testing </a:t>
            </a:r>
            <a:r>
              <a:rPr lang="en-US" sz="800" dirty="0"/>
              <a:t>the Adapt-N Tool in On-farm Strip Trials – </a:t>
            </a:r>
            <a:r>
              <a:rPr lang="en-US" sz="800" dirty="0" smtClean="0"/>
              <a:t>NY</a:t>
            </a:r>
          </a:p>
          <a:p>
            <a:pPr lvl="1"/>
            <a:r>
              <a:rPr lang="en-US" sz="800" dirty="0"/>
              <a:t>N Rate Study for Potato Production in Northeast Florida </a:t>
            </a:r>
            <a:r>
              <a:rPr lang="en-US" sz="800" dirty="0" smtClean="0"/>
              <a:t> </a:t>
            </a:r>
            <a:r>
              <a:rPr lang="en-US" sz="800" dirty="0"/>
              <a:t>– </a:t>
            </a:r>
            <a:r>
              <a:rPr lang="en-US" sz="800" dirty="0" smtClean="0"/>
              <a:t>FL</a:t>
            </a:r>
            <a:endParaRPr lang="en-US" sz="800" dirty="0"/>
          </a:p>
          <a:p>
            <a:pPr lvl="1"/>
            <a:r>
              <a:rPr lang="en-US" sz="800" dirty="0"/>
              <a:t>Long-term Optimum </a:t>
            </a:r>
            <a:r>
              <a:rPr lang="en-US" sz="800" dirty="0" smtClean="0"/>
              <a:t>N Rates </a:t>
            </a:r>
            <a:r>
              <a:rPr lang="en-US" sz="800" dirty="0"/>
              <a:t>for Corn Yield and Soil Organic Matter in Ontario – ON </a:t>
            </a:r>
          </a:p>
          <a:p>
            <a:pPr lvl="1"/>
            <a:r>
              <a:rPr lang="en-US" sz="800" dirty="0" smtClean="0"/>
              <a:t>N </a:t>
            </a:r>
            <a:r>
              <a:rPr lang="en-US" sz="800" dirty="0"/>
              <a:t>Recalibration for Corn in North Dakota – ND </a:t>
            </a:r>
          </a:p>
          <a:p>
            <a:pPr lvl="1"/>
            <a:r>
              <a:rPr lang="en-US" sz="800" dirty="0" smtClean="0"/>
              <a:t>Interaction </a:t>
            </a:r>
            <a:r>
              <a:rPr lang="en-US" sz="800" dirty="0"/>
              <a:t>of N Management, Hybrid Selection and Population </a:t>
            </a:r>
            <a:r>
              <a:rPr lang="en-US" sz="800" dirty="0" smtClean="0"/>
              <a:t>in </a:t>
            </a:r>
            <a:r>
              <a:rPr lang="en-US" sz="800" dirty="0"/>
              <a:t>Corn Production – NE, ND, MO</a:t>
            </a:r>
          </a:p>
          <a:p>
            <a:r>
              <a:rPr lang="en-US" sz="1000" b="1" dirty="0" smtClean="0"/>
              <a:t>Improving understanding of N losses to the environment</a:t>
            </a:r>
          </a:p>
          <a:p>
            <a:pPr lvl="1"/>
            <a:r>
              <a:rPr lang="en-US" sz="800" dirty="0"/>
              <a:t>Nitrous Oxide Emissions from the Application of Fertilizers: Source Partitioning – CA </a:t>
            </a:r>
          </a:p>
          <a:p>
            <a:pPr lvl="1"/>
            <a:r>
              <a:rPr lang="en-US" sz="800" dirty="0"/>
              <a:t>A Micrometeorological Study to Quantify </a:t>
            </a:r>
            <a:r>
              <a:rPr lang="en-US" sz="800" dirty="0" smtClean="0"/>
              <a:t>NH</a:t>
            </a:r>
            <a:r>
              <a:rPr lang="en-US" sz="800" baseline="-25000" dirty="0" smtClean="0"/>
              <a:t>3</a:t>
            </a:r>
            <a:r>
              <a:rPr lang="en-US" sz="800" dirty="0" smtClean="0"/>
              <a:t> </a:t>
            </a:r>
            <a:r>
              <a:rPr lang="en-US" sz="800" dirty="0"/>
              <a:t>Volatilization Losses from Surface Applied Urea in the Semiarid </a:t>
            </a:r>
            <a:r>
              <a:rPr lang="en-US" sz="800" dirty="0" smtClean="0"/>
              <a:t>NGP </a:t>
            </a:r>
            <a:r>
              <a:rPr lang="en-US" sz="800" dirty="0"/>
              <a:t>– MT </a:t>
            </a:r>
          </a:p>
          <a:p>
            <a:pPr lvl="1"/>
            <a:r>
              <a:rPr lang="en-US" sz="800" dirty="0" smtClean="0"/>
              <a:t>Contribution </a:t>
            </a:r>
            <a:r>
              <a:rPr lang="en-US" sz="800" dirty="0"/>
              <a:t>of </a:t>
            </a:r>
            <a:r>
              <a:rPr lang="en-US" sz="800" dirty="0" smtClean="0"/>
              <a:t>AFOs </a:t>
            </a:r>
            <a:r>
              <a:rPr lang="en-US" sz="800" dirty="0"/>
              <a:t>and Synthetic Fertilizers to </a:t>
            </a:r>
            <a:r>
              <a:rPr lang="en-US" sz="800" dirty="0" smtClean="0"/>
              <a:t>NH</a:t>
            </a:r>
            <a:r>
              <a:rPr lang="en-US" sz="800" baseline="-25000" dirty="0" smtClean="0"/>
              <a:t>3</a:t>
            </a:r>
            <a:r>
              <a:rPr lang="en-US" sz="800" dirty="0" smtClean="0"/>
              <a:t> </a:t>
            </a:r>
            <a:r>
              <a:rPr lang="en-US" sz="800" dirty="0"/>
              <a:t>Deposition in Rocky Mountain National Park – CO </a:t>
            </a:r>
            <a:endParaRPr lang="en-US" sz="800" dirty="0" smtClean="0"/>
          </a:p>
          <a:p>
            <a:r>
              <a:rPr lang="en-US" sz="1000" b="1" dirty="0" smtClean="0"/>
              <a:t>N interactions and efficiency in cropping systems</a:t>
            </a:r>
          </a:p>
          <a:p>
            <a:pPr lvl="1"/>
            <a:r>
              <a:rPr lang="en-US" sz="800" dirty="0" smtClean="0"/>
              <a:t>Investigating </a:t>
            </a:r>
            <a:r>
              <a:rPr lang="en-US" sz="800" dirty="0"/>
              <a:t>Corn Hybrid Interactions with </a:t>
            </a:r>
            <a:r>
              <a:rPr lang="en-US" sz="800" dirty="0" smtClean="0"/>
              <a:t>N </a:t>
            </a:r>
            <a:r>
              <a:rPr lang="en-US" sz="800" dirty="0"/>
              <a:t>and Foliar Fungicides – ON </a:t>
            </a:r>
          </a:p>
          <a:p>
            <a:pPr lvl="1"/>
            <a:r>
              <a:rPr lang="en-US" sz="800" dirty="0" smtClean="0"/>
              <a:t>N </a:t>
            </a:r>
            <a:r>
              <a:rPr lang="en-US" sz="800" dirty="0"/>
              <a:t>Fertilization Methods for No-till Cropping of Winter Wheat in Central Montana – MT </a:t>
            </a:r>
          </a:p>
          <a:p>
            <a:pPr lvl="1"/>
            <a:r>
              <a:rPr lang="en-US" sz="800" dirty="0" smtClean="0"/>
              <a:t>Improving N </a:t>
            </a:r>
            <a:r>
              <a:rPr lang="en-US" sz="800" dirty="0"/>
              <a:t>Fertilizer Management in Surface-irrigated Cotton – AZ </a:t>
            </a:r>
          </a:p>
          <a:p>
            <a:pPr lvl="1"/>
            <a:r>
              <a:rPr lang="en-US" sz="800" dirty="0" smtClean="0"/>
              <a:t>Global </a:t>
            </a:r>
            <a:r>
              <a:rPr lang="en-US" sz="800" dirty="0"/>
              <a:t>Maize Project in the United States – IA, IN, MN, </a:t>
            </a:r>
            <a:r>
              <a:rPr lang="en-US" sz="800" dirty="0" smtClean="0"/>
              <a:t>VA</a:t>
            </a:r>
            <a:endParaRPr lang="en-US" sz="800" dirty="0"/>
          </a:p>
        </p:txBody>
      </p:sp>
      <p:sp>
        <p:nvSpPr>
          <p:cNvPr id="4" name="Content Placeholder 3"/>
          <p:cNvSpPr txBox="1">
            <a:spLocks/>
          </p:cNvSpPr>
          <p:nvPr/>
        </p:nvSpPr>
        <p:spPr bwMode="auto">
          <a:xfrm>
            <a:off x="465593" y="3789653"/>
            <a:ext cx="5769874" cy="31316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234950" indent="-234950" algn="l" rtl="0" eaLnBrk="0" fontAlgn="base" hangingPunct="0">
              <a:spcBef>
                <a:spcPct val="25000"/>
              </a:spcBef>
              <a:spcAft>
                <a:spcPct val="0"/>
              </a:spcAft>
              <a:buClr>
                <a:srgbClr val="005500"/>
              </a:buClr>
              <a:buChar char="•"/>
              <a:defRPr sz="2400">
                <a:solidFill>
                  <a:srgbClr val="000000"/>
                </a:solidFill>
                <a:latin typeface="Calibri" pitchFamily="34" charset="0"/>
                <a:ea typeface="+mn-ea"/>
                <a:cs typeface="Calibri" pitchFamily="34" charset="0"/>
              </a:defRPr>
            </a:lvl1pPr>
            <a:lvl2pPr marL="692150" indent="-234950" algn="l" rtl="0" eaLnBrk="0" fontAlgn="base" hangingPunct="0">
              <a:spcBef>
                <a:spcPct val="25000"/>
              </a:spcBef>
              <a:spcAft>
                <a:spcPct val="0"/>
              </a:spcAft>
              <a:buClr>
                <a:srgbClr val="009900"/>
              </a:buClr>
              <a:buFont typeface="Arial" pitchFamily="34" charset="0"/>
              <a:buChar char="–"/>
              <a:defRPr sz="2000">
                <a:solidFill>
                  <a:srgbClr val="000000"/>
                </a:solidFill>
                <a:latin typeface="Calibri" pitchFamily="34" charset="0"/>
                <a:ea typeface="+mn-ea"/>
                <a:cs typeface="Calibri" pitchFamily="34" charset="0"/>
              </a:defRPr>
            </a:lvl2pPr>
            <a:lvl3pPr marL="1143000" indent="-228600" algn="l" rtl="0" eaLnBrk="0" fontAlgn="base" hangingPunct="0">
              <a:spcBef>
                <a:spcPct val="25000"/>
              </a:spcBef>
              <a:spcAft>
                <a:spcPct val="0"/>
              </a:spcAft>
              <a:buClr>
                <a:srgbClr val="99CC00"/>
              </a:buClr>
              <a:buChar char="•"/>
              <a:defRPr sz="2000">
                <a:solidFill>
                  <a:srgbClr val="000000"/>
                </a:solidFill>
                <a:latin typeface="Calibri" pitchFamily="34" charset="0"/>
                <a:ea typeface="+mn-ea"/>
                <a:cs typeface="Calibri" pitchFamily="34" charset="0"/>
              </a:defRPr>
            </a:lvl3pPr>
            <a:lvl4pPr marL="1600200" indent="-228600" algn="l" rtl="0" eaLnBrk="0" fontAlgn="base" hangingPunct="0">
              <a:spcBef>
                <a:spcPct val="25000"/>
              </a:spcBef>
              <a:spcAft>
                <a:spcPct val="0"/>
              </a:spcAft>
              <a:buClr>
                <a:srgbClr val="005500"/>
              </a:buClr>
              <a:buFont typeface="Arial" pitchFamily="34" charset="0"/>
              <a:buChar char="–"/>
              <a:defRPr sz="1800">
                <a:solidFill>
                  <a:srgbClr val="000000"/>
                </a:solidFill>
                <a:latin typeface="Calibri" pitchFamily="34" charset="0"/>
                <a:ea typeface="+mn-ea"/>
                <a:cs typeface="Calibri" pitchFamily="34" charset="0"/>
              </a:defRPr>
            </a:lvl4pPr>
            <a:lvl5pPr marL="2057400" indent="-228600" algn="l" rtl="0" eaLnBrk="0" fontAlgn="base" hangingPunct="0">
              <a:spcBef>
                <a:spcPct val="25000"/>
              </a:spcBef>
              <a:spcAft>
                <a:spcPct val="0"/>
              </a:spcAft>
              <a:buClr>
                <a:srgbClr val="009900"/>
              </a:buClr>
              <a:buFont typeface="Arial" pitchFamily="34" charset="0"/>
              <a:buChar char="»"/>
              <a:defRPr sz="1800">
                <a:solidFill>
                  <a:srgbClr val="000000"/>
                </a:solidFill>
                <a:latin typeface="Calibri" pitchFamily="34" charset="0"/>
                <a:ea typeface="+mn-ea"/>
                <a:cs typeface="Calibri" pitchFamily="34" charset="0"/>
              </a:defRPr>
            </a:lvl5pPr>
            <a:lvl6pPr marL="25146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6pPr>
            <a:lvl7pPr marL="29718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7pPr>
            <a:lvl8pPr marL="34290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8pPr>
            <a:lvl9pPr marL="38862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9pPr>
          </a:lstStyle>
          <a:p>
            <a:r>
              <a:rPr lang="en-US" sz="1000" b="1" dirty="0" smtClean="0"/>
              <a:t>P source evaluation and management</a:t>
            </a:r>
          </a:p>
          <a:p>
            <a:pPr lvl="1"/>
            <a:r>
              <a:rPr lang="en-US" sz="800" dirty="0" smtClean="0"/>
              <a:t>Evaluation of P and N Fertilizers Treated with Polymer Additives to Increase Fertilizer Efficiency – AB </a:t>
            </a:r>
          </a:p>
          <a:p>
            <a:pPr lvl="1"/>
            <a:r>
              <a:rPr lang="en-US" sz="800" dirty="0" smtClean="0"/>
              <a:t>Evaluation of Fertilizer Application Uniformity and Nutrient Distribution – AL</a:t>
            </a:r>
          </a:p>
          <a:p>
            <a:r>
              <a:rPr lang="en-US" sz="1000" b="1" dirty="0" smtClean="0"/>
              <a:t>Improving prediction of crop P rate needs - removal and efficiency</a:t>
            </a:r>
          </a:p>
          <a:p>
            <a:pPr lvl="1"/>
            <a:r>
              <a:rPr lang="en-US" sz="800" dirty="0" smtClean="0"/>
              <a:t>Improving Accuracy of Nutrient Removal Estimates - MO</a:t>
            </a:r>
          </a:p>
          <a:p>
            <a:pPr lvl="1"/>
            <a:r>
              <a:rPr lang="en-US" sz="800" dirty="0" smtClean="0"/>
              <a:t>Nutrient Removal by Fruit &amp; Vegetable Crops in Texas – TX</a:t>
            </a:r>
          </a:p>
          <a:p>
            <a:pPr lvl="1"/>
            <a:r>
              <a:rPr lang="en-US" sz="800" dirty="0" smtClean="0"/>
              <a:t>Biomass &amp; Macronutrient Accumulation &amp; Losses in </a:t>
            </a:r>
            <a:r>
              <a:rPr lang="en-US" sz="800" dirty="0" err="1" smtClean="0"/>
              <a:t>Switchgrass</a:t>
            </a:r>
            <a:r>
              <a:rPr lang="en-US" sz="800" dirty="0" smtClean="0"/>
              <a:t> During &amp; After the Growing Season – AR</a:t>
            </a:r>
          </a:p>
          <a:p>
            <a:pPr lvl="1"/>
            <a:r>
              <a:rPr lang="en-US" sz="800" dirty="0" smtClean="0"/>
              <a:t>Comparative Nutrient Use Efficiency by Candidate Biofuel Crops – IN</a:t>
            </a:r>
          </a:p>
          <a:p>
            <a:pPr lvl="1"/>
            <a:r>
              <a:rPr lang="en-US" sz="800" dirty="0" smtClean="0"/>
              <a:t>Documenting Nutrient Deficiency &amp; Accumulation Rate in Vegetables – TN </a:t>
            </a:r>
          </a:p>
          <a:p>
            <a:r>
              <a:rPr lang="en-US" sz="1000" b="1" dirty="0" smtClean="0"/>
              <a:t>Improving soil test calibration</a:t>
            </a:r>
          </a:p>
          <a:p>
            <a:pPr lvl="1"/>
            <a:r>
              <a:rPr lang="en-US" sz="800" dirty="0" smtClean="0"/>
              <a:t>Soil Test P Level and Yield Potential - NE</a:t>
            </a:r>
          </a:p>
          <a:p>
            <a:pPr lvl="1"/>
            <a:r>
              <a:rPr lang="en-US" sz="800" dirty="0" smtClean="0"/>
              <a:t>Effect of Long-Term N, P, and K Fertilization of Irrigated Corn and Grain Sorghum - KS</a:t>
            </a:r>
          </a:p>
          <a:p>
            <a:pPr lvl="1"/>
            <a:r>
              <a:rPr lang="en-US" sz="800" dirty="0" smtClean="0"/>
              <a:t>Soil Testing Verification in the Fall River Valley, Northeastern California – CA </a:t>
            </a:r>
          </a:p>
          <a:p>
            <a:r>
              <a:rPr lang="en-US" sz="1000" b="1" dirty="0" smtClean="0"/>
              <a:t>Crop P management and interactions</a:t>
            </a:r>
          </a:p>
          <a:p>
            <a:pPr lvl="1"/>
            <a:r>
              <a:rPr lang="en-US" sz="800" dirty="0" smtClean="0"/>
              <a:t>Mineral Nutrition of Leafy Lettuce and the Impact on </a:t>
            </a:r>
            <a:r>
              <a:rPr lang="en-US" sz="800" dirty="0" err="1" smtClean="0"/>
              <a:t>Verticillium</a:t>
            </a:r>
            <a:r>
              <a:rPr lang="en-US" sz="800" dirty="0" smtClean="0"/>
              <a:t> Severity – CA </a:t>
            </a:r>
          </a:p>
          <a:p>
            <a:pPr lvl="1"/>
            <a:r>
              <a:rPr lang="en-US" sz="800" dirty="0" smtClean="0"/>
              <a:t>Applied Fertility Management for Irrigated Soybean Production – KS </a:t>
            </a:r>
          </a:p>
          <a:p>
            <a:pPr lvl="1"/>
            <a:r>
              <a:rPr lang="en-US" sz="800" dirty="0" smtClean="0"/>
              <a:t>K and P Fertilization of Grass Pastures – FL </a:t>
            </a:r>
          </a:p>
          <a:p>
            <a:pPr lvl="1"/>
            <a:r>
              <a:rPr lang="en-US" sz="800" dirty="0" smtClean="0"/>
              <a:t>Loblolly Pine Stand Fertilization at Mid-Rotation to Increase Small &amp; Large </a:t>
            </a:r>
            <a:r>
              <a:rPr lang="en-US" sz="800" dirty="0" err="1" smtClean="0"/>
              <a:t>Sawtimber</a:t>
            </a:r>
            <a:r>
              <a:rPr lang="en-US" sz="800" dirty="0" smtClean="0"/>
              <a:t> Volume – GA </a:t>
            </a:r>
          </a:p>
          <a:p>
            <a:pPr lvl="1"/>
            <a:r>
              <a:rPr lang="en-US" sz="800" dirty="0" smtClean="0"/>
              <a:t>Soil Fertility Management for High Population, Narrow Row Corn Production – NC </a:t>
            </a:r>
            <a:endParaRPr lang="en-US" sz="800" dirty="0"/>
          </a:p>
        </p:txBody>
      </p:sp>
      <p:sp>
        <p:nvSpPr>
          <p:cNvPr id="5" name="TextBox 4"/>
          <p:cNvSpPr txBox="1"/>
          <p:nvPr/>
        </p:nvSpPr>
        <p:spPr>
          <a:xfrm>
            <a:off x="2121584" y="1782555"/>
            <a:ext cx="4063767" cy="1569660"/>
          </a:xfrm>
          <a:prstGeom prst="rect">
            <a:avLst/>
          </a:prstGeom>
          <a:solidFill>
            <a:srgbClr val="FFFFCC"/>
          </a:solidFill>
          <a:effectLst>
            <a:glow rad="63500">
              <a:schemeClr val="accent4">
                <a:satMod val="175000"/>
                <a:alpha val="40000"/>
              </a:schemeClr>
            </a:glow>
            <a:softEdge rad="31750"/>
          </a:effectLst>
        </p:spPr>
        <p:txBody>
          <a:bodyPr wrap="square" rtlCol="0">
            <a:spAutoFit/>
          </a:bodyPr>
          <a:lstStyle/>
          <a:p>
            <a:pPr algn="ctr"/>
            <a:r>
              <a:rPr lang="en-US" sz="3200" dirty="0" smtClean="0">
                <a:latin typeface="Calibri" pitchFamily="34" charset="0"/>
                <a:cs typeface="Calibri" pitchFamily="34" charset="0"/>
              </a:rPr>
              <a:t>Do we really need another industry based research fund?</a:t>
            </a:r>
            <a:endParaRPr lang="en-US" sz="3200" dirty="0">
              <a:latin typeface="Calibri" pitchFamily="34" charset="0"/>
              <a:cs typeface="Calibri" pitchFamily="34" charset="0"/>
            </a:endParaRPr>
          </a:p>
        </p:txBody>
      </p:sp>
      <p:sp>
        <p:nvSpPr>
          <p:cNvPr id="6" name="TextBox 5"/>
          <p:cNvSpPr txBox="1"/>
          <p:nvPr/>
        </p:nvSpPr>
        <p:spPr>
          <a:xfrm>
            <a:off x="6265448" y="525444"/>
            <a:ext cx="2708071" cy="646331"/>
          </a:xfrm>
          <a:prstGeom prst="rect">
            <a:avLst/>
          </a:prstGeom>
          <a:noFill/>
        </p:spPr>
        <p:txBody>
          <a:bodyPr wrap="square" rtlCol="0">
            <a:spAutoFit/>
          </a:bodyPr>
          <a:lstStyle/>
          <a:p>
            <a:pPr algn="ctr"/>
            <a:r>
              <a:rPr lang="en-US" sz="1800" i="1" dirty="0" smtClean="0">
                <a:latin typeface="Calibri" pitchFamily="34" charset="0"/>
                <a:cs typeface="Calibri" pitchFamily="34" charset="0"/>
              </a:rPr>
              <a:t>K, secondary, and micro studies excluded</a:t>
            </a:r>
            <a:endParaRPr lang="en-US" sz="1800" i="1" dirty="0">
              <a:latin typeface="Calibri" pitchFamily="34" charset="0"/>
              <a:cs typeface="Calibri" pitchFamily="34" charset="0"/>
            </a:endParaRPr>
          </a:p>
        </p:txBody>
      </p:sp>
      <p:sp>
        <p:nvSpPr>
          <p:cNvPr id="3" name="TextBox 2"/>
          <p:cNvSpPr txBox="1"/>
          <p:nvPr/>
        </p:nvSpPr>
        <p:spPr>
          <a:xfrm>
            <a:off x="4597400" y="4318000"/>
            <a:ext cx="4390545" cy="400110"/>
          </a:xfrm>
          <a:prstGeom prst="rect">
            <a:avLst/>
          </a:prstGeom>
          <a:solidFill>
            <a:srgbClr val="FFFF99"/>
          </a:solidFill>
          <a:ln>
            <a:solidFill>
              <a:srgbClr val="0000FF"/>
            </a:solidFill>
          </a:ln>
          <a:effectLst/>
        </p:spPr>
        <p:txBody>
          <a:bodyPr wrap="none" rtlCol="0">
            <a:spAutoFit/>
          </a:bodyPr>
          <a:lstStyle/>
          <a:p>
            <a:r>
              <a:rPr lang="en-US" dirty="0">
                <a:solidFill>
                  <a:srgbClr val="0000FF"/>
                </a:solidFill>
              </a:rPr>
              <a:t>http://</a:t>
            </a:r>
            <a:r>
              <a:rPr lang="en-US" dirty="0" err="1">
                <a:solidFill>
                  <a:srgbClr val="0000FF"/>
                </a:solidFill>
              </a:rPr>
              <a:t>www.ipni.net</a:t>
            </a:r>
            <a:r>
              <a:rPr lang="en-US" dirty="0">
                <a:solidFill>
                  <a:srgbClr val="0000FF"/>
                </a:solidFill>
              </a:rPr>
              <a:t>/</a:t>
            </a:r>
            <a:r>
              <a:rPr lang="en-US" dirty="0" err="1">
                <a:solidFill>
                  <a:srgbClr val="0000FF"/>
                </a:solidFill>
              </a:rPr>
              <a:t>researchdatabase</a:t>
            </a:r>
            <a:endParaRPr lang="en-US" dirty="0">
              <a:solidFill>
                <a:srgbClr val="0000FF"/>
              </a:solidFill>
            </a:endParaRPr>
          </a:p>
        </p:txBody>
      </p:sp>
    </p:spTree>
    <p:extLst>
      <p:ext uri="{BB962C8B-B14F-4D97-AF65-F5344CB8AC3E}">
        <p14:creationId xmlns:p14="http://schemas.microsoft.com/office/powerpoint/2010/main" val="4637973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35670" y="723514"/>
            <a:ext cx="4641954" cy="2308324"/>
          </a:xfrm>
        </p:spPr>
        <p:txBody>
          <a:bodyPr/>
          <a:lstStyle/>
          <a:p>
            <a:r>
              <a:rPr lang="en-US" dirty="0" smtClean="0">
                <a:latin typeface="Calibri"/>
              </a:rPr>
              <a:t>The scientific principles behind the 4Rs and the practices that support them have been documented in the IPNI manual based on decades of research by the scientific community</a:t>
            </a:r>
          </a:p>
        </p:txBody>
      </p:sp>
      <p:pic>
        <p:nvPicPr>
          <p:cNvPr id="7" name="Picture 6" descr="4R Manual Cover.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0044" y="391887"/>
            <a:ext cx="3927072" cy="5399314"/>
          </a:xfrm>
          <a:prstGeom prst="rect">
            <a:avLst/>
          </a:prstGeom>
          <a:ln>
            <a:solidFill>
              <a:schemeClr val="tx1"/>
            </a:solidFill>
          </a:ln>
        </p:spPr>
      </p:pic>
      <p:sp>
        <p:nvSpPr>
          <p:cNvPr id="4" name="Content Placeholder 4"/>
          <p:cNvSpPr txBox="1">
            <a:spLocks/>
          </p:cNvSpPr>
          <p:nvPr/>
        </p:nvSpPr>
        <p:spPr bwMode="auto">
          <a:xfrm>
            <a:off x="235670" y="3091544"/>
            <a:ext cx="4684374" cy="28777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234950" indent="-234950" algn="l" rtl="0" eaLnBrk="0" fontAlgn="base" hangingPunct="0">
              <a:spcBef>
                <a:spcPct val="25000"/>
              </a:spcBef>
              <a:spcAft>
                <a:spcPct val="0"/>
              </a:spcAft>
              <a:buClr>
                <a:srgbClr val="005500"/>
              </a:buClr>
              <a:buChar char="•"/>
              <a:defRPr sz="2400">
                <a:solidFill>
                  <a:srgbClr val="000000"/>
                </a:solidFill>
                <a:latin typeface="Calibri" pitchFamily="34" charset="0"/>
                <a:ea typeface="+mn-ea"/>
                <a:cs typeface="Calibri" pitchFamily="34" charset="0"/>
              </a:defRPr>
            </a:lvl1pPr>
            <a:lvl2pPr marL="692150" indent="-234950" algn="l" rtl="0" eaLnBrk="0" fontAlgn="base" hangingPunct="0">
              <a:spcBef>
                <a:spcPct val="25000"/>
              </a:spcBef>
              <a:spcAft>
                <a:spcPct val="0"/>
              </a:spcAft>
              <a:buClr>
                <a:srgbClr val="009900"/>
              </a:buClr>
              <a:buFont typeface="Arial" pitchFamily="34" charset="0"/>
              <a:buChar char="–"/>
              <a:defRPr sz="2000">
                <a:solidFill>
                  <a:srgbClr val="000000"/>
                </a:solidFill>
                <a:latin typeface="Calibri" pitchFamily="34" charset="0"/>
                <a:ea typeface="+mn-ea"/>
                <a:cs typeface="Calibri" pitchFamily="34" charset="0"/>
              </a:defRPr>
            </a:lvl2pPr>
            <a:lvl3pPr marL="1143000" indent="-228600" algn="l" rtl="0" eaLnBrk="0" fontAlgn="base" hangingPunct="0">
              <a:spcBef>
                <a:spcPct val="25000"/>
              </a:spcBef>
              <a:spcAft>
                <a:spcPct val="0"/>
              </a:spcAft>
              <a:buClr>
                <a:srgbClr val="99CC00"/>
              </a:buClr>
              <a:buChar char="•"/>
              <a:defRPr sz="2000">
                <a:solidFill>
                  <a:srgbClr val="000000"/>
                </a:solidFill>
                <a:latin typeface="Calibri" pitchFamily="34" charset="0"/>
                <a:ea typeface="+mn-ea"/>
                <a:cs typeface="Calibri" pitchFamily="34" charset="0"/>
              </a:defRPr>
            </a:lvl3pPr>
            <a:lvl4pPr marL="1600200" indent="-228600" algn="l" rtl="0" eaLnBrk="0" fontAlgn="base" hangingPunct="0">
              <a:spcBef>
                <a:spcPct val="25000"/>
              </a:spcBef>
              <a:spcAft>
                <a:spcPct val="0"/>
              </a:spcAft>
              <a:buClr>
                <a:srgbClr val="005500"/>
              </a:buClr>
              <a:buFont typeface="Arial" pitchFamily="34" charset="0"/>
              <a:buChar char="–"/>
              <a:defRPr sz="1800">
                <a:solidFill>
                  <a:srgbClr val="000000"/>
                </a:solidFill>
                <a:latin typeface="Calibri" pitchFamily="34" charset="0"/>
                <a:ea typeface="+mn-ea"/>
                <a:cs typeface="Calibri" pitchFamily="34" charset="0"/>
              </a:defRPr>
            </a:lvl4pPr>
            <a:lvl5pPr marL="2057400" indent="-228600" algn="l" rtl="0" eaLnBrk="0" fontAlgn="base" hangingPunct="0">
              <a:spcBef>
                <a:spcPct val="25000"/>
              </a:spcBef>
              <a:spcAft>
                <a:spcPct val="0"/>
              </a:spcAft>
              <a:buClr>
                <a:srgbClr val="009900"/>
              </a:buClr>
              <a:buFont typeface="Arial" pitchFamily="34" charset="0"/>
              <a:buChar char="»"/>
              <a:defRPr sz="1800">
                <a:solidFill>
                  <a:srgbClr val="000000"/>
                </a:solidFill>
                <a:latin typeface="Calibri" pitchFamily="34" charset="0"/>
                <a:ea typeface="+mn-ea"/>
                <a:cs typeface="Calibri" pitchFamily="34" charset="0"/>
              </a:defRPr>
            </a:lvl5pPr>
            <a:lvl6pPr marL="25146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6pPr>
            <a:lvl7pPr marL="29718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7pPr>
            <a:lvl8pPr marL="34290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8pPr>
            <a:lvl9pPr marL="3886200" indent="-228600" algn="l" rtl="0" eaLnBrk="1" fontAlgn="base" hangingPunct="1">
              <a:spcBef>
                <a:spcPct val="25000"/>
              </a:spcBef>
              <a:spcAft>
                <a:spcPct val="0"/>
              </a:spcAft>
              <a:buClr>
                <a:srgbClr val="009900"/>
              </a:buClr>
              <a:buFont typeface="Arial" charset="0"/>
              <a:buChar char="»"/>
              <a:defRPr sz="1400">
                <a:solidFill>
                  <a:srgbClr val="000000"/>
                </a:solidFill>
                <a:latin typeface="+mn-lt"/>
                <a:ea typeface="+mn-ea"/>
                <a:cs typeface="+mn-cs"/>
              </a:defRPr>
            </a:lvl9pPr>
          </a:lstStyle>
          <a:p>
            <a:r>
              <a:rPr lang="en-US" dirty="0" smtClean="0">
                <a:latin typeface="Calibri"/>
              </a:rPr>
              <a:t>However, </a:t>
            </a:r>
            <a:r>
              <a:rPr lang="en-US" b="1" dirty="0" smtClean="0">
                <a:latin typeface="Calibri"/>
              </a:rPr>
              <a:t>research gaps </a:t>
            </a:r>
            <a:r>
              <a:rPr lang="en-US" dirty="0" smtClean="0">
                <a:latin typeface="Calibri"/>
              </a:rPr>
              <a:t>exist in applying these principles in meeting contemporary challenges facing agriculture</a:t>
            </a:r>
          </a:p>
          <a:p>
            <a:pPr lvl="1"/>
            <a:r>
              <a:rPr lang="en-US" dirty="0" smtClean="0">
                <a:latin typeface="Calibri"/>
              </a:rPr>
              <a:t>Plot or field results often disconnected from larger scale impacts of greatest concern to stakeholders </a:t>
            </a:r>
            <a:endParaRPr lang="en-US" dirty="0">
              <a:latin typeface="Calibri"/>
            </a:endParaRPr>
          </a:p>
        </p:txBody>
      </p:sp>
    </p:spTree>
    <p:extLst>
      <p:ext uri="{BB962C8B-B14F-4D97-AF65-F5344CB8AC3E}">
        <p14:creationId xmlns:p14="http://schemas.microsoft.com/office/powerpoint/2010/main" val="433855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48"/>
          <a:stretch/>
        </p:blipFill>
        <p:spPr bwMode="auto">
          <a:xfrm>
            <a:off x="1113035" y="1145970"/>
            <a:ext cx="6000224"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67639" y="203183"/>
            <a:ext cx="8839199" cy="898554"/>
          </a:xfrm>
        </p:spPr>
        <p:txBody>
          <a:bodyPr/>
          <a:lstStyle/>
          <a:p>
            <a:r>
              <a:rPr lang="en-US" dirty="0" smtClean="0"/>
              <a:t>Measured and estimated size of the hypoxic zone from 1979 to 2012 and the predicted size for 2013</a:t>
            </a:r>
            <a:endParaRPr lang="en-US" dirty="0"/>
          </a:p>
        </p:txBody>
      </p:sp>
      <p:sp>
        <p:nvSpPr>
          <p:cNvPr id="3" name="TextBox 2"/>
          <p:cNvSpPr txBox="1"/>
          <p:nvPr/>
        </p:nvSpPr>
        <p:spPr>
          <a:xfrm>
            <a:off x="7018408" y="3468767"/>
            <a:ext cx="2003672" cy="830997"/>
          </a:xfrm>
          <a:prstGeom prst="rect">
            <a:avLst/>
          </a:prstGeom>
          <a:noFill/>
        </p:spPr>
        <p:txBody>
          <a:bodyPr wrap="square" rtlCol="0">
            <a:spAutoFit/>
          </a:bodyPr>
          <a:lstStyle/>
          <a:p>
            <a:r>
              <a:rPr lang="en-US" sz="1600" dirty="0" smtClean="0">
                <a:latin typeface="Calibri" pitchFamily="34" charset="0"/>
                <a:cs typeface="Calibri" pitchFamily="34" charset="0"/>
              </a:rPr>
              <a:t>HAP is the goal of the Hypoxia Action Plan by 2015</a:t>
            </a:r>
            <a:endParaRPr lang="en-US" sz="1600" dirty="0">
              <a:latin typeface="Calibri" pitchFamily="34" charset="0"/>
              <a:cs typeface="Calibri" pitchFamily="34" charset="0"/>
            </a:endParaRPr>
          </a:p>
        </p:txBody>
      </p:sp>
      <p:sp>
        <p:nvSpPr>
          <p:cNvPr id="5" name="TextBox 4"/>
          <p:cNvSpPr txBox="1"/>
          <p:nvPr/>
        </p:nvSpPr>
        <p:spPr>
          <a:xfrm>
            <a:off x="0" y="6457890"/>
            <a:ext cx="2928559" cy="369332"/>
          </a:xfrm>
          <a:prstGeom prst="rect">
            <a:avLst/>
          </a:prstGeom>
          <a:noFill/>
        </p:spPr>
        <p:txBody>
          <a:bodyPr wrap="none" rtlCol="0">
            <a:spAutoFit/>
          </a:bodyPr>
          <a:lstStyle/>
          <a:p>
            <a:r>
              <a:rPr lang="en-US" sz="1800" dirty="0" err="1" smtClean="0">
                <a:latin typeface="Calibri" pitchFamily="34" charset="0"/>
                <a:cs typeface="Calibri" pitchFamily="34" charset="0"/>
              </a:rPr>
              <a:t>Rabalais</a:t>
            </a:r>
            <a:r>
              <a:rPr lang="en-US" sz="1800" dirty="0">
                <a:latin typeface="Calibri" pitchFamily="34" charset="0"/>
                <a:cs typeface="Calibri" pitchFamily="34" charset="0"/>
              </a:rPr>
              <a:t> </a:t>
            </a:r>
            <a:r>
              <a:rPr lang="en-US" sz="1800" dirty="0" smtClean="0">
                <a:latin typeface="Calibri" pitchFamily="34" charset="0"/>
                <a:cs typeface="Calibri" pitchFamily="34" charset="0"/>
              </a:rPr>
              <a:t>&amp; Turner, 6/18/2013</a:t>
            </a:r>
            <a:endParaRPr lang="en-US" sz="1800" dirty="0">
              <a:latin typeface="Calibri" pitchFamily="34" charset="0"/>
              <a:cs typeface="Calibri" pitchFamily="34" charset="0"/>
            </a:endParaRPr>
          </a:p>
        </p:txBody>
      </p:sp>
      <p:sp>
        <p:nvSpPr>
          <p:cNvPr id="6" name="TextBox 5"/>
          <p:cNvSpPr txBox="1"/>
          <p:nvPr/>
        </p:nvSpPr>
        <p:spPr>
          <a:xfrm>
            <a:off x="588677" y="5172296"/>
            <a:ext cx="8121371" cy="830997"/>
          </a:xfrm>
          <a:prstGeom prst="rect">
            <a:avLst/>
          </a:prstGeom>
          <a:solidFill>
            <a:srgbClr val="FFFFCC"/>
          </a:solidFill>
          <a:effectLst>
            <a:glow rad="63500">
              <a:schemeClr val="accent4">
                <a:satMod val="175000"/>
                <a:alpha val="40000"/>
              </a:schemeClr>
            </a:glow>
          </a:effectLst>
        </p:spPr>
        <p:txBody>
          <a:bodyPr wrap="square" rtlCol="0">
            <a:spAutoFit/>
          </a:bodyPr>
          <a:lstStyle/>
          <a:p>
            <a:r>
              <a:rPr lang="en-US" sz="2400" dirty="0" smtClean="0">
                <a:solidFill>
                  <a:srgbClr val="0000CC"/>
                </a:solidFill>
                <a:latin typeface="Calibri" pitchFamily="34" charset="0"/>
                <a:cs typeface="Calibri" pitchFamily="34" charset="0"/>
              </a:rPr>
              <a:t>Are we comfortable with this and with our ability to respond?</a:t>
            </a:r>
          </a:p>
          <a:p>
            <a:r>
              <a:rPr lang="en-US" sz="2400" dirty="0" smtClean="0">
                <a:solidFill>
                  <a:srgbClr val="0000CC"/>
                </a:solidFill>
                <a:latin typeface="Calibri" pitchFamily="34" charset="0"/>
                <a:cs typeface="Calibri" pitchFamily="34" charset="0"/>
              </a:rPr>
              <a:t>Can we connect in-field practices with downstream impacts? </a:t>
            </a:r>
            <a:endParaRPr lang="en-US" sz="2400" dirty="0">
              <a:solidFill>
                <a:srgbClr val="0000CC"/>
              </a:solidFill>
              <a:latin typeface="Calibri" pitchFamily="34" charset="0"/>
              <a:cs typeface="Calibri" pitchFamily="34" charset="0"/>
            </a:endParaRPr>
          </a:p>
        </p:txBody>
      </p:sp>
      <p:grpSp>
        <p:nvGrpSpPr>
          <p:cNvPr id="24" name="Group 23"/>
          <p:cNvGrpSpPr/>
          <p:nvPr/>
        </p:nvGrpSpPr>
        <p:grpSpPr>
          <a:xfrm>
            <a:off x="6045200" y="2628900"/>
            <a:ext cx="2808925" cy="732254"/>
            <a:chOff x="6057900" y="2628900"/>
            <a:chExt cx="2808925" cy="732254"/>
          </a:xfrm>
        </p:grpSpPr>
        <p:sp>
          <p:nvSpPr>
            <p:cNvPr id="4" name="Oval 3"/>
            <p:cNvSpPr/>
            <p:nvPr/>
          </p:nvSpPr>
          <p:spPr>
            <a:xfrm>
              <a:off x="6057900" y="2628900"/>
              <a:ext cx="228600" cy="228600"/>
            </a:xfrm>
            <a:prstGeom prst="ellipse">
              <a:avLst/>
            </a:prstGeom>
            <a:solidFill>
              <a:srgbClr val="009900">
                <a:alpha val="7500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H="1" flipV="1">
              <a:off x="6210300" y="2882900"/>
              <a:ext cx="203200" cy="26670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6515100" y="3022600"/>
              <a:ext cx="2351725" cy="338554"/>
            </a:xfrm>
            <a:prstGeom prst="rect">
              <a:avLst/>
            </a:prstGeom>
            <a:noFill/>
          </p:spPr>
          <p:txBody>
            <a:bodyPr wrap="none" rtlCol="0">
              <a:spAutoFit/>
            </a:bodyPr>
            <a:lstStyle/>
            <a:p>
              <a:r>
                <a:rPr lang="en-US" sz="1600" b="1" dirty="0">
                  <a:solidFill>
                    <a:srgbClr val="008000"/>
                  </a:solidFill>
                </a:rPr>
                <a:t>m</a:t>
              </a:r>
              <a:r>
                <a:rPr lang="en-US" sz="1600" b="1" dirty="0" smtClean="0">
                  <a:solidFill>
                    <a:srgbClr val="008000"/>
                  </a:solidFill>
                </a:rPr>
                <a:t>easured size in 2013</a:t>
              </a:r>
              <a:endParaRPr lang="en-US" sz="1600" b="1" dirty="0">
                <a:solidFill>
                  <a:srgbClr val="008000"/>
                </a:solidFill>
              </a:endParaRPr>
            </a:p>
          </p:txBody>
        </p:sp>
      </p:grpSp>
    </p:spTree>
    <p:extLst>
      <p:ext uri="{BB962C8B-B14F-4D97-AF65-F5344CB8AC3E}">
        <p14:creationId xmlns:p14="http://schemas.microsoft.com/office/powerpoint/2010/main" val="2042451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1+#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68" t="1658"/>
          <a:stretch/>
        </p:blipFill>
        <p:spPr bwMode="auto">
          <a:xfrm>
            <a:off x="92990" y="1193368"/>
            <a:ext cx="9018846" cy="4564252"/>
          </a:xfrm>
          <a:prstGeom prst="rect">
            <a:avLst/>
          </a:prstGeom>
          <a:noFill/>
          <a:ln>
            <a:noFill/>
          </a:ln>
          <a:effectLst/>
          <a:extLst/>
        </p:spPr>
      </p:pic>
      <p:sp>
        <p:nvSpPr>
          <p:cNvPr id="2" name="Title 1"/>
          <p:cNvSpPr>
            <a:spLocks noGrp="1"/>
          </p:cNvSpPr>
          <p:nvPr>
            <p:ph type="title"/>
          </p:nvPr>
        </p:nvSpPr>
        <p:spPr/>
        <p:txBody>
          <a:bodyPr/>
          <a:lstStyle/>
          <a:p>
            <a:r>
              <a:rPr lang="en-US" dirty="0" smtClean="0"/>
              <a:t>4R Research Fund Structure</a:t>
            </a:r>
            <a:endParaRPr lang="en-US" dirty="0"/>
          </a:p>
        </p:txBody>
      </p:sp>
      <p:sp>
        <p:nvSpPr>
          <p:cNvPr id="3" name="Rounded Rectangle 2"/>
          <p:cNvSpPr/>
          <p:nvPr/>
        </p:nvSpPr>
        <p:spPr>
          <a:xfrm>
            <a:off x="188536" y="2479249"/>
            <a:ext cx="2516957" cy="1414021"/>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2788921" y="2357330"/>
            <a:ext cx="3208020" cy="828930"/>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7377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87272"/>
            <a:ext cx="8686800" cy="579894"/>
          </a:xfrm>
        </p:spPr>
        <p:txBody>
          <a:bodyPr/>
          <a:lstStyle/>
          <a:p>
            <a:pPr algn="ctr"/>
            <a:r>
              <a:rPr lang="en-US" dirty="0" smtClean="0"/>
              <a:t>4R Research Fund Management Committee (FMC)</a:t>
            </a:r>
            <a:endParaRPr lang="en-US" dirty="0"/>
          </a:p>
        </p:txBody>
      </p:sp>
      <p:sp>
        <p:nvSpPr>
          <p:cNvPr id="3" name="Subtitle 2"/>
          <p:cNvSpPr>
            <a:spLocks noGrp="1"/>
          </p:cNvSpPr>
          <p:nvPr>
            <p:ph type="subTitle" idx="1"/>
          </p:nvPr>
        </p:nvSpPr>
        <p:spPr>
          <a:xfrm>
            <a:off x="1881362" y="846425"/>
            <a:ext cx="4033439" cy="3512342"/>
          </a:xfrm>
        </p:spPr>
        <p:txBody>
          <a:bodyPr>
            <a:noAutofit/>
          </a:bodyPr>
          <a:lstStyle/>
          <a:p>
            <a:pPr algn="l">
              <a:tabLst>
                <a:tab pos="4462463" algn="l"/>
              </a:tabLst>
            </a:pPr>
            <a:r>
              <a:rPr lang="en-US" sz="2000" b="1" dirty="0" smtClean="0">
                <a:solidFill>
                  <a:srgbClr val="0000CC"/>
                </a:solidFill>
              </a:rPr>
              <a:t>Voting Members</a:t>
            </a:r>
          </a:p>
          <a:p>
            <a:pPr lvl="0" algn="l">
              <a:tabLst>
                <a:tab pos="4462463" algn="l"/>
              </a:tabLst>
            </a:pPr>
            <a:r>
              <a:rPr lang="en-US" sz="1600" b="1" kern="1200" dirty="0" err="1">
                <a:solidFill>
                  <a:srgbClr val="000000"/>
                </a:solidFill>
              </a:rPr>
              <a:t>AgriServices</a:t>
            </a:r>
            <a:r>
              <a:rPr lang="en-US" sz="1600" b="1" kern="1200" dirty="0">
                <a:solidFill>
                  <a:srgbClr val="000000"/>
                </a:solidFill>
              </a:rPr>
              <a:t> of Brunswick – Bill Jackson</a:t>
            </a:r>
          </a:p>
          <a:p>
            <a:pPr algn="l">
              <a:tabLst>
                <a:tab pos="4462463" algn="l"/>
              </a:tabLst>
            </a:pPr>
            <a:r>
              <a:rPr lang="en-US" sz="1600" b="1" kern="1200" dirty="0" smtClean="0">
                <a:solidFill>
                  <a:srgbClr val="000000"/>
                </a:solidFill>
              </a:rPr>
              <a:t>Agrium </a:t>
            </a:r>
            <a:r>
              <a:rPr lang="en-US" sz="1600" b="1" kern="1200" dirty="0">
                <a:solidFill>
                  <a:srgbClr val="000000"/>
                </a:solidFill>
              </a:rPr>
              <a:t>– Doug </a:t>
            </a:r>
            <a:r>
              <a:rPr lang="en-US" sz="1600" b="1" kern="1200" dirty="0" err="1">
                <a:solidFill>
                  <a:srgbClr val="000000"/>
                </a:solidFill>
              </a:rPr>
              <a:t>Beever</a:t>
            </a:r>
            <a:endParaRPr lang="en-US" sz="1600" b="1" kern="1200" dirty="0">
              <a:solidFill>
                <a:srgbClr val="000000"/>
              </a:solidFill>
            </a:endParaRPr>
          </a:p>
          <a:p>
            <a:pPr algn="l">
              <a:tabLst>
                <a:tab pos="4462463" algn="l"/>
              </a:tabLst>
            </a:pPr>
            <a:r>
              <a:rPr lang="en-US" sz="1600" b="1" kern="1200" dirty="0">
                <a:solidFill>
                  <a:srgbClr val="000000"/>
                </a:solidFill>
              </a:rPr>
              <a:t>CF Industries – Rosemary O’Brien</a:t>
            </a:r>
          </a:p>
          <a:p>
            <a:pPr algn="l">
              <a:tabLst>
                <a:tab pos="4462463" algn="l"/>
              </a:tabLst>
            </a:pPr>
            <a:r>
              <a:rPr lang="en-US" sz="1600" b="1" kern="1200" dirty="0">
                <a:solidFill>
                  <a:srgbClr val="000000"/>
                </a:solidFill>
              </a:rPr>
              <a:t>CHS – </a:t>
            </a:r>
            <a:r>
              <a:rPr lang="en-US" sz="1600" b="1" kern="1200" dirty="0" smtClean="0">
                <a:solidFill>
                  <a:srgbClr val="000000"/>
                </a:solidFill>
              </a:rPr>
              <a:t>Michael Johnson</a:t>
            </a:r>
            <a:endParaRPr lang="en-US" sz="1600" b="1" kern="1200" dirty="0">
              <a:solidFill>
                <a:srgbClr val="000000"/>
              </a:solidFill>
            </a:endParaRPr>
          </a:p>
          <a:p>
            <a:pPr algn="l">
              <a:tabLst>
                <a:tab pos="4462463" algn="l"/>
              </a:tabLst>
            </a:pPr>
            <a:r>
              <a:rPr lang="en-US" sz="1600" b="1" kern="1200" dirty="0">
                <a:solidFill>
                  <a:srgbClr val="000000"/>
                </a:solidFill>
              </a:rPr>
              <a:t>J. R. Simplot – </a:t>
            </a:r>
            <a:r>
              <a:rPr lang="en-US" sz="1600" b="1" kern="1200" dirty="0" smtClean="0">
                <a:solidFill>
                  <a:srgbClr val="000000"/>
                </a:solidFill>
              </a:rPr>
              <a:t>John Malinowski</a:t>
            </a:r>
            <a:endParaRPr lang="en-US" sz="1600" b="1" kern="1200" dirty="0">
              <a:solidFill>
                <a:srgbClr val="000000"/>
              </a:solidFill>
            </a:endParaRPr>
          </a:p>
          <a:p>
            <a:pPr algn="l">
              <a:tabLst>
                <a:tab pos="4462463" algn="l"/>
              </a:tabLst>
            </a:pPr>
            <a:r>
              <a:rPr lang="en-US" sz="1600" b="1" kern="1200" dirty="0">
                <a:solidFill>
                  <a:srgbClr val="000000"/>
                </a:solidFill>
              </a:rPr>
              <a:t>Potash Corp – Jeff </a:t>
            </a:r>
            <a:r>
              <a:rPr lang="en-US" sz="1600" b="1" kern="1200" dirty="0" err="1">
                <a:solidFill>
                  <a:srgbClr val="000000"/>
                </a:solidFill>
              </a:rPr>
              <a:t>Holzman</a:t>
            </a:r>
            <a:endParaRPr lang="en-US" sz="1600" b="1" kern="1200" dirty="0">
              <a:solidFill>
                <a:srgbClr val="000000"/>
              </a:solidFill>
            </a:endParaRPr>
          </a:p>
          <a:p>
            <a:pPr lvl="0" algn="l">
              <a:tabLst>
                <a:tab pos="4462463" algn="l"/>
              </a:tabLst>
            </a:pPr>
            <a:r>
              <a:rPr lang="en-US" sz="1600" b="1" kern="1200" dirty="0" err="1" smtClean="0">
                <a:solidFill>
                  <a:srgbClr val="000000"/>
                </a:solidFill>
              </a:rPr>
              <a:t>Richardsons</a:t>
            </a:r>
            <a:r>
              <a:rPr lang="en-US" sz="1600" b="1" kern="1200" dirty="0" smtClean="0">
                <a:solidFill>
                  <a:srgbClr val="000000"/>
                </a:solidFill>
              </a:rPr>
              <a:t> – Steve </a:t>
            </a:r>
            <a:r>
              <a:rPr lang="en-US" sz="1600" b="1" kern="1200" dirty="0" err="1" smtClean="0">
                <a:solidFill>
                  <a:srgbClr val="000000"/>
                </a:solidFill>
              </a:rPr>
              <a:t>Biggar</a:t>
            </a:r>
            <a:endParaRPr lang="en-US" sz="1600" b="1" kern="1200" dirty="0" smtClean="0">
              <a:solidFill>
                <a:srgbClr val="000000"/>
              </a:solidFill>
            </a:endParaRPr>
          </a:p>
          <a:p>
            <a:pPr lvl="0" algn="l">
              <a:tabLst>
                <a:tab pos="4462463" algn="l"/>
              </a:tabLst>
            </a:pPr>
            <a:r>
              <a:rPr lang="en-US" sz="1600" b="1" kern="1200" dirty="0" smtClean="0">
                <a:solidFill>
                  <a:srgbClr val="000000"/>
                </a:solidFill>
              </a:rPr>
              <a:t>The </a:t>
            </a:r>
            <a:r>
              <a:rPr lang="en-US" sz="1600" b="1" kern="1200" dirty="0">
                <a:solidFill>
                  <a:srgbClr val="000000"/>
                </a:solidFill>
              </a:rPr>
              <a:t>Mosaic Company – Mark Kaplan</a:t>
            </a:r>
          </a:p>
          <a:p>
            <a:pPr lvl="0" algn="l">
              <a:tabLst>
                <a:tab pos="4462463" algn="l"/>
              </a:tabLst>
            </a:pPr>
            <a:r>
              <a:rPr lang="en-US" sz="1600" b="1" kern="1200" dirty="0" smtClean="0">
                <a:solidFill>
                  <a:srgbClr val="000000"/>
                </a:solidFill>
              </a:rPr>
              <a:t>United </a:t>
            </a:r>
            <a:r>
              <a:rPr lang="en-US" sz="1600" b="1" kern="1200" dirty="0">
                <a:solidFill>
                  <a:srgbClr val="000000"/>
                </a:solidFill>
              </a:rPr>
              <a:t>Suppliers – Jeff Carr</a:t>
            </a:r>
          </a:p>
          <a:p>
            <a:pPr lvl="0" algn="l">
              <a:tabLst>
                <a:tab pos="4462463" algn="l"/>
              </a:tabLst>
            </a:pPr>
            <a:r>
              <a:rPr lang="en-US" sz="1600" b="1" kern="1200" dirty="0" smtClean="0">
                <a:solidFill>
                  <a:srgbClr val="000000"/>
                </a:solidFill>
              </a:rPr>
              <a:t>Willard </a:t>
            </a:r>
            <a:r>
              <a:rPr lang="en-US" sz="1600" b="1" kern="1200" dirty="0">
                <a:solidFill>
                  <a:srgbClr val="000000"/>
                </a:solidFill>
              </a:rPr>
              <a:t>Ag – Billy Willard</a:t>
            </a:r>
          </a:p>
        </p:txBody>
      </p:sp>
      <p:sp>
        <p:nvSpPr>
          <p:cNvPr id="6" name="TextBox 5"/>
          <p:cNvSpPr txBox="1"/>
          <p:nvPr/>
        </p:nvSpPr>
        <p:spPr>
          <a:xfrm>
            <a:off x="4648200" y="1295400"/>
            <a:ext cx="45719" cy="369332"/>
          </a:xfrm>
          <a:prstGeom prst="rect">
            <a:avLst/>
          </a:prstGeom>
          <a:noFill/>
        </p:spPr>
        <p:txBody>
          <a:bodyPr wrap="square" rtlCol="0">
            <a:spAutoFit/>
          </a:bodyPr>
          <a:lstStyle/>
          <a:p>
            <a:endParaRPr lang="en-US" dirty="0"/>
          </a:p>
        </p:txBody>
      </p:sp>
      <p:sp>
        <p:nvSpPr>
          <p:cNvPr id="10" name="Subtitle 2"/>
          <p:cNvSpPr txBox="1">
            <a:spLocks/>
          </p:cNvSpPr>
          <p:nvPr/>
        </p:nvSpPr>
        <p:spPr bwMode="auto">
          <a:xfrm>
            <a:off x="1888982" y="4427345"/>
            <a:ext cx="6752874" cy="1981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5000"/>
              </a:spcBef>
              <a:spcAft>
                <a:spcPct val="0"/>
              </a:spcAft>
              <a:buClr>
                <a:srgbClr val="005500"/>
              </a:buClr>
              <a:buNone/>
              <a:defRPr sz="2800">
                <a:solidFill>
                  <a:schemeClr val="tx1">
                    <a:tint val="75000"/>
                  </a:schemeClr>
                </a:solidFill>
                <a:latin typeface="Calibri" pitchFamily="34" charset="0"/>
                <a:ea typeface="+mn-ea"/>
                <a:cs typeface="Calibri" pitchFamily="34" charset="0"/>
              </a:defRPr>
            </a:lvl1pPr>
            <a:lvl2pPr marL="457200" indent="0" algn="ctr" rtl="0" eaLnBrk="0" fontAlgn="base" hangingPunct="0">
              <a:spcBef>
                <a:spcPct val="25000"/>
              </a:spcBef>
              <a:spcAft>
                <a:spcPct val="0"/>
              </a:spcAft>
              <a:buClr>
                <a:srgbClr val="009900"/>
              </a:buClr>
              <a:buFont typeface="Arial" pitchFamily="34" charset="0"/>
              <a:buNone/>
              <a:defRPr sz="2400">
                <a:solidFill>
                  <a:schemeClr val="tx1">
                    <a:tint val="75000"/>
                  </a:schemeClr>
                </a:solidFill>
                <a:latin typeface="Calibri" pitchFamily="34" charset="0"/>
                <a:ea typeface="+mn-ea"/>
                <a:cs typeface="Calibri" pitchFamily="34" charset="0"/>
              </a:defRPr>
            </a:lvl2pPr>
            <a:lvl3pPr marL="914400" indent="0" algn="ctr" rtl="0" eaLnBrk="0" fontAlgn="base" hangingPunct="0">
              <a:spcBef>
                <a:spcPct val="25000"/>
              </a:spcBef>
              <a:spcAft>
                <a:spcPct val="0"/>
              </a:spcAft>
              <a:buClr>
                <a:srgbClr val="99CC00"/>
              </a:buClr>
              <a:buNone/>
              <a:defRPr sz="2000">
                <a:solidFill>
                  <a:schemeClr val="tx1">
                    <a:tint val="75000"/>
                  </a:schemeClr>
                </a:solidFill>
                <a:latin typeface="Calibri" pitchFamily="34" charset="0"/>
                <a:ea typeface="+mn-ea"/>
                <a:cs typeface="Calibri" pitchFamily="34" charset="0"/>
              </a:defRPr>
            </a:lvl3pPr>
            <a:lvl4pPr marL="1371600" indent="0" algn="ctr" rtl="0" eaLnBrk="0" fontAlgn="base" hangingPunct="0">
              <a:spcBef>
                <a:spcPct val="25000"/>
              </a:spcBef>
              <a:spcAft>
                <a:spcPct val="0"/>
              </a:spcAft>
              <a:buClr>
                <a:srgbClr val="005500"/>
              </a:buClr>
              <a:buFont typeface="Arial" pitchFamily="34" charset="0"/>
              <a:buNone/>
              <a:defRPr>
                <a:solidFill>
                  <a:schemeClr val="tx1">
                    <a:tint val="75000"/>
                  </a:schemeClr>
                </a:solidFill>
                <a:latin typeface="Calibri" pitchFamily="34" charset="0"/>
                <a:ea typeface="+mn-ea"/>
                <a:cs typeface="Calibri" pitchFamily="34" charset="0"/>
              </a:defRPr>
            </a:lvl4pPr>
            <a:lvl5pPr marL="1828800" indent="0" algn="ctr" rtl="0" eaLnBrk="0" fontAlgn="base" hangingPunct="0">
              <a:spcBef>
                <a:spcPct val="25000"/>
              </a:spcBef>
              <a:spcAft>
                <a:spcPct val="0"/>
              </a:spcAft>
              <a:buClr>
                <a:srgbClr val="009900"/>
              </a:buClr>
              <a:buFont typeface="Arial" pitchFamily="34" charset="0"/>
              <a:buNone/>
              <a:defRPr>
                <a:solidFill>
                  <a:schemeClr val="tx1">
                    <a:tint val="75000"/>
                  </a:schemeClr>
                </a:solidFill>
                <a:latin typeface="Calibri" pitchFamily="34" charset="0"/>
                <a:ea typeface="+mn-ea"/>
                <a:cs typeface="Calibri" pitchFamily="34" charset="0"/>
              </a:defRPr>
            </a:lvl5pPr>
            <a:lvl6pPr marL="22860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6pPr>
            <a:lvl7pPr marL="27432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7pPr>
            <a:lvl8pPr marL="32004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8pPr>
            <a:lvl9pPr marL="36576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9pPr>
          </a:lstStyle>
          <a:p>
            <a:pPr algn="l">
              <a:tabLst>
                <a:tab pos="4462463" algn="l"/>
              </a:tabLst>
            </a:pPr>
            <a:r>
              <a:rPr lang="en-US" sz="2000" b="1" dirty="0" smtClean="0">
                <a:solidFill>
                  <a:srgbClr val="0000CC"/>
                </a:solidFill>
              </a:rPr>
              <a:t>Ex-Officio Members</a:t>
            </a:r>
          </a:p>
          <a:p>
            <a:pPr algn="l">
              <a:tabLst>
                <a:tab pos="4462463" algn="l"/>
              </a:tabLst>
            </a:pPr>
            <a:r>
              <a:rPr lang="en-US" sz="1600" b="1" dirty="0">
                <a:solidFill>
                  <a:srgbClr val="000000"/>
                </a:solidFill>
              </a:rPr>
              <a:t>CFI – Clyde Graham</a:t>
            </a:r>
          </a:p>
          <a:p>
            <a:pPr lvl="0" algn="l">
              <a:tabLst>
                <a:tab pos="4462463" algn="l"/>
              </a:tabLst>
            </a:pPr>
            <a:r>
              <a:rPr lang="en-US" sz="1600" b="1" dirty="0">
                <a:solidFill>
                  <a:srgbClr val="000000"/>
                </a:solidFill>
              </a:rPr>
              <a:t>IPNI – Terry Roberts</a:t>
            </a:r>
          </a:p>
          <a:p>
            <a:pPr lvl="0" algn="l">
              <a:tabLst>
                <a:tab pos="4462463" algn="l"/>
              </a:tabLst>
            </a:pPr>
            <a:r>
              <a:rPr lang="en-US" sz="1600" b="1" dirty="0">
                <a:solidFill>
                  <a:srgbClr val="000000"/>
                </a:solidFill>
              </a:rPr>
              <a:t>TFI – Lara Moody (Chair)</a:t>
            </a:r>
          </a:p>
          <a:p>
            <a:pPr lvl="0" algn="l">
              <a:tabLst>
                <a:tab pos="4462463" algn="l"/>
              </a:tabLst>
            </a:pPr>
            <a:r>
              <a:rPr lang="en-US" sz="1600" b="1" dirty="0">
                <a:solidFill>
                  <a:srgbClr val="000000"/>
                </a:solidFill>
              </a:rPr>
              <a:t>USDA Natural Resources Conservation Service – Tom Christianson</a:t>
            </a:r>
          </a:p>
          <a:p>
            <a:pPr lvl="0" algn="l">
              <a:tabLst>
                <a:tab pos="4462463" algn="l"/>
              </a:tabLst>
            </a:pPr>
            <a:r>
              <a:rPr lang="en-US" sz="1600" b="1" dirty="0">
                <a:solidFill>
                  <a:srgbClr val="000000"/>
                </a:solidFill>
              </a:rPr>
              <a:t>USDA Agricultural Research Service – Mark Walbridge</a:t>
            </a:r>
          </a:p>
        </p:txBody>
      </p:sp>
    </p:spTree>
    <p:extLst>
      <p:ext uri="{BB962C8B-B14F-4D97-AF65-F5344CB8AC3E}">
        <p14:creationId xmlns:p14="http://schemas.microsoft.com/office/powerpoint/2010/main" val="12633336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87272"/>
            <a:ext cx="8686800" cy="579894"/>
          </a:xfrm>
        </p:spPr>
        <p:txBody>
          <a:bodyPr/>
          <a:lstStyle/>
          <a:p>
            <a:pPr algn="ctr"/>
            <a:r>
              <a:rPr lang="en-US" dirty="0" smtClean="0"/>
              <a:t>4R Research Fund Technical Advisory Group (TAG)</a:t>
            </a:r>
            <a:endParaRPr lang="en-US" dirty="0"/>
          </a:p>
        </p:txBody>
      </p:sp>
      <p:sp>
        <p:nvSpPr>
          <p:cNvPr id="3" name="Subtitle 2"/>
          <p:cNvSpPr>
            <a:spLocks noGrp="1"/>
          </p:cNvSpPr>
          <p:nvPr>
            <p:ph type="subTitle" idx="1"/>
          </p:nvPr>
        </p:nvSpPr>
        <p:spPr>
          <a:xfrm>
            <a:off x="645371" y="838807"/>
            <a:ext cx="3455221" cy="3741594"/>
          </a:xfrm>
        </p:spPr>
        <p:txBody>
          <a:bodyPr>
            <a:noAutofit/>
          </a:bodyPr>
          <a:lstStyle/>
          <a:p>
            <a:pPr algn="l">
              <a:tabLst>
                <a:tab pos="4462463" algn="l"/>
              </a:tabLst>
            </a:pPr>
            <a:r>
              <a:rPr lang="en-US" sz="2000" b="1" dirty="0" smtClean="0">
                <a:solidFill>
                  <a:srgbClr val="0000CC"/>
                </a:solidFill>
              </a:rPr>
              <a:t>Private Industry</a:t>
            </a:r>
          </a:p>
          <a:p>
            <a:pPr algn="l">
              <a:tabLst>
                <a:tab pos="4462463" algn="l"/>
              </a:tabLst>
            </a:pPr>
            <a:r>
              <a:rPr lang="en-US" sz="1600" b="1" dirty="0" smtClean="0">
                <a:solidFill>
                  <a:schemeClr val="tx1"/>
                </a:solidFill>
              </a:rPr>
              <a:t>Dr</a:t>
            </a:r>
            <a:r>
              <a:rPr lang="en-US" sz="1600" b="1" dirty="0">
                <a:solidFill>
                  <a:schemeClr val="tx1"/>
                </a:solidFill>
              </a:rPr>
              <a:t>. Greg </a:t>
            </a:r>
            <a:r>
              <a:rPr lang="en-US" sz="1600" b="1" dirty="0" err="1">
                <a:solidFill>
                  <a:schemeClr val="tx1"/>
                </a:solidFill>
              </a:rPr>
              <a:t>Binford</a:t>
            </a:r>
            <a:r>
              <a:rPr lang="en-US" sz="1600" dirty="0">
                <a:solidFill>
                  <a:schemeClr val="tx1"/>
                </a:solidFill>
              </a:rPr>
              <a:t>, Wilbur-Ellis</a:t>
            </a:r>
          </a:p>
          <a:p>
            <a:pPr algn="l">
              <a:tabLst>
                <a:tab pos="4462463" algn="l"/>
              </a:tabLst>
            </a:pPr>
            <a:r>
              <a:rPr lang="en-US" sz="1600" b="1" dirty="0">
                <a:solidFill>
                  <a:schemeClr val="tx1"/>
                </a:solidFill>
              </a:rPr>
              <a:t>Dr. Howard Brown</a:t>
            </a:r>
            <a:r>
              <a:rPr lang="en-US" sz="1600" dirty="0">
                <a:solidFill>
                  <a:schemeClr val="tx1"/>
                </a:solidFill>
              </a:rPr>
              <a:t>, GROWMARK</a:t>
            </a:r>
          </a:p>
          <a:p>
            <a:pPr algn="l">
              <a:tabLst>
                <a:tab pos="4462463" algn="l"/>
              </a:tabLst>
            </a:pPr>
            <a:r>
              <a:rPr lang="en-US" sz="1600" b="1" dirty="0">
                <a:solidFill>
                  <a:schemeClr val="tx1"/>
                </a:solidFill>
              </a:rPr>
              <a:t>Dave </a:t>
            </a:r>
            <a:r>
              <a:rPr lang="en-US" sz="1600" b="1" dirty="0" err="1">
                <a:solidFill>
                  <a:schemeClr val="tx1"/>
                </a:solidFill>
              </a:rPr>
              <a:t>Coppess</a:t>
            </a:r>
            <a:r>
              <a:rPr lang="en-US" sz="1600" dirty="0">
                <a:solidFill>
                  <a:schemeClr val="tx1"/>
                </a:solidFill>
              </a:rPr>
              <a:t>, Heartland Coop</a:t>
            </a:r>
          </a:p>
          <a:p>
            <a:pPr algn="l">
              <a:tabLst>
                <a:tab pos="4462463" algn="l"/>
              </a:tabLst>
            </a:pPr>
            <a:r>
              <a:rPr lang="en-US" sz="1600" b="1" dirty="0">
                <a:solidFill>
                  <a:schemeClr val="tx1"/>
                </a:solidFill>
              </a:rPr>
              <a:t>Dr. Kyle Freeman</a:t>
            </a:r>
            <a:r>
              <a:rPr lang="en-US" sz="1600" dirty="0">
                <a:solidFill>
                  <a:schemeClr val="tx1"/>
                </a:solidFill>
              </a:rPr>
              <a:t>, Mosaic Company</a:t>
            </a:r>
            <a:r>
              <a:rPr lang="en-US" sz="1600" b="1" dirty="0">
                <a:solidFill>
                  <a:schemeClr val="tx1"/>
                </a:solidFill>
              </a:rPr>
              <a:t> </a:t>
            </a:r>
          </a:p>
          <a:p>
            <a:pPr algn="l">
              <a:tabLst>
                <a:tab pos="4462463" algn="l"/>
              </a:tabLst>
            </a:pPr>
            <a:r>
              <a:rPr lang="en-US" sz="1600" b="1" dirty="0" smtClean="0">
                <a:solidFill>
                  <a:schemeClr val="tx1"/>
                </a:solidFill>
              </a:rPr>
              <a:t>Dr. </a:t>
            </a:r>
            <a:r>
              <a:rPr lang="en-US" sz="1600" b="1" dirty="0" err="1" smtClean="0">
                <a:solidFill>
                  <a:schemeClr val="tx1"/>
                </a:solidFill>
              </a:rPr>
              <a:t>Rigas</a:t>
            </a:r>
            <a:r>
              <a:rPr lang="en-US" sz="1600" b="1" dirty="0" smtClean="0">
                <a:solidFill>
                  <a:schemeClr val="tx1"/>
                </a:solidFill>
              </a:rPr>
              <a:t> </a:t>
            </a:r>
            <a:r>
              <a:rPr lang="en-US" sz="1600" b="1" dirty="0" err="1" smtClean="0">
                <a:solidFill>
                  <a:schemeClr val="tx1"/>
                </a:solidFill>
              </a:rPr>
              <a:t>Karamanos</a:t>
            </a:r>
            <a:r>
              <a:rPr lang="en-US" sz="1600" dirty="0" smtClean="0">
                <a:solidFill>
                  <a:schemeClr val="tx1"/>
                </a:solidFill>
              </a:rPr>
              <a:t>, </a:t>
            </a:r>
            <a:r>
              <a:rPr lang="en-US" sz="1600" dirty="0" err="1" smtClean="0">
                <a:solidFill>
                  <a:schemeClr val="tx1"/>
                </a:solidFill>
              </a:rPr>
              <a:t>Viterra</a:t>
            </a:r>
            <a:endParaRPr lang="en-US" sz="1600" dirty="0">
              <a:solidFill>
                <a:schemeClr val="tx1"/>
              </a:solidFill>
            </a:endParaRPr>
          </a:p>
          <a:p>
            <a:pPr algn="l">
              <a:tabLst>
                <a:tab pos="4462463" algn="l"/>
              </a:tabLst>
            </a:pPr>
            <a:r>
              <a:rPr lang="en-US" sz="1600" b="1" dirty="0" err="1">
                <a:solidFill>
                  <a:schemeClr val="tx1"/>
                </a:solidFill>
              </a:rPr>
              <a:t>Alexandre</a:t>
            </a:r>
            <a:r>
              <a:rPr lang="en-US" sz="1600" b="1" dirty="0">
                <a:solidFill>
                  <a:schemeClr val="tx1"/>
                </a:solidFill>
              </a:rPr>
              <a:t> </a:t>
            </a:r>
            <a:r>
              <a:rPr lang="en-US" sz="1600" b="1" dirty="0" err="1">
                <a:solidFill>
                  <a:schemeClr val="tx1"/>
                </a:solidFill>
              </a:rPr>
              <a:t>Mailloux</a:t>
            </a:r>
            <a:r>
              <a:rPr lang="en-US" sz="1600" dirty="0">
                <a:solidFill>
                  <a:schemeClr val="tx1"/>
                </a:solidFill>
              </a:rPr>
              <a:t>, La Coop </a:t>
            </a:r>
            <a:r>
              <a:rPr lang="en-US" sz="1600" dirty="0" err="1">
                <a:solidFill>
                  <a:schemeClr val="tx1"/>
                </a:solidFill>
              </a:rPr>
              <a:t>Federee</a:t>
            </a:r>
            <a:r>
              <a:rPr lang="en-US" sz="1600" b="1" dirty="0">
                <a:solidFill>
                  <a:schemeClr val="tx1"/>
                </a:solidFill>
              </a:rPr>
              <a:t> </a:t>
            </a:r>
          </a:p>
          <a:p>
            <a:pPr algn="l">
              <a:tabLst>
                <a:tab pos="4462463" algn="l"/>
              </a:tabLst>
            </a:pPr>
            <a:r>
              <a:rPr lang="en-US" sz="1600" b="1" dirty="0" smtClean="0">
                <a:solidFill>
                  <a:schemeClr val="tx1"/>
                </a:solidFill>
              </a:rPr>
              <a:t>Dr</a:t>
            </a:r>
            <a:r>
              <a:rPr lang="en-US" sz="1600" b="1" dirty="0">
                <a:solidFill>
                  <a:schemeClr val="tx1"/>
                </a:solidFill>
              </a:rPr>
              <a:t>. Robert Mullen</a:t>
            </a:r>
            <a:r>
              <a:rPr lang="en-US" sz="1600" dirty="0">
                <a:solidFill>
                  <a:schemeClr val="tx1"/>
                </a:solidFill>
              </a:rPr>
              <a:t>, Potash Corp</a:t>
            </a:r>
          </a:p>
          <a:p>
            <a:pPr algn="l">
              <a:tabLst>
                <a:tab pos="4462463" algn="l"/>
              </a:tabLst>
            </a:pPr>
            <a:r>
              <a:rPr lang="en-US" sz="1600" b="1" dirty="0" smtClean="0">
                <a:solidFill>
                  <a:schemeClr val="tx1"/>
                </a:solidFill>
              </a:rPr>
              <a:t>Dr. Steve Petrie</a:t>
            </a:r>
            <a:r>
              <a:rPr lang="en-US" sz="1600" dirty="0" smtClean="0">
                <a:solidFill>
                  <a:schemeClr val="tx1"/>
                </a:solidFill>
              </a:rPr>
              <a:t>, </a:t>
            </a:r>
            <a:r>
              <a:rPr lang="en-US" sz="1600" dirty="0" err="1" smtClean="0">
                <a:solidFill>
                  <a:schemeClr val="tx1"/>
                </a:solidFill>
              </a:rPr>
              <a:t>Yara</a:t>
            </a:r>
            <a:r>
              <a:rPr lang="en-US" sz="1600" dirty="0" smtClean="0">
                <a:solidFill>
                  <a:schemeClr val="tx1"/>
                </a:solidFill>
              </a:rPr>
              <a:t> NA</a:t>
            </a:r>
          </a:p>
          <a:p>
            <a:pPr algn="l">
              <a:tabLst>
                <a:tab pos="4462463" algn="l"/>
              </a:tabLst>
            </a:pPr>
            <a:r>
              <a:rPr lang="en-US" sz="1600" b="1" dirty="0" smtClean="0">
                <a:solidFill>
                  <a:schemeClr val="tx1"/>
                </a:solidFill>
              </a:rPr>
              <a:t>Dr. Terry </a:t>
            </a:r>
            <a:r>
              <a:rPr lang="en-US" sz="1600" b="1" dirty="0" err="1">
                <a:solidFill>
                  <a:schemeClr val="tx1"/>
                </a:solidFill>
              </a:rPr>
              <a:t>Tindall</a:t>
            </a:r>
            <a:r>
              <a:rPr lang="en-US" sz="1600" b="1" dirty="0">
                <a:solidFill>
                  <a:schemeClr val="tx1"/>
                </a:solidFill>
              </a:rPr>
              <a:t>, </a:t>
            </a:r>
            <a:r>
              <a:rPr lang="en-US" sz="1600" dirty="0">
                <a:solidFill>
                  <a:schemeClr val="tx1"/>
                </a:solidFill>
              </a:rPr>
              <a:t>J.R. Simplot</a:t>
            </a:r>
          </a:p>
          <a:p>
            <a:pPr algn="l">
              <a:tabLst>
                <a:tab pos="4462463" algn="l"/>
              </a:tabLst>
            </a:pPr>
            <a:r>
              <a:rPr lang="en-US" sz="1600" b="1" dirty="0" smtClean="0">
                <a:solidFill>
                  <a:schemeClr val="tx1"/>
                </a:solidFill>
              </a:rPr>
              <a:t>Dr. Greg </a:t>
            </a:r>
            <a:r>
              <a:rPr lang="en-US" sz="1600" b="1" dirty="0">
                <a:solidFill>
                  <a:schemeClr val="tx1"/>
                </a:solidFill>
              </a:rPr>
              <a:t>Schwab</a:t>
            </a:r>
            <a:r>
              <a:rPr lang="en-US" sz="1600" dirty="0">
                <a:solidFill>
                  <a:schemeClr val="tx1"/>
                </a:solidFill>
              </a:rPr>
              <a:t>, Koch</a:t>
            </a:r>
          </a:p>
          <a:p>
            <a:pPr algn="l">
              <a:tabLst>
                <a:tab pos="4462463" algn="l"/>
              </a:tabLst>
            </a:pPr>
            <a:r>
              <a:rPr lang="en-US" sz="1600" b="1" dirty="0">
                <a:solidFill>
                  <a:schemeClr val="tx1"/>
                </a:solidFill>
              </a:rPr>
              <a:t>Dr. </a:t>
            </a:r>
            <a:r>
              <a:rPr lang="en-US" sz="1600" b="1" dirty="0" err="1">
                <a:solidFill>
                  <a:schemeClr val="tx1"/>
                </a:solidFill>
              </a:rPr>
              <a:t>Yebin</a:t>
            </a:r>
            <a:r>
              <a:rPr lang="en-US" sz="1600" b="1" dirty="0">
                <a:solidFill>
                  <a:schemeClr val="tx1"/>
                </a:solidFill>
              </a:rPr>
              <a:t> Zhao</a:t>
            </a:r>
            <a:r>
              <a:rPr lang="en-US" sz="1600" dirty="0">
                <a:solidFill>
                  <a:schemeClr val="tx1"/>
                </a:solidFill>
              </a:rPr>
              <a:t>, CF </a:t>
            </a:r>
            <a:r>
              <a:rPr lang="en-US" sz="1600" dirty="0" smtClean="0">
                <a:solidFill>
                  <a:schemeClr val="tx1"/>
                </a:solidFill>
              </a:rPr>
              <a:t>Industries</a:t>
            </a:r>
            <a:endParaRPr lang="en-US" sz="1600" dirty="0">
              <a:solidFill>
                <a:schemeClr val="tx1"/>
              </a:solidFill>
            </a:endParaRPr>
          </a:p>
        </p:txBody>
      </p:sp>
      <p:sp>
        <p:nvSpPr>
          <p:cNvPr id="6" name="TextBox 5"/>
          <p:cNvSpPr txBox="1"/>
          <p:nvPr/>
        </p:nvSpPr>
        <p:spPr>
          <a:xfrm>
            <a:off x="4648200" y="1295400"/>
            <a:ext cx="45719" cy="369332"/>
          </a:xfrm>
          <a:prstGeom prst="rect">
            <a:avLst/>
          </a:prstGeom>
          <a:noFill/>
        </p:spPr>
        <p:txBody>
          <a:bodyPr wrap="square" rtlCol="0">
            <a:spAutoFit/>
          </a:bodyPr>
          <a:lstStyle/>
          <a:p>
            <a:endParaRPr lang="en-US" dirty="0"/>
          </a:p>
        </p:txBody>
      </p:sp>
      <p:sp>
        <p:nvSpPr>
          <p:cNvPr id="5" name="Subtitle 2"/>
          <p:cNvSpPr txBox="1">
            <a:spLocks/>
          </p:cNvSpPr>
          <p:nvPr/>
        </p:nvSpPr>
        <p:spPr bwMode="auto">
          <a:xfrm>
            <a:off x="645371" y="4642051"/>
            <a:ext cx="3880133" cy="10654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5000"/>
              </a:spcBef>
              <a:spcAft>
                <a:spcPct val="0"/>
              </a:spcAft>
              <a:buClr>
                <a:srgbClr val="005500"/>
              </a:buClr>
              <a:buNone/>
              <a:defRPr sz="2800">
                <a:solidFill>
                  <a:schemeClr val="tx1">
                    <a:tint val="75000"/>
                  </a:schemeClr>
                </a:solidFill>
                <a:latin typeface="Calibri" pitchFamily="34" charset="0"/>
                <a:ea typeface="+mn-ea"/>
                <a:cs typeface="Calibri" pitchFamily="34" charset="0"/>
              </a:defRPr>
            </a:lvl1pPr>
            <a:lvl2pPr marL="457200" indent="0" algn="ctr" rtl="0" eaLnBrk="0" fontAlgn="base" hangingPunct="0">
              <a:spcBef>
                <a:spcPct val="25000"/>
              </a:spcBef>
              <a:spcAft>
                <a:spcPct val="0"/>
              </a:spcAft>
              <a:buClr>
                <a:srgbClr val="009900"/>
              </a:buClr>
              <a:buFont typeface="Arial" pitchFamily="34" charset="0"/>
              <a:buNone/>
              <a:defRPr sz="2400">
                <a:solidFill>
                  <a:schemeClr val="tx1">
                    <a:tint val="75000"/>
                  </a:schemeClr>
                </a:solidFill>
                <a:latin typeface="Calibri" pitchFamily="34" charset="0"/>
                <a:ea typeface="+mn-ea"/>
                <a:cs typeface="Calibri" pitchFamily="34" charset="0"/>
              </a:defRPr>
            </a:lvl2pPr>
            <a:lvl3pPr marL="914400" indent="0" algn="ctr" rtl="0" eaLnBrk="0" fontAlgn="base" hangingPunct="0">
              <a:spcBef>
                <a:spcPct val="25000"/>
              </a:spcBef>
              <a:spcAft>
                <a:spcPct val="0"/>
              </a:spcAft>
              <a:buClr>
                <a:srgbClr val="99CC00"/>
              </a:buClr>
              <a:buNone/>
              <a:defRPr sz="2000">
                <a:solidFill>
                  <a:schemeClr val="tx1">
                    <a:tint val="75000"/>
                  </a:schemeClr>
                </a:solidFill>
                <a:latin typeface="Calibri" pitchFamily="34" charset="0"/>
                <a:ea typeface="+mn-ea"/>
                <a:cs typeface="Calibri" pitchFamily="34" charset="0"/>
              </a:defRPr>
            </a:lvl3pPr>
            <a:lvl4pPr marL="1371600" indent="0" algn="ctr" rtl="0" eaLnBrk="0" fontAlgn="base" hangingPunct="0">
              <a:spcBef>
                <a:spcPct val="25000"/>
              </a:spcBef>
              <a:spcAft>
                <a:spcPct val="0"/>
              </a:spcAft>
              <a:buClr>
                <a:srgbClr val="005500"/>
              </a:buClr>
              <a:buFont typeface="Arial" pitchFamily="34" charset="0"/>
              <a:buNone/>
              <a:defRPr>
                <a:solidFill>
                  <a:schemeClr val="tx1">
                    <a:tint val="75000"/>
                  </a:schemeClr>
                </a:solidFill>
                <a:latin typeface="Calibri" pitchFamily="34" charset="0"/>
                <a:ea typeface="+mn-ea"/>
                <a:cs typeface="Calibri" pitchFamily="34" charset="0"/>
              </a:defRPr>
            </a:lvl4pPr>
            <a:lvl5pPr marL="1828800" indent="0" algn="ctr" rtl="0" eaLnBrk="0" fontAlgn="base" hangingPunct="0">
              <a:spcBef>
                <a:spcPct val="25000"/>
              </a:spcBef>
              <a:spcAft>
                <a:spcPct val="0"/>
              </a:spcAft>
              <a:buClr>
                <a:srgbClr val="009900"/>
              </a:buClr>
              <a:buFont typeface="Arial" pitchFamily="34" charset="0"/>
              <a:buNone/>
              <a:defRPr>
                <a:solidFill>
                  <a:schemeClr val="tx1">
                    <a:tint val="75000"/>
                  </a:schemeClr>
                </a:solidFill>
                <a:latin typeface="Calibri" pitchFamily="34" charset="0"/>
                <a:ea typeface="+mn-ea"/>
                <a:cs typeface="Calibri" pitchFamily="34" charset="0"/>
              </a:defRPr>
            </a:lvl5pPr>
            <a:lvl6pPr marL="22860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6pPr>
            <a:lvl7pPr marL="27432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7pPr>
            <a:lvl8pPr marL="32004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8pPr>
            <a:lvl9pPr marL="36576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9pPr>
          </a:lstStyle>
          <a:p>
            <a:pPr algn="l">
              <a:tabLst>
                <a:tab pos="4462463" algn="l"/>
              </a:tabLst>
            </a:pPr>
            <a:r>
              <a:rPr lang="en-US" sz="2000" b="1" dirty="0" smtClean="0">
                <a:solidFill>
                  <a:srgbClr val="0000CC"/>
                </a:solidFill>
              </a:rPr>
              <a:t>International Plant Nutrition Inst.</a:t>
            </a:r>
          </a:p>
          <a:p>
            <a:pPr algn="l">
              <a:tabLst>
                <a:tab pos="4462463" algn="l"/>
              </a:tabLst>
            </a:pPr>
            <a:r>
              <a:rPr lang="en-US" sz="1600" b="1" dirty="0">
                <a:solidFill>
                  <a:schemeClr val="tx1"/>
                </a:solidFill>
              </a:rPr>
              <a:t>Dr. Paul </a:t>
            </a:r>
            <a:r>
              <a:rPr lang="en-US" sz="1600" b="1" dirty="0" err="1">
                <a:solidFill>
                  <a:schemeClr val="tx1"/>
                </a:solidFill>
              </a:rPr>
              <a:t>Fixen</a:t>
            </a:r>
            <a:r>
              <a:rPr lang="en-US" sz="1600" dirty="0">
                <a:solidFill>
                  <a:schemeClr val="tx1"/>
                </a:solidFill>
              </a:rPr>
              <a:t>, IPNI (Chair)</a:t>
            </a:r>
          </a:p>
          <a:p>
            <a:pPr algn="l">
              <a:tabLst>
                <a:tab pos="4462463" algn="l"/>
              </a:tabLst>
            </a:pPr>
            <a:r>
              <a:rPr lang="en-US" sz="1600" b="1" dirty="0" smtClean="0">
                <a:solidFill>
                  <a:schemeClr val="tx1"/>
                </a:solidFill>
              </a:rPr>
              <a:t>Dr. Cliff Snyder</a:t>
            </a:r>
            <a:r>
              <a:rPr lang="en-US" sz="1600" dirty="0" smtClean="0">
                <a:solidFill>
                  <a:schemeClr val="tx1"/>
                </a:solidFill>
              </a:rPr>
              <a:t>, IPNI</a:t>
            </a:r>
          </a:p>
        </p:txBody>
      </p:sp>
      <p:sp>
        <p:nvSpPr>
          <p:cNvPr id="7" name="Subtitle 2"/>
          <p:cNvSpPr txBox="1">
            <a:spLocks/>
          </p:cNvSpPr>
          <p:nvPr/>
        </p:nvSpPr>
        <p:spPr bwMode="auto">
          <a:xfrm>
            <a:off x="5048824" y="2236595"/>
            <a:ext cx="2799124" cy="184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5000"/>
              </a:spcBef>
              <a:spcAft>
                <a:spcPct val="0"/>
              </a:spcAft>
              <a:buClr>
                <a:srgbClr val="005500"/>
              </a:buClr>
              <a:buNone/>
              <a:defRPr sz="2800">
                <a:solidFill>
                  <a:schemeClr val="tx1">
                    <a:tint val="75000"/>
                  </a:schemeClr>
                </a:solidFill>
                <a:latin typeface="Calibri" pitchFamily="34" charset="0"/>
                <a:ea typeface="+mn-ea"/>
                <a:cs typeface="Calibri" pitchFamily="34" charset="0"/>
              </a:defRPr>
            </a:lvl1pPr>
            <a:lvl2pPr marL="457200" indent="0" algn="ctr" rtl="0" eaLnBrk="0" fontAlgn="base" hangingPunct="0">
              <a:spcBef>
                <a:spcPct val="25000"/>
              </a:spcBef>
              <a:spcAft>
                <a:spcPct val="0"/>
              </a:spcAft>
              <a:buClr>
                <a:srgbClr val="009900"/>
              </a:buClr>
              <a:buFont typeface="Arial" pitchFamily="34" charset="0"/>
              <a:buNone/>
              <a:defRPr sz="2400">
                <a:solidFill>
                  <a:schemeClr val="tx1">
                    <a:tint val="75000"/>
                  </a:schemeClr>
                </a:solidFill>
                <a:latin typeface="Calibri" pitchFamily="34" charset="0"/>
                <a:ea typeface="+mn-ea"/>
                <a:cs typeface="Calibri" pitchFamily="34" charset="0"/>
              </a:defRPr>
            </a:lvl2pPr>
            <a:lvl3pPr marL="914400" indent="0" algn="ctr" rtl="0" eaLnBrk="0" fontAlgn="base" hangingPunct="0">
              <a:spcBef>
                <a:spcPct val="25000"/>
              </a:spcBef>
              <a:spcAft>
                <a:spcPct val="0"/>
              </a:spcAft>
              <a:buClr>
                <a:srgbClr val="99CC00"/>
              </a:buClr>
              <a:buNone/>
              <a:defRPr sz="2000">
                <a:solidFill>
                  <a:schemeClr val="tx1">
                    <a:tint val="75000"/>
                  </a:schemeClr>
                </a:solidFill>
                <a:latin typeface="Calibri" pitchFamily="34" charset="0"/>
                <a:ea typeface="+mn-ea"/>
                <a:cs typeface="Calibri" pitchFamily="34" charset="0"/>
              </a:defRPr>
            </a:lvl3pPr>
            <a:lvl4pPr marL="1371600" indent="0" algn="ctr" rtl="0" eaLnBrk="0" fontAlgn="base" hangingPunct="0">
              <a:spcBef>
                <a:spcPct val="25000"/>
              </a:spcBef>
              <a:spcAft>
                <a:spcPct val="0"/>
              </a:spcAft>
              <a:buClr>
                <a:srgbClr val="005500"/>
              </a:buClr>
              <a:buFont typeface="Arial" pitchFamily="34" charset="0"/>
              <a:buNone/>
              <a:defRPr>
                <a:solidFill>
                  <a:schemeClr val="tx1">
                    <a:tint val="75000"/>
                  </a:schemeClr>
                </a:solidFill>
                <a:latin typeface="Calibri" pitchFamily="34" charset="0"/>
                <a:ea typeface="+mn-ea"/>
                <a:cs typeface="Calibri" pitchFamily="34" charset="0"/>
              </a:defRPr>
            </a:lvl4pPr>
            <a:lvl5pPr marL="1828800" indent="0" algn="ctr" rtl="0" eaLnBrk="0" fontAlgn="base" hangingPunct="0">
              <a:spcBef>
                <a:spcPct val="25000"/>
              </a:spcBef>
              <a:spcAft>
                <a:spcPct val="0"/>
              </a:spcAft>
              <a:buClr>
                <a:srgbClr val="009900"/>
              </a:buClr>
              <a:buFont typeface="Arial" pitchFamily="34" charset="0"/>
              <a:buNone/>
              <a:defRPr>
                <a:solidFill>
                  <a:schemeClr val="tx1">
                    <a:tint val="75000"/>
                  </a:schemeClr>
                </a:solidFill>
                <a:latin typeface="Calibri" pitchFamily="34" charset="0"/>
                <a:ea typeface="+mn-ea"/>
                <a:cs typeface="Calibri" pitchFamily="34" charset="0"/>
              </a:defRPr>
            </a:lvl5pPr>
            <a:lvl6pPr marL="22860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6pPr>
            <a:lvl7pPr marL="27432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7pPr>
            <a:lvl8pPr marL="32004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8pPr>
            <a:lvl9pPr marL="36576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9pPr>
          </a:lstStyle>
          <a:p>
            <a:pPr algn="l">
              <a:tabLst>
                <a:tab pos="4462463" algn="l"/>
              </a:tabLst>
            </a:pPr>
            <a:r>
              <a:rPr lang="en-US" sz="2000" b="1" dirty="0" smtClean="0">
                <a:solidFill>
                  <a:srgbClr val="0000CC"/>
                </a:solidFill>
              </a:rPr>
              <a:t>Federal</a:t>
            </a:r>
            <a:r>
              <a:rPr lang="en-US" sz="1600" b="1" dirty="0" smtClean="0">
                <a:solidFill>
                  <a:srgbClr val="0000CC"/>
                </a:solidFill>
              </a:rPr>
              <a:t> </a:t>
            </a:r>
          </a:p>
          <a:p>
            <a:pPr algn="l">
              <a:tabLst>
                <a:tab pos="4462463" algn="l"/>
              </a:tabLst>
            </a:pPr>
            <a:r>
              <a:rPr lang="en-US" sz="1600" b="1" dirty="0" smtClean="0">
                <a:solidFill>
                  <a:schemeClr val="tx1"/>
                </a:solidFill>
              </a:rPr>
              <a:t>Dr. Cynthia Grant</a:t>
            </a:r>
            <a:r>
              <a:rPr lang="en-US" sz="1600" dirty="0" smtClean="0">
                <a:solidFill>
                  <a:schemeClr val="tx1"/>
                </a:solidFill>
              </a:rPr>
              <a:t>, AAFC</a:t>
            </a:r>
          </a:p>
          <a:p>
            <a:pPr algn="l">
              <a:tabLst>
                <a:tab pos="4462463" algn="l"/>
              </a:tabLst>
            </a:pPr>
            <a:r>
              <a:rPr lang="en-US" sz="1600" b="1" dirty="0" smtClean="0">
                <a:solidFill>
                  <a:schemeClr val="tx1"/>
                </a:solidFill>
              </a:rPr>
              <a:t>Dr. Daren </a:t>
            </a:r>
            <a:r>
              <a:rPr lang="en-US" sz="1600" b="1" dirty="0" err="1" smtClean="0">
                <a:solidFill>
                  <a:schemeClr val="tx1"/>
                </a:solidFill>
              </a:rPr>
              <a:t>Harmel</a:t>
            </a:r>
            <a:r>
              <a:rPr lang="en-US" sz="1600" dirty="0" smtClean="0">
                <a:solidFill>
                  <a:schemeClr val="tx1"/>
                </a:solidFill>
              </a:rPr>
              <a:t>, USDA-ARS</a:t>
            </a:r>
          </a:p>
          <a:p>
            <a:pPr algn="l">
              <a:tabLst>
                <a:tab pos="4462463" algn="l"/>
              </a:tabLst>
            </a:pPr>
            <a:r>
              <a:rPr lang="en-US" sz="1600" b="1" dirty="0" smtClean="0">
                <a:solidFill>
                  <a:schemeClr val="tx1"/>
                </a:solidFill>
              </a:rPr>
              <a:t>Dr. Newell Kitchen</a:t>
            </a:r>
            <a:r>
              <a:rPr lang="en-US" sz="1600" dirty="0" smtClean="0">
                <a:solidFill>
                  <a:schemeClr val="tx1"/>
                </a:solidFill>
              </a:rPr>
              <a:t>, USDA-ARS</a:t>
            </a:r>
            <a:endParaRPr lang="en-US" sz="1600" b="1" dirty="0" smtClean="0">
              <a:solidFill>
                <a:schemeClr val="tx1"/>
              </a:solidFill>
            </a:endParaRPr>
          </a:p>
          <a:p>
            <a:pPr algn="l">
              <a:tabLst>
                <a:tab pos="4462463" algn="l"/>
              </a:tabLst>
            </a:pPr>
            <a:r>
              <a:rPr lang="en-US" sz="1600" b="1" dirty="0" smtClean="0">
                <a:solidFill>
                  <a:schemeClr val="tx1"/>
                </a:solidFill>
              </a:rPr>
              <a:t>Dr. Peter </a:t>
            </a:r>
            <a:r>
              <a:rPr lang="en-US" sz="1600" b="1" dirty="0" err="1" smtClean="0">
                <a:solidFill>
                  <a:schemeClr val="tx1"/>
                </a:solidFill>
              </a:rPr>
              <a:t>Kleinman</a:t>
            </a:r>
            <a:r>
              <a:rPr lang="en-US" sz="1600" dirty="0" smtClean="0">
                <a:solidFill>
                  <a:schemeClr val="tx1"/>
                </a:solidFill>
              </a:rPr>
              <a:t>, USDA-ARS</a:t>
            </a:r>
          </a:p>
          <a:p>
            <a:pPr algn="l">
              <a:tabLst>
                <a:tab pos="4462463" algn="l"/>
              </a:tabLst>
            </a:pPr>
            <a:r>
              <a:rPr lang="en-US" sz="1600" b="1" dirty="0" smtClean="0">
                <a:solidFill>
                  <a:schemeClr val="tx1"/>
                </a:solidFill>
              </a:rPr>
              <a:t>Shannon </a:t>
            </a:r>
            <a:r>
              <a:rPr lang="en-US" sz="1600" b="1" dirty="0" err="1" smtClean="0">
                <a:solidFill>
                  <a:schemeClr val="tx1"/>
                </a:solidFill>
              </a:rPr>
              <a:t>Zezula</a:t>
            </a:r>
            <a:r>
              <a:rPr lang="en-US" sz="1600" dirty="0" smtClean="0">
                <a:solidFill>
                  <a:schemeClr val="tx1"/>
                </a:solidFill>
              </a:rPr>
              <a:t>, USDA-NRCS</a:t>
            </a:r>
          </a:p>
          <a:p>
            <a:pPr algn="l">
              <a:tabLst>
                <a:tab pos="4462463" algn="l"/>
              </a:tabLst>
            </a:pPr>
            <a:endParaRPr lang="en-US" sz="1600" dirty="0" smtClean="0">
              <a:solidFill>
                <a:schemeClr val="tx1"/>
              </a:solidFill>
            </a:endParaRPr>
          </a:p>
        </p:txBody>
      </p:sp>
      <p:sp>
        <p:nvSpPr>
          <p:cNvPr id="8" name="Subtitle 2"/>
          <p:cNvSpPr txBox="1">
            <a:spLocks/>
          </p:cNvSpPr>
          <p:nvPr/>
        </p:nvSpPr>
        <p:spPr bwMode="auto">
          <a:xfrm>
            <a:off x="5048824" y="840861"/>
            <a:ext cx="3664446" cy="12772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5000"/>
              </a:spcBef>
              <a:spcAft>
                <a:spcPct val="0"/>
              </a:spcAft>
              <a:buClr>
                <a:srgbClr val="005500"/>
              </a:buClr>
              <a:buNone/>
              <a:defRPr sz="2800">
                <a:solidFill>
                  <a:schemeClr val="tx1">
                    <a:tint val="75000"/>
                  </a:schemeClr>
                </a:solidFill>
                <a:latin typeface="Calibri" pitchFamily="34" charset="0"/>
                <a:ea typeface="+mn-ea"/>
                <a:cs typeface="Calibri" pitchFamily="34" charset="0"/>
              </a:defRPr>
            </a:lvl1pPr>
            <a:lvl2pPr marL="457200" indent="0" algn="ctr" rtl="0" eaLnBrk="0" fontAlgn="base" hangingPunct="0">
              <a:spcBef>
                <a:spcPct val="25000"/>
              </a:spcBef>
              <a:spcAft>
                <a:spcPct val="0"/>
              </a:spcAft>
              <a:buClr>
                <a:srgbClr val="009900"/>
              </a:buClr>
              <a:buFont typeface="Arial" pitchFamily="34" charset="0"/>
              <a:buNone/>
              <a:defRPr sz="2400">
                <a:solidFill>
                  <a:schemeClr val="tx1">
                    <a:tint val="75000"/>
                  </a:schemeClr>
                </a:solidFill>
                <a:latin typeface="Calibri" pitchFamily="34" charset="0"/>
                <a:ea typeface="+mn-ea"/>
                <a:cs typeface="Calibri" pitchFamily="34" charset="0"/>
              </a:defRPr>
            </a:lvl2pPr>
            <a:lvl3pPr marL="914400" indent="0" algn="ctr" rtl="0" eaLnBrk="0" fontAlgn="base" hangingPunct="0">
              <a:spcBef>
                <a:spcPct val="25000"/>
              </a:spcBef>
              <a:spcAft>
                <a:spcPct val="0"/>
              </a:spcAft>
              <a:buClr>
                <a:srgbClr val="99CC00"/>
              </a:buClr>
              <a:buNone/>
              <a:defRPr sz="2000">
                <a:solidFill>
                  <a:schemeClr val="tx1">
                    <a:tint val="75000"/>
                  </a:schemeClr>
                </a:solidFill>
                <a:latin typeface="Calibri" pitchFamily="34" charset="0"/>
                <a:ea typeface="+mn-ea"/>
                <a:cs typeface="Calibri" pitchFamily="34" charset="0"/>
              </a:defRPr>
            </a:lvl3pPr>
            <a:lvl4pPr marL="1371600" indent="0" algn="ctr" rtl="0" eaLnBrk="0" fontAlgn="base" hangingPunct="0">
              <a:spcBef>
                <a:spcPct val="25000"/>
              </a:spcBef>
              <a:spcAft>
                <a:spcPct val="0"/>
              </a:spcAft>
              <a:buClr>
                <a:srgbClr val="005500"/>
              </a:buClr>
              <a:buFont typeface="Arial" pitchFamily="34" charset="0"/>
              <a:buNone/>
              <a:defRPr>
                <a:solidFill>
                  <a:schemeClr val="tx1">
                    <a:tint val="75000"/>
                  </a:schemeClr>
                </a:solidFill>
                <a:latin typeface="Calibri" pitchFamily="34" charset="0"/>
                <a:ea typeface="+mn-ea"/>
                <a:cs typeface="Calibri" pitchFamily="34" charset="0"/>
              </a:defRPr>
            </a:lvl4pPr>
            <a:lvl5pPr marL="1828800" indent="0" algn="ctr" rtl="0" eaLnBrk="0" fontAlgn="base" hangingPunct="0">
              <a:spcBef>
                <a:spcPct val="25000"/>
              </a:spcBef>
              <a:spcAft>
                <a:spcPct val="0"/>
              </a:spcAft>
              <a:buClr>
                <a:srgbClr val="009900"/>
              </a:buClr>
              <a:buFont typeface="Arial" pitchFamily="34" charset="0"/>
              <a:buNone/>
              <a:defRPr>
                <a:solidFill>
                  <a:schemeClr val="tx1">
                    <a:tint val="75000"/>
                  </a:schemeClr>
                </a:solidFill>
                <a:latin typeface="Calibri" pitchFamily="34" charset="0"/>
                <a:ea typeface="+mn-ea"/>
                <a:cs typeface="Calibri" pitchFamily="34" charset="0"/>
              </a:defRPr>
            </a:lvl5pPr>
            <a:lvl6pPr marL="22860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6pPr>
            <a:lvl7pPr marL="27432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7pPr>
            <a:lvl8pPr marL="32004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8pPr>
            <a:lvl9pPr marL="36576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9pPr>
          </a:lstStyle>
          <a:p>
            <a:pPr algn="l">
              <a:tabLst>
                <a:tab pos="4462463" algn="l"/>
              </a:tabLst>
            </a:pPr>
            <a:r>
              <a:rPr lang="en-US" sz="2000" b="1" dirty="0" smtClean="0">
                <a:solidFill>
                  <a:srgbClr val="0000CC"/>
                </a:solidFill>
              </a:rPr>
              <a:t>Universities</a:t>
            </a:r>
          </a:p>
          <a:p>
            <a:pPr algn="l">
              <a:tabLst>
                <a:tab pos="4462463" algn="l"/>
              </a:tabLst>
            </a:pPr>
            <a:r>
              <a:rPr lang="en-US" sz="1600" b="1" dirty="0" smtClean="0">
                <a:solidFill>
                  <a:schemeClr val="tx1"/>
                </a:solidFill>
              </a:rPr>
              <a:t>Dr</a:t>
            </a:r>
            <a:r>
              <a:rPr lang="en-US" sz="1600" b="1" dirty="0">
                <a:solidFill>
                  <a:schemeClr val="tx1"/>
                </a:solidFill>
              </a:rPr>
              <a:t>. Tim </a:t>
            </a:r>
            <a:r>
              <a:rPr lang="en-US" sz="1600" b="1" dirty="0" err="1">
                <a:solidFill>
                  <a:schemeClr val="tx1"/>
                </a:solidFill>
              </a:rPr>
              <a:t>Hartz</a:t>
            </a:r>
            <a:r>
              <a:rPr lang="en-US" sz="1600" dirty="0">
                <a:solidFill>
                  <a:schemeClr val="tx1"/>
                </a:solidFill>
              </a:rPr>
              <a:t>, Univ. of California-Davis</a:t>
            </a:r>
          </a:p>
          <a:p>
            <a:pPr algn="l">
              <a:tabLst>
                <a:tab pos="4462463" algn="l"/>
              </a:tabLst>
            </a:pPr>
            <a:r>
              <a:rPr lang="en-US" sz="1600" b="1" dirty="0" smtClean="0">
                <a:solidFill>
                  <a:schemeClr val="tx1"/>
                </a:solidFill>
              </a:rPr>
              <a:t>Dr. Matt </a:t>
            </a:r>
            <a:r>
              <a:rPr lang="en-US" sz="1600" b="1" dirty="0" err="1" smtClean="0">
                <a:solidFill>
                  <a:schemeClr val="tx1"/>
                </a:solidFill>
              </a:rPr>
              <a:t>Helmers</a:t>
            </a:r>
            <a:r>
              <a:rPr lang="en-US" sz="1600" dirty="0" smtClean="0">
                <a:solidFill>
                  <a:schemeClr val="tx1"/>
                </a:solidFill>
              </a:rPr>
              <a:t>, Iowa State Univ.</a:t>
            </a:r>
          </a:p>
          <a:p>
            <a:pPr algn="l">
              <a:tabLst>
                <a:tab pos="4462463" algn="l"/>
              </a:tabLst>
            </a:pPr>
            <a:r>
              <a:rPr lang="en-US" sz="1600" b="1" dirty="0" smtClean="0">
                <a:solidFill>
                  <a:schemeClr val="tx1"/>
                </a:solidFill>
              </a:rPr>
              <a:t>Dr. Ivan O’Halloran</a:t>
            </a:r>
            <a:r>
              <a:rPr lang="en-US" sz="1600" dirty="0" smtClean="0">
                <a:solidFill>
                  <a:schemeClr val="tx1"/>
                </a:solidFill>
              </a:rPr>
              <a:t>, Univ. of Guelph</a:t>
            </a:r>
          </a:p>
        </p:txBody>
      </p:sp>
      <p:sp>
        <p:nvSpPr>
          <p:cNvPr id="9" name="Subtitle 2"/>
          <p:cNvSpPr txBox="1">
            <a:spLocks/>
          </p:cNvSpPr>
          <p:nvPr/>
        </p:nvSpPr>
        <p:spPr bwMode="auto">
          <a:xfrm>
            <a:off x="5051425" y="4274656"/>
            <a:ext cx="3711843" cy="15837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5000"/>
              </a:spcBef>
              <a:spcAft>
                <a:spcPct val="0"/>
              </a:spcAft>
              <a:buClr>
                <a:srgbClr val="005500"/>
              </a:buClr>
              <a:buNone/>
              <a:defRPr sz="2800">
                <a:solidFill>
                  <a:schemeClr val="tx1">
                    <a:tint val="75000"/>
                  </a:schemeClr>
                </a:solidFill>
                <a:latin typeface="Calibri" pitchFamily="34" charset="0"/>
                <a:ea typeface="+mn-ea"/>
                <a:cs typeface="Calibri" pitchFamily="34" charset="0"/>
              </a:defRPr>
            </a:lvl1pPr>
            <a:lvl2pPr marL="457200" indent="0" algn="ctr" rtl="0" eaLnBrk="0" fontAlgn="base" hangingPunct="0">
              <a:spcBef>
                <a:spcPct val="25000"/>
              </a:spcBef>
              <a:spcAft>
                <a:spcPct val="0"/>
              </a:spcAft>
              <a:buClr>
                <a:srgbClr val="009900"/>
              </a:buClr>
              <a:buFont typeface="Arial" pitchFamily="34" charset="0"/>
              <a:buNone/>
              <a:defRPr sz="2400">
                <a:solidFill>
                  <a:schemeClr val="tx1">
                    <a:tint val="75000"/>
                  </a:schemeClr>
                </a:solidFill>
                <a:latin typeface="Calibri" pitchFamily="34" charset="0"/>
                <a:ea typeface="+mn-ea"/>
                <a:cs typeface="Calibri" pitchFamily="34" charset="0"/>
              </a:defRPr>
            </a:lvl2pPr>
            <a:lvl3pPr marL="914400" indent="0" algn="ctr" rtl="0" eaLnBrk="0" fontAlgn="base" hangingPunct="0">
              <a:spcBef>
                <a:spcPct val="25000"/>
              </a:spcBef>
              <a:spcAft>
                <a:spcPct val="0"/>
              </a:spcAft>
              <a:buClr>
                <a:srgbClr val="99CC00"/>
              </a:buClr>
              <a:buNone/>
              <a:defRPr sz="2000">
                <a:solidFill>
                  <a:schemeClr val="tx1">
                    <a:tint val="75000"/>
                  </a:schemeClr>
                </a:solidFill>
                <a:latin typeface="Calibri" pitchFamily="34" charset="0"/>
                <a:ea typeface="+mn-ea"/>
                <a:cs typeface="Calibri" pitchFamily="34" charset="0"/>
              </a:defRPr>
            </a:lvl3pPr>
            <a:lvl4pPr marL="1371600" indent="0" algn="ctr" rtl="0" eaLnBrk="0" fontAlgn="base" hangingPunct="0">
              <a:spcBef>
                <a:spcPct val="25000"/>
              </a:spcBef>
              <a:spcAft>
                <a:spcPct val="0"/>
              </a:spcAft>
              <a:buClr>
                <a:srgbClr val="005500"/>
              </a:buClr>
              <a:buFont typeface="Arial" pitchFamily="34" charset="0"/>
              <a:buNone/>
              <a:defRPr>
                <a:solidFill>
                  <a:schemeClr val="tx1">
                    <a:tint val="75000"/>
                  </a:schemeClr>
                </a:solidFill>
                <a:latin typeface="Calibri" pitchFamily="34" charset="0"/>
                <a:ea typeface="+mn-ea"/>
                <a:cs typeface="Calibri" pitchFamily="34" charset="0"/>
              </a:defRPr>
            </a:lvl4pPr>
            <a:lvl5pPr marL="1828800" indent="0" algn="ctr" rtl="0" eaLnBrk="0" fontAlgn="base" hangingPunct="0">
              <a:spcBef>
                <a:spcPct val="25000"/>
              </a:spcBef>
              <a:spcAft>
                <a:spcPct val="0"/>
              </a:spcAft>
              <a:buClr>
                <a:srgbClr val="009900"/>
              </a:buClr>
              <a:buFont typeface="Arial" pitchFamily="34" charset="0"/>
              <a:buNone/>
              <a:defRPr>
                <a:solidFill>
                  <a:schemeClr val="tx1">
                    <a:tint val="75000"/>
                  </a:schemeClr>
                </a:solidFill>
                <a:latin typeface="Calibri" pitchFamily="34" charset="0"/>
                <a:ea typeface="+mn-ea"/>
                <a:cs typeface="Calibri" pitchFamily="34" charset="0"/>
              </a:defRPr>
            </a:lvl5pPr>
            <a:lvl6pPr marL="22860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6pPr>
            <a:lvl7pPr marL="27432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7pPr>
            <a:lvl8pPr marL="32004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8pPr>
            <a:lvl9pPr marL="36576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9pPr>
          </a:lstStyle>
          <a:p>
            <a:pPr algn="l">
              <a:tabLst>
                <a:tab pos="4462463" algn="l"/>
              </a:tabLst>
            </a:pPr>
            <a:r>
              <a:rPr lang="en-US" sz="2000" b="1" dirty="0" smtClean="0">
                <a:solidFill>
                  <a:srgbClr val="0000CC"/>
                </a:solidFill>
              </a:rPr>
              <a:t>Other</a:t>
            </a:r>
          </a:p>
          <a:p>
            <a:pPr algn="l">
              <a:tabLst>
                <a:tab pos="4462463" algn="l"/>
              </a:tabLst>
            </a:pPr>
            <a:r>
              <a:rPr lang="en-US" sz="1600" b="1" dirty="0" smtClean="0">
                <a:solidFill>
                  <a:schemeClr val="tx1"/>
                </a:solidFill>
              </a:rPr>
              <a:t>Melissa </a:t>
            </a:r>
            <a:r>
              <a:rPr lang="en-US" sz="1600" b="1" dirty="0">
                <a:solidFill>
                  <a:schemeClr val="tx1"/>
                </a:solidFill>
              </a:rPr>
              <a:t>Bauer</a:t>
            </a:r>
            <a:r>
              <a:rPr lang="en-US" sz="1600" dirty="0">
                <a:solidFill>
                  <a:schemeClr val="tx1"/>
                </a:solidFill>
              </a:rPr>
              <a:t>, B&amp;M Crop Consulting</a:t>
            </a:r>
          </a:p>
          <a:p>
            <a:pPr algn="l">
              <a:tabLst>
                <a:tab pos="4462463" algn="l"/>
              </a:tabLst>
            </a:pPr>
            <a:r>
              <a:rPr lang="en-US" sz="1600" b="1" dirty="0" smtClean="0">
                <a:solidFill>
                  <a:schemeClr val="tx1"/>
                </a:solidFill>
              </a:rPr>
              <a:t>Dave </a:t>
            </a:r>
            <a:r>
              <a:rPr lang="en-US" sz="1600" b="1" dirty="0" err="1" smtClean="0">
                <a:solidFill>
                  <a:schemeClr val="tx1"/>
                </a:solidFill>
              </a:rPr>
              <a:t>DeGeus</a:t>
            </a:r>
            <a:r>
              <a:rPr lang="en-US" sz="1600" dirty="0" smtClean="0">
                <a:solidFill>
                  <a:schemeClr val="tx1"/>
                </a:solidFill>
              </a:rPr>
              <a:t>, The Nature Conservancy</a:t>
            </a:r>
          </a:p>
          <a:p>
            <a:pPr algn="l">
              <a:tabLst>
                <a:tab pos="4462463" algn="l"/>
              </a:tabLst>
            </a:pPr>
            <a:r>
              <a:rPr lang="en-US" sz="1600" b="1" dirty="0" smtClean="0">
                <a:solidFill>
                  <a:schemeClr val="tx1"/>
                </a:solidFill>
              </a:rPr>
              <a:t>Gail </a:t>
            </a:r>
            <a:r>
              <a:rPr lang="en-US" sz="1600" b="1" dirty="0" err="1" smtClean="0">
                <a:solidFill>
                  <a:schemeClr val="tx1"/>
                </a:solidFill>
              </a:rPr>
              <a:t>Hesse</a:t>
            </a:r>
            <a:r>
              <a:rPr lang="en-US" sz="1600" dirty="0" smtClean="0">
                <a:solidFill>
                  <a:schemeClr val="tx1"/>
                </a:solidFill>
              </a:rPr>
              <a:t>, Ohio Lake Erie</a:t>
            </a:r>
          </a:p>
          <a:p>
            <a:pPr algn="l">
              <a:tabLst>
                <a:tab pos="4462463" algn="l"/>
              </a:tabLst>
            </a:pPr>
            <a:r>
              <a:rPr lang="en-US" sz="1600" b="1" dirty="0" smtClean="0">
                <a:solidFill>
                  <a:schemeClr val="tx1"/>
                </a:solidFill>
              </a:rPr>
              <a:t>Jean </a:t>
            </a:r>
            <a:r>
              <a:rPr lang="en-US" sz="1600" b="1" dirty="0">
                <a:solidFill>
                  <a:schemeClr val="tx1"/>
                </a:solidFill>
              </a:rPr>
              <a:t>Payne</a:t>
            </a:r>
            <a:r>
              <a:rPr lang="en-US" sz="1600" dirty="0">
                <a:solidFill>
                  <a:schemeClr val="tx1"/>
                </a:solidFill>
              </a:rPr>
              <a:t>, IL Fertilizer &amp; Chemical</a:t>
            </a:r>
          </a:p>
          <a:p>
            <a:pPr algn="l">
              <a:tabLst>
                <a:tab pos="4462463" algn="l"/>
              </a:tabLst>
            </a:pPr>
            <a:endParaRPr lang="en-US" sz="1600" dirty="0" smtClean="0">
              <a:solidFill>
                <a:schemeClr val="tx1"/>
              </a:solidFill>
            </a:endParaRPr>
          </a:p>
        </p:txBody>
      </p:sp>
      <p:sp>
        <p:nvSpPr>
          <p:cNvPr id="10" name="Subtitle 2"/>
          <p:cNvSpPr txBox="1">
            <a:spLocks/>
          </p:cNvSpPr>
          <p:nvPr/>
        </p:nvSpPr>
        <p:spPr bwMode="auto">
          <a:xfrm>
            <a:off x="645369" y="5715129"/>
            <a:ext cx="3880133" cy="10654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5000"/>
              </a:spcBef>
              <a:spcAft>
                <a:spcPct val="0"/>
              </a:spcAft>
              <a:buClr>
                <a:srgbClr val="005500"/>
              </a:buClr>
              <a:buNone/>
              <a:defRPr sz="2800">
                <a:solidFill>
                  <a:schemeClr val="tx1">
                    <a:tint val="75000"/>
                  </a:schemeClr>
                </a:solidFill>
                <a:latin typeface="Calibri" pitchFamily="34" charset="0"/>
                <a:ea typeface="+mn-ea"/>
                <a:cs typeface="Calibri" pitchFamily="34" charset="0"/>
              </a:defRPr>
            </a:lvl1pPr>
            <a:lvl2pPr marL="457200" indent="0" algn="ctr" rtl="0" eaLnBrk="0" fontAlgn="base" hangingPunct="0">
              <a:spcBef>
                <a:spcPct val="25000"/>
              </a:spcBef>
              <a:spcAft>
                <a:spcPct val="0"/>
              </a:spcAft>
              <a:buClr>
                <a:srgbClr val="009900"/>
              </a:buClr>
              <a:buFont typeface="Arial" pitchFamily="34" charset="0"/>
              <a:buNone/>
              <a:defRPr sz="2400">
                <a:solidFill>
                  <a:schemeClr val="tx1">
                    <a:tint val="75000"/>
                  </a:schemeClr>
                </a:solidFill>
                <a:latin typeface="Calibri" pitchFamily="34" charset="0"/>
                <a:ea typeface="+mn-ea"/>
                <a:cs typeface="Calibri" pitchFamily="34" charset="0"/>
              </a:defRPr>
            </a:lvl2pPr>
            <a:lvl3pPr marL="914400" indent="0" algn="ctr" rtl="0" eaLnBrk="0" fontAlgn="base" hangingPunct="0">
              <a:spcBef>
                <a:spcPct val="25000"/>
              </a:spcBef>
              <a:spcAft>
                <a:spcPct val="0"/>
              </a:spcAft>
              <a:buClr>
                <a:srgbClr val="99CC00"/>
              </a:buClr>
              <a:buNone/>
              <a:defRPr sz="2000">
                <a:solidFill>
                  <a:schemeClr val="tx1">
                    <a:tint val="75000"/>
                  </a:schemeClr>
                </a:solidFill>
                <a:latin typeface="Calibri" pitchFamily="34" charset="0"/>
                <a:ea typeface="+mn-ea"/>
                <a:cs typeface="Calibri" pitchFamily="34" charset="0"/>
              </a:defRPr>
            </a:lvl3pPr>
            <a:lvl4pPr marL="1371600" indent="0" algn="ctr" rtl="0" eaLnBrk="0" fontAlgn="base" hangingPunct="0">
              <a:spcBef>
                <a:spcPct val="25000"/>
              </a:spcBef>
              <a:spcAft>
                <a:spcPct val="0"/>
              </a:spcAft>
              <a:buClr>
                <a:srgbClr val="005500"/>
              </a:buClr>
              <a:buFont typeface="Arial" pitchFamily="34" charset="0"/>
              <a:buNone/>
              <a:defRPr>
                <a:solidFill>
                  <a:schemeClr val="tx1">
                    <a:tint val="75000"/>
                  </a:schemeClr>
                </a:solidFill>
                <a:latin typeface="Calibri" pitchFamily="34" charset="0"/>
                <a:ea typeface="+mn-ea"/>
                <a:cs typeface="Calibri" pitchFamily="34" charset="0"/>
              </a:defRPr>
            </a:lvl4pPr>
            <a:lvl5pPr marL="1828800" indent="0" algn="ctr" rtl="0" eaLnBrk="0" fontAlgn="base" hangingPunct="0">
              <a:spcBef>
                <a:spcPct val="25000"/>
              </a:spcBef>
              <a:spcAft>
                <a:spcPct val="0"/>
              </a:spcAft>
              <a:buClr>
                <a:srgbClr val="009900"/>
              </a:buClr>
              <a:buFont typeface="Arial" pitchFamily="34" charset="0"/>
              <a:buNone/>
              <a:defRPr>
                <a:solidFill>
                  <a:schemeClr val="tx1">
                    <a:tint val="75000"/>
                  </a:schemeClr>
                </a:solidFill>
                <a:latin typeface="Calibri" pitchFamily="34" charset="0"/>
                <a:ea typeface="+mn-ea"/>
                <a:cs typeface="Calibri" pitchFamily="34" charset="0"/>
              </a:defRPr>
            </a:lvl5pPr>
            <a:lvl6pPr marL="22860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6pPr>
            <a:lvl7pPr marL="27432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7pPr>
            <a:lvl8pPr marL="32004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8pPr>
            <a:lvl9pPr marL="3657600" indent="0" algn="ctr" rtl="0" eaLnBrk="1" fontAlgn="base" hangingPunct="1">
              <a:spcBef>
                <a:spcPct val="25000"/>
              </a:spcBef>
              <a:spcAft>
                <a:spcPct val="0"/>
              </a:spcAft>
              <a:buClr>
                <a:srgbClr val="009900"/>
              </a:buClr>
              <a:buFont typeface="Arial" charset="0"/>
              <a:buNone/>
              <a:defRPr sz="1400">
                <a:solidFill>
                  <a:schemeClr val="tx1">
                    <a:tint val="75000"/>
                  </a:schemeClr>
                </a:solidFill>
                <a:latin typeface="+mn-lt"/>
                <a:ea typeface="+mn-ea"/>
                <a:cs typeface="+mn-cs"/>
              </a:defRPr>
            </a:lvl9pPr>
          </a:lstStyle>
          <a:p>
            <a:pPr algn="l">
              <a:tabLst>
                <a:tab pos="4462463" algn="l"/>
              </a:tabLst>
            </a:pPr>
            <a:r>
              <a:rPr lang="en-US" sz="2000" b="1" dirty="0" smtClean="0">
                <a:solidFill>
                  <a:srgbClr val="0000CC"/>
                </a:solidFill>
              </a:rPr>
              <a:t>Ex-Officio</a:t>
            </a:r>
          </a:p>
          <a:p>
            <a:pPr algn="l">
              <a:tabLst>
                <a:tab pos="4462463" algn="l"/>
              </a:tabLst>
            </a:pPr>
            <a:r>
              <a:rPr lang="en-US" sz="1600" b="1" dirty="0">
                <a:solidFill>
                  <a:schemeClr val="tx1"/>
                </a:solidFill>
              </a:rPr>
              <a:t>Lara Moody, TFI</a:t>
            </a:r>
          </a:p>
          <a:p>
            <a:pPr algn="l">
              <a:tabLst>
                <a:tab pos="4462463" algn="l"/>
              </a:tabLst>
            </a:pPr>
            <a:r>
              <a:rPr lang="en-US" sz="1600" b="1" dirty="0" smtClean="0">
                <a:solidFill>
                  <a:schemeClr val="tx1"/>
                </a:solidFill>
              </a:rPr>
              <a:t>Kristian Stephens, CFI</a:t>
            </a:r>
            <a:endParaRPr lang="en-US" sz="1600" dirty="0" smtClean="0">
              <a:solidFill>
                <a:schemeClr val="tx1"/>
              </a:solidFill>
            </a:endParaRPr>
          </a:p>
        </p:txBody>
      </p:sp>
    </p:spTree>
    <p:extLst>
      <p:ext uri="{BB962C8B-B14F-4D97-AF65-F5344CB8AC3E}">
        <p14:creationId xmlns:p14="http://schemas.microsoft.com/office/powerpoint/2010/main" val="12876221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06462"/>
          </a:xfrm>
        </p:spPr>
        <p:txBody>
          <a:bodyPr/>
          <a:lstStyle/>
          <a:p>
            <a:pPr algn="ctr"/>
            <a:r>
              <a:rPr lang="en-US" dirty="0" smtClean="0"/>
              <a:t>4R Fund activity to date</a:t>
            </a:r>
            <a:endParaRPr lang="en-US" dirty="0"/>
          </a:p>
        </p:txBody>
      </p:sp>
      <p:sp>
        <p:nvSpPr>
          <p:cNvPr id="3" name="Content Placeholder 2"/>
          <p:cNvSpPr>
            <a:spLocks noGrp="1"/>
          </p:cNvSpPr>
          <p:nvPr>
            <p:ph idx="1"/>
          </p:nvPr>
        </p:nvSpPr>
        <p:spPr>
          <a:xfrm>
            <a:off x="1158240" y="1508760"/>
            <a:ext cx="6667500" cy="2923877"/>
          </a:xfrm>
        </p:spPr>
        <p:txBody>
          <a:bodyPr/>
          <a:lstStyle/>
          <a:p>
            <a:r>
              <a:rPr lang="en-US" dirty="0" smtClean="0"/>
              <a:t>Contributions:</a:t>
            </a:r>
          </a:p>
          <a:p>
            <a:pPr lvl="1"/>
            <a:r>
              <a:rPr lang="en-US" dirty="0" smtClean="0"/>
              <a:t>Goal: $1.4 to 2 M/year</a:t>
            </a:r>
          </a:p>
          <a:p>
            <a:pPr lvl="1"/>
            <a:r>
              <a:rPr lang="en-US" dirty="0" smtClean="0"/>
              <a:t>Received in 2013: $1.1M plus</a:t>
            </a:r>
          </a:p>
          <a:p>
            <a:r>
              <a:rPr lang="en-US" dirty="0" smtClean="0"/>
              <a:t>Technical </a:t>
            </a:r>
            <a:r>
              <a:rPr lang="en-US" dirty="0"/>
              <a:t>Advisory Group</a:t>
            </a:r>
          </a:p>
          <a:p>
            <a:pPr lvl="1"/>
            <a:r>
              <a:rPr lang="en-US" dirty="0"/>
              <a:t>Met in Chicago on May 20</a:t>
            </a:r>
          </a:p>
          <a:p>
            <a:r>
              <a:rPr lang="en-US" dirty="0" smtClean="0"/>
              <a:t>Fund Management Committee</a:t>
            </a:r>
          </a:p>
          <a:p>
            <a:pPr lvl="1"/>
            <a:r>
              <a:rPr lang="en-US" dirty="0" smtClean="0"/>
              <a:t>Met via conference call on June 17</a:t>
            </a:r>
          </a:p>
        </p:txBody>
      </p:sp>
    </p:spTree>
    <p:extLst>
      <p:ext uri="{BB962C8B-B14F-4D97-AF65-F5344CB8AC3E}">
        <p14:creationId xmlns:p14="http://schemas.microsoft.com/office/powerpoint/2010/main" val="15845695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 y="0"/>
            <a:ext cx="8229600" cy="1143000"/>
          </a:xfrm>
        </p:spPr>
        <p:txBody>
          <a:bodyPr/>
          <a:lstStyle/>
          <a:p>
            <a:pPr algn="ctr"/>
            <a:r>
              <a:rPr lang="en-US" sz="2800" dirty="0" smtClean="0"/>
              <a:t>4R Research Fund objectives as recommended by the TAG and revised/approved by the FMC</a:t>
            </a:r>
            <a:endParaRPr lang="en-US" sz="2800" dirty="0"/>
          </a:p>
        </p:txBody>
      </p:sp>
      <p:sp>
        <p:nvSpPr>
          <p:cNvPr id="3" name="Content Placeholder 2"/>
          <p:cNvSpPr>
            <a:spLocks noGrp="1"/>
          </p:cNvSpPr>
          <p:nvPr>
            <p:ph idx="1"/>
          </p:nvPr>
        </p:nvSpPr>
        <p:spPr>
          <a:xfrm>
            <a:off x="213360" y="1120140"/>
            <a:ext cx="8724900" cy="3477875"/>
          </a:xfrm>
        </p:spPr>
        <p:txBody>
          <a:bodyPr/>
          <a:lstStyle/>
          <a:p>
            <a:pPr lvl="0"/>
            <a:r>
              <a:rPr lang="en-US" sz="2000" dirty="0"/>
              <a:t>Quantify potential environmental, economic and social impacts resulting from combinations of source, rate, time and place decisions. Research measures and procedures utilized should: </a:t>
            </a:r>
          </a:p>
          <a:p>
            <a:pPr lvl="1"/>
            <a:r>
              <a:rPr lang="en-US" dirty="0"/>
              <a:t>for each treatment or system, justify source, rate, time and place aspects whether or not they are directly evaluated;</a:t>
            </a:r>
          </a:p>
          <a:p>
            <a:pPr lvl="1"/>
            <a:r>
              <a:rPr lang="en-US" dirty="0"/>
              <a:t>focus on commercial fertilizers;</a:t>
            </a:r>
          </a:p>
          <a:p>
            <a:pPr lvl="1"/>
            <a:r>
              <a:rPr lang="en-US" dirty="0"/>
              <a:t>relate impacts to those  for traditional or baseline practices in comparable geographies while considering the potential for broader application; </a:t>
            </a:r>
          </a:p>
          <a:p>
            <a:pPr lvl="1"/>
            <a:r>
              <a:rPr lang="en-US" dirty="0"/>
              <a:t>emphasize high productivity systems (per unit area per unit time) for the region evaluated. </a:t>
            </a:r>
          </a:p>
        </p:txBody>
      </p:sp>
    </p:spTree>
    <p:extLst>
      <p:ext uri="{BB962C8B-B14F-4D97-AF65-F5344CB8AC3E}">
        <p14:creationId xmlns:p14="http://schemas.microsoft.com/office/powerpoint/2010/main" val="13812058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1642&quot;&gt;&lt;object type=&quot;3&quot; unique_id=&quot;35338&quot;&gt;&lt;property id=&quot;20148&quot; value=&quot;5&quot;/&gt;&lt;property id=&quot;20300&quot; value=&quot;Slide 1&quot;/&gt;&lt;property id=&quot;20307&quot; value=&quot;590&quot;/&gt;&lt;/object&gt;&lt;object type=&quot;3&quot; unique_id=&quot;35346&quot;&gt;&lt;property id=&quot;20148&quot; value=&quot;5&quot;/&gt;&lt;property id=&quot;20300&quot; value=&quot;Slide 4 - &amp;quot;IPNI Research Activity in  2012&amp;quot;&quot;/&gt;&lt;property id=&quot;20307&quot; value=&quot;591&quot;/&gt;&lt;/object&gt;&lt;object type=&quot;3&quot; unique_id=&quot;35347&quot;&gt;&lt;property id=&quot;20148&quot; value=&quot;5&quot;/&gt;&lt;property id=&quot;20300&quot; value=&quot;Slide 9 - &amp;quot;Source of Funding for Research Having at Least Some Support from IPNI in 2010&amp;#x0D;&amp;#x0A;(% of $11.6 million total cost)&amp;quot;&quot;/&gt;&lt;property id=&quot;20307&quot; value=&quot;592&quot;/&gt;&lt;/object&gt;&lt;object type=&quot;3&quot; unique_id=&quot;35378&quot;&gt;&lt;property id=&quot;20148&quot; value=&quot;5&quot;/&gt;&lt;property id=&quot;20300&quot; value=&quot;Slide 5 - &amp;quot;Research and demonstration projects by nutrient, 2011-2012&amp;quot;&quot;/&gt;&lt;property id=&quot;20307&quot; value=&quot;593&quot;/&gt;&lt;/object&gt;&lt;object type=&quot;3&quot; unique_id=&quot;35557&quot;&gt;&lt;property id=&quot;20148&quot; value=&quot;5&quot;/&gt;&lt;property id=&quot;20300&quot; value=&quot;Slide 8 - &amp;quot;Structure of research funding&amp;quot;&quot;/&gt;&lt;property id=&quot;20307&quot; value=&quot;594&quot;/&gt;&lt;/object&gt;&lt;object type=&quot;3&quot; unique_id=&quot;36106&quot;&gt;&lt;property id=&quot;20148&quot; value=&quot;5&quot;/&gt;&lt;property id=&quot;20300&quot; value=&quot;Slide 2 - &amp;quot;The Context of IPNI Research Programs&amp;quot;&quot;/&gt;&lt;property id=&quot;20307&quot; value=&quot;598&quot;/&gt;&lt;/object&gt;&lt;object type=&quot;3&quot; unique_id=&quot;36107&quot;&gt;&lt;property id=&quot;20148&quot; value=&quot;5&quot;/&gt;&lt;property id=&quot;20300&quot; value=&quot;Slide 3 - &amp;quot;IPNI Research Support Assets&amp;quot;&quot;/&gt;&lt;property id=&quot;20307&quot; value=&quot;599&quot;/&gt;&lt;/object&gt;&lt;object type=&quot;3&quot; unique_id=&quot;36108&quot;&gt;&lt;property id=&quot;20148&quot; value=&quot;5&quot;/&gt;&lt;property id=&quot;20300&quot; value=&quot;Slide 13 - &amp;quot;Dissemination of Research Results&amp;quot;&quot;/&gt;&lt;property id=&quot;20307&quot; value=&quot;600&quot;/&gt;&lt;/object&gt;&lt;object type=&quot;3&quot; unique_id=&quot;36110&quot;&gt;&lt;property id=&quot;20148&quot; value=&quot;5&quot;/&gt;&lt;property id=&quot;20300&quot; value=&quot;Slide 10 - &amp;quot;IPNI research database&amp;#x0D;&amp;#x0A; http://www.ipni.net/&amp;quot;&quot;/&gt;&lt;property id=&quot;20307&quot; value=&quot;602&quot;/&gt;&lt;/object&gt;&lt;object type=&quot;3&quot; unique_id=&quot;36127&quot;&gt;&lt;property id=&quot;20148&quot; value=&quot;5&quot;/&gt;&lt;property id=&quot;20300&quot; value=&quot;Slide 6 - &amp;quot;Topical breakdown of current IPNI supported research (Ongoing in 2011 or initiated in 2012)&amp;quot;&quot;/&gt;&lt;property id=&quot;20307&quot; value=&quot;603&quot;/&gt;&lt;/object&gt;&lt;object type=&quot;3&quot; unique_id=&quot;36368&quot;&gt;&lt;property id=&quot;20148&quot; value=&quot;5&quot;/&gt;&lt;property id=&quot;20300&quot; value=&quot;Slide 7 - &amp;quot;Year of initiation of current projects&amp;quot;&quot;/&gt;&lt;property id=&quot;20307&quot; value=&quot;604&quot;/&gt;&lt;/object&gt;&lt;object type=&quot;3&quot; unique_id=&quot;36582&quot;&gt;&lt;property id=&quot;20148&quot; value=&quot;5&quot;/&gt;&lt;property id=&quot;20300&quot; value=&quot;Slide 11 - &amp;quot;IPNI research database&amp;quot;&quot;/&gt;&lt;property id=&quot;20307&quot; value=&quot;607&quot;/&gt;&lt;/object&gt;&lt;object type=&quot;3&quot; unique_id=&quot;36583&quot;&gt;&lt;property id=&quot;20148&quot; value=&quot;5&quot;/&gt;&lt;property id=&quot;20300&quot; value=&quot;Slide 12&quot;/&gt;&lt;property id=&quot;20307&quot; value=&quot;606&quot;/&gt;&lt;/object&gt;&lt;object type=&quot;3&quot; unique_id=&quot;36704&quot;&gt;&lt;property id=&quot;20148&quot; value=&quot;5&quot;/&gt;&lt;property id=&quot;20300&quot; value=&quot;Slide 14&quot;/&gt;&lt;property id=&quot;20307&quot; value=&quot;608&quot;/&gt;&lt;/object&gt;&lt;object type=&quot;3&quot; unique_id=&quot;36707&quot;&gt;&lt;property id=&quot;20148&quot; value=&quot;5&quot;/&gt;&lt;property id=&quot;20300&quot; value=&quot;Slide 16 - &amp;quot;Global Maize A sites (15 in 9 countries)&amp;quot;&quot;/&gt;&lt;property id=&quot;20307&quot; value=&quot;611&quot;/&gt;&lt;/object&gt;&lt;object type=&quot;3&quot; unique_id=&quot;36708&quot;&gt;&lt;property id=&quot;20148&quot; value=&quot;5&quot;/&gt;&lt;property id=&quot;20300&quot; value=&quot;Slide 15 - &amp;quot;Basic experiments&amp;quot;&quot;/&gt;&lt;property id=&quot;20307&quot; value=&quot;612&quot;/&gt;&lt;/object&gt;&lt;/object&gt;&lt;object type=&quot;8&quot; unique_id=&quot;11704&quot;&gt;&lt;/object&gt;&lt;/object&gt;&lt;/database&gt;"/>
  <p:tag name="SECTOMILLISECCONVERTED" val="1"/>
</p:tagLst>
</file>

<file path=ppt/theme/theme1.xml><?xml version="1.0" encoding="utf-8"?>
<a:theme xmlns:a="http://schemas.openxmlformats.org/drawingml/2006/main" name="IPNI Nov2008">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CopprplGoth Bd BT"/>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PNI(sc)">
  <a:themeElements>
    <a:clrScheme name="1_New slide 1">
      <a:dk1>
        <a:srgbClr val="000000"/>
      </a:dk1>
      <a:lt1>
        <a:srgbClr val="FFFFFF"/>
      </a:lt1>
      <a:dk2>
        <a:srgbClr val="006600"/>
      </a:dk2>
      <a:lt2>
        <a:srgbClr val="8DBE74"/>
      </a:lt2>
      <a:accent1>
        <a:srgbClr val="99FF66"/>
      </a:accent1>
      <a:accent2>
        <a:srgbClr val="FFFF99"/>
      </a:accent2>
      <a:accent3>
        <a:srgbClr val="FFFFFF"/>
      </a:accent3>
      <a:accent4>
        <a:srgbClr val="000000"/>
      </a:accent4>
      <a:accent5>
        <a:srgbClr val="CAFFB8"/>
      </a:accent5>
      <a:accent6>
        <a:srgbClr val="E7E78A"/>
      </a:accent6>
      <a:hlink>
        <a:srgbClr val="008000"/>
      </a:hlink>
      <a:folHlink>
        <a:srgbClr val="996600"/>
      </a:folHlink>
    </a:clrScheme>
    <a:fontScheme name="1_New slide">
      <a:majorFont>
        <a:latin typeface="CopprplGoth Bd BT"/>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New slide 1">
        <a:dk1>
          <a:srgbClr val="000000"/>
        </a:dk1>
        <a:lt1>
          <a:srgbClr val="FFFFFF"/>
        </a:lt1>
        <a:dk2>
          <a:srgbClr val="006600"/>
        </a:dk2>
        <a:lt2>
          <a:srgbClr val="8DBE74"/>
        </a:lt2>
        <a:accent1>
          <a:srgbClr val="99FF66"/>
        </a:accent1>
        <a:accent2>
          <a:srgbClr val="FFFF99"/>
        </a:accent2>
        <a:accent3>
          <a:srgbClr val="FFFFFF"/>
        </a:accent3>
        <a:accent4>
          <a:srgbClr val="000000"/>
        </a:accent4>
        <a:accent5>
          <a:srgbClr val="CAFFB8"/>
        </a:accent5>
        <a:accent6>
          <a:srgbClr val="E7E78A"/>
        </a:accent6>
        <a:hlink>
          <a:srgbClr val="008000"/>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6600"/>
      </a:dk2>
      <a:lt2>
        <a:srgbClr val="8DBE74"/>
      </a:lt2>
      <a:accent1>
        <a:srgbClr val="99FF66"/>
      </a:accent1>
      <a:accent2>
        <a:srgbClr val="FFFF99"/>
      </a:accent2>
      <a:accent3>
        <a:srgbClr val="FFFFFF"/>
      </a:accent3>
      <a:accent4>
        <a:srgbClr val="000000"/>
      </a:accent4>
      <a:accent5>
        <a:srgbClr val="CAFFB8"/>
      </a:accent5>
      <a:accent6>
        <a:srgbClr val="E7E78A"/>
      </a:accent6>
      <a:hlink>
        <a:srgbClr val="008000"/>
      </a:hlink>
      <a:folHlink>
        <a:srgbClr val="996600"/>
      </a:folHlink>
    </a:clrScheme>
    <a:fontScheme name="Custom Design">
      <a:majorFont>
        <a:latin typeface="CopprplGoth Bd BT"/>
        <a:ea typeface="Arial Unicode MS"/>
        <a:cs typeface="Arial Unicode MS"/>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6600"/>
        </a:dk2>
        <a:lt2>
          <a:srgbClr val="8DBE74"/>
        </a:lt2>
        <a:accent1>
          <a:srgbClr val="99FF66"/>
        </a:accent1>
        <a:accent2>
          <a:srgbClr val="FFFF99"/>
        </a:accent2>
        <a:accent3>
          <a:srgbClr val="FFFFFF"/>
        </a:accent3>
        <a:accent4>
          <a:srgbClr val="000000"/>
        </a:accent4>
        <a:accent5>
          <a:srgbClr val="CAFFB8"/>
        </a:accent5>
        <a:accent6>
          <a:srgbClr val="E7E78A"/>
        </a:accent6>
        <a:hlink>
          <a:srgbClr val="008000"/>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IPNI Nov2008</Template>
  <TotalTime>15035</TotalTime>
  <Words>1556</Words>
  <Application>Microsoft Macintosh PowerPoint</Application>
  <PresentationFormat>On-screen Show (4:3)</PresentationFormat>
  <Paragraphs>164</Paragraphs>
  <Slides>13</Slides>
  <Notes>1</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IPNI Nov2008</vt:lpstr>
      <vt:lpstr>IPNI(sc)</vt:lpstr>
      <vt:lpstr>Custom Design</vt:lpstr>
      <vt:lpstr>PowerPoint Presentation</vt:lpstr>
      <vt:lpstr>Current Regional N &amp; P projects in NA with IPNI support</vt:lpstr>
      <vt:lpstr>PowerPoint Presentation</vt:lpstr>
      <vt:lpstr>Measured and estimated size of the hypoxic zone from 1979 to 2012 and the predicted size for 2013</vt:lpstr>
      <vt:lpstr>4R Research Fund Structure</vt:lpstr>
      <vt:lpstr>4R Research Fund Management Committee (FMC)</vt:lpstr>
      <vt:lpstr>4R Research Fund Technical Advisory Group (TAG)</vt:lpstr>
      <vt:lpstr>4R Fund activity to date</vt:lpstr>
      <vt:lpstr>4R Research Fund objectives as recommended by the TAG and revised/approved by the FMC</vt:lpstr>
      <vt:lpstr>4R Research Fund objectives as recommended by the TAG and revised/approved by the FMC</vt:lpstr>
      <vt:lpstr>Project priorities and protocols </vt:lpstr>
      <vt:lpstr>Canadian projects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IPNI Global Overview</dc:title>
  <dc:creator>TLR</dc:creator>
  <cp:lastModifiedBy>Clifford Snyder</cp:lastModifiedBy>
  <cp:revision>1318</cp:revision>
  <cp:lastPrinted>2013-05-13T14:22:08Z</cp:lastPrinted>
  <dcterms:created xsi:type="dcterms:W3CDTF">2010-11-16T19:15:09Z</dcterms:created>
  <dcterms:modified xsi:type="dcterms:W3CDTF">2013-08-03T15:53:51Z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492040</vt:lpwstr>
  </property>
  <property fmtid="{D5CDD505-2E9C-101B-9397-08002B2CF9AE}" pid="3" name="NXPowerLiteSettings">
    <vt:lpwstr>F7000400038000</vt:lpwstr>
  </property>
  <property fmtid="{D5CDD505-2E9C-101B-9397-08002B2CF9AE}" pid="4" name="NXPowerLiteVersion">
    <vt:lpwstr>D5.0.3</vt:lpwstr>
  </property>
</Properties>
</file>