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56" r:id="rId3"/>
    <p:sldId id="423" r:id="rId4"/>
    <p:sldId id="395" r:id="rId5"/>
    <p:sldId id="424" r:id="rId6"/>
    <p:sldId id="428" r:id="rId7"/>
    <p:sldId id="429" r:id="rId8"/>
    <p:sldId id="358" r:id="rId9"/>
    <p:sldId id="435" r:id="rId10"/>
    <p:sldId id="421" r:id="rId11"/>
    <p:sldId id="363" r:id="rId12"/>
    <p:sldId id="364" r:id="rId13"/>
    <p:sldId id="365" r:id="rId14"/>
    <p:sldId id="436" r:id="rId15"/>
    <p:sldId id="441" r:id="rId16"/>
    <p:sldId id="439" r:id="rId17"/>
    <p:sldId id="434" r:id="rId18"/>
    <p:sldId id="433" r:id="rId19"/>
    <p:sldId id="442" r:id="rId20"/>
    <p:sldId id="430" r:id="rId21"/>
    <p:sldId id="437" r:id="rId22"/>
    <p:sldId id="438" r:id="rId23"/>
    <p:sldId id="440" r:id="rId24"/>
    <p:sldId id="432" r:id="rId25"/>
  </p:sldIdLst>
  <p:sldSz cx="9144000" cy="6858000" type="screen4x3"/>
  <p:notesSz cx="7315200" cy="96012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00"/>
    <a:srgbClr val="3333CC"/>
    <a:srgbClr val="24A847"/>
    <a:srgbClr val="DDDDDD"/>
    <a:srgbClr val="66CCFF"/>
    <a:srgbClr val="FF3300"/>
    <a:srgbClr val="FD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33" autoAdjust="0"/>
    <p:restoredTop sz="86723" autoAdjust="0"/>
  </p:normalViewPr>
  <p:slideViewPr>
    <p:cSldViewPr>
      <p:cViewPr>
        <p:scale>
          <a:sx n="70" d="100"/>
          <a:sy n="70" d="100"/>
        </p:scale>
        <p:origin x="-14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F79FB7F5-B729-479E-AA1A-D1728D3A6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39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F6C0AC-68BE-4235-B8C0-DAE00C94C0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41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AB4F7-6E16-455A-88DA-5B71AB3D895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CEE2D-14AF-43B7-BE5B-CA764E5B82B9}" type="slidenum">
              <a:rPr lang="en-US"/>
              <a:pPr/>
              <a:t>6</a:t>
            </a:fld>
            <a:endParaRPr lang="en-US"/>
          </a:p>
        </p:txBody>
      </p:sp>
      <p:sp>
        <p:nvSpPr>
          <p:cNvPr id="21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98E0-FA20-4CE4-A374-84F079024D5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23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BCA1-6A08-4433-98FC-CC02359CC7D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973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0CA0-8527-4CD3-90E7-40587230F45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01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65AF-F798-4328-85FF-6F1E918BC6E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59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53B13-1E70-4384-87CC-C313D674C35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920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brutus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276600"/>
            <a:ext cx="14319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6208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86070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9235" name="Picture 19" descr="ohio-state-2_new"/>
          <p:cNvPicPr>
            <a:picLocks noChangeAspect="1" noChangeArrowheads="1"/>
          </p:cNvPicPr>
          <p:nvPr userDrawn="1"/>
        </p:nvPicPr>
        <p:blipFill>
          <a:blip r:embed="rId3">
            <a:lum bright="56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78113"/>
            <a:ext cx="1598612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OARDC-Extension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28975"/>
            <a:ext cx="99695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soi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2375"/>
            <a:ext cx="1052513" cy="990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7" name="Rectangle 31"/>
          <p:cNvSpPr>
            <a:spLocks noChangeArrowheads="1"/>
          </p:cNvSpPr>
          <p:nvPr userDrawn="1"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 userDrawn="1"/>
        </p:nvSpPr>
        <p:spPr bwMode="auto">
          <a:xfrm>
            <a:off x="0" y="762000"/>
            <a:ext cx="76200" cy="5867400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 userDrawn="1"/>
        </p:nvSpPr>
        <p:spPr bwMode="auto">
          <a:xfrm>
            <a:off x="9067800" y="762000"/>
            <a:ext cx="76200" cy="5867400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7A39550-70CC-437D-AC48-3C9DEEC6124A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6FB7B3-80E2-4CA8-98A1-3518A13E69E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EC1A9-B860-4595-8F8D-BA1641E0987B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BE4D1DA-E009-4DCC-8EB3-F59C9D0B41A6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259655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803127-842E-4BC2-8A7F-0D09EDD57E5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0622B16-2B7C-452F-A4C2-31126E42335A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373358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99F48-FB36-4860-9BE7-897245C2592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7B15175-AEC9-4C2F-BA90-646E1066FA1A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103087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BD4EF-CB22-4525-B313-7EF1190893E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98134E4-AC82-4583-8970-C9CD64CC5553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795084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738D9-65A2-490E-988A-A0D919AA831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67AE364-ECD6-4CEB-B556-8890063A6B5E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132386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B748-F960-4A5F-AF5C-F2CA0D9A217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448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43CCD-CD7D-4A8B-AD3F-7829010D9F3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DF665A5-CC0A-43BF-B543-F3DFE126321A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237792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4B7F75-B200-487E-8B95-6CB3AB4AE736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B8ADE9F-1C6F-4153-BA11-A5F8B01AB4A2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405829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0F253B-1CF8-46C3-A110-E7B63044AB4E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33B24D-2E4F-4154-9CF2-80F0D1DC722F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3135397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AD60C-6DD7-4A20-B29B-3378A6E5BD1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24DF5A6-6709-4FBC-B549-EAD4EB741485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113515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477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477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AE0246-0C5D-4021-9A55-CA4A7A6516F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4CF486F-A988-4DDF-861E-73D5BC55D007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167731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7850" y="0"/>
            <a:ext cx="7989888" cy="76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3434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671FBE-6701-440F-998F-FD5BE465F54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F87A8B-1C99-4B5E-A442-24392ACC06B4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NUE Meeting</a:t>
            </a:r>
          </a:p>
        </p:txBody>
      </p:sp>
    </p:spTree>
    <p:extLst>
      <p:ext uri="{BB962C8B-B14F-4D97-AF65-F5344CB8AC3E}">
        <p14:creationId xmlns:p14="http://schemas.microsoft.com/office/powerpoint/2010/main" val="269446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A8B5F-44C4-4204-9980-6DEB4EC5AF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06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3783-557C-45EC-9F25-D736CB1F7B3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2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0F32-312E-4540-92FF-62B3572AD47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4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2C8AB-2CA7-4FBA-96D3-5ABA2FEE43B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58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6FB7-B318-4D0B-8FCA-64179955B74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67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27E3-64E1-44C5-9603-01E82E5AE6B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904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8B4A-27FB-4CC5-BBBB-B5D8641822B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625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253E82E-6144-4F5A-9DA0-9684F3D7190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B2B2B2"/>
                </a:solidFill>
              </a:defRPr>
            </a:lvl1pPr>
          </a:lstStyle>
          <a:p>
            <a:fld id="{65EC7EB1-3883-440D-8F22-5FB18A9810DB}" type="slidenum">
              <a:rPr lang="en-US" smtClean="0">
                <a:latin typeface="Tahoma" pitchFamily="34" charset="0"/>
              </a:rPr>
              <a:pPr/>
              <a:t>‹N°›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839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215" name="Picture 23" descr="brutus_2"/>
          <p:cNvPicPr>
            <a:picLocks noChangeAspect="1" noChangeArrowheads="1"/>
          </p:cNvPicPr>
          <p:nvPr userDrawn="1"/>
        </p:nvPicPr>
        <p:blipFill>
          <a:blip r:embed="rId14">
            <a:lum bright="6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114550"/>
            <a:ext cx="24749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6070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0"/>
            <a:ext cx="79898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B2B2B2"/>
                </a:solidFill>
              </a:defRPr>
            </a:lvl1pPr>
          </a:lstStyle>
          <a:p>
            <a:fld id="{0418716B-D5F5-4429-8CEC-E89CD6C084B4}" type="datetime1">
              <a:rPr lang="en-US" smtClean="0">
                <a:latin typeface="Tahoma" pitchFamily="34" charset="0"/>
              </a:rPr>
              <a:pPr/>
              <a:t>8/6/2013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B2B2B2"/>
                </a:solidFill>
              </a:defRPr>
            </a:lvl1pPr>
          </a:lstStyle>
          <a:p>
            <a:r>
              <a:rPr lang="en-US" smtClean="0">
                <a:latin typeface="Tahoma" pitchFamily="34" charset="0"/>
              </a:rPr>
              <a:t>NUE Meeting</a:t>
            </a:r>
          </a:p>
        </p:txBody>
      </p:sp>
      <p:sp>
        <p:nvSpPr>
          <p:cNvPr id="8217" name="Rectangle 25"/>
          <p:cNvSpPr>
            <a:spLocks noChangeArrowheads="1"/>
          </p:cNvSpPr>
          <p:nvPr userDrawn="1"/>
        </p:nvSpPr>
        <p:spPr bwMode="auto">
          <a:xfrm>
            <a:off x="0" y="0"/>
            <a:ext cx="685800" cy="762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8210" name="Picture 18" descr="ohio-state-2_new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96838"/>
            <a:ext cx="604838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OARDC-Extension_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152400"/>
            <a:ext cx="411163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9" name="Rectangle 27"/>
          <p:cNvSpPr>
            <a:spLocks noChangeArrowheads="1"/>
          </p:cNvSpPr>
          <p:nvPr userDrawn="1"/>
        </p:nvSpPr>
        <p:spPr bwMode="auto">
          <a:xfrm>
            <a:off x="0" y="762000"/>
            <a:ext cx="76200" cy="5867400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 userDrawn="1"/>
        </p:nvSpPr>
        <p:spPr bwMode="auto">
          <a:xfrm>
            <a:off x="9067800" y="762000"/>
            <a:ext cx="76200" cy="5867400"/>
          </a:xfrm>
          <a:prstGeom prst="rect">
            <a:avLst/>
          </a:prstGeom>
          <a:solidFill>
            <a:srgbClr val="8607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1" name="Freeform 29"/>
          <p:cNvSpPr>
            <a:spLocks/>
          </p:cNvSpPr>
          <p:nvPr userDrawn="1"/>
        </p:nvSpPr>
        <p:spPr bwMode="ltGray">
          <a:xfrm>
            <a:off x="0" y="5791200"/>
            <a:ext cx="1143000" cy="1057275"/>
          </a:xfrm>
          <a:custGeom>
            <a:avLst/>
            <a:gdLst>
              <a:gd name="T0" fmla="*/ 329 w 2135"/>
              <a:gd name="T1" fmla="*/ 66 h 1804"/>
              <a:gd name="T2" fmla="*/ 161 w 2135"/>
              <a:gd name="T3" fmla="*/ 30 h 1804"/>
              <a:gd name="T4" fmla="*/ 0 w 2135"/>
              <a:gd name="T5" fmla="*/ 0 h 1804"/>
              <a:gd name="T6" fmla="*/ 0 w 2135"/>
              <a:gd name="T7" fmla="*/ 12 h 1804"/>
              <a:gd name="T8" fmla="*/ 161 w 2135"/>
              <a:gd name="T9" fmla="*/ 42 h 1804"/>
              <a:gd name="T10" fmla="*/ 323 w 2135"/>
              <a:gd name="T11" fmla="*/ 78 h 1804"/>
              <a:gd name="T12" fmla="*/ 556 w 2135"/>
              <a:gd name="T13" fmla="*/ 150 h 1804"/>
              <a:gd name="T14" fmla="*/ 777 w 2135"/>
              <a:gd name="T15" fmla="*/ 245 h 1804"/>
              <a:gd name="T16" fmla="*/ 993 w 2135"/>
              <a:gd name="T17" fmla="*/ 365 h 1804"/>
              <a:gd name="T18" fmla="*/ 1196 w 2135"/>
              <a:gd name="T19" fmla="*/ 503 h 1804"/>
              <a:gd name="T20" fmla="*/ 1381 w 2135"/>
              <a:gd name="T21" fmla="*/ 653 h 1804"/>
              <a:gd name="T22" fmla="*/ 1555 w 2135"/>
              <a:gd name="T23" fmla="*/ 827 h 1804"/>
              <a:gd name="T24" fmla="*/ 1710 w 2135"/>
              <a:gd name="T25" fmla="*/ 1019 h 1804"/>
              <a:gd name="T26" fmla="*/ 1854 w 2135"/>
              <a:gd name="T27" fmla="*/ 1229 h 1804"/>
              <a:gd name="T28" fmla="*/ 1937 w 2135"/>
              <a:gd name="T29" fmla="*/ 1366 h 1804"/>
              <a:gd name="T30" fmla="*/ 2009 w 2135"/>
              <a:gd name="T31" fmla="*/ 1510 h 1804"/>
              <a:gd name="T32" fmla="*/ 2069 w 2135"/>
              <a:gd name="T33" fmla="*/ 1654 h 1804"/>
              <a:gd name="T34" fmla="*/ 2123 w 2135"/>
              <a:gd name="T35" fmla="*/ 1804 h 1804"/>
              <a:gd name="T36" fmla="*/ 2135 w 2135"/>
              <a:gd name="T37" fmla="*/ 1804 h 1804"/>
              <a:gd name="T38" fmla="*/ 2081 w 2135"/>
              <a:gd name="T39" fmla="*/ 1654 h 1804"/>
              <a:gd name="T40" fmla="*/ 2021 w 2135"/>
              <a:gd name="T41" fmla="*/ 1510 h 1804"/>
              <a:gd name="T42" fmla="*/ 1949 w 2135"/>
              <a:gd name="T43" fmla="*/ 1366 h 1804"/>
              <a:gd name="T44" fmla="*/ 1866 w 2135"/>
              <a:gd name="T45" fmla="*/ 1223 h 1804"/>
              <a:gd name="T46" fmla="*/ 1722 w 2135"/>
              <a:gd name="T47" fmla="*/ 1013 h 1804"/>
              <a:gd name="T48" fmla="*/ 1561 w 2135"/>
              <a:gd name="T49" fmla="*/ 821 h 1804"/>
              <a:gd name="T50" fmla="*/ 1387 w 2135"/>
              <a:gd name="T51" fmla="*/ 647 h 1804"/>
              <a:gd name="T52" fmla="*/ 1202 w 2135"/>
              <a:gd name="T53" fmla="*/ 491 h 1804"/>
              <a:gd name="T54" fmla="*/ 999 w 2135"/>
              <a:gd name="T55" fmla="*/ 353 h 1804"/>
              <a:gd name="T56" fmla="*/ 783 w 2135"/>
              <a:gd name="T57" fmla="*/ 239 h 1804"/>
              <a:gd name="T58" fmla="*/ 562 w 2135"/>
              <a:gd name="T59" fmla="*/ 138 h 1804"/>
              <a:gd name="T60" fmla="*/ 329 w 2135"/>
              <a:gd name="T61" fmla="*/ 66 h 1804"/>
              <a:gd name="T62" fmla="*/ 329 w 2135"/>
              <a:gd name="T63" fmla="*/ 66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5" h="1804">
                <a:moveTo>
                  <a:pt x="329" y="66"/>
                </a:moveTo>
                <a:lnTo>
                  <a:pt x="161" y="30"/>
                </a:lnTo>
                <a:lnTo>
                  <a:pt x="0" y="0"/>
                </a:lnTo>
                <a:lnTo>
                  <a:pt x="0" y="12"/>
                </a:lnTo>
                <a:lnTo>
                  <a:pt x="161" y="42"/>
                </a:lnTo>
                <a:lnTo>
                  <a:pt x="323" y="78"/>
                </a:lnTo>
                <a:lnTo>
                  <a:pt x="556" y="150"/>
                </a:lnTo>
                <a:lnTo>
                  <a:pt x="777" y="245"/>
                </a:lnTo>
                <a:lnTo>
                  <a:pt x="993" y="365"/>
                </a:lnTo>
                <a:lnTo>
                  <a:pt x="1196" y="503"/>
                </a:lnTo>
                <a:lnTo>
                  <a:pt x="1381" y="653"/>
                </a:lnTo>
                <a:lnTo>
                  <a:pt x="1555" y="827"/>
                </a:lnTo>
                <a:lnTo>
                  <a:pt x="1710" y="1019"/>
                </a:lnTo>
                <a:lnTo>
                  <a:pt x="1854" y="1229"/>
                </a:lnTo>
                <a:lnTo>
                  <a:pt x="1937" y="1366"/>
                </a:lnTo>
                <a:lnTo>
                  <a:pt x="2009" y="1510"/>
                </a:lnTo>
                <a:lnTo>
                  <a:pt x="2069" y="1654"/>
                </a:lnTo>
                <a:lnTo>
                  <a:pt x="2123" y="1804"/>
                </a:lnTo>
                <a:lnTo>
                  <a:pt x="2135" y="1804"/>
                </a:lnTo>
                <a:lnTo>
                  <a:pt x="2081" y="1654"/>
                </a:lnTo>
                <a:lnTo>
                  <a:pt x="2021" y="1510"/>
                </a:lnTo>
                <a:lnTo>
                  <a:pt x="1949" y="1366"/>
                </a:lnTo>
                <a:lnTo>
                  <a:pt x="1866" y="1223"/>
                </a:lnTo>
                <a:lnTo>
                  <a:pt x="1722" y="1013"/>
                </a:lnTo>
                <a:lnTo>
                  <a:pt x="1561" y="821"/>
                </a:lnTo>
                <a:lnTo>
                  <a:pt x="1387" y="647"/>
                </a:lnTo>
                <a:lnTo>
                  <a:pt x="1202" y="491"/>
                </a:lnTo>
                <a:lnTo>
                  <a:pt x="999" y="353"/>
                </a:lnTo>
                <a:lnTo>
                  <a:pt x="783" y="239"/>
                </a:lnTo>
                <a:lnTo>
                  <a:pt x="562" y="138"/>
                </a:lnTo>
                <a:lnTo>
                  <a:pt x="329" y="66"/>
                </a:lnTo>
                <a:lnTo>
                  <a:pt x="329" y="66"/>
                </a:lnTo>
                <a:close/>
              </a:path>
            </a:pathLst>
          </a:custGeom>
          <a:gradFill rotWithShape="0">
            <a:gsLst>
              <a:gs pos="0">
                <a:srgbClr val="860704"/>
              </a:gs>
              <a:gs pos="50000">
                <a:srgbClr val="B2B2B2"/>
              </a:gs>
              <a:gs pos="100000">
                <a:srgbClr val="86070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3" name="Freeform 31"/>
          <p:cNvSpPr>
            <a:spLocks/>
          </p:cNvSpPr>
          <p:nvPr userDrawn="1"/>
        </p:nvSpPr>
        <p:spPr bwMode="ltGray">
          <a:xfrm>
            <a:off x="0" y="5924550"/>
            <a:ext cx="931863" cy="923925"/>
          </a:xfrm>
          <a:custGeom>
            <a:avLst/>
            <a:gdLst>
              <a:gd name="T0" fmla="*/ 1640 w 1745"/>
              <a:gd name="T1" fmla="*/ 1377 h 1577"/>
              <a:gd name="T2" fmla="*/ 1692 w 1745"/>
              <a:gd name="T3" fmla="*/ 1479 h 1577"/>
              <a:gd name="T4" fmla="*/ 1732 w 1745"/>
              <a:gd name="T5" fmla="*/ 1577 h 1577"/>
              <a:gd name="T6" fmla="*/ 1745 w 1745"/>
              <a:gd name="T7" fmla="*/ 1577 h 1577"/>
              <a:gd name="T8" fmla="*/ 1703 w 1745"/>
              <a:gd name="T9" fmla="*/ 1469 h 1577"/>
              <a:gd name="T10" fmla="*/ 1649 w 1745"/>
              <a:gd name="T11" fmla="*/ 1367 h 1577"/>
              <a:gd name="T12" fmla="*/ 1535 w 1745"/>
              <a:gd name="T13" fmla="*/ 1157 h 1577"/>
              <a:gd name="T14" fmla="*/ 1395 w 1745"/>
              <a:gd name="T15" fmla="*/ 951 h 1577"/>
              <a:gd name="T16" fmla="*/ 1236 w 1745"/>
              <a:gd name="T17" fmla="*/ 756 h 1577"/>
              <a:gd name="T18" fmla="*/ 1061 w 1745"/>
              <a:gd name="T19" fmla="*/ 582 h 1577"/>
              <a:gd name="T20" fmla="*/ 876 w 1745"/>
              <a:gd name="T21" fmla="*/ 426 h 1577"/>
              <a:gd name="T22" fmla="*/ 672 w 1745"/>
              <a:gd name="T23" fmla="*/ 294 h 1577"/>
              <a:gd name="T24" fmla="*/ 455 w 1745"/>
              <a:gd name="T25" fmla="*/ 174 h 1577"/>
              <a:gd name="T26" fmla="*/ 234 w 1745"/>
              <a:gd name="T27" fmla="*/ 78 h 1577"/>
              <a:gd name="T28" fmla="*/ 0 w 1745"/>
              <a:gd name="T29" fmla="*/ 0 h 1577"/>
              <a:gd name="T30" fmla="*/ 0 w 1745"/>
              <a:gd name="T31" fmla="*/ 12 h 1577"/>
              <a:gd name="T32" fmla="*/ 222 w 1745"/>
              <a:gd name="T33" fmla="*/ 89 h 1577"/>
              <a:gd name="T34" fmla="*/ 446 w 1745"/>
              <a:gd name="T35" fmla="*/ 185 h 1577"/>
              <a:gd name="T36" fmla="*/ 662 w 1745"/>
              <a:gd name="T37" fmla="*/ 305 h 1577"/>
              <a:gd name="T38" fmla="*/ 866 w 1745"/>
              <a:gd name="T39" fmla="*/ 437 h 1577"/>
              <a:gd name="T40" fmla="*/ 1052 w 1745"/>
              <a:gd name="T41" fmla="*/ 593 h 1577"/>
              <a:gd name="T42" fmla="*/ 1226 w 1745"/>
              <a:gd name="T43" fmla="*/ 767 h 1577"/>
              <a:gd name="T44" fmla="*/ 1385 w 1745"/>
              <a:gd name="T45" fmla="*/ 960 h 1577"/>
              <a:gd name="T46" fmla="*/ 1526 w 1745"/>
              <a:gd name="T47" fmla="*/ 1167 h 1577"/>
              <a:gd name="T48" fmla="*/ 1640 w 1745"/>
              <a:gd name="T49" fmla="*/ 1377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5" h="1577">
                <a:moveTo>
                  <a:pt x="1640" y="1377"/>
                </a:moveTo>
                <a:lnTo>
                  <a:pt x="1692" y="1479"/>
                </a:lnTo>
                <a:lnTo>
                  <a:pt x="1732" y="1577"/>
                </a:lnTo>
                <a:lnTo>
                  <a:pt x="1745" y="1577"/>
                </a:lnTo>
                <a:lnTo>
                  <a:pt x="1703" y="1469"/>
                </a:lnTo>
                <a:lnTo>
                  <a:pt x="1649" y="1367"/>
                </a:lnTo>
                <a:lnTo>
                  <a:pt x="1535" y="1157"/>
                </a:lnTo>
                <a:lnTo>
                  <a:pt x="1395" y="951"/>
                </a:lnTo>
                <a:lnTo>
                  <a:pt x="1236" y="756"/>
                </a:lnTo>
                <a:lnTo>
                  <a:pt x="1061" y="582"/>
                </a:lnTo>
                <a:lnTo>
                  <a:pt x="876" y="426"/>
                </a:lnTo>
                <a:lnTo>
                  <a:pt x="672" y="294"/>
                </a:lnTo>
                <a:lnTo>
                  <a:pt x="455" y="174"/>
                </a:lnTo>
                <a:lnTo>
                  <a:pt x="234" y="78"/>
                </a:lnTo>
                <a:lnTo>
                  <a:pt x="0" y="0"/>
                </a:lnTo>
                <a:lnTo>
                  <a:pt x="0" y="12"/>
                </a:lnTo>
                <a:lnTo>
                  <a:pt x="222" y="89"/>
                </a:lnTo>
                <a:lnTo>
                  <a:pt x="446" y="185"/>
                </a:lnTo>
                <a:lnTo>
                  <a:pt x="662" y="305"/>
                </a:lnTo>
                <a:lnTo>
                  <a:pt x="866" y="437"/>
                </a:lnTo>
                <a:lnTo>
                  <a:pt x="1052" y="593"/>
                </a:lnTo>
                <a:lnTo>
                  <a:pt x="1226" y="767"/>
                </a:lnTo>
                <a:lnTo>
                  <a:pt x="1385" y="960"/>
                </a:lnTo>
                <a:lnTo>
                  <a:pt x="1526" y="1167"/>
                </a:lnTo>
                <a:lnTo>
                  <a:pt x="1640" y="1377"/>
                </a:lnTo>
                <a:close/>
              </a:path>
            </a:pathLst>
          </a:custGeom>
          <a:gradFill rotWithShape="0">
            <a:gsLst>
              <a:gs pos="0">
                <a:srgbClr val="860704"/>
              </a:gs>
              <a:gs pos="50000">
                <a:srgbClr val="B2B2B2"/>
              </a:gs>
              <a:gs pos="100000">
                <a:srgbClr val="86070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4" name="Freeform 32"/>
          <p:cNvSpPr>
            <a:spLocks/>
          </p:cNvSpPr>
          <p:nvPr userDrawn="1"/>
        </p:nvSpPr>
        <p:spPr bwMode="ltGray">
          <a:xfrm>
            <a:off x="0" y="5811838"/>
            <a:ext cx="931863" cy="1036637"/>
          </a:xfrm>
          <a:custGeom>
            <a:avLst/>
            <a:gdLst>
              <a:gd name="T0" fmla="*/ 0 w 1745"/>
              <a:gd name="T1" fmla="*/ 0 h 1768"/>
              <a:gd name="T2" fmla="*/ 0 w 1745"/>
              <a:gd name="T3" fmla="*/ 12 h 1768"/>
              <a:gd name="T4" fmla="*/ 210 w 1745"/>
              <a:gd name="T5" fmla="*/ 88 h 1768"/>
              <a:gd name="T6" fmla="*/ 426 w 1745"/>
              <a:gd name="T7" fmla="*/ 190 h 1768"/>
              <a:gd name="T8" fmla="*/ 630 w 1745"/>
              <a:gd name="T9" fmla="*/ 304 h 1768"/>
              <a:gd name="T10" fmla="*/ 818 w 1745"/>
              <a:gd name="T11" fmla="*/ 442 h 1768"/>
              <a:gd name="T12" fmla="*/ 998 w 1745"/>
              <a:gd name="T13" fmla="*/ 592 h 1768"/>
              <a:gd name="T14" fmla="*/ 1164 w 1745"/>
              <a:gd name="T15" fmla="*/ 766 h 1768"/>
              <a:gd name="T16" fmla="*/ 1310 w 1745"/>
              <a:gd name="T17" fmla="*/ 942 h 1768"/>
              <a:gd name="T18" fmla="*/ 1454 w 1745"/>
              <a:gd name="T19" fmla="*/ 1146 h 1768"/>
              <a:gd name="T20" fmla="*/ 1536 w 1745"/>
              <a:gd name="T21" fmla="*/ 1298 h 1768"/>
              <a:gd name="T22" fmla="*/ 1614 w 1745"/>
              <a:gd name="T23" fmla="*/ 1456 h 1768"/>
              <a:gd name="T24" fmla="*/ 1682 w 1745"/>
              <a:gd name="T25" fmla="*/ 1616 h 1768"/>
              <a:gd name="T26" fmla="*/ 1733 w 1745"/>
              <a:gd name="T27" fmla="*/ 1768 h 1768"/>
              <a:gd name="T28" fmla="*/ 1745 w 1745"/>
              <a:gd name="T29" fmla="*/ 1768 h 1768"/>
              <a:gd name="T30" fmla="*/ 1691 w 1745"/>
              <a:gd name="T31" fmla="*/ 1606 h 1768"/>
              <a:gd name="T32" fmla="*/ 1623 w 1745"/>
              <a:gd name="T33" fmla="*/ 1445 h 1768"/>
              <a:gd name="T34" fmla="*/ 1547 w 1745"/>
              <a:gd name="T35" fmla="*/ 1288 h 1768"/>
              <a:gd name="T36" fmla="*/ 1463 w 1745"/>
              <a:gd name="T37" fmla="*/ 1136 h 1768"/>
              <a:gd name="T38" fmla="*/ 1320 w 1745"/>
              <a:gd name="T39" fmla="*/ 932 h 1768"/>
              <a:gd name="T40" fmla="*/ 1173 w 1745"/>
              <a:gd name="T41" fmla="*/ 755 h 1768"/>
              <a:gd name="T42" fmla="*/ 1008 w 1745"/>
              <a:gd name="T43" fmla="*/ 581 h 1768"/>
              <a:gd name="T44" fmla="*/ 827 w 1745"/>
              <a:gd name="T45" fmla="*/ 431 h 1768"/>
              <a:gd name="T46" fmla="*/ 642 w 1745"/>
              <a:gd name="T47" fmla="*/ 293 h 1768"/>
              <a:gd name="T48" fmla="*/ 437 w 1745"/>
              <a:gd name="T49" fmla="*/ 179 h 1768"/>
              <a:gd name="T50" fmla="*/ 222 w 1745"/>
              <a:gd name="T51" fmla="*/ 78 h 1768"/>
              <a:gd name="T52" fmla="*/ 0 w 1745"/>
              <a:gd name="T53" fmla="*/ 0 h 1768"/>
              <a:gd name="T54" fmla="*/ 0 w 1745"/>
              <a:gd name="T55" fmla="*/ 0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45" h="1768">
                <a:moveTo>
                  <a:pt x="0" y="0"/>
                </a:moveTo>
                <a:lnTo>
                  <a:pt x="0" y="12"/>
                </a:lnTo>
                <a:lnTo>
                  <a:pt x="210" y="88"/>
                </a:lnTo>
                <a:lnTo>
                  <a:pt x="426" y="190"/>
                </a:lnTo>
                <a:lnTo>
                  <a:pt x="630" y="304"/>
                </a:lnTo>
                <a:lnTo>
                  <a:pt x="818" y="442"/>
                </a:lnTo>
                <a:lnTo>
                  <a:pt x="998" y="592"/>
                </a:lnTo>
                <a:lnTo>
                  <a:pt x="1164" y="766"/>
                </a:lnTo>
                <a:lnTo>
                  <a:pt x="1310" y="942"/>
                </a:lnTo>
                <a:lnTo>
                  <a:pt x="1454" y="1146"/>
                </a:lnTo>
                <a:lnTo>
                  <a:pt x="1536" y="1298"/>
                </a:lnTo>
                <a:lnTo>
                  <a:pt x="1614" y="1456"/>
                </a:lnTo>
                <a:lnTo>
                  <a:pt x="1682" y="1616"/>
                </a:lnTo>
                <a:lnTo>
                  <a:pt x="1733" y="1768"/>
                </a:lnTo>
                <a:lnTo>
                  <a:pt x="1745" y="1768"/>
                </a:lnTo>
                <a:lnTo>
                  <a:pt x="1691" y="1606"/>
                </a:lnTo>
                <a:lnTo>
                  <a:pt x="1623" y="1445"/>
                </a:lnTo>
                <a:lnTo>
                  <a:pt x="1547" y="1288"/>
                </a:lnTo>
                <a:lnTo>
                  <a:pt x="1463" y="1136"/>
                </a:lnTo>
                <a:lnTo>
                  <a:pt x="1320" y="932"/>
                </a:lnTo>
                <a:lnTo>
                  <a:pt x="1173" y="755"/>
                </a:lnTo>
                <a:lnTo>
                  <a:pt x="1008" y="581"/>
                </a:lnTo>
                <a:lnTo>
                  <a:pt x="827" y="431"/>
                </a:lnTo>
                <a:lnTo>
                  <a:pt x="642" y="293"/>
                </a:lnTo>
                <a:lnTo>
                  <a:pt x="437" y="179"/>
                </a:lnTo>
                <a:lnTo>
                  <a:pt x="222" y="7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60704"/>
              </a:gs>
              <a:gs pos="50000">
                <a:srgbClr val="B2B2B2"/>
              </a:gs>
              <a:gs pos="100000">
                <a:srgbClr val="86070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5" name="Oval 33"/>
          <p:cNvSpPr>
            <a:spLocks noChangeArrowheads="1"/>
          </p:cNvSpPr>
          <p:nvPr userDrawn="1"/>
        </p:nvSpPr>
        <p:spPr bwMode="ltGray">
          <a:xfrm>
            <a:off x="228600" y="6008688"/>
            <a:ext cx="74613" cy="74612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100000">
                <a:srgbClr val="860704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6" name="Oval 34"/>
          <p:cNvSpPr>
            <a:spLocks noChangeArrowheads="1"/>
          </p:cNvSpPr>
          <p:nvPr userDrawn="1"/>
        </p:nvSpPr>
        <p:spPr bwMode="ltGray">
          <a:xfrm>
            <a:off x="992188" y="6511925"/>
            <a:ext cx="74612" cy="74613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100000">
                <a:srgbClr val="86070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27" name="Oval 35"/>
          <p:cNvSpPr>
            <a:spLocks noChangeArrowheads="1"/>
          </p:cNvSpPr>
          <p:nvPr userDrawn="1"/>
        </p:nvSpPr>
        <p:spPr bwMode="ltGray">
          <a:xfrm>
            <a:off x="468313" y="6084888"/>
            <a:ext cx="74612" cy="74612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100000">
                <a:srgbClr val="860704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4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B2B2B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60704"/>
        </a:buClr>
        <a:buFont typeface="Wingdings" pitchFamily="2" charset="2"/>
        <a:buBlip>
          <a:blip r:embed="rId17"/>
        </a:buBlip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" y="2924945"/>
            <a:ext cx="7339037" cy="2232248"/>
          </a:xfrm>
          <a:noFill/>
        </p:spPr>
        <p:txBody>
          <a:bodyPr anchor="t"/>
          <a:lstStyle/>
          <a:p>
            <a:pPr algn="l" eaLnBrk="1" hangingPunct="1"/>
            <a:r>
              <a:rPr lang="en-US" sz="3200" dirty="0"/>
              <a:t>A Meta-Analysis on Sensors Readings from the 2006-2009 North-American Regional Corn Trial</a:t>
            </a:r>
            <a:endParaRPr lang="fr-CA" sz="32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4" y="4581128"/>
            <a:ext cx="7921451" cy="1249363"/>
          </a:xfrm>
          <a:noFill/>
        </p:spPr>
        <p:txBody>
          <a:bodyPr/>
          <a:lstStyle/>
          <a:p>
            <a:pPr algn="l" eaLnBrk="1" hangingPunct="1"/>
            <a:r>
              <a:rPr lang="fr-CA" sz="2400" b="1" dirty="0" smtClean="0">
                <a:solidFill>
                  <a:schemeClr val="bg2"/>
                </a:solidFill>
              </a:rPr>
              <a:t>Nicolas Tremblay, </a:t>
            </a:r>
            <a:r>
              <a:rPr lang="fr-CA" sz="2400" b="1" dirty="0">
                <a:solidFill>
                  <a:schemeClr val="bg2"/>
                </a:solidFill>
              </a:rPr>
              <a:t>M.Y. </a:t>
            </a:r>
            <a:r>
              <a:rPr lang="fr-CA" sz="2400" b="1" dirty="0" smtClean="0">
                <a:solidFill>
                  <a:schemeClr val="bg2"/>
                </a:solidFill>
              </a:rPr>
              <a:t>Bouroubi</a:t>
            </a:r>
          </a:p>
          <a:p>
            <a:pPr algn="l" eaLnBrk="1" hangingPunct="1"/>
            <a:r>
              <a:rPr lang="fr-CA" sz="2400" dirty="0" smtClean="0">
                <a:solidFill>
                  <a:schemeClr val="bg2"/>
                </a:solidFill>
              </a:rPr>
              <a:t>C</a:t>
            </a:r>
            <a:r>
              <a:rPr lang="fr-CA" sz="2400" dirty="0">
                <a:solidFill>
                  <a:schemeClr val="bg2"/>
                </a:solidFill>
              </a:rPr>
              <a:t>. Bélec, R. Mullen, N. </a:t>
            </a:r>
            <a:r>
              <a:rPr lang="fr-CA" sz="2400" dirty="0" err="1">
                <a:solidFill>
                  <a:schemeClr val="bg2"/>
                </a:solidFill>
              </a:rPr>
              <a:t>Kitchen</a:t>
            </a:r>
            <a:r>
              <a:rPr lang="fr-CA" sz="2400" dirty="0">
                <a:solidFill>
                  <a:schemeClr val="bg2"/>
                </a:solidFill>
              </a:rPr>
              <a:t>, W. </a:t>
            </a:r>
            <a:r>
              <a:rPr lang="fr-CA" sz="2400" dirty="0" err="1">
                <a:solidFill>
                  <a:schemeClr val="bg2"/>
                </a:solidFill>
              </a:rPr>
              <a:t>Thomason</a:t>
            </a:r>
            <a:r>
              <a:rPr lang="fr-CA" sz="2400" dirty="0">
                <a:solidFill>
                  <a:schemeClr val="bg2"/>
                </a:solidFill>
              </a:rPr>
              <a:t>, S. Ebelhar, D. Mengel, B. Raun, D. Francis, E.D. </a:t>
            </a:r>
            <a:r>
              <a:rPr lang="fr-CA" sz="2400" dirty="0" err="1">
                <a:solidFill>
                  <a:schemeClr val="bg2"/>
                </a:solidFill>
              </a:rPr>
              <a:t>Vories</a:t>
            </a:r>
            <a:r>
              <a:rPr lang="fr-CA" sz="2400" dirty="0">
                <a:solidFill>
                  <a:schemeClr val="bg2"/>
                </a:solidFill>
              </a:rPr>
              <a:t>, and I. Ortiz-</a:t>
            </a:r>
            <a:r>
              <a:rPr lang="fr-CA" sz="2400" dirty="0" err="1">
                <a:solidFill>
                  <a:schemeClr val="bg2"/>
                </a:solidFill>
              </a:rPr>
              <a:t>Monasterio</a:t>
            </a:r>
            <a:endParaRPr lang="fr-CA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tremblayna\Documents\~Data\Articles scientifiques\Publiés\2012\NARCT (AJ)\Soumission à Agronomy Journal\Version 3\Documents préparatoires à version 3\Fig7_fin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45493"/>
            <a:ext cx="67691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fr-CA" dirty="0"/>
              <a:t>I</a:t>
            </a:r>
            <a:r>
              <a:rPr lang="fr-CA" dirty="0" smtClean="0"/>
              <a:t>n-</a:t>
            </a:r>
            <a:r>
              <a:rPr lang="fr-CA" dirty="0" err="1" smtClean="0"/>
              <a:t>season</a:t>
            </a:r>
            <a:r>
              <a:rPr lang="fr-CA" dirty="0" smtClean="0"/>
              <a:t> N vs Textures</a:t>
            </a:r>
            <a:endParaRPr lang="en-CA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0" y="485775"/>
            <a:ext cx="9108504" cy="1143000"/>
          </a:xfrm>
        </p:spPr>
        <p:txBody>
          <a:bodyPr/>
          <a:lstStyle/>
          <a:p>
            <a:r>
              <a:rPr lang="fr-CA" dirty="0" smtClean="0"/>
              <a:t>In-</a:t>
            </a:r>
            <a:r>
              <a:rPr lang="fr-CA" dirty="0" err="1" smtClean="0"/>
              <a:t>Season</a:t>
            </a:r>
            <a:r>
              <a:rPr lang="fr-CA" dirty="0" smtClean="0"/>
              <a:t> N vs </a:t>
            </a:r>
            <a:r>
              <a:rPr lang="fr-CA" dirty="0" err="1"/>
              <a:t>W</a:t>
            </a:r>
            <a:r>
              <a:rPr lang="fr-CA" dirty="0" err="1" smtClean="0"/>
              <a:t>eather</a:t>
            </a:r>
            <a:endParaRPr lang="en-CA" dirty="0" smtClean="0"/>
          </a:p>
        </p:txBody>
      </p:sp>
      <p:pic>
        <p:nvPicPr>
          <p:cNvPr id="17412" name="Picture 2" descr="C:\Users\tremblayna\Documents\~Data\Articles scientifiques\Publiés\2012\NARCT (AJ)\Soumission à Agronomy Journal\Version 3\Documents préparatoires à version 3\Fig8_fina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3238"/>
            <a:ext cx="5832574" cy="45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tremblayna\Documents\~Data\Articles scientifiques\Publiés\2012\NARCT (AJ)\Soumission à Agronomy Journal\Version 3\Documents préparatoires à version 3\Fig8_fina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12" y="1340768"/>
            <a:ext cx="5842992" cy="465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haut 2"/>
          <p:cNvSpPr/>
          <p:nvPr/>
        </p:nvSpPr>
        <p:spPr>
          <a:xfrm>
            <a:off x="395536" y="3717032"/>
            <a:ext cx="3024336" cy="720080"/>
          </a:xfrm>
          <a:prstGeom prst="up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CHU</a:t>
            </a:r>
            <a:endParaRPr lang="en-CA" dirty="0"/>
          </a:p>
        </p:txBody>
      </p:sp>
      <p:sp>
        <p:nvSpPr>
          <p:cNvPr id="7" name="Flèche vers le haut 6"/>
          <p:cNvSpPr/>
          <p:nvPr/>
        </p:nvSpPr>
        <p:spPr>
          <a:xfrm>
            <a:off x="5076056" y="5877272"/>
            <a:ext cx="3024336" cy="720080"/>
          </a:xfrm>
          <a:prstGeom prst="up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Rain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7826E-6 L -0.30312 -0.234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1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 rot="16200000">
            <a:off x="-1769268" y="3157698"/>
            <a:ext cx="6192688" cy="1143000"/>
          </a:xfrm>
        </p:spPr>
        <p:txBody>
          <a:bodyPr/>
          <a:lstStyle/>
          <a:p>
            <a:r>
              <a:rPr lang="fr-CA" sz="3600" b="1" dirty="0" smtClean="0"/>
              <a:t>Interaction</a:t>
            </a:r>
            <a:r>
              <a:rPr lang="fr-CA" sz="3600" dirty="0" smtClean="0"/>
              <a:t> texture * </a:t>
            </a:r>
            <a:r>
              <a:rPr lang="fr-CA" sz="3600" dirty="0" err="1" smtClean="0"/>
              <a:t>rain</a:t>
            </a:r>
            <a:endParaRPr lang="en-CA" sz="3600" dirty="0" smtClean="0"/>
          </a:p>
        </p:txBody>
      </p:sp>
      <p:sp>
        <p:nvSpPr>
          <p:cNvPr id="18435" name="ZoneTexte 1"/>
          <p:cNvSpPr txBox="1">
            <a:spLocks noChangeArrowheads="1"/>
          </p:cNvSpPr>
          <p:nvPr/>
        </p:nvSpPr>
        <p:spPr bwMode="auto">
          <a:xfrm>
            <a:off x="6386513" y="1916832"/>
            <a:ext cx="2460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sz="2400" dirty="0" smtClean="0"/>
              <a:t>Medium textures</a:t>
            </a:r>
            <a:endParaRPr lang="en-CA" sz="2400" dirty="0"/>
          </a:p>
        </p:txBody>
      </p:sp>
      <p:sp>
        <p:nvSpPr>
          <p:cNvPr id="18436" name="ZoneTexte 4"/>
          <p:cNvSpPr txBox="1">
            <a:spLocks noChangeArrowheads="1"/>
          </p:cNvSpPr>
          <p:nvPr/>
        </p:nvSpPr>
        <p:spPr bwMode="auto">
          <a:xfrm>
            <a:off x="6588224" y="5127575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sz="2400" dirty="0" smtClean="0"/>
              <a:t>Fine textures</a:t>
            </a:r>
            <a:endParaRPr lang="en-CA" sz="2400" dirty="0"/>
          </a:p>
        </p:txBody>
      </p:sp>
      <p:pic>
        <p:nvPicPr>
          <p:cNvPr id="18437" name="Picture 2" descr="C:\Users\tremblayna\Documents\~Data\Articles scientifiques\Publiés\2012\NARCT (AJ)\Soumission à Agronomy Journal\Version 3\Documents préparatoires à version 3\Fig9_fina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99" y="692696"/>
            <a:ext cx="3953793" cy="625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2891" y="3818549"/>
            <a:ext cx="7152235" cy="303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fr-CA" dirty="0" smtClean="0"/>
              <a:t>Publication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Tremblay, N., M.Y. Bouroubi, C. Bélec, R. Mullen, N. Kitchen, W. Thomason, S. Ebelhar, D. Mengel, B. Raun, D. Francis, E.D. </a:t>
            </a:r>
            <a:r>
              <a:rPr lang="en-CA" sz="2800" dirty="0" err="1"/>
              <a:t>Vories</a:t>
            </a:r>
            <a:r>
              <a:rPr lang="en-CA" sz="2800" dirty="0"/>
              <a:t>, and I. Ortiz-</a:t>
            </a:r>
            <a:r>
              <a:rPr lang="en-CA" sz="2800" dirty="0" err="1"/>
              <a:t>Monasterio</a:t>
            </a:r>
            <a:r>
              <a:rPr lang="en-CA" sz="2800" dirty="0"/>
              <a:t>. 2012. Corn Response to Nitrogen is Influenced by Soil Texture and Weather. </a:t>
            </a:r>
            <a:r>
              <a:rPr lang="en-CA" sz="2800" b="1" dirty="0"/>
              <a:t>Agronomy Journal</a:t>
            </a:r>
            <a:r>
              <a:rPr lang="en-CA" sz="2800" dirty="0"/>
              <a:t> 104(6): 1658-1671.</a:t>
            </a:r>
          </a:p>
          <a:p>
            <a:endParaRPr lang="en-CA" sz="2800" dirty="0"/>
          </a:p>
          <a:p>
            <a:r>
              <a:rPr lang="en-CA" sz="2800" dirty="0"/>
              <a:t>https://www.agronomy.org/publications/aj/pdfs/104/6/1658</a:t>
            </a:r>
          </a:p>
        </p:txBody>
      </p:sp>
    </p:spTree>
    <p:extLst>
      <p:ext uri="{BB962C8B-B14F-4D97-AF65-F5344CB8AC3E}">
        <p14:creationId xmlns:p14="http://schemas.microsoft.com/office/powerpoint/2010/main" val="19389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fr-CA" sz="4800" dirty="0" err="1" smtClean="0"/>
              <a:t>Since</a:t>
            </a:r>
            <a:r>
              <a:rPr lang="fr-CA" sz="4800" dirty="0" smtClean="0"/>
              <a:t> </a:t>
            </a:r>
            <a:r>
              <a:rPr lang="fr-CA" sz="4800" dirty="0" err="1" smtClean="0"/>
              <a:t>then</a:t>
            </a:r>
            <a:r>
              <a:rPr lang="fr-CA" sz="4800" dirty="0" smtClean="0"/>
              <a:t>…</a:t>
            </a:r>
            <a:endParaRPr lang="en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fr-CA" sz="3600" dirty="0" smtClean="0"/>
              <a:t>Report </a:t>
            </a:r>
            <a:r>
              <a:rPr lang="fr-CA" sz="3600" dirty="0" err="1" smtClean="0"/>
              <a:t>from</a:t>
            </a:r>
            <a:r>
              <a:rPr lang="fr-CA" sz="3600" dirty="0" smtClean="0"/>
              <a:t> </a:t>
            </a:r>
            <a:r>
              <a:rPr lang="fr-CA" sz="3600" dirty="0" err="1" smtClean="0"/>
              <a:t>co-author</a:t>
            </a:r>
            <a:r>
              <a:rPr lang="fr-CA" sz="3600" dirty="0" smtClean="0"/>
              <a:t> Newell Kitchen to </a:t>
            </a:r>
            <a:r>
              <a:rPr lang="fr-CA" sz="3600" dirty="0" err="1" smtClean="0"/>
              <a:t>this</a:t>
            </a:r>
            <a:r>
              <a:rPr lang="fr-CA" sz="3600" dirty="0" smtClean="0"/>
              <a:t> group last </a:t>
            </a:r>
            <a:r>
              <a:rPr lang="fr-CA" sz="3600" dirty="0" err="1" smtClean="0"/>
              <a:t>year</a:t>
            </a:r>
            <a:endParaRPr lang="fr-CA" sz="3600" dirty="0" smtClean="0"/>
          </a:p>
          <a:p>
            <a:r>
              <a:rPr lang="fr-CA" sz="3600" dirty="0" smtClean="0"/>
              <a:t>New </a:t>
            </a:r>
            <a:r>
              <a:rPr lang="fr-CA" sz="3600" dirty="0" err="1" smtClean="0"/>
              <a:t>meta</a:t>
            </a:r>
            <a:r>
              <a:rPr lang="fr-CA" sz="3600" dirty="0" smtClean="0"/>
              <a:t>-analyses </a:t>
            </a:r>
            <a:r>
              <a:rPr lang="fr-CA" sz="3600" dirty="0" err="1" smtClean="0"/>
              <a:t>worked</a:t>
            </a:r>
            <a:r>
              <a:rPr lang="fr-CA" sz="3600" dirty="0" smtClean="0"/>
              <a:t> out </a:t>
            </a:r>
            <a:r>
              <a:rPr lang="fr-CA" sz="3600" dirty="0" err="1" smtClean="0"/>
              <a:t>from</a:t>
            </a:r>
            <a:r>
              <a:rPr lang="fr-CA" sz="3600" dirty="0" smtClean="0"/>
              <a:t> the </a:t>
            </a:r>
            <a:r>
              <a:rPr lang="fr-CA" sz="3600" dirty="0" err="1" smtClean="0"/>
              <a:t>same</a:t>
            </a:r>
            <a:r>
              <a:rPr lang="fr-CA" sz="3600" dirty="0" smtClean="0"/>
              <a:t> DB</a:t>
            </a:r>
          </a:p>
          <a:p>
            <a:pPr lvl="1"/>
            <a:r>
              <a:rPr lang="fr-CA" sz="3200" dirty="0" err="1" smtClean="0"/>
              <a:t>Sensor-based</a:t>
            </a:r>
            <a:r>
              <a:rPr lang="fr-CA" sz="3200" dirty="0" smtClean="0"/>
              <a:t> NSI</a:t>
            </a:r>
          </a:p>
          <a:p>
            <a:pPr lvl="1"/>
            <a:r>
              <a:rPr lang="fr-CA" sz="3200" dirty="0" smtClean="0"/>
              <a:t>Influence of SOM</a:t>
            </a:r>
          </a:p>
        </p:txBody>
      </p:sp>
    </p:spTree>
    <p:extLst>
      <p:ext uri="{BB962C8B-B14F-4D97-AF65-F5344CB8AC3E}">
        <p14:creationId xmlns:p14="http://schemas.microsoft.com/office/powerpoint/2010/main" val="11348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fr-CA" dirty="0" smtClean="0"/>
              <a:t>NSI distribution </a:t>
            </a:r>
            <a:r>
              <a:rPr lang="fr-CA" dirty="0"/>
              <a:t>(</a:t>
            </a:r>
            <a:r>
              <a:rPr lang="fr-CA" dirty="0" err="1"/>
              <a:t>Low</a:t>
            </a:r>
            <a:r>
              <a:rPr lang="fr-CA" dirty="0"/>
              <a:t> &lt; </a:t>
            </a:r>
            <a:r>
              <a:rPr lang="fr-CA" dirty="0" smtClean="0"/>
              <a:t>0.95 </a:t>
            </a:r>
            <a:r>
              <a:rPr lang="fr-CA" dirty="0"/>
              <a:t>&lt; High)</a:t>
            </a:r>
            <a:endParaRPr lang="en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1691680" y="1700808"/>
            <a:ext cx="5616624" cy="4806786"/>
            <a:chOff x="1691680" y="1700808"/>
            <a:chExt cx="5616624" cy="480678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97" t="8716" r="10419" b="35203"/>
            <a:stretch/>
          </p:blipFill>
          <p:spPr bwMode="auto">
            <a:xfrm>
              <a:off x="1691680" y="1700808"/>
              <a:ext cx="5616624" cy="480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à coins arrondis 2"/>
            <p:cNvSpPr/>
            <p:nvPr/>
          </p:nvSpPr>
          <p:spPr>
            <a:xfrm>
              <a:off x="5364088" y="2060848"/>
              <a:ext cx="1656184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729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fr-CA" dirty="0" smtClean="0"/>
              <a:t>NSI as a substitute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/>
          <a:stretch>
            <a:fillRect/>
          </a:stretch>
        </p:blipFill>
        <p:spPr bwMode="auto">
          <a:xfrm>
            <a:off x="1082774" y="1484784"/>
            <a:ext cx="6729586" cy="50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fr-CA" dirty="0" smtClean="0"/>
              <a:t>NSI as a </a:t>
            </a:r>
            <a:r>
              <a:rPr lang="fr-CA" dirty="0" err="1" smtClean="0"/>
              <a:t>Complement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to Texture and </a:t>
            </a:r>
            <a:r>
              <a:rPr lang="fr-CA" dirty="0" err="1" smtClean="0"/>
              <a:t>Rain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/>
          <a:stretch>
            <a:fillRect/>
          </a:stretch>
        </p:blipFill>
        <p:spPr bwMode="auto">
          <a:xfrm>
            <a:off x="4491390" y="2495346"/>
            <a:ext cx="5032300" cy="374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/>
          <a:stretch>
            <a:fillRect/>
          </a:stretch>
        </p:blipFill>
        <p:spPr bwMode="auto">
          <a:xfrm>
            <a:off x="-108520" y="2489791"/>
            <a:ext cx="5023698" cy="37161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5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</p:spPr>
        <p:txBody>
          <a:bodyPr/>
          <a:lstStyle/>
          <a:p>
            <a:r>
              <a:rPr lang="fr-CA" dirty="0" smtClean="0"/>
              <a:t>SOM (</a:t>
            </a:r>
            <a:r>
              <a:rPr lang="fr-CA" dirty="0" err="1"/>
              <a:t>Low</a:t>
            </a:r>
            <a:r>
              <a:rPr lang="fr-CA" dirty="0"/>
              <a:t> &lt; 2.5% &lt; High</a:t>
            </a:r>
            <a:r>
              <a:rPr lang="fr-CA" dirty="0" smtClean="0"/>
              <a:t>)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fr-CA" dirty="0" err="1" smtClean="0"/>
              <a:t>When</a:t>
            </a:r>
            <a:r>
              <a:rPr lang="fr-CA" dirty="0" smtClean="0"/>
              <a:t> do </a:t>
            </a:r>
            <a:r>
              <a:rPr lang="fr-CA" dirty="0" err="1" smtClean="0"/>
              <a:t>we</a:t>
            </a:r>
            <a:r>
              <a:rPr lang="fr-CA" dirty="0" smtClean="0"/>
              <a:t> have more </a:t>
            </a:r>
            <a:r>
              <a:rPr lang="fr-CA" dirty="0" err="1" smtClean="0"/>
              <a:t>effect</a:t>
            </a:r>
            <a:r>
              <a:rPr lang="fr-CA" dirty="0" smtClean="0"/>
              <a:t> of N?</a:t>
            </a:r>
          </a:p>
          <a:p>
            <a:pPr lvl="1"/>
            <a:r>
              <a:rPr lang="fr-CA" dirty="0" smtClean="0"/>
              <a:t>Option a: In a </a:t>
            </a:r>
            <a:r>
              <a:rPr lang="fr-CA" dirty="0" err="1" smtClean="0"/>
              <a:t>soil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low</a:t>
            </a:r>
            <a:r>
              <a:rPr lang="fr-CA" dirty="0" smtClean="0"/>
              <a:t> SOM?</a:t>
            </a:r>
          </a:p>
          <a:p>
            <a:pPr lvl="1"/>
            <a:r>
              <a:rPr lang="fr-CA" dirty="0" smtClean="0"/>
              <a:t>Option b: In a </a:t>
            </a:r>
            <a:r>
              <a:rPr lang="fr-CA" dirty="0" err="1" smtClean="0"/>
              <a:t>soil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high SOM?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" y="4055630"/>
            <a:ext cx="3369684" cy="26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13" r="5727" b="50753"/>
          <a:stretch/>
        </p:blipFill>
        <p:spPr bwMode="auto">
          <a:xfrm>
            <a:off x="843235" y="1385251"/>
            <a:ext cx="3656758" cy="27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6136"/>
          <a:stretch>
            <a:fillRect/>
          </a:stretch>
        </p:blipFill>
        <p:spPr bwMode="auto">
          <a:xfrm>
            <a:off x="4678338" y="4005064"/>
            <a:ext cx="3134022" cy="2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6136"/>
          <a:stretch>
            <a:fillRect/>
          </a:stretch>
        </p:blipFill>
        <p:spPr bwMode="auto">
          <a:xfrm>
            <a:off x="4678338" y="1340768"/>
            <a:ext cx="3134022" cy="264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9993" y="1385251"/>
            <a:ext cx="3744415" cy="53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971600" y="4135317"/>
            <a:ext cx="3447999" cy="267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475656" y="1556792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r>
              <a:rPr lang="fr-CA" dirty="0" smtClean="0"/>
              <a:t>N vs SOM (</a:t>
            </a:r>
            <a:r>
              <a:rPr lang="fr-CA" dirty="0" err="1" smtClean="0"/>
              <a:t>Low</a:t>
            </a:r>
            <a:r>
              <a:rPr lang="fr-CA" dirty="0" smtClean="0"/>
              <a:t> &lt; 2.5% &lt; </a:t>
            </a:r>
            <a:r>
              <a:rPr lang="fr-CA" dirty="0"/>
              <a:t>H</a:t>
            </a:r>
            <a:r>
              <a:rPr lang="fr-CA" dirty="0" smtClean="0"/>
              <a:t>igh)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55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fr-CA" dirty="0" smtClean="0"/>
              <a:t>Corn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Rate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r-CA" dirty="0" err="1" smtClean="0"/>
              <a:t>Priorities</a:t>
            </a:r>
            <a:r>
              <a:rPr lang="fr-CA" dirty="0" smtClean="0"/>
              <a:t> for 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474916"/>
            <a:ext cx="8388424" cy="124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640871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7504" y="1412776"/>
            <a:ext cx="8928992" cy="648072"/>
            <a:chOff x="107504" y="1340768"/>
            <a:chExt cx="8928992" cy="64807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40768"/>
              <a:ext cx="8928992" cy="62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6444208" y="1619508"/>
              <a:ext cx="834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(2011)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5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fr-CA" dirty="0" smtClean="0"/>
              <a:t>SOM by texture group in the DB</a:t>
            </a:r>
            <a:endParaRPr lang="en-CA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24245"/>
              </p:ext>
            </p:extLst>
          </p:nvPr>
        </p:nvGraphicFramePr>
        <p:xfrm>
          <a:off x="395536" y="2564905"/>
          <a:ext cx="8352928" cy="27363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31334"/>
                <a:gridCol w="1034243"/>
                <a:gridCol w="1110761"/>
                <a:gridCol w="1237882"/>
                <a:gridCol w="1205794"/>
                <a:gridCol w="1332914"/>
              </a:tblGrid>
              <a:tr h="91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Soil 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Min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Max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Mean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SD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Median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Medium textures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1.00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5.50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2.59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2.40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Times New Roman"/>
                          <a:ea typeface="Times New Roman"/>
                        </a:rPr>
                        <a:t>Fine textures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0.90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4.90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2.81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/>
                          <a:ea typeface="Times New Roman"/>
                        </a:rPr>
                        <a:t>1.58</a:t>
                      </a:r>
                      <a:endParaRPr lang="en-C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/>
                          <a:ea typeface="Times New Roman"/>
                        </a:rPr>
                        <a:t>3.50</a:t>
                      </a:r>
                      <a:endParaRPr lang="en-C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3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fr-CA" dirty="0" smtClean="0"/>
              <a:t>Conclusions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783357"/>
            <a:ext cx="8928992" cy="4525963"/>
          </a:xfrm>
        </p:spPr>
        <p:txBody>
          <a:bodyPr/>
          <a:lstStyle/>
          <a:p>
            <a:r>
              <a:rPr lang="fr-CA" sz="2800" dirty="0"/>
              <a:t>T</a:t>
            </a:r>
            <a:r>
              <a:rPr lang="fr-CA" sz="2800" dirty="0" smtClean="0"/>
              <a:t>exture * </a:t>
            </a:r>
            <a:r>
              <a:rPr lang="fr-CA" sz="2800" dirty="0" err="1" smtClean="0"/>
              <a:t>rain</a:t>
            </a:r>
            <a:r>
              <a:rPr lang="fr-CA" sz="2800" dirty="0"/>
              <a:t> </a:t>
            </a:r>
            <a:r>
              <a:rPr lang="fr-CA" sz="2800" dirty="0" err="1" smtClean="0"/>
              <a:t>is</a:t>
            </a:r>
            <a:r>
              <a:rPr lang="fr-CA" sz="2800" dirty="0" smtClean="0"/>
              <a:t> </a:t>
            </a:r>
            <a:r>
              <a:rPr lang="fr-CA" sz="2800" dirty="0" err="1" smtClean="0"/>
              <a:t>determinant</a:t>
            </a:r>
            <a:endParaRPr lang="fr-CA" sz="2800" dirty="0" smtClean="0"/>
          </a:p>
          <a:p>
            <a:pPr lvl="1"/>
            <a:r>
              <a:rPr lang="fr-CA" sz="2400" dirty="0" err="1" smtClean="0"/>
              <a:t>Rain</a:t>
            </a:r>
            <a:r>
              <a:rPr lang="fr-CA" sz="2400" dirty="0" smtClean="0"/>
              <a:t> </a:t>
            </a:r>
            <a:r>
              <a:rPr lang="fr-CA" sz="2400" dirty="0" err="1" smtClean="0"/>
              <a:t>is</a:t>
            </a:r>
            <a:r>
              <a:rPr lang="fr-CA" sz="2400" dirty="0" smtClean="0"/>
              <a:t> not </a:t>
            </a:r>
            <a:r>
              <a:rPr lang="fr-CA" sz="2400" dirty="0" err="1" smtClean="0"/>
              <a:t>only</a:t>
            </a:r>
            <a:r>
              <a:rPr lang="fr-CA" sz="2400" dirty="0" smtClean="0"/>
              <a:t> </a:t>
            </a:r>
            <a:r>
              <a:rPr lang="fr-CA" sz="2400" dirty="0" err="1" smtClean="0"/>
              <a:t>quantity</a:t>
            </a:r>
            <a:r>
              <a:rPr lang="fr-CA" sz="2400" dirty="0" smtClean="0"/>
              <a:t> but </a:t>
            </a:r>
            <a:r>
              <a:rPr lang="fr-CA" sz="2400" dirty="0" err="1" smtClean="0"/>
              <a:t>also</a:t>
            </a:r>
            <a:r>
              <a:rPr lang="fr-CA" sz="2400" dirty="0" smtClean="0"/>
              <a:t> </a:t>
            </a:r>
            <a:r>
              <a:rPr lang="fr-CA" sz="2400" dirty="0" err="1" smtClean="0"/>
              <a:t>spread</a:t>
            </a:r>
            <a:endParaRPr lang="fr-CA" sz="2400" dirty="0"/>
          </a:p>
          <a:p>
            <a:r>
              <a:rPr lang="fr-CA" sz="2800" dirty="0" smtClean="0"/>
              <a:t>NSI</a:t>
            </a:r>
          </a:p>
          <a:p>
            <a:pPr lvl="1"/>
            <a:r>
              <a:rPr lang="fr-CA" sz="2400" dirty="0" smtClean="0"/>
              <a:t>Alternative in the absence of texture* </a:t>
            </a:r>
            <a:r>
              <a:rPr lang="fr-CA" sz="2400" dirty="0" err="1" smtClean="0"/>
              <a:t>rain</a:t>
            </a:r>
            <a:r>
              <a:rPr lang="fr-CA" sz="2400" dirty="0" smtClean="0"/>
              <a:t> info</a:t>
            </a:r>
          </a:p>
          <a:p>
            <a:pPr lvl="1"/>
            <a:r>
              <a:rPr lang="fr-CA" sz="2400" dirty="0" err="1" smtClean="0"/>
              <a:t>Complement</a:t>
            </a:r>
            <a:r>
              <a:rPr lang="fr-CA" sz="2400" dirty="0" smtClean="0"/>
              <a:t>: </a:t>
            </a:r>
            <a:r>
              <a:rPr lang="fr-CA" sz="2400" dirty="0" err="1" smtClean="0"/>
              <a:t>especially</a:t>
            </a:r>
            <a:r>
              <a:rPr lang="fr-CA" sz="2400" dirty="0" smtClean="0"/>
              <a:t> for fine textures </a:t>
            </a:r>
            <a:r>
              <a:rPr lang="fr-CA" sz="2400" dirty="0" err="1" smtClean="0"/>
              <a:t>under</a:t>
            </a:r>
            <a:r>
              <a:rPr lang="fr-CA" sz="2400" dirty="0" smtClean="0"/>
              <a:t> high </a:t>
            </a:r>
            <a:r>
              <a:rPr lang="fr-CA" sz="2400" dirty="0" err="1" smtClean="0"/>
              <a:t>rain</a:t>
            </a:r>
            <a:endParaRPr lang="fr-CA" sz="2400" dirty="0" smtClean="0"/>
          </a:p>
          <a:p>
            <a:r>
              <a:rPr lang="fr-CA" sz="2800" dirty="0" smtClean="0"/>
              <a:t>SOM</a:t>
            </a:r>
          </a:p>
          <a:p>
            <a:pPr lvl="1"/>
            <a:r>
              <a:rPr lang="fr-CA" sz="2400" dirty="0" err="1" smtClean="0"/>
              <a:t>Better</a:t>
            </a:r>
            <a:r>
              <a:rPr lang="fr-CA" sz="2400" dirty="0" smtClean="0"/>
              <a:t> </a:t>
            </a:r>
            <a:r>
              <a:rPr lang="fr-CA" sz="2400" dirty="0" err="1" smtClean="0"/>
              <a:t>response</a:t>
            </a:r>
            <a:r>
              <a:rPr lang="fr-CA" sz="2400" dirty="0" smtClean="0"/>
              <a:t> to N </a:t>
            </a:r>
            <a:r>
              <a:rPr lang="fr-CA" sz="2400" dirty="0" err="1" smtClean="0"/>
              <a:t>under</a:t>
            </a:r>
            <a:r>
              <a:rPr lang="fr-CA" sz="2400" dirty="0" smtClean="0"/>
              <a:t> high SOM (fine textures?)</a:t>
            </a:r>
          </a:p>
          <a:p>
            <a:r>
              <a:rPr lang="fr-CA" sz="2800" dirty="0" smtClean="0"/>
              <a:t>Meta-analyses</a:t>
            </a:r>
          </a:p>
          <a:p>
            <a:pPr lvl="1"/>
            <a:r>
              <a:rPr lang="fr-CA" sz="2400" dirty="0" err="1" smtClean="0"/>
              <a:t>Suited</a:t>
            </a:r>
            <a:r>
              <a:rPr lang="fr-CA" sz="2400" dirty="0" smtClean="0"/>
              <a:t> and </a:t>
            </a:r>
            <a:r>
              <a:rPr lang="fr-CA" sz="2400" dirty="0" err="1" smtClean="0"/>
              <a:t>powerful</a:t>
            </a:r>
            <a:endParaRPr lang="fr-CA" sz="2400" dirty="0" smtClean="0"/>
          </a:p>
          <a:p>
            <a:pPr lvl="1"/>
            <a:r>
              <a:rPr lang="fr-CA" sz="2400" dirty="0" smtClean="0"/>
              <a:t>Good data; good </a:t>
            </a:r>
            <a:r>
              <a:rPr lang="fr-CA" sz="2400" dirty="0" err="1" smtClean="0"/>
              <a:t>meta</a:t>
            </a:r>
            <a:r>
              <a:rPr lang="fr-CA" sz="2400" dirty="0" smtClean="0"/>
              <a:t>-data; good </a:t>
            </a:r>
            <a:r>
              <a:rPr lang="fr-CA" sz="2400" dirty="0" err="1" smtClean="0"/>
              <a:t>learning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301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fr-CA" dirty="0" err="1" smtClean="0"/>
              <a:t>Seeking</a:t>
            </a:r>
            <a:r>
              <a:rPr lang="fr-CA" dirty="0" smtClean="0"/>
              <a:t> N </a:t>
            </a:r>
            <a:r>
              <a:rPr lang="fr-CA" dirty="0" err="1" smtClean="0"/>
              <a:t>responses</a:t>
            </a:r>
            <a:r>
              <a:rPr lang="fr-CA" dirty="0" smtClean="0"/>
              <a:t> </a:t>
            </a:r>
            <a:r>
              <a:rPr lang="fr-CA" dirty="0" err="1" smtClean="0"/>
              <a:t>datasets</a:t>
            </a:r>
            <a:endParaRPr lang="en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05073"/>
              </p:ext>
            </p:extLst>
          </p:nvPr>
        </p:nvGraphicFramePr>
        <p:xfrm>
          <a:off x="457200" y="2327751"/>
          <a:ext cx="8229600" cy="3248660"/>
        </p:xfrm>
        <a:graphic>
          <a:graphicData uri="http://schemas.openxmlformats.org/drawingml/2006/table">
            <a:tbl>
              <a:tblPr firstRow="1" firstCol="1" bandRow="1"/>
              <a:tblGrid>
                <a:gridCol w="4679837"/>
                <a:gridCol w="354976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  <a:spcAft>
                          <a:spcPts val="680"/>
                        </a:spcAf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Required data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15" marR="69215" marT="69215" marB="6921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  <a:spcAft>
                          <a:spcPts val="680"/>
                        </a:spcAf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Useful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15" marR="69215" marT="69215" marB="6921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Soil texture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Tillage practice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Soil organic matter (%) or organic N and C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Planting dates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 fertilization history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Harvest dates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Yield history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Daily rainfall (+ irrigation, if applicable)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Daily minimum and maximum air temperatures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15" marR="69215" marT="69215" marB="6921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Field locations (GPS coordinates)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Crop rotations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Soil analysis (fertility and pH)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Soil apparent bulk density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 source and method of application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Cultivar variety and hybrid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6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Crop tissue analyses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15" marR="69215" marT="69215" marB="6921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43608" y="1628800"/>
            <a:ext cx="704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i="1" dirty="0" smtClean="0"/>
              <a:t>Corn, (</a:t>
            </a:r>
            <a:r>
              <a:rPr lang="fr-CA" sz="2800" i="1" dirty="0" err="1" smtClean="0"/>
              <a:t>winter</a:t>
            </a:r>
            <a:r>
              <a:rPr lang="fr-CA" sz="2800" i="1" dirty="0" smtClean="0"/>
              <a:t>, </a:t>
            </a:r>
            <a:r>
              <a:rPr lang="fr-CA" sz="2800" i="1" dirty="0" err="1" smtClean="0"/>
              <a:t>spring</a:t>
            </a:r>
            <a:r>
              <a:rPr lang="fr-CA" sz="2800" i="1" dirty="0" smtClean="0"/>
              <a:t>) </a:t>
            </a:r>
            <a:r>
              <a:rPr lang="fr-CA" sz="2800" i="1" dirty="0" err="1" smtClean="0"/>
              <a:t>wheat</a:t>
            </a:r>
            <a:r>
              <a:rPr lang="fr-CA" sz="2800" i="1" dirty="0" smtClean="0"/>
              <a:t>, canola, </a:t>
            </a:r>
            <a:r>
              <a:rPr lang="fr-CA" sz="2800" i="1" dirty="0" err="1" smtClean="0"/>
              <a:t>potato</a:t>
            </a:r>
            <a:endParaRPr lang="en-CA" sz="28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101679" y="6124654"/>
            <a:ext cx="4774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/>
              <a:t>Nicolas.Tremblay@agr.gc.ca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013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529803"/>
            <a:ext cx="9121610" cy="1143000"/>
          </a:xfrm>
        </p:spPr>
        <p:txBody>
          <a:bodyPr/>
          <a:lstStyle/>
          <a:p>
            <a:r>
              <a:rPr lang="fr-CA" sz="3200" b="1" dirty="0" smtClean="0"/>
              <a:t>International Society for </a:t>
            </a:r>
            <a:r>
              <a:rPr lang="fr-CA" sz="3200" b="1" dirty="0" err="1" smtClean="0"/>
              <a:t>Precision</a:t>
            </a:r>
            <a:r>
              <a:rPr lang="fr-CA" sz="3200" b="1" dirty="0" smtClean="0"/>
              <a:t> Agriculture</a:t>
            </a:r>
            <a:endParaRPr lang="en-CA" sz="3200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25000" r="13993" b="31151"/>
          <a:stretch/>
        </p:blipFill>
        <p:spPr bwMode="auto">
          <a:xfrm>
            <a:off x="35496" y="1700808"/>
            <a:ext cx="9121610" cy="3063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36512" y="5027692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12</a:t>
            </a:r>
            <a:r>
              <a:rPr lang="en-CA" sz="3200" baseline="30000" dirty="0"/>
              <a:t>th</a:t>
            </a:r>
            <a:r>
              <a:rPr lang="en-CA" sz="3200" dirty="0"/>
              <a:t> </a:t>
            </a:r>
            <a:endParaRPr lang="en-CA" sz="3200" dirty="0" smtClean="0"/>
          </a:p>
          <a:p>
            <a:pPr algn="ctr"/>
            <a:r>
              <a:rPr lang="en-CA" sz="3200" dirty="0" smtClean="0"/>
              <a:t>International Conference on Precision Agriculture</a:t>
            </a:r>
          </a:p>
          <a:p>
            <a:pPr algn="ctr"/>
            <a:r>
              <a:rPr lang="en-CA" sz="3200" dirty="0" smtClean="0"/>
              <a:t>Sacramento, California, </a:t>
            </a:r>
            <a:r>
              <a:rPr lang="en-CA" sz="3200" dirty="0"/>
              <a:t>July </a:t>
            </a:r>
            <a:r>
              <a:rPr lang="en-CA" sz="3200" dirty="0" smtClean="0"/>
              <a:t>20-23, 2014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55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mblayna\Documents\~Data\Articles scientifiques\Publiés\2012\NARCT (AJ)\Soumission à Agronomy Journal\Version 3\Documents préparatoires à version 3\Fig1_fina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" y="1355438"/>
            <a:ext cx="9123275" cy="54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25" y="413792"/>
            <a:ext cx="9123275" cy="1143000"/>
          </a:xfrm>
        </p:spPr>
        <p:txBody>
          <a:bodyPr/>
          <a:lstStyle/>
          <a:p>
            <a:r>
              <a:rPr lang="fr-CA" dirty="0" err="1" smtClean="0"/>
              <a:t>North</a:t>
            </a:r>
            <a:r>
              <a:rPr lang="fr-CA" dirty="0" smtClean="0"/>
              <a:t>-American </a:t>
            </a:r>
            <a:r>
              <a:rPr lang="fr-CA" dirty="0" err="1" smtClean="0"/>
              <a:t>Regional</a:t>
            </a:r>
            <a:r>
              <a:rPr lang="fr-CA" dirty="0" smtClean="0"/>
              <a:t> Corn Trial</a:t>
            </a:r>
            <a:endParaRPr lang="en-C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NARCT_Edit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2832" y="153100"/>
            <a:ext cx="8549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smtClean="0">
                <a:solidFill>
                  <a:schemeClr val="bg1"/>
                </a:solidFill>
              </a:rPr>
              <a:t>L’Acadie </a:t>
            </a:r>
            <a:r>
              <a:rPr lang="fr-CA" sz="2000" dirty="0" err="1" smtClean="0">
                <a:solidFill>
                  <a:schemeClr val="bg1"/>
                </a:solidFill>
              </a:rPr>
              <a:t>Experimental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Farm</a:t>
            </a:r>
            <a:r>
              <a:rPr lang="fr-CA" sz="2000" dirty="0" smtClean="0">
                <a:solidFill>
                  <a:schemeClr val="bg1"/>
                </a:solidFill>
              </a:rPr>
              <a:t> (Agriculture and Agri-Food Canada), </a:t>
            </a:r>
            <a:r>
              <a:rPr lang="fr-CA" sz="2000" dirty="0" err="1" smtClean="0">
                <a:solidFill>
                  <a:schemeClr val="bg1"/>
                </a:solidFill>
              </a:rPr>
              <a:t>Quebec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D89AC0A-A723-4829-8EBD-CE21C8D21CD0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NUE Meeting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874C48C-C995-4921-A68D-9752F38B9B2E}" type="slidenum">
              <a:rPr lang="en-US"/>
              <a:pPr/>
              <a:t>5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Tastes Great!  Less Filling! </a:t>
            </a:r>
            <a:br>
              <a:rPr lang="en-US" sz="3200"/>
            </a:br>
            <a:r>
              <a:rPr lang="en-US" sz="3200"/>
              <a:t>Comparing Algorithms for Nitrogen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August 5, 2009</a:t>
            </a:r>
          </a:p>
        </p:txBody>
      </p:sp>
      <p:pic>
        <p:nvPicPr>
          <p:cNvPr id="2082" name="Picture 34" descr="nebraska_herb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5729288"/>
            <a:ext cx="5016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missouri_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70563"/>
            <a:ext cx="96678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pistolpete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5662613"/>
            <a:ext cx="4572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hokie_mascot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638800"/>
            <a:ext cx="600075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9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C715F-0E34-4436-92A3-92827EC9BBFB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63B401F-F947-41A7-B19A-9BD00432304C}" type="datetime1">
              <a:rPr lang="en-US"/>
              <a:pPr/>
              <a:t>8/6/2013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NUE Meeting</a:t>
            </a:r>
          </a:p>
        </p:txBody>
      </p:sp>
      <p:sp>
        <p:nvSpPr>
          <p:cNvPr id="214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214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  <a:p>
            <a:pPr lvl="1"/>
            <a:r>
              <a:rPr lang="en-US" dirty="0"/>
              <a:t>Use of reference strip &amp; subsequent measurement of response/sufficiency</a:t>
            </a:r>
          </a:p>
          <a:p>
            <a:r>
              <a:rPr lang="en-US" dirty="0"/>
              <a:t>Differences</a:t>
            </a:r>
          </a:p>
          <a:p>
            <a:pPr lvl="1"/>
            <a:r>
              <a:rPr lang="en-US" dirty="0"/>
              <a:t>How N is applied spatially</a:t>
            </a:r>
          </a:p>
          <a:p>
            <a:pPr lvl="2"/>
            <a:r>
              <a:rPr lang="en-US" dirty="0"/>
              <a:t>Sufficiency approach – response is variable</a:t>
            </a:r>
          </a:p>
          <a:p>
            <a:pPr lvl="2"/>
            <a:r>
              <a:rPr lang="en-US" dirty="0"/>
              <a:t>Yield-based approach – yield potential is variable (response could be variable)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Better prediction of in-season responsiveness</a:t>
            </a:r>
          </a:p>
        </p:txBody>
      </p:sp>
      <p:sp>
        <p:nvSpPr>
          <p:cNvPr id="2" name="Pensées 1"/>
          <p:cNvSpPr/>
          <p:nvPr/>
        </p:nvSpPr>
        <p:spPr bwMode="auto">
          <a:xfrm>
            <a:off x="3617174" y="1448780"/>
            <a:ext cx="2629731" cy="1368152"/>
          </a:xfrm>
          <a:prstGeom prst="cloudCallout">
            <a:avLst/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4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Soils</a:t>
            </a:r>
            <a:r>
              <a:rPr kumimoji="0" lang="fr-CA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?</a:t>
            </a:r>
            <a:endParaRPr kumimoji="0" lang="en-CA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Pensées 7"/>
          <p:cNvSpPr/>
          <p:nvPr/>
        </p:nvSpPr>
        <p:spPr bwMode="auto">
          <a:xfrm>
            <a:off x="3347864" y="4149080"/>
            <a:ext cx="3960440" cy="1152128"/>
          </a:xfrm>
          <a:prstGeom prst="cloudCallout">
            <a:avLst/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CA" sz="4400" dirty="0" err="1">
                <a:solidFill>
                  <a:schemeClr val="bg1"/>
                </a:solidFill>
                <a:latin typeface="Tahoma" pitchFamily="34" charset="0"/>
              </a:rPr>
              <a:t>Weather</a:t>
            </a:r>
            <a:r>
              <a:rPr lang="fr-CA" sz="4400" dirty="0">
                <a:solidFill>
                  <a:schemeClr val="bg1"/>
                </a:solidFill>
                <a:latin typeface="Tahoma" pitchFamily="34" charset="0"/>
              </a:rPr>
              <a:t>?</a:t>
            </a:r>
            <a:endParaRPr lang="en-CA" sz="44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3975" r="30386" b="3444"/>
          <a:stretch>
            <a:fillRect/>
          </a:stretch>
        </p:blipFill>
        <p:spPr bwMode="auto">
          <a:xfrm>
            <a:off x="323528" y="1760538"/>
            <a:ext cx="4773613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e 11"/>
          <p:cNvGrpSpPr>
            <a:grpSpLocks/>
          </p:cNvGrpSpPr>
          <p:nvPr/>
        </p:nvGrpSpPr>
        <p:grpSpPr bwMode="auto">
          <a:xfrm>
            <a:off x="1641153" y="3573463"/>
            <a:ext cx="2592388" cy="1079500"/>
            <a:chOff x="3347864" y="3573016"/>
            <a:chExt cx="2592288" cy="108012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3347864" y="3573016"/>
              <a:ext cx="576241" cy="1080120"/>
            </a:xfrm>
            <a:prstGeom prst="line">
              <a:avLst/>
            </a:prstGeom>
            <a:ln w="101600" cmpd="dbl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924105" y="4653136"/>
              <a:ext cx="2016047" cy="0"/>
            </a:xfrm>
            <a:prstGeom prst="line">
              <a:avLst/>
            </a:prstGeom>
            <a:ln w="101600" cmpd="dbl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8" name="ZoneTexte 12"/>
          <p:cNvSpPr txBox="1">
            <a:spLocks noChangeArrowheads="1"/>
          </p:cNvSpPr>
          <p:nvPr/>
        </p:nvSpPr>
        <p:spPr bwMode="auto">
          <a:xfrm rot="3449304">
            <a:off x="3010486" y="2593212"/>
            <a:ext cx="2263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sz="2800" dirty="0" smtClean="0"/>
              <a:t>Fine textures</a:t>
            </a:r>
            <a:endParaRPr lang="en-CA" sz="2800" dirty="0"/>
          </a:p>
        </p:txBody>
      </p:sp>
      <p:sp>
        <p:nvSpPr>
          <p:cNvPr id="13319" name="ZoneTexte 15"/>
          <p:cNvSpPr txBox="1">
            <a:spLocks noChangeArrowheads="1"/>
          </p:cNvSpPr>
          <p:nvPr/>
        </p:nvSpPr>
        <p:spPr bwMode="auto">
          <a:xfrm>
            <a:off x="1309086" y="6132229"/>
            <a:ext cx="2844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sz="2800" dirty="0" smtClean="0"/>
              <a:t>Medium textures</a:t>
            </a:r>
            <a:endParaRPr lang="en-CA" sz="2800" dirty="0"/>
          </a:p>
        </p:txBody>
      </p:sp>
      <p:sp>
        <p:nvSpPr>
          <p:cNvPr id="15" name="Rectangle 14"/>
          <p:cNvSpPr/>
          <p:nvPr/>
        </p:nvSpPr>
        <p:spPr>
          <a:xfrm>
            <a:off x="4644008" y="1916832"/>
            <a:ext cx="4390777" cy="1274195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T° = CHU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Rain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= PPT</a:t>
            </a:r>
            <a:r>
              <a:rPr lang="fr-CA" sz="24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SDI</a:t>
            </a:r>
          </a:p>
          <a:p>
            <a:pPr marL="914400" lvl="1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A" sz="2000" kern="0" dirty="0" smtClean="0">
                <a:solidFill>
                  <a:srgbClr val="000000"/>
                </a:solidFill>
                <a:latin typeface="Arial"/>
              </a:rPr>
              <a:t>«</a:t>
            </a:r>
            <a:r>
              <a:rPr lang="fr-CA" sz="2000" kern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fr-CA" sz="2000" kern="0" dirty="0">
                <a:solidFill>
                  <a:srgbClr val="000000"/>
                </a:solidFill>
              </a:rPr>
              <a:t> AWDR </a:t>
            </a:r>
            <a:r>
              <a:rPr lang="fr-CA" sz="2000" kern="0" dirty="0">
                <a:solidFill>
                  <a:srgbClr val="000000"/>
                </a:solidFill>
                <a:latin typeface="Arial"/>
              </a:rPr>
              <a:t> » = PPT * </a:t>
            </a:r>
            <a:r>
              <a:rPr lang="fr-CA" sz="2000" kern="0" dirty="0" smtClean="0">
                <a:solidFill>
                  <a:srgbClr val="000000"/>
                </a:solidFill>
                <a:latin typeface="Arial"/>
              </a:rPr>
              <a:t>SDI</a:t>
            </a:r>
            <a:endParaRPr lang="fr-CA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29284" y="764704"/>
            <a:ext cx="140775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A" sz="4400" dirty="0" err="1" smtClean="0"/>
              <a:t>Soils</a:t>
            </a:r>
            <a:endParaRPr lang="en-CA" sz="4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76300" y="764704"/>
            <a:ext cx="230806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CA"/>
            </a:defPPr>
            <a:lvl1pPr>
              <a:defRPr sz="4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fr-CA" dirty="0" err="1" smtClean="0"/>
              <a:t>Weather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6454080" y="5280248"/>
            <a:ext cx="2438400" cy="381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568424"/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15             30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8" name="Straight Connector 7"/>
          <p:cNvCxnSpPr/>
          <p:nvPr/>
        </p:nvCxnSpPr>
        <p:spPr>
          <a:xfrm>
            <a:off x="7368480" y="5280248"/>
            <a:ext cx="0" cy="381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"/>
          <p:cNvSpPr txBox="1"/>
          <p:nvPr/>
        </p:nvSpPr>
        <p:spPr>
          <a:xfrm>
            <a:off x="7168386" y="500084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SD</a:t>
            </a:r>
            <a:endParaRPr lang="en-US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80" y="4069631"/>
            <a:ext cx="24511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41280" y="4365104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fr-CA" sz="2000" kern="0" dirty="0">
                <a:solidFill>
                  <a:srgbClr val="000000"/>
                </a:solidFill>
                <a:latin typeface="Arial"/>
              </a:rPr>
              <a:t>CHU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5291916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kern="0" dirty="0">
                <a:solidFill>
                  <a:srgbClr val="000000"/>
                </a:solidFill>
                <a:latin typeface="Arial"/>
              </a:rPr>
              <a:t>AWDR</a:t>
            </a:r>
            <a:endParaRPr lang="en-CA" sz="2000" dirty="0"/>
          </a:p>
        </p:txBody>
      </p:sp>
      <p:sp>
        <p:nvSpPr>
          <p:cNvPr id="2" name="Légende encadrée 1 1"/>
          <p:cNvSpPr/>
          <p:nvPr/>
        </p:nvSpPr>
        <p:spPr>
          <a:xfrm>
            <a:off x="7691739" y="1534145"/>
            <a:ext cx="1416765" cy="838222"/>
          </a:xfrm>
          <a:prstGeom prst="borderCallout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Shannon </a:t>
            </a:r>
            <a:r>
              <a:rPr lang="fr-CA" dirty="0" err="1" smtClean="0"/>
              <a:t>Diversity</a:t>
            </a:r>
            <a:r>
              <a:rPr lang="fr-CA" dirty="0" smtClean="0"/>
              <a:t> Index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/>
          <a:lstStyle/>
          <a:p>
            <a:r>
              <a:rPr lang="fr-CA" dirty="0" smtClean="0"/>
              <a:t>Corn </a:t>
            </a:r>
            <a:r>
              <a:rPr lang="fr-CA" dirty="0" err="1" smtClean="0"/>
              <a:t>Yield</a:t>
            </a:r>
            <a:r>
              <a:rPr lang="fr-CA" dirty="0" smtClean="0"/>
              <a:t> * In-</a:t>
            </a:r>
            <a:r>
              <a:rPr lang="fr-CA" dirty="0" err="1" smtClean="0"/>
              <a:t>Season</a:t>
            </a:r>
            <a:r>
              <a:rPr lang="fr-CA" dirty="0" smtClean="0"/>
              <a:t> N Rates</a:t>
            </a:r>
            <a:br>
              <a:rPr lang="fr-CA" dirty="0" smtClean="0"/>
            </a:br>
            <a:r>
              <a:rPr lang="fr-CA" dirty="0" err="1" smtClean="0"/>
              <a:t>Results</a:t>
            </a:r>
            <a:endParaRPr lang="en-CA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 bwMode="auto">
          <a:xfrm>
            <a:off x="48288" y="2361947"/>
            <a:ext cx="9095712" cy="3299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2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remblayna\Documents\~Data\Articles scientifiques\Soumis\NARCT (USA)\Soumission à Agronomy Journal\Version 1 - 23 mai 2012\Figures_51studies\Fig6b_51studie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4825"/>
            <a:ext cx="89868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fr-CA" dirty="0" err="1" smtClean="0"/>
              <a:t>Why</a:t>
            </a:r>
            <a:r>
              <a:rPr lang="fr-CA" dirty="0" smtClean="0"/>
              <a:t> a </a:t>
            </a:r>
            <a:r>
              <a:rPr lang="fr-CA" dirty="0" err="1" smtClean="0"/>
              <a:t>meta-analysis</a:t>
            </a:r>
            <a:r>
              <a:rPr lang="fr-CA" dirty="0" smtClean="0"/>
              <a:t>?</a:t>
            </a:r>
            <a:endParaRPr lang="en-CA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484313"/>
            <a:ext cx="8853488" cy="4525962"/>
          </a:xfrm>
        </p:spPr>
        <p:txBody>
          <a:bodyPr/>
          <a:lstStyle/>
          <a:p>
            <a:r>
              <a:rPr lang="fr-CA" sz="2800" b="1" dirty="0" err="1" smtClean="0"/>
              <a:t>Weigh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studies</a:t>
            </a:r>
            <a:r>
              <a:rPr lang="fr-CA" sz="2800" b="1" dirty="0" smtClean="0"/>
              <a:t> </a:t>
            </a:r>
            <a:r>
              <a:rPr lang="fr-CA" sz="2800" dirty="0" err="1" smtClean="0"/>
              <a:t>according</a:t>
            </a:r>
            <a:r>
              <a:rPr lang="fr-CA" sz="2800" dirty="0" smtClean="0"/>
              <a:t> to </a:t>
            </a:r>
            <a:r>
              <a:rPr lang="fr-CA" sz="2800" dirty="0" err="1" smtClean="0"/>
              <a:t>variability</a:t>
            </a:r>
            <a:endParaRPr lang="fr-CA" sz="2800" dirty="0" smtClean="0"/>
          </a:p>
          <a:p>
            <a:r>
              <a:rPr lang="fr-CA" sz="2800" dirty="0" err="1" smtClean="0"/>
              <a:t>Allow</a:t>
            </a:r>
            <a:r>
              <a:rPr lang="fr-CA" sz="2800" dirty="0" smtClean="0"/>
              <a:t> for </a:t>
            </a:r>
            <a:r>
              <a:rPr lang="fr-CA" sz="2800" dirty="0" err="1" smtClean="0"/>
              <a:t>agglomeration</a:t>
            </a:r>
            <a:r>
              <a:rPr lang="fr-CA" sz="2800" dirty="0" smtClean="0"/>
              <a:t> of </a:t>
            </a:r>
            <a:r>
              <a:rPr lang="fr-CA" sz="2800" dirty="0" err="1" smtClean="0"/>
              <a:t>studies</a:t>
            </a:r>
            <a:r>
              <a:rPr lang="fr-CA" sz="2800" dirty="0" smtClean="0"/>
              <a:t> </a:t>
            </a:r>
            <a:r>
              <a:rPr lang="fr-CA" sz="2800" dirty="0" err="1" smtClean="0"/>
              <a:t>conducted</a:t>
            </a:r>
            <a:r>
              <a:rPr lang="fr-CA" sz="2800" dirty="0" smtClean="0"/>
              <a:t> (in a </a:t>
            </a:r>
            <a:r>
              <a:rPr lang="fr-CA" sz="2800" dirty="0" err="1" smtClean="0"/>
              <a:t>diversity</a:t>
            </a:r>
            <a:r>
              <a:rPr lang="fr-CA" sz="2800" dirty="0" smtClean="0"/>
              <a:t> of conditions)</a:t>
            </a:r>
            <a:r>
              <a:rPr lang="en-CA" sz="2800" dirty="0" smtClean="0"/>
              <a:t> and </a:t>
            </a:r>
            <a:r>
              <a:rPr lang="en-CA" sz="2800" b="1" dirty="0" smtClean="0"/>
              <a:t>generalization</a:t>
            </a:r>
          </a:p>
          <a:p>
            <a:r>
              <a:rPr lang="fr-CA" sz="2800" dirty="0" smtClean="0"/>
              <a:t>B</a:t>
            </a:r>
            <a:r>
              <a:rPr lang="en-US" sz="2800" dirty="0" err="1" smtClean="0"/>
              <a:t>etween</a:t>
            </a:r>
            <a:r>
              <a:rPr lang="en-US" sz="2800" dirty="0" smtClean="0"/>
              <a:t>-group variability is associated with different categories (</a:t>
            </a:r>
            <a:r>
              <a:rPr lang="fr-CA" sz="2800" b="1" dirty="0" err="1" smtClean="0"/>
              <a:t>explaining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discrepancies</a:t>
            </a:r>
            <a:r>
              <a:rPr lang="fr-CA" sz="2800" b="1" dirty="0" smtClean="0"/>
              <a:t> </a:t>
            </a:r>
            <a:r>
              <a:rPr lang="fr-CA" sz="2800" dirty="0" err="1" smtClean="0"/>
              <a:t>among</a:t>
            </a:r>
            <a:r>
              <a:rPr lang="fr-CA" sz="2800" dirty="0" smtClean="0"/>
              <a:t> </a:t>
            </a:r>
            <a:r>
              <a:rPr lang="fr-CA" sz="2800" dirty="0" err="1" smtClean="0"/>
              <a:t>studies</a:t>
            </a:r>
            <a:r>
              <a:rPr lang="fr-CA" sz="2800" dirty="0" smtClean="0"/>
              <a:t> and </a:t>
            </a:r>
            <a:r>
              <a:rPr lang="fr-CA" sz="2800" b="1" dirty="0" err="1" smtClean="0"/>
              <a:t>factors</a:t>
            </a:r>
            <a:r>
              <a:rPr lang="fr-CA" sz="2800" b="1" dirty="0" smtClean="0"/>
              <a:t> to </a:t>
            </a:r>
            <a:r>
              <a:rPr lang="fr-CA" sz="2800" b="1" dirty="0" err="1" smtClean="0"/>
              <a:t>consider</a:t>
            </a:r>
            <a:r>
              <a:rPr lang="fr-CA" sz="2800" b="1" dirty="0" smtClean="0"/>
              <a:t> </a:t>
            </a:r>
            <a:r>
              <a:rPr lang="fr-CA" sz="2800" dirty="0" smtClean="0"/>
              <a:t>for </a:t>
            </a:r>
            <a:r>
              <a:rPr lang="fr-CA" sz="2800" dirty="0" err="1" smtClean="0"/>
              <a:t>response</a:t>
            </a:r>
            <a:r>
              <a:rPr lang="fr-CA" sz="2800" dirty="0" smtClean="0"/>
              <a:t> to N</a:t>
            </a:r>
            <a:r>
              <a:rPr lang="en-US" sz="2800" dirty="0" smtClean="0"/>
              <a:t>)</a:t>
            </a:r>
            <a:endParaRPr lang="fr-CA" sz="2800" dirty="0" smtClean="0"/>
          </a:p>
          <a:p>
            <a:r>
              <a:rPr lang="fr-CA" sz="2800" b="1" dirty="0" smtClean="0"/>
              <a:t>Q</a:t>
            </a:r>
            <a:r>
              <a:rPr lang="en-US" sz="2800" b="1" dirty="0" err="1" smtClean="0"/>
              <a:t>uantitative</a:t>
            </a:r>
            <a:r>
              <a:rPr lang="en-US" sz="2800" b="1" dirty="0" smtClean="0"/>
              <a:t> </a:t>
            </a:r>
            <a:r>
              <a:rPr lang="en-US" sz="2800" dirty="0" smtClean="0"/>
              <a:t>estimate of effect size, which is calculated as the response to a specific treatment (e.g. fertilization with nitrogen) relative to a control (e.g. no nitrogen fertilization)</a:t>
            </a: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9286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632</Words>
  <Application>Microsoft Office PowerPoint</Application>
  <PresentationFormat>Affichage à l'écran (4:3)</PresentationFormat>
  <Paragraphs>130</Paragraphs>
  <Slides>23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Modèle par défaut</vt:lpstr>
      <vt:lpstr>Blends</vt:lpstr>
      <vt:lpstr>A Meta-Analysis on Sensors Readings from the 2006-2009 North-American Regional Corn Trial</vt:lpstr>
      <vt:lpstr>Priorities for N</vt:lpstr>
      <vt:lpstr>North-American Regional Corn Trial</vt:lpstr>
      <vt:lpstr>Présentation PowerPoint</vt:lpstr>
      <vt:lpstr>Tastes Great!  Less Filling!  Comparing Algorithms for Nitrogen Management</vt:lpstr>
      <vt:lpstr>Conclusions</vt:lpstr>
      <vt:lpstr>Présentation PowerPoint</vt:lpstr>
      <vt:lpstr>Corn Yield * In-Season N Rates Results</vt:lpstr>
      <vt:lpstr>Why a meta-analysis?</vt:lpstr>
      <vt:lpstr>In-season N vs Textures</vt:lpstr>
      <vt:lpstr>In-Season N vs Weather</vt:lpstr>
      <vt:lpstr>Interaction texture * rain</vt:lpstr>
      <vt:lpstr>Publication</vt:lpstr>
      <vt:lpstr>Since then…</vt:lpstr>
      <vt:lpstr>NSI distribution (Low &lt; 0.95 &lt; High)</vt:lpstr>
      <vt:lpstr>NSI as a substitute</vt:lpstr>
      <vt:lpstr>NSI as a Complement to Texture and Rain</vt:lpstr>
      <vt:lpstr>SOM (Low &lt; 2.5% &lt; High)</vt:lpstr>
      <vt:lpstr>N vs SOM (Low &lt; 2.5% &lt; High)</vt:lpstr>
      <vt:lpstr>SOM by texture group in the DB</vt:lpstr>
      <vt:lpstr>Conclusions</vt:lpstr>
      <vt:lpstr>Seeking N responses datasets</vt:lpstr>
      <vt:lpstr>International Society for Precision Agriculture</vt:lpstr>
    </vt:vector>
  </TitlesOfParts>
  <Company>AAFC-AAC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hindsons</dc:creator>
  <cp:lastModifiedBy>Tremblay, Nicolas</cp:lastModifiedBy>
  <cp:revision>411</cp:revision>
  <cp:lastPrinted>2012-11-28T01:10:13Z</cp:lastPrinted>
  <dcterms:created xsi:type="dcterms:W3CDTF">2008-06-11T18:48:48Z</dcterms:created>
  <dcterms:modified xsi:type="dcterms:W3CDTF">2013-08-06T12:19:34Z</dcterms:modified>
</cp:coreProperties>
</file>