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60" r:id="rId5"/>
    <p:sldMasterId id="2147483700" r:id="rId6"/>
    <p:sldMasterId id="2147483712" r:id="rId7"/>
    <p:sldMasterId id="2147483724" r:id="rId8"/>
    <p:sldMasterId id="2147483736" r:id="rId9"/>
    <p:sldMasterId id="2147483748" r:id="rId10"/>
    <p:sldMasterId id="2147483760" r:id="rId11"/>
    <p:sldMasterId id="2147483796" r:id="rId12"/>
    <p:sldMasterId id="2147483808" r:id="rId13"/>
    <p:sldMasterId id="2147483847" r:id="rId14"/>
    <p:sldMasterId id="2147483859" r:id="rId15"/>
    <p:sldMasterId id="2147483871" r:id="rId16"/>
  </p:sldMasterIdLst>
  <p:notesMasterIdLst>
    <p:notesMasterId r:id="rId40"/>
  </p:notesMasterIdLst>
  <p:sldIdLst>
    <p:sldId id="399" r:id="rId17"/>
    <p:sldId id="397" r:id="rId18"/>
    <p:sldId id="387" r:id="rId19"/>
    <p:sldId id="388" r:id="rId20"/>
    <p:sldId id="389" r:id="rId21"/>
    <p:sldId id="390" r:id="rId22"/>
    <p:sldId id="391" r:id="rId23"/>
    <p:sldId id="401" r:id="rId24"/>
    <p:sldId id="392" r:id="rId25"/>
    <p:sldId id="334" r:id="rId26"/>
    <p:sldId id="398" r:id="rId27"/>
    <p:sldId id="278" r:id="rId28"/>
    <p:sldId id="382" r:id="rId29"/>
    <p:sldId id="357" r:id="rId30"/>
    <p:sldId id="282" r:id="rId31"/>
    <p:sldId id="351" r:id="rId32"/>
    <p:sldId id="409" r:id="rId33"/>
    <p:sldId id="336" r:id="rId34"/>
    <p:sldId id="411" r:id="rId35"/>
    <p:sldId id="381" r:id="rId36"/>
    <p:sldId id="412" r:id="rId37"/>
    <p:sldId id="414" r:id="rId38"/>
    <p:sldId id="311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BFBFBF"/>
    <a:srgbClr val="00747E"/>
    <a:srgbClr val="00CADA"/>
    <a:srgbClr val="00A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9817" autoAdjust="0"/>
  </p:normalViewPr>
  <p:slideViewPr>
    <p:cSldViewPr snapToObjects="1">
      <p:cViewPr varScale="1">
        <p:scale>
          <a:sx n="54" d="100"/>
          <a:sy n="54" d="100"/>
        </p:scale>
        <p:origin x="-113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System Performance Comparison</a:t>
            </a:r>
            <a:endParaRPr lang="en-US" dirty="0"/>
          </a:p>
        </c:rich>
      </c:tx>
      <c:layout>
        <c:manualLayout>
          <c:xMode val="edge"/>
          <c:yMode val="edge"/>
          <c:x val="0.26384057971014491"/>
          <c:y val="1.553125450956700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879735821065846"/>
          <c:y val="0.10966370146075322"/>
          <c:w val="0.6529327855757161"/>
          <c:h val="0.6893182472265908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 Cooler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Vortex Cooler</c:v>
                </c:pt>
                <c:pt idx="1">
                  <c:v>Legacy System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Dual Cooler/Vortex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Vortex Cooler</c:v>
                </c:pt>
                <c:pt idx="1">
                  <c:v>Legacy System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50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HP/HP+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Vortex Cooler</c:v>
                </c:pt>
                <c:pt idx="1">
                  <c:v>Legacy System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80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4149888"/>
        <c:axId val="34151424"/>
        <c:axId val="0"/>
      </c:bar3DChart>
      <c:catAx>
        <c:axId val="34149888"/>
        <c:scaling>
          <c:orientation val="minMax"/>
        </c:scaling>
        <c:delete val="0"/>
        <c:axPos val="l"/>
        <c:majorTickMark val="none"/>
        <c:minorTickMark val="none"/>
        <c:tickLblPos val="nextTo"/>
        <c:crossAx val="34151424"/>
        <c:crosses val="autoZero"/>
        <c:auto val="1"/>
        <c:lblAlgn val="ctr"/>
        <c:lblOffset val="100"/>
        <c:noMultiLvlLbl val="0"/>
      </c:catAx>
      <c:valAx>
        <c:axId val="341514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1498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4CA044-B78D-F247-9360-9AD6A232C409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1D9115-3C01-E043-8095-75D54BB22C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We continue to strive to be a full solutions 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8B5BC-B51A-9B4B-9A1A-37AD2F16CBD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0415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96616"/>
      </p:ext>
    </p:extLst>
  </p:cSld>
  <p:clrMapOvr>
    <a:masterClrMapping/>
  </p:clrMapOvr>
  <p:transition spd="slow">
    <p:push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86796"/>
      </p:ext>
    </p:extLst>
  </p:cSld>
  <p:clrMapOvr>
    <a:masterClrMapping/>
  </p:clrMapOvr>
  <p:transition spd="slow">
    <p:push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32559"/>
      </p:ext>
    </p:extLst>
  </p:cSld>
  <p:clrMapOvr>
    <a:masterClrMapping/>
  </p:clrMapOvr>
  <p:transition spd="slow">
    <p:push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13960"/>
      </p:ext>
    </p:extLst>
  </p:cSld>
  <p:clrMapOvr>
    <a:masterClrMapping/>
  </p:clrMapOvr>
  <p:transition spd="slow">
    <p:push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55517"/>
      </p:ext>
    </p:extLst>
  </p:cSld>
  <p:clrMapOvr>
    <a:masterClrMapping/>
  </p:clrMapOvr>
  <p:transition spd="slow">
    <p:push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0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058903"/>
      </p:ext>
    </p:extLst>
  </p:cSld>
  <p:clrMapOvr>
    <a:masterClrMapping/>
  </p:clrMapOvr>
  <p:transition spd="slow">
    <p:push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660232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000" y="1125538"/>
            <a:ext cx="8064500" cy="4525962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108238"/>
      </p:ext>
    </p:extLst>
  </p:cSld>
  <p:clrMapOvr>
    <a:masterClrMapping/>
  </p:clrMapOvr>
  <p:transition spd="slow">
    <p:push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22215307"/>
      </p:ext>
    </p:extLst>
  </p:cSld>
  <p:clrMapOvr>
    <a:masterClrMapping/>
  </p:clrMapOvr>
  <p:transition spd="slow">
    <p:push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660232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2000" y="1125538"/>
            <a:ext cx="39560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64100" y="1125538"/>
            <a:ext cx="39560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226926"/>
      </p:ext>
    </p:extLst>
  </p:cSld>
  <p:clrMapOvr>
    <a:masterClrMapping/>
  </p:clrMapOvr>
  <p:transition spd="slow">
    <p:push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63408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65724"/>
      </p:ext>
    </p:extLst>
  </p:cSld>
  <p:clrMapOvr>
    <a:masterClrMapping/>
  </p:clrMapOvr>
  <p:transition spd="slow">
    <p:push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660232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753757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34020"/>
      </p:ext>
    </p:extLst>
  </p:cSld>
  <p:clrMapOvr>
    <a:masterClrMapping/>
  </p:clrMapOvr>
  <p:transition spd="slow">
    <p:push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639795"/>
      </p:ext>
    </p:extLst>
  </p:cSld>
  <p:clrMapOvr>
    <a:masterClrMapping/>
  </p:clrMapOvr>
  <p:transition spd="slow">
    <p:push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7448501"/>
      </p:ext>
    </p:extLst>
  </p:cSld>
  <p:clrMapOvr>
    <a:masterClrMapping/>
  </p:clrMapOvr>
  <p:transition spd="slow">
    <p:push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4566981"/>
      </p:ext>
    </p:extLst>
  </p:cSld>
  <p:clrMapOvr>
    <a:masterClrMapping/>
  </p:clrMapOvr>
  <p:transition spd="slow">
    <p:push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660232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566053"/>
      </p:ext>
    </p:extLst>
  </p:cSld>
  <p:clrMapOvr>
    <a:masterClrMapping/>
  </p:clrMapOvr>
  <p:transition spd="slow">
    <p:push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43750" y="274638"/>
            <a:ext cx="2128838" cy="53768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6235700" cy="53768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522335"/>
      </p:ext>
    </p:extLst>
  </p:cSld>
  <p:clrMapOvr>
    <a:masterClrMapping/>
  </p:clrMapOvr>
  <p:transition spd="slow">
    <p:push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788820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12000" y="1125538"/>
            <a:ext cx="3956050" cy="452596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64100" y="1125538"/>
            <a:ext cx="3956050" cy="4525962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4089601"/>
      </p:ext>
    </p:extLst>
  </p:cSld>
  <p:clrMapOvr>
    <a:masterClrMapping/>
  </p:clrMapOvr>
  <p:transition spd="slow">
    <p:push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788820" cy="633412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12000" y="1125538"/>
            <a:ext cx="3956050" cy="4525962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864100" y="1125538"/>
            <a:ext cx="3956050" cy="21859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864100" y="3463925"/>
            <a:ext cx="395605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736664"/>
      </p:ext>
    </p:extLst>
  </p:cSld>
  <p:clrMapOvr>
    <a:masterClrMapping/>
  </p:clrMapOvr>
  <p:transition spd="slow">
    <p:push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693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821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5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p2\Desktop\Backgro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2590800"/>
            <a:ext cx="4190998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4114800"/>
            <a:ext cx="476121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68737"/>
      </p:ext>
    </p:extLst>
  </p:cSld>
  <p:clrMapOvr>
    <a:masterClrMapping/>
  </p:clrMapOvr>
  <p:transition spd="slow">
    <p:push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828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4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577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632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67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53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848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429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662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9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>
            <a:off x="5122862" y="6172200"/>
            <a:ext cx="40211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 dirty="0" smtClean="0">
                <a:solidFill>
                  <a:prstClr val="white"/>
                </a:solidFill>
                <a:latin typeface="Arial Narrow" charset="0"/>
                <a:cs typeface="Arial Narrow" charset="0"/>
              </a:rPr>
              <a:t>Harvest Controls</a:t>
            </a:r>
            <a:endParaRPr lang="en-US" sz="3200" b="1" dirty="0">
              <a:solidFill>
                <a:prstClr val="whit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80654"/>
            <a:ext cx="2310499" cy="59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410784"/>
      </p:ext>
    </p:extLst>
  </p:cSld>
  <p:clrMapOvr>
    <a:masterClrMapping/>
  </p:clrMapOvr>
  <p:transition spd="slow">
    <p:push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555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449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481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980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21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466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977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79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966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8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rve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>
            <a:off x="5122862" y="6172200"/>
            <a:ext cx="40211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 dirty="0" smtClean="0">
                <a:solidFill>
                  <a:prstClr val="white"/>
                </a:solidFill>
                <a:latin typeface="Arial Narrow" charset="0"/>
                <a:cs typeface="Arial Narrow" charset="0"/>
              </a:rPr>
              <a:t>Harvest Controls</a:t>
            </a:r>
            <a:endParaRPr lang="en-US" sz="3200" b="1" dirty="0">
              <a:solidFill>
                <a:prstClr val="whit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80654"/>
            <a:ext cx="2310499" cy="59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693725"/>
      </p:ext>
    </p:extLst>
  </p:cSld>
  <p:clrMapOvr>
    <a:masterClrMapping/>
  </p:clrMapOvr>
  <p:transition spd="slow">
    <p:push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7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299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10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410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904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745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908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92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22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8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1"/>
            <a:ext cx="4724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>
            <a:off x="5122862" y="6172200"/>
            <a:ext cx="40211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 dirty="0" smtClean="0">
                <a:solidFill>
                  <a:prstClr val="white"/>
                </a:solidFill>
                <a:latin typeface="Arial Narrow" charset="0"/>
                <a:cs typeface="Arial Narrow" charset="0"/>
              </a:rPr>
              <a:t>Harvest Controls</a:t>
            </a:r>
            <a:endParaRPr lang="en-US" sz="3200" b="1" dirty="0">
              <a:solidFill>
                <a:prstClr val="white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80654"/>
            <a:ext cx="2310499" cy="59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0950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aven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sp2\Desktop\system solu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2029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4546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21524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0495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96777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5479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0351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08298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392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81040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38281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1000"/>
          </a:xfrm>
        </p:spPr>
        <p:txBody>
          <a:bodyPr/>
          <a:lstStyle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5164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7843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55977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0041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75569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62306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38093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4275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014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50874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82841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99249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4662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29425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1799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27927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33322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9810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08833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12557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80311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50869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44406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9783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14104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88013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77770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1686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28853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60295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0177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21558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46500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69674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26527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78876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4237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25096"/>
      </p:ext>
    </p:extLst>
  </p:cSld>
  <p:clrMapOvr>
    <a:masterClrMapping/>
  </p:clrMapOvr>
  <p:transition spd="slow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81242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50181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8521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84626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10478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37816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39182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9033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29303"/>
      </p:ext>
    </p:extLst>
  </p:cSld>
  <p:clrMapOvr>
    <a:masterClrMapping/>
  </p:clrMapOvr>
  <p:transition spd="slow">
    <p:pu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4176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17479"/>
      </p:ext>
    </p:extLst>
  </p:cSld>
  <p:clrMapOvr>
    <a:masterClrMapping/>
  </p:clrMapOvr>
  <p:transition spd="slow">
    <p:pu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58961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9148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89097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3990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77733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9993"/>
      </p:ext>
    </p:extLst>
  </p:cSld>
  <p:clrMapOvr>
    <a:masterClrMapping/>
  </p:clrMapOvr>
  <p:transition spd="slow">
    <p:pu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00289"/>
      </p:ext>
    </p:extLst>
  </p:cSld>
  <p:clrMapOvr>
    <a:masterClrMapping/>
  </p:clrMapOvr>
  <p:transition spd="slow">
    <p:pu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69044"/>
      </p:ext>
    </p:extLst>
  </p:cSld>
  <p:clrMapOvr>
    <a:masterClrMapping/>
  </p:clrMapOvr>
  <p:transition spd="slow">
    <p:pu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43369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356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83116"/>
      </p:ext>
    </p:extLst>
  </p:cSld>
  <p:clrMapOvr>
    <a:masterClrMapping/>
  </p:clrMapOvr>
  <p:transition spd="slow">
    <p:pu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64776"/>
      </p:ext>
    </p:extLst>
  </p:cSld>
  <p:clrMapOvr>
    <a:masterClrMapping/>
  </p:clrMapOvr>
  <p:transition spd="slow">
    <p:pu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48267"/>
      </p:ext>
    </p:extLst>
  </p:cSld>
  <p:clrMapOvr>
    <a:masterClrMapping/>
  </p:clrMapOvr>
  <p:transition spd="slow">
    <p:push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02671"/>
      </p:ext>
    </p:extLst>
  </p:cSld>
  <p:clrMapOvr>
    <a:masterClrMapping/>
  </p:clrMapOvr>
  <p:transition spd="slow"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5338"/>
      </p:ext>
    </p:extLst>
  </p:cSld>
  <p:clrMapOvr>
    <a:masterClrMapping/>
  </p:clrMapOvr>
  <p:transition spd="slow">
    <p:push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0759"/>
      </p:ext>
    </p:extLst>
  </p:cSld>
  <p:clrMapOvr>
    <a:masterClrMapping/>
  </p:clrMapOvr>
  <p:transition spd="slow">
    <p:push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28248"/>
      </p:ext>
    </p:extLst>
  </p:cSld>
  <p:clrMapOvr>
    <a:masterClrMapping/>
  </p:clrMapOvr>
  <p:transition spd="slow">
    <p:push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43238"/>
      </p:ext>
    </p:extLst>
  </p:cSld>
  <p:clrMapOvr>
    <a:masterClrMapping/>
  </p:clrMapOvr>
  <p:transition spd="slow">
    <p:push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5701"/>
      </p:ext>
    </p:extLst>
  </p:cSld>
  <p:clrMapOvr>
    <a:masterClrMapping/>
  </p:clrMapOvr>
  <p:transition spd="slow">
    <p:push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69994"/>
      </p:ext>
    </p:extLst>
  </p:cSld>
  <p:clrMapOvr>
    <a:masterClrMapping/>
  </p:clrMapOvr>
  <p:transition spd="slow">
    <p:push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0F11-DE74-8745-AA44-C81A33FBF1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85C-FE5E-C947-89E2-C035C608A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9829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10343"/>
      </p:ext>
    </p:extLst>
  </p:cSld>
  <p:clrMapOvr>
    <a:masterClrMapping/>
  </p:clrMapOvr>
  <p:transition spd="slow">
    <p:push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264-85D7-C04F-8460-A52BB94A51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C8DF-D1D2-9C4E-816A-BFD35DC81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56316"/>
      </p:ext>
    </p:extLst>
  </p:cSld>
  <p:clrMapOvr>
    <a:masterClrMapping/>
  </p:clrMapOvr>
  <p:transition spd="slow">
    <p:push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8BD7-55A8-EB44-849C-8849E7BC21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70239-F2C2-B248-8664-412451A2E6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40110"/>
      </p:ext>
    </p:extLst>
  </p:cSld>
  <p:clrMapOvr>
    <a:masterClrMapping/>
  </p:clrMapOvr>
  <p:transition spd="slow">
    <p:push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CA44-06C6-F04C-96E2-B295535E1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B25F-B9C7-9941-BE22-6786039004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55403"/>
      </p:ext>
    </p:extLst>
  </p:cSld>
  <p:clrMapOvr>
    <a:masterClrMapping/>
  </p:clrMapOvr>
  <p:transition spd="slow">
    <p:push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6678-76A7-8044-BCCA-17A90F492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A491-5898-E74A-9C26-2477A6199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87559"/>
      </p:ext>
    </p:extLst>
  </p:cSld>
  <p:clrMapOvr>
    <a:masterClrMapping/>
  </p:clrMapOvr>
  <p:transition spd="slow">
    <p:push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6200-19B0-9148-A124-5D32124B53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3E55-A45D-3F4A-9129-9354C28B4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97339"/>
      </p:ext>
    </p:extLst>
  </p:cSld>
  <p:clrMapOvr>
    <a:masterClrMapping/>
  </p:clrMapOvr>
  <p:transition spd="slow">
    <p:push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6011-0573-EB4B-9977-040867AB38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99C-4A66-5E4F-89D8-06755F7083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93908"/>
      </p:ext>
    </p:extLst>
  </p:cSld>
  <p:clrMapOvr>
    <a:masterClrMapping/>
  </p:clrMapOvr>
  <p:transition spd="slow">
    <p:push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2CB0-26B0-3B43-9F36-DF1DCAC2C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668B-54A4-B249-AC36-4B5DB1F69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77550"/>
      </p:ext>
    </p:extLst>
  </p:cSld>
  <p:clrMapOvr>
    <a:masterClrMapping/>
  </p:clrMapOvr>
  <p:transition spd="slow">
    <p:push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4B5C-AF64-8846-8E67-708EACEC4C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C8A3-0850-C54A-B567-D1C87A4EC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03580"/>
      </p:ext>
    </p:extLst>
  </p:cSld>
  <p:clrMapOvr>
    <a:masterClrMapping/>
  </p:clrMapOvr>
  <p:transition spd="slow">
    <p:push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6136-FF7B-CB48-8B35-A315D9A309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D693-328E-0C44-9B05-81ABEAA27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54939"/>
      </p:ext>
    </p:extLst>
  </p:cSld>
  <p:clrMapOvr>
    <a:masterClrMapping/>
  </p:clrMapOvr>
  <p:transition spd="slow">
    <p:push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CD4-6D87-1A44-A4EB-15B500C7F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9A6E-5D0D-F941-8F2B-28B669ADA2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9918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/>
              <a:pPr>
                <a:defRPr/>
              </a:pPr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4438" y="274638"/>
            <a:ext cx="66595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te bewerken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125538"/>
            <a:ext cx="80645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pic>
        <p:nvPicPr>
          <p:cNvPr id="2" name="Picture 2" descr="C:\Users\robertsleutel\Desktop\Logo_SBG_pms300-152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68313" y="0"/>
            <a:ext cx="1800225" cy="93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Afbeelding 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9"/>
          <a:stretch>
            <a:fillRect/>
          </a:stretch>
        </p:blipFill>
        <p:spPr bwMode="auto">
          <a:xfrm>
            <a:off x="0" y="6473825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Afbeelding 2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2795"/>
          <a:stretch>
            <a:fillRect/>
          </a:stretch>
        </p:blipFill>
        <p:spPr bwMode="auto">
          <a:xfrm>
            <a:off x="6442075" y="6234113"/>
            <a:ext cx="27019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1" name="Rechte verbindingslijn 12"/>
          <p:cNvCxnSpPr>
            <a:cxnSpLocks noChangeShapeType="1"/>
          </p:cNvCxnSpPr>
          <p:nvPr userDrawn="1"/>
        </p:nvCxnSpPr>
        <p:spPr bwMode="auto">
          <a:xfrm>
            <a:off x="2555875" y="836613"/>
            <a:ext cx="6588125" cy="0"/>
          </a:xfrm>
          <a:prstGeom prst="line">
            <a:avLst/>
          </a:prstGeom>
          <a:noFill/>
          <a:ln w="12700" algn="ctr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3932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ransition spd="slow">
    <p:push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Eurostil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8558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8558E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8558E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8558E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2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5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8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2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1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4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E0A2A6-D816-BA44-9E36-DFD20C0A00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067A5C-0838-4946-80EC-401BE87EC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6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spd="slow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welbig@ravenind.co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17011" y="5246870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ravenprecision.com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9" y="4980563"/>
            <a:ext cx="4724400" cy="1877437"/>
          </a:xfrm>
          <a:prstGeom prst="rect">
            <a:avLst/>
          </a:prstGeom>
          <a:solidFill>
            <a:schemeClr val="bg1">
              <a:lumMod val="50000"/>
              <a:alpha val="4784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Shane Swedlund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Applied Technology Division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Brookings - Facility &amp; Engineering Manager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Raven Industries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17011" y="5770090"/>
            <a:ext cx="42526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twitter.com/</a:t>
            </a:r>
            <a:r>
              <a:rPr lang="en-US" sz="2800" b="1" dirty="0" err="1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RavenIndustries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817011" y="6265065"/>
            <a:ext cx="431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facebook.com/</a:t>
            </a:r>
            <a:r>
              <a:rPr lang="en-US" sz="2800" b="1" dirty="0" err="1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ravenprecision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71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ALL SEASON CONTROLS</a:t>
            </a: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4472" y="44295"/>
            <a:ext cx="1621928" cy="108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78391" y="1129512"/>
            <a:ext cx="2370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FALL APPLIED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Anhydrous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 Stabilizers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Manure/Slurry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Strip till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47452"/>
            <a:ext cx="2057400" cy="75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00800" y="1777848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SPRING APPLIED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Liquid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VRA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Burndown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12668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77000" y="4442484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AT PLANT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Seed rate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Starter </a:t>
            </a:r>
            <a:r>
              <a:rPr lang="en-US" sz="1600" dirty="0" err="1" smtClean="0">
                <a:solidFill>
                  <a:prstClr val="black"/>
                </a:solidFill>
              </a:rPr>
              <a:t>Fert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Insect/Herb-</a:t>
            </a:r>
            <a:r>
              <a:rPr lang="en-US" sz="1600" dirty="0" err="1" smtClean="0">
                <a:solidFill>
                  <a:prstClr val="black"/>
                </a:solidFill>
              </a:rPr>
              <a:t>cide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Air seeder 1-pass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06" y="4568099"/>
            <a:ext cx="2034538" cy="69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56437" y="5294293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POST EMERGE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Crop Protection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Direct Injection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13227"/>
            <a:ext cx="1354421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19200" y="437394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SIDEDRESS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Anhydrous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UAN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Granular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Rescue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2" y="990600"/>
            <a:ext cx="2030696" cy="79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90600" y="1797351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LATE SEASON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UAN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Rescue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/>
          <a:stretch/>
        </p:blipFill>
        <p:spPr bwMode="auto">
          <a:xfrm>
            <a:off x="3657600" y="2514600"/>
            <a:ext cx="1866900" cy="9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57599" y="3541693"/>
            <a:ext cx="2362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Right</a:t>
            </a:r>
            <a:r>
              <a:rPr lang="en-US" sz="1400" dirty="0" smtClean="0">
                <a:solidFill>
                  <a:prstClr val="black"/>
                </a:solidFill>
              </a:rPr>
              <a:t> Fertilizer Source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Right</a:t>
            </a:r>
            <a:r>
              <a:rPr lang="en-US" sz="1400" dirty="0" smtClean="0">
                <a:solidFill>
                  <a:prstClr val="black"/>
                </a:solidFill>
              </a:rPr>
              <a:t> Rate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Right </a:t>
            </a:r>
            <a:r>
              <a:rPr lang="en-US" sz="1400" dirty="0" smtClean="0">
                <a:solidFill>
                  <a:prstClr val="black"/>
                </a:solidFill>
              </a:rPr>
              <a:t>Time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Right</a:t>
            </a:r>
            <a:r>
              <a:rPr lang="en-US" sz="1400" dirty="0" smtClean="0">
                <a:solidFill>
                  <a:prstClr val="black"/>
                </a:solidFill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190957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APPLICATION CONTROLS</a:t>
            </a: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81925" name="Content Placeholder 3" descr="Injection Pump (5-200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69" y="1746141"/>
            <a:ext cx="2672219" cy="400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Box 9"/>
          <p:cNvSpPr txBox="1">
            <a:spLocks noChangeArrowheads="1"/>
          </p:cNvSpPr>
          <p:nvPr/>
        </p:nvSpPr>
        <p:spPr bwMode="auto">
          <a:xfrm>
            <a:off x="457200" y="6202844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Sidekick</a:t>
            </a:r>
            <a:r>
              <a:rPr lang="en-US" sz="2800" b="1" dirty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™ 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838200"/>
            <a:ext cx="63889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Eliminate tank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Self-priming, calibrating and rinse assist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Starter fertilizer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ISO compatible</a:t>
            </a:r>
            <a:endParaRPr lang="en-US" sz="2800" b="1" dirty="0"/>
          </a:p>
        </p:txBody>
      </p:sp>
      <p:pic>
        <p:nvPicPr>
          <p:cNvPr id="6" name="Picture 2" descr="http://ohioline.osu.edu/icm-fact/images/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" y="3691379"/>
            <a:ext cx="3425483" cy="226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audyms.files.wordpress.com/2010/03/herbicide-resistant-weed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09" y="2770396"/>
            <a:ext cx="2989660" cy="320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693" y="3329259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Corn rootworm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4914" y="2430372"/>
            <a:ext cx="175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Weed resistance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APPLICATION CONTROLS</a:t>
            </a: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81929" name="TextBox 10"/>
          <p:cNvSpPr txBox="1">
            <a:spLocks noChangeArrowheads="1"/>
          </p:cNvSpPr>
          <p:nvPr/>
        </p:nvSpPr>
        <p:spPr bwMode="auto">
          <a:xfrm>
            <a:off x="304800" y="6096000"/>
            <a:ext cx="24411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AccuFlow</a:t>
            </a:r>
            <a:r>
              <a:rPr lang="en-US" sz="2000" b="1" dirty="0" smtClean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™ Vortex</a:t>
            </a:r>
            <a:endParaRPr lang="en-US" sz="2000" b="1" dirty="0">
              <a:solidFill>
                <a:schemeClr val="bg1"/>
              </a:solidFill>
              <a:latin typeface="Arial Narrow Bold" charset="0"/>
              <a:cs typeface="Arial Narrow Bold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AccuFlow </a:t>
            </a:r>
            <a:r>
              <a:rPr lang="en-US" sz="2000" b="1" dirty="0" smtClean="0">
                <a:solidFill>
                  <a:schemeClr val="bg1"/>
                </a:solidFill>
                <a:latin typeface="Arial Narrow Bold" charset="0"/>
                <a:cs typeface="Arial Narrow Bold" charset="0"/>
              </a:rPr>
              <a:t>HP+™ </a:t>
            </a:r>
            <a:endParaRPr lang="en-US" sz="2000" b="1" dirty="0">
              <a:solidFill>
                <a:schemeClr val="bg1"/>
              </a:solidFill>
              <a:latin typeface="Arial Narrow Bold" charset="0"/>
              <a:cs typeface="Arial Narrow Bold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52400"/>
            <a:ext cx="6293282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599" y="3508101"/>
            <a:ext cx="3505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Increased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Smaller footprint on the toolbar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Higher operating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Colder temperatures</a:t>
            </a:r>
            <a:endParaRPr lang="en-US" sz="2000" b="1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636453313"/>
              </p:ext>
            </p:extLst>
          </p:nvPr>
        </p:nvGraphicFramePr>
        <p:xfrm>
          <a:off x="3886200" y="1447800"/>
          <a:ext cx="4983741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777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SmartYield</a:t>
            </a:r>
            <a:r>
              <a:rPr lang="en-US" b="1" baseline="30000" dirty="0" err="1"/>
              <a:t>TM</a:t>
            </a:r>
            <a:r>
              <a:rPr lang="en-US" b="1" dirty="0" smtClean="0"/>
              <a:t> Pro</a:t>
            </a:r>
            <a:r>
              <a:rPr lang="en-US" b="1" baseline="30000" dirty="0" smtClean="0"/>
              <a:t>  </a:t>
            </a:r>
            <a:r>
              <a:rPr lang="en-US" b="1" dirty="0"/>
              <a:t>Data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6474655" cy="43434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800" dirty="0" smtClean="0"/>
              <a:t>95% </a:t>
            </a:r>
            <a:r>
              <a:rPr lang="en-US" sz="2800" dirty="0"/>
              <a:t>to </a:t>
            </a:r>
            <a:r>
              <a:rPr lang="en-US" sz="2800" dirty="0" smtClean="0"/>
              <a:t>97% </a:t>
            </a:r>
            <a:r>
              <a:rPr lang="en-US" sz="2800" dirty="0"/>
              <a:t>accuracy with 3 calibrations per crop and in-season spot checks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smtClean="0"/>
              <a:t>Continuous moisture sensing</a:t>
            </a:r>
            <a:endParaRPr lang="en-US" sz="28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smtClean="0"/>
              <a:t>Accurately matches the dynamics of the combine over a wider range of flow rates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smtClean="0"/>
              <a:t>Accuracy </a:t>
            </a:r>
            <a:r>
              <a:rPr lang="en-US" sz="2800" dirty="0"/>
              <a:t>directly </a:t>
            </a:r>
            <a:r>
              <a:rPr lang="en-US" sz="2800" dirty="0" smtClean="0"/>
              <a:t>correlated </a:t>
            </a:r>
            <a:r>
              <a:rPr lang="en-US" sz="2800" dirty="0"/>
              <a:t>to variation in test weight and accuracy of grain cart scales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www.snapsurveys.com/blog/wp-content/uploads/2013/07/accurac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857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Sioux Falls\MARKETING\Product_Images\02 - Guidance and Steering\08_SmartYield\Epro BPA Dry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35" y="3932100"/>
            <a:ext cx="2706687" cy="20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9621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PLANTER CONTROLS</a:t>
            </a: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2667000" cy="3015074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09600" y="157385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 Narrow Bold" charset="0"/>
                <a:cs typeface="Arial Narrow Bold" charset="0"/>
              </a:rPr>
              <a:t>OmniRow</a:t>
            </a:r>
            <a:r>
              <a:rPr lang="en-US" sz="1200" b="1" dirty="0" smtClean="0">
                <a:latin typeface="Arial Narrow Bold" charset="0"/>
                <a:cs typeface="Arial Narrow Bold" charset="0"/>
              </a:rPr>
              <a:t>® </a:t>
            </a:r>
            <a:r>
              <a:rPr lang="en-US" sz="2000" b="1" dirty="0" smtClean="0">
                <a:latin typeface="Arial Narrow Bold" charset="0"/>
                <a:cs typeface="Arial Narrow Bold" charset="0"/>
              </a:rPr>
              <a:t>Multi-hybrid</a:t>
            </a:r>
            <a:r>
              <a:rPr lang="en-US" sz="1200" b="1" dirty="0" smtClean="0">
                <a:latin typeface="Arial Narrow Bold" charset="0"/>
                <a:cs typeface="Arial Narrow Bold" charset="0"/>
              </a:rPr>
              <a:t> </a:t>
            </a:r>
            <a:endParaRPr lang="en-US" sz="1200" b="1" dirty="0">
              <a:latin typeface="Arial Narrow Bold" charset="0"/>
              <a:cs typeface="Arial Narrow Bold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57" y="3799493"/>
            <a:ext cx="1894285" cy="190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3977616"/>
            <a:ext cx="4814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Switch between hybrids on the fly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Studies show 5 to 11 </a:t>
            </a:r>
            <a:r>
              <a:rPr lang="en-US" sz="2400" dirty="0" err="1" smtClean="0"/>
              <a:t>bu</a:t>
            </a:r>
            <a:r>
              <a:rPr lang="en-US" sz="2400" dirty="0" smtClean="0"/>
              <a:t>/a increase</a:t>
            </a:r>
          </a:p>
        </p:txBody>
      </p:sp>
      <p:pic>
        <p:nvPicPr>
          <p:cNvPr id="3074" name="Picture 2" descr="http://www.striptillfarmer.com/wysiwyg/images/STS/2013/6_14/073_Raven_Innovation_Summit_JZ_06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759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OMNIROW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®</a:t>
            </a:r>
            <a:endParaRPr lang="en-US" sz="20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99331" name="Picture 2" descr="H:\Sioux Falls\MARKETING\Pics and Logos\OmniRow\Arcs\Inside Arc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3883" r="13593" b="30582"/>
          <a:stretch>
            <a:fillRect/>
          </a:stretch>
        </p:blipFill>
        <p:spPr bwMode="auto">
          <a:xfrm>
            <a:off x="509776" y="3296606"/>
            <a:ext cx="4185596" cy="22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2" descr="H:\Sioux Falls\MARKETING\Pics and Logos\OmniRow\Arcs\Inside Arc Co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3847" r="3046" b="7692"/>
          <a:stretch>
            <a:fillRect/>
          </a:stretch>
        </p:blipFill>
        <p:spPr bwMode="auto">
          <a:xfrm>
            <a:off x="5279286" y="3268882"/>
            <a:ext cx="3372356" cy="22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Box 8"/>
          <p:cNvSpPr txBox="1">
            <a:spLocks noChangeArrowheads="1"/>
          </p:cNvSpPr>
          <p:nvPr/>
        </p:nvSpPr>
        <p:spPr bwMode="auto">
          <a:xfrm>
            <a:off x="362982" y="5562600"/>
            <a:ext cx="4443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 Narrow Bold" charset="0"/>
                <a:cs typeface="Arial Narrow Bold" charset="0"/>
              </a:rPr>
              <a:t>WITHOUT TURN COMPENSATION</a:t>
            </a:r>
          </a:p>
        </p:txBody>
      </p:sp>
      <p:sp>
        <p:nvSpPr>
          <p:cNvPr id="99334" name="TextBox 9"/>
          <p:cNvSpPr txBox="1">
            <a:spLocks noChangeArrowheads="1"/>
          </p:cNvSpPr>
          <p:nvPr/>
        </p:nvSpPr>
        <p:spPr bwMode="auto">
          <a:xfrm>
            <a:off x="5268407" y="5562558"/>
            <a:ext cx="357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 Narrow Bold" charset="0"/>
                <a:cs typeface="Arial Narrow Bold" charset="0"/>
              </a:rPr>
              <a:t>WITH TURN COMPENSATION</a:t>
            </a:r>
            <a:endParaRPr lang="en-US" sz="1200" b="1" dirty="0">
              <a:latin typeface="Arial Narrow Bold" charset="0"/>
              <a:cs typeface="Arial Narrow Bold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97936" y="54704"/>
            <a:ext cx="2316022" cy="3069495"/>
            <a:chOff x="3363913" y="2616200"/>
            <a:chExt cx="2422525" cy="3659188"/>
          </a:xfrm>
        </p:grpSpPr>
        <p:grpSp>
          <p:nvGrpSpPr>
            <p:cNvPr id="8" name="Group 7"/>
            <p:cNvGrpSpPr/>
            <p:nvPr/>
          </p:nvGrpSpPr>
          <p:grpSpPr>
            <a:xfrm>
              <a:off x="3363913" y="2616200"/>
              <a:ext cx="2256852" cy="2237259"/>
              <a:chOff x="3363913" y="2616200"/>
              <a:chExt cx="2256852" cy="2237259"/>
            </a:xfrm>
          </p:grpSpPr>
          <p:sp>
            <p:nvSpPr>
              <p:cNvPr id="137" name="Rectangle 105"/>
              <p:cNvSpPr>
                <a:spLocks noChangeArrowheads="1"/>
              </p:cNvSpPr>
              <p:nvPr/>
            </p:nvSpPr>
            <p:spPr bwMode="auto">
              <a:xfrm rot="948435">
                <a:off x="4161976" y="3432231"/>
                <a:ext cx="42874" cy="117264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8" name="Rectangle 106"/>
              <p:cNvSpPr>
                <a:spLocks noChangeArrowheads="1"/>
              </p:cNvSpPr>
              <p:nvPr/>
            </p:nvSpPr>
            <p:spPr bwMode="auto">
              <a:xfrm rot="17306895">
                <a:off x="4602029" y="3162630"/>
                <a:ext cx="42874" cy="117264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9" name="Rectangle 120"/>
              <p:cNvSpPr>
                <a:spLocks noChangeArrowheads="1"/>
              </p:cNvSpPr>
              <p:nvPr/>
            </p:nvSpPr>
            <p:spPr bwMode="auto">
              <a:xfrm rot="19980000">
                <a:off x="3562818" y="4160737"/>
                <a:ext cx="2057947" cy="16174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0" name="AutoShape 121"/>
              <p:cNvSpPr>
                <a:spLocks noChangeArrowheads="1"/>
              </p:cNvSpPr>
              <p:nvPr/>
            </p:nvSpPr>
            <p:spPr bwMode="auto">
              <a:xfrm rot="19980000">
                <a:off x="3981631" y="4489190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1" name="AutoShape 122"/>
              <p:cNvSpPr>
                <a:spLocks noChangeArrowheads="1"/>
              </p:cNvSpPr>
              <p:nvPr/>
            </p:nvSpPr>
            <p:spPr bwMode="auto">
              <a:xfrm rot="19980000">
                <a:off x="3742876" y="4610842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2" name="AutoShape 123"/>
              <p:cNvSpPr>
                <a:spLocks noChangeArrowheads="1"/>
              </p:cNvSpPr>
              <p:nvPr/>
            </p:nvSpPr>
            <p:spPr bwMode="auto">
              <a:xfrm rot="19980000">
                <a:off x="4454368" y="4248318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AutoShape 124"/>
              <p:cNvSpPr>
                <a:spLocks noChangeArrowheads="1"/>
              </p:cNvSpPr>
              <p:nvPr/>
            </p:nvSpPr>
            <p:spPr bwMode="auto">
              <a:xfrm rot="19980000">
                <a:off x="4220387" y="4367538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AutoShape 125"/>
              <p:cNvSpPr>
                <a:spLocks noChangeArrowheads="1"/>
              </p:cNvSpPr>
              <p:nvPr/>
            </p:nvSpPr>
            <p:spPr bwMode="auto">
              <a:xfrm rot="19980000">
                <a:off x="4695511" y="4125450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AutoShape 126"/>
              <p:cNvSpPr>
                <a:spLocks noChangeArrowheads="1"/>
              </p:cNvSpPr>
              <p:nvPr/>
            </p:nvSpPr>
            <p:spPr bwMode="auto">
              <a:xfrm rot="19980000">
                <a:off x="4929492" y="4006231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AutoShape 127"/>
              <p:cNvSpPr>
                <a:spLocks noChangeArrowheads="1"/>
              </p:cNvSpPr>
              <p:nvPr/>
            </p:nvSpPr>
            <p:spPr bwMode="auto">
              <a:xfrm rot="19980000">
                <a:off x="5161085" y="3888228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AutoShape 128"/>
              <p:cNvSpPr>
                <a:spLocks noChangeArrowheads="1"/>
              </p:cNvSpPr>
              <p:nvPr/>
            </p:nvSpPr>
            <p:spPr bwMode="auto">
              <a:xfrm rot="19980000">
                <a:off x="5385515" y="3773875"/>
                <a:ext cx="128622" cy="242617"/>
              </a:xfrm>
              <a:prstGeom prst="roundRect">
                <a:avLst>
                  <a:gd name="adj" fmla="val 16667"/>
                </a:avLst>
              </a:prstGeom>
              <a:solidFill>
                <a:srgbClr val="FEF80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Oval 129"/>
              <p:cNvSpPr>
                <a:spLocks noChangeArrowheads="1"/>
              </p:cNvSpPr>
              <p:nvPr/>
            </p:nvSpPr>
            <p:spPr bwMode="auto">
              <a:xfrm rot="19980000">
                <a:off x="3786897" y="4714184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Oval 130"/>
              <p:cNvSpPr>
                <a:spLocks noChangeArrowheads="1"/>
              </p:cNvSpPr>
              <p:nvPr/>
            </p:nvSpPr>
            <p:spPr bwMode="auto">
              <a:xfrm rot="19980000">
                <a:off x="4024412" y="4596000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Oval 131"/>
              <p:cNvSpPr>
                <a:spLocks noChangeArrowheads="1"/>
              </p:cNvSpPr>
              <p:nvPr/>
            </p:nvSpPr>
            <p:spPr bwMode="auto">
              <a:xfrm rot="19980000">
                <a:off x="4270331" y="4470699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Oval 132"/>
              <p:cNvSpPr>
                <a:spLocks noChangeArrowheads="1"/>
              </p:cNvSpPr>
              <p:nvPr/>
            </p:nvSpPr>
            <p:spPr bwMode="auto">
              <a:xfrm rot="19980000">
                <a:off x="4499536" y="4353912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Oval 133"/>
              <p:cNvSpPr>
                <a:spLocks noChangeArrowheads="1"/>
              </p:cNvSpPr>
              <p:nvPr/>
            </p:nvSpPr>
            <p:spPr bwMode="auto">
              <a:xfrm rot="19980000">
                <a:off x="4742974" y="4235547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Oval 134"/>
              <p:cNvSpPr>
                <a:spLocks noChangeArrowheads="1"/>
              </p:cNvSpPr>
              <p:nvPr/>
            </p:nvSpPr>
            <p:spPr bwMode="auto">
              <a:xfrm rot="19980000">
                <a:off x="4975715" y="4119797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Oval 135"/>
              <p:cNvSpPr>
                <a:spLocks noChangeArrowheads="1"/>
              </p:cNvSpPr>
              <p:nvPr/>
            </p:nvSpPr>
            <p:spPr bwMode="auto">
              <a:xfrm rot="19980000">
                <a:off x="5208641" y="3992606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Oval 136"/>
              <p:cNvSpPr>
                <a:spLocks noChangeArrowheads="1"/>
              </p:cNvSpPr>
              <p:nvPr/>
            </p:nvSpPr>
            <p:spPr bwMode="auto">
              <a:xfrm rot="19980000">
                <a:off x="5430684" y="3879469"/>
                <a:ext cx="42874" cy="404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56" name="Group 6"/>
              <p:cNvGrpSpPr>
                <a:grpSpLocks/>
              </p:cNvGrpSpPr>
              <p:nvPr/>
            </p:nvGrpSpPr>
            <p:grpSpPr bwMode="auto">
              <a:xfrm rot="19320000">
                <a:off x="3363913" y="2616200"/>
                <a:ext cx="1318372" cy="1293956"/>
                <a:chOff x="3884398" y="937006"/>
                <a:chExt cx="1318022" cy="1293845"/>
              </a:xfrm>
            </p:grpSpPr>
            <p:grpSp>
              <p:nvGrpSpPr>
                <p:cNvPr id="157" name="Group 107"/>
                <p:cNvGrpSpPr>
                  <a:grpSpLocks/>
                </p:cNvGrpSpPr>
                <p:nvPr/>
              </p:nvGrpSpPr>
              <p:grpSpPr bwMode="auto">
                <a:xfrm>
                  <a:off x="3884398" y="937006"/>
                  <a:ext cx="1318022" cy="1293845"/>
                  <a:chOff x="2028" y="960"/>
                  <a:chExt cx="1848" cy="1824"/>
                </a:xfrm>
              </p:grpSpPr>
              <p:sp>
                <p:nvSpPr>
                  <p:cNvPr id="159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2349"/>
                    <a:ext cx="1488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1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2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2751" y="972"/>
                    <a:ext cx="432" cy="105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3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923"/>
                    <a:ext cx="288" cy="7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AutoShape 113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920"/>
                    <a:ext cx="288" cy="7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5" name="AutoShape 114"/>
                  <p:cNvSpPr>
                    <a:spLocks noChangeArrowheads="1"/>
                  </p:cNvSpPr>
                  <p:nvPr/>
                </p:nvSpPr>
                <p:spPr bwMode="auto">
                  <a:xfrm>
                    <a:off x="2550" y="1833"/>
                    <a:ext cx="816" cy="72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6" name="AutoShape 115"/>
                  <p:cNvSpPr>
                    <a:spLocks noChangeArrowheads="1"/>
                  </p:cNvSpPr>
                  <p:nvPr/>
                </p:nvSpPr>
                <p:spPr bwMode="auto">
                  <a:xfrm>
                    <a:off x="3636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7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2028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8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2601" y="960"/>
                    <a:ext cx="144" cy="48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9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3186" y="960"/>
                    <a:ext cx="144" cy="48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8" name="Oval 271"/>
                <p:cNvSpPr>
                  <a:spLocks noChangeArrowheads="1"/>
                </p:cNvSpPr>
                <p:nvPr/>
              </p:nvSpPr>
              <p:spPr bwMode="auto">
                <a:xfrm>
                  <a:off x="4474947" y="1727581"/>
                  <a:ext cx="152400" cy="152400"/>
                </a:xfrm>
                <a:prstGeom prst="ellipse">
                  <a:avLst/>
                </a:prstGeom>
                <a:solidFill>
                  <a:srgbClr val="F0FC0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3856038" y="4073525"/>
              <a:ext cx="1930400" cy="2201863"/>
              <a:chOff x="3856038" y="4073525"/>
              <a:chExt cx="1930400" cy="2201863"/>
            </a:xfrm>
            <a:solidFill>
              <a:srgbClr val="006600"/>
            </a:solidFill>
          </p:grpSpPr>
          <p:sp>
            <p:nvSpPr>
              <p:cNvPr id="10" name="Oval 9"/>
              <p:cNvSpPr/>
              <p:nvPr/>
            </p:nvSpPr>
            <p:spPr bwMode="auto">
              <a:xfrm rot="19800000">
                <a:off x="3856038" y="4875213"/>
                <a:ext cx="46037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 rot="19800000">
                <a:off x="3892550" y="4995863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 rot="19800000">
                <a:off x="3903663" y="5168900"/>
                <a:ext cx="46037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 rot="19800000">
                <a:off x="4095750" y="4743450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 rot="19800000">
                <a:off x="4167188" y="4900613"/>
                <a:ext cx="44450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 rot="19800000">
                <a:off x="4183063" y="505777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 rot="19800000">
                <a:off x="4179888" y="5148263"/>
                <a:ext cx="46037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 rot="19800000">
                <a:off x="4332288" y="4637088"/>
                <a:ext cx="46037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 rot="19800000">
                <a:off x="4402138" y="4813300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 rot="19800000">
                <a:off x="4419600" y="5008563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 rot="19800000">
                <a:off x="4419600" y="5145088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 rot="19800000">
                <a:off x="4568825" y="4506913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 rot="19800000">
                <a:off x="4668838" y="4732338"/>
                <a:ext cx="46037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 rot="19800000">
                <a:off x="4702175" y="4960938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 rot="19800000">
                <a:off x="4705350" y="5129213"/>
                <a:ext cx="46038" cy="47625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 rot="19800000">
                <a:off x="4810125" y="4384675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 rot="19800000">
                <a:off x="4932363" y="465137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 rot="19800000">
                <a:off x="4970463" y="491807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 rot="19800000">
                <a:off x="4968875" y="5111750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 rot="19800000">
                <a:off x="5056188" y="4273550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 rot="19800000">
                <a:off x="5164138" y="458152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 rot="19800000">
                <a:off x="5194300" y="4879975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 rot="19800000">
                <a:off x="5207000" y="5099050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 rot="19800000">
                <a:off x="5275263" y="417512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 rot="19800000">
                <a:off x="5402263" y="451802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 rot="19800000">
                <a:off x="5445125" y="4838700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 rot="19800000">
                <a:off x="5473700" y="5083175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 rot="19800000">
                <a:off x="5513388" y="4073525"/>
                <a:ext cx="46037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 rot="19800000">
                <a:off x="5638800" y="4454525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 rot="19800000">
                <a:off x="5711825" y="4799013"/>
                <a:ext cx="46038" cy="46037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 rot="19800000">
                <a:off x="5727700" y="5067300"/>
                <a:ext cx="46038" cy="46038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grpSp>
            <p:nvGrpSpPr>
              <p:cNvPr id="41" name="Group 9"/>
              <p:cNvGrpSpPr>
                <a:grpSpLocks/>
              </p:cNvGrpSpPr>
              <p:nvPr/>
            </p:nvGrpSpPr>
            <p:grpSpPr bwMode="auto">
              <a:xfrm>
                <a:off x="3902075" y="5221288"/>
                <a:ext cx="46038" cy="1054100"/>
                <a:chOff x="4199755" y="4168284"/>
                <a:chExt cx="46037" cy="1054103"/>
              </a:xfrm>
              <a:grpFill/>
            </p:grpSpPr>
            <p:sp>
              <p:nvSpPr>
                <p:cNvPr id="126" name="Oval 125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127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128" name="Oval 127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9" name="Oval 128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0" name="Oval 129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1" name="Oval 130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2" name="Oval 131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3" name="Oval 132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2" name="Group 9"/>
              <p:cNvGrpSpPr>
                <a:grpSpLocks/>
              </p:cNvGrpSpPr>
              <p:nvPr/>
            </p:nvGrpSpPr>
            <p:grpSpPr bwMode="auto">
              <a:xfrm>
                <a:off x="4179888" y="5221288"/>
                <a:ext cx="46037" cy="1054100"/>
                <a:chOff x="4199755" y="4168284"/>
                <a:chExt cx="46037" cy="1054103"/>
              </a:xfrm>
              <a:grpFill/>
            </p:grpSpPr>
            <p:sp>
              <p:nvSpPr>
                <p:cNvPr id="115" name="Oval 114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116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117" name="Oval 116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3" name="Group 9"/>
              <p:cNvGrpSpPr>
                <a:grpSpLocks/>
              </p:cNvGrpSpPr>
              <p:nvPr/>
            </p:nvGrpSpPr>
            <p:grpSpPr bwMode="auto">
              <a:xfrm>
                <a:off x="4421188" y="5221288"/>
                <a:ext cx="46037" cy="1054100"/>
                <a:chOff x="4199755" y="4168284"/>
                <a:chExt cx="46037" cy="1054103"/>
              </a:xfrm>
              <a:grpFill/>
            </p:grpSpPr>
            <p:sp>
              <p:nvSpPr>
                <p:cNvPr id="104" name="Oval 103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105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106" name="Oval 105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4" name="Group 9"/>
              <p:cNvGrpSpPr>
                <a:grpSpLocks/>
              </p:cNvGrpSpPr>
              <p:nvPr/>
            </p:nvGrpSpPr>
            <p:grpSpPr bwMode="auto">
              <a:xfrm>
                <a:off x="4705350" y="5221288"/>
                <a:ext cx="46038" cy="1054100"/>
                <a:chOff x="4199755" y="4168284"/>
                <a:chExt cx="46037" cy="1054103"/>
              </a:xfrm>
              <a:grpFill/>
            </p:grpSpPr>
            <p:sp>
              <p:nvSpPr>
                <p:cNvPr id="93" name="Oval 92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94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95" name="Oval 94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5" name="Group 9"/>
              <p:cNvGrpSpPr>
                <a:grpSpLocks/>
              </p:cNvGrpSpPr>
              <p:nvPr/>
            </p:nvGrpSpPr>
            <p:grpSpPr bwMode="auto">
              <a:xfrm>
                <a:off x="4973638" y="5221288"/>
                <a:ext cx="46037" cy="1054100"/>
                <a:chOff x="4199755" y="4168284"/>
                <a:chExt cx="46037" cy="1054103"/>
              </a:xfrm>
              <a:grpFill/>
            </p:grpSpPr>
            <p:sp>
              <p:nvSpPr>
                <p:cNvPr id="82" name="Oval 81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83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84" name="Oval 83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6" name="Group 9"/>
              <p:cNvGrpSpPr>
                <a:grpSpLocks/>
              </p:cNvGrpSpPr>
              <p:nvPr/>
            </p:nvGrpSpPr>
            <p:grpSpPr bwMode="auto">
              <a:xfrm>
                <a:off x="5211763" y="5221288"/>
                <a:ext cx="46037" cy="1054100"/>
                <a:chOff x="4199755" y="4168284"/>
                <a:chExt cx="46037" cy="1054103"/>
              </a:xfrm>
              <a:grpFill/>
            </p:grpSpPr>
            <p:sp>
              <p:nvSpPr>
                <p:cNvPr id="71" name="Oval 70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72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73" name="Oval 72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7" name="Group 9"/>
              <p:cNvGrpSpPr>
                <a:grpSpLocks/>
              </p:cNvGrpSpPr>
              <p:nvPr/>
            </p:nvGrpSpPr>
            <p:grpSpPr bwMode="auto">
              <a:xfrm>
                <a:off x="5481638" y="5221288"/>
                <a:ext cx="46037" cy="1054100"/>
                <a:chOff x="4199755" y="4168284"/>
                <a:chExt cx="46037" cy="1054103"/>
              </a:xfrm>
              <a:grpFill/>
            </p:grpSpPr>
            <p:sp>
              <p:nvSpPr>
                <p:cNvPr id="60" name="Oval 59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61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62" name="Oval 61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48" name="Group 9"/>
              <p:cNvGrpSpPr>
                <a:grpSpLocks/>
              </p:cNvGrpSpPr>
              <p:nvPr/>
            </p:nvGrpSpPr>
            <p:grpSpPr bwMode="auto">
              <a:xfrm>
                <a:off x="5740400" y="5221288"/>
                <a:ext cx="46038" cy="1054100"/>
                <a:chOff x="4199755" y="4168284"/>
                <a:chExt cx="46037" cy="1054103"/>
              </a:xfrm>
              <a:grpFill/>
            </p:grpSpPr>
            <p:sp>
              <p:nvSpPr>
                <p:cNvPr id="49" name="Oval 48"/>
                <p:cNvSpPr/>
                <p:nvPr/>
              </p:nvSpPr>
              <p:spPr bwMode="auto">
                <a:xfrm rot="19800000">
                  <a:off x="4199755" y="4168284"/>
                  <a:ext cx="46037" cy="46037"/>
                </a:xfrm>
                <a:prstGeom prst="ellipse">
                  <a:avLst/>
                </a:prstGeom>
                <a:grpFill/>
                <a:ln>
                  <a:solidFill>
                    <a:srgbClr val="0066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grpSp>
              <p:nvGrpSpPr>
                <p:cNvPr id="50" name="Group 6"/>
                <p:cNvGrpSpPr>
                  <a:grpSpLocks/>
                </p:cNvGrpSpPr>
                <p:nvPr/>
              </p:nvGrpSpPr>
              <p:grpSpPr bwMode="auto">
                <a:xfrm>
                  <a:off x="4199755" y="4268472"/>
                  <a:ext cx="46037" cy="953915"/>
                  <a:chOff x="4199755" y="4268472"/>
                  <a:chExt cx="46037" cy="953915"/>
                </a:xfrm>
                <a:grpFill/>
              </p:grpSpPr>
              <p:sp>
                <p:nvSpPr>
                  <p:cNvPr id="51" name="Oval 50"/>
                  <p:cNvSpPr/>
                  <p:nvPr/>
                </p:nvSpPr>
                <p:spPr bwMode="auto">
                  <a:xfrm rot="19800000">
                    <a:off x="4199755" y="4268296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 bwMode="auto">
                  <a:xfrm rot="19800000">
                    <a:off x="4199755" y="4381009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 bwMode="auto">
                  <a:xfrm rot="19800000">
                    <a:off x="4199755" y="4495310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 bwMode="auto">
                  <a:xfrm rot="19800000">
                    <a:off x="4199755" y="4608022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 bwMode="auto">
                  <a:xfrm rot="19800000">
                    <a:off x="4199755" y="4722322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 rot="19800000">
                    <a:off x="4199755" y="4835036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 bwMode="auto">
                  <a:xfrm rot="19800000">
                    <a:off x="4199755" y="5176349"/>
                    <a:ext cx="46037" cy="46038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 bwMode="auto">
                  <a:xfrm rot="19800000">
                    <a:off x="4199755" y="5062048"/>
                    <a:ext cx="46037" cy="47625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 bwMode="auto">
                  <a:xfrm rot="19800000">
                    <a:off x="4199755" y="4949336"/>
                    <a:ext cx="46037" cy="46037"/>
                  </a:xfrm>
                  <a:prstGeom prst="ellipse">
                    <a:avLst/>
                  </a:prstGeom>
                  <a:grpFill/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</p:grpSp>
      </p:grpSp>
      <p:grpSp>
        <p:nvGrpSpPr>
          <p:cNvPr id="170" name="Group 169"/>
          <p:cNvGrpSpPr>
            <a:grpSpLocks noChangeAspect="1"/>
          </p:cNvGrpSpPr>
          <p:nvPr/>
        </p:nvGrpSpPr>
        <p:grpSpPr>
          <a:xfrm>
            <a:off x="5601837" y="86171"/>
            <a:ext cx="2298394" cy="3046445"/>
            <a:chOff x="3533775" y="2657475"/>
            <a:chExt cx="2416175" cy="3660775"/>
          </a:xfrm>
        </p:grpSpPr>
        <p:grpSp>
          <p:nvGrpSpPr>
            <p:cNvPr id="171" name="Group 137"/>
            <p:cNvGrpSpPr>
              <a:grpSpLocks/>
            </p:cNvGrpSpPr>
            <p:nvPr/>
          </p:nvGrpSpPr>
          <p:grpSpPr bwMode="auto">
            <a:xfrm>
              <a:off x="3533775" y="2657475"/>
              <a:ext cx="2073275" cy="1871663"/>
              <a:chOff x="3667644" y="1571125"/>
              <a:chExt cx="2072724" cy="1871502"/>
            </a:xfrm>
          </p:grpSpPr>
          <p:grpSp>
            <p:nvGrpSpPr>
              <p:cNvPr id="303" name="Group 5"/>
              <p:cNvGrpSpPr>
                <a:grpSpLocks/>
              </p:cNvGrpSpPr>
              <p:nvPr/>
            </p:nvGrpSpPr>
            <p:grpSpPr bwMode="auto">
              <a:xfrm rot="-1620000">
                <a:off x="3682968" y="2229647"/>
                <a:ext cx="2057400" cy="1212980"/>
                <a:chOff x="3498635" y="1705226"/>
                <a:chExt cx="2057400" cy="1212980"/>
              </a:xfrm>
            </p:grpSpPr>
            <p:sp>
              <p:nvSpPr>
                <p:cNvPr id="318" name="Rectangle 105"/>
                <p:cNvSpPr>
                  <a:spLocks noChangeArrowheads="1"/>
                </p:cNvSpPr>
                <p:nvPr/>
              </p:nvSpPr>
              <p:spPr bwMode="auto">
                <a:xfrm rot="2568435">
                  <a:off x="4243371" y="1745659"/>
                  <a:ext cx="42863" cy="1172547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9" name="Rectangle 106"/>
                <p:cNvSpPr>
                  <a:spLocks noChangeArrowheads="1"/>
                </p:cNvSpPr>
                <p:nvPr/>
              </p:nvSpPr>
              <p:spPr bwMode="auto">
                <a:xfrm rot="-2673105">
                  <a:off x="4757721" y="1705226"/>
                  <a:ext cx="42863" cy="1172547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320" name="Group 119"/>
                <p:cNvGrpSpPr>
                  <a:grpSpLocks/>
                </p:cNvGrpSpPr>
                <p:nvPr/>
              </p:nvGrpSpPr>
              <p:grpSpPr bwMode="auto">
                <a:xfrm>
                  <a:off x="3498635" y="2635177"/>
                  <a:ext cx="2057400" cy="283029"/>
                  <a:chOff x="1920" y="2640"/>
                  <a:chExt cx="2304" cy="336"/>
                </a:xfrm>
              </p:grpSpPr>
              <p:sp>
                <p:nvSpPr>
                  <p:cNvPr id="321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2640"/>
                    <a:ext cx="2304" cy="192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2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2268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3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4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2862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5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6" name="AutoShape 125"/>
                  <p:cNvSpPr>
                    <a:spLocks noChangeArrowheads="1"/>
                  </p:cNvSpPr>
                  <p:nvPr/>
                </p:nvSpPr>
                <p:spPr bwMode="auto">
                  <a:xfrm>
                    <a:off x="3165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7" name="AutoShape 126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8" name="AutoShape 127"/>
                  <p:cNvSpPr>
                    <a:spLocks noChangeArrowheads="1"/>
                  </p:cNvSpPr>
                  <p:nvPr/>
                </p:nvSpPr>
                <p:spPr bwMode="auto">
                  <a:xfrm>
                    <a:off x="3750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9" name="AutoShape 128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688"/>
                    <a:ext cx="144" cy="2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EF80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0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2811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1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2814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2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2622" y="2814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3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910" y="2814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4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213" y="2820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5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823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6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3801" y="2814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7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2814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304" name="Group 6"/>
              <p:cNvGrpSpPr>
                <a:grpSpLocks/>
              </p:cNvGrpSpPr>
              <p:nvPr/>
            </p:nvGrpSpPr>
            <p:grpSpPr bwMode="auto">
              <a:xfrm rot="-2280000">
                <a:off x="3667644" y="1571125"/>
                <a:ext cx="1318022" cy="1293845"/>
                <a:chOff x="3884398" y="937006"/>
                <a:chExt cx="1318022" cy="1293845"/>
              </a:xfrm>
            </p:grpSpPr>
            <p:grpSp>
              <p:nvGrpSpPr>
                <p:cNvPr id="305" name="Group 107"/>
                <p:cNvGrpSpPr>
                  <a:grpSpLocks/>
                </p:cNvGrpSpPr>
                <p:nvPr/>
              </p:nvGrpSpPr>
              <p:grpSpPr bwMode="auto">
                <a:xfrm>
                  <a:off x="3884398" y="937006"/>
                  <a:ext cx="1318022" cy="1293845"/>
                  <a:chOff x="2028" y="960"/>
                  <a:chExt cx="1848" cy="1824"/>
                </a:xfrm>
              </p:grpSpPr>
              <p:sp>
                <p:nvSpPr>
                  <p:cNvPr id="307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2349"/>
                    <a:ext cx="1488" cy="4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0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09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0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2751" y="972"/>
                    <a:ext cx="432" cy="105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1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923"/>
                    <a:ext cx="288" cy="7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2" name="AutoShape 113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920"/>
                    <a:ext cx="288" cy="7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3" name="AutoShape 114"/>
                  <p:cNvSpPr>
                    <a:spLocks noChangeArrowheads="1"/>
                  </p:cNvSpPr>
                  <p:nvPr/>
                </p:nvSpPr>
                <p:spPr bwMode="auto">
                  <a:xfrm>
                    <a:off x="2550" y="1833"/>
                    <a:ext cx="816" cy="72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63D0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4" name="AutoShape 115"/>
                  <p:cNvSpPr>
                    <a:spLocks noChangeArrowheads="1"/>
                  </p:cNvSpPr>
                  <p:nvPr/>
                </p:nvSpPr>
                <p:spPr bwMode="auto">
                  <a:xfrm>
                    <a:off x="3636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5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2028" y="1968"/>
                    <a:ext cx="240" cy="81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6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2601" y="960"/>
                    <a:ext cx="144" cy="48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7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3186" y="960"/>
                    <a:ext cx="144" cy="48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06" name="Oval 271"/>
                <p:cNvSpPr>
                  <a:spLocks noChangeArrowheads="1"/>
                </p:cNvSpPr>
                <p:nvPr/>
              </p:nvSpPr>
              <p:spPr bwMode="auto">
                <a:xfrm>
                  <a:off x="4474947" y="1727581"/>
                  <a:ext cx="152400" cy="152400"/>
                </a:xfrm>
                <a:prstGeom prst="ellipse">
                  <a:avLst/>
                </a:prstGeom>
                <a:solidFill>
                  <a:srgbClr val="F0FC0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2" name="Group 1"/>
            <p:cNvGrpSpPr>
              <a:grpSpLocks/>
            </p:cNvGrpSpPr>
            <p:nvPr/>
          </p:nvGrpSpPr>
          <p:grpSpPr bwMode="auto">
            <a:xfrm>
              <a:off x="4025900" y="4114800"/>
              <a:ext cx="1924050" cy="2203450"/>
              <a:chOff x="4025900" y="4114800"/>
              <a:chExt cx="1924050" cy="2203450"/>
            </a:xfrm>
            <a:solidFill>
              <a:srgbClr val="006600"/>
            </a:solidFill>
          </p:grpSpPr>
          <p:sp>
            <p:nvSpPr>
              <p:cNvPr id="173" name="Oval 172"/>
              <p:cNvSpPr/>
              <p:nvPr/>
            </p:nvSpPr>
            <p:spPr bwMode="auto">
              <a:xfrm rot="19800000">
                <a:off x="4049713" y="50196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4" name="Oval 173"/>
              <p:cNvSpPr/>
              <p:nvPr/>
            </p:nvSpPr>
            <p:spPr bwMode="auto">
              <a:xfrm rot="19800000">
                <a:off x="5824538" y="45370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5" name="Oval 174"/>
              <p:cNvSpPr/>
              <p:nvPr/>
            </p:nvSpPr>
            <p:spPr bwMode="auto">
              <a:xfrm rot="19800000">
                <a:off x="4062413" y="51530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 rot="19800000">
                <a:off x="5745163" y="42640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 rot="19800000">
                <a:off x="4265613" y="47847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 rot="19800000">
                <a:off x="5880100" y="48196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 rot="19800000">
                <a:off x="4325938" y="50149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 rot="19800000">
                <a:off x="5900738" y="51292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 rot="19800000">
                <a:off x="4502150" y="46783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 rot="19800000">
                <a:off x="4533900" y="47879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3" name="Oval 182"/>
              <p:cNvSpPr/>
              <p:nvPr/>
            </p:nvSpPr>
            <p:spPr bwMode="auto">
              <a:xfrm rot="19800000">
                <a:off x="4564063" y="4903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4" name="Oval 183"/>
              <p:cNvSpPr/>
              <p:nvPr/>
            </p:nvSpPr>
            <p:spPr bwMode="auto">
              <a:xfrm rot="19800000">
                <a:off x="4576763" y="50085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 rot="19800000">
                <a:off x="4738688" y="45481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6" name="Oval 185"/>
              <p:cNvSpPr/>
              <p:nvPr/>
            </p:nvSpPr>
            <p:spPr bwMode="auto">
              <a:xfrm rot="19800000">
                <a:off x="4786313" y="46609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7" name="Oval 186"/>
              <p:cNvSpPr/>
              <p:nvPr/>
            </p:nvSpPr>
            <p:spPr bwMode="auto">
              <a:xfrm rot="19800000">
                <a:off x="4821238" y="477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8" name="Oval 187"/>
              <p:cNvSpPr/>
              <p:nvPr/>
            </p:nvSpPr>
            <p:spPr bwMode="auto">
              <a:xfrm rot="19800000">
                <a:off x="4862513" y="5030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9" name="Oval 188"/>
              <p:cNvSpPr/>
              <p:nvPr/>
            </p:nvSpPr>
            <p:spPr bwMode="auto">
              <a:xfrm rot="19800000">
                <a:off x="4979988" y="44259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0" name="Oval 189"/>
              <p:cNvSpPr/>
              <p:nvPr/>
            </p:nvSpPr>
            <p:spPr bwMode="auto">
              <a:xfrm rot="19800000">
                <a:off x="5027613" y="45291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1" name="Oval 190"/>
              <p:cNvSpPr/>
              <p:nvPr/>
            </p:nvSpPr>
            <p:spPr bwMode="auto">
              <a:xfrm rot="19800000">
                <a:off x="5106988" y="48704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2" name="Oval 191"/>
              <p:cNvSpPr/>
              <p:nvPr/>
            </p:nvSpPr>
            <p:spPr bwMode="auto">
              <a:xfrm rot="19800000">
                <a:off x="5127625" y="50085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3" name="Oval 192"/>
              <p:cNvSpPr/>
              <p:nvPr/>
            </p:nvSpPr>
            <p:spPr bwMode="auto">
              <a:xfrm rot="19800000">
                <a:off x="5221288" y="43148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4" name="Oval 193"/>
              <p:cNvSpPr/>
              <p:nvPr/>
            </p:nvSpPr>
            <p:spPr bwMode="auto">
              <a:xfrm rot="19800000">
                <a:off x="5295900" y="45481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 rot="19800000">
                <a:off x="5340350" y="47815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6" name="Oval 195"/>
              <p:cNvSpPr/>
              <p:nvPr/>
            </p:nvSpPr>
            <p:spPr bwMode="auto">
              <a:xfrm rot="19800000">
                <a:off x="5454650" y="42037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7" name="Oval 196"/>
              <p:cNvSpPr/>
              <p:nvPr/>
            </p:nvSpPr>
            <p:spPr bwMode="auto">
              <a:xfrm rot="19800000">
                <a:off x="5535613" y="4422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8" name="Oval 197"/>
              <p:cNvSpPr/>
              <p:nvPr/>
            </p:nvSpPr>
            <p:spPr bwMode="auto">
              <a:xfrm rot="19800000">
                <a:off x="5589588" y="46450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9" name="Oval 198"/>
              <p:cNvSpPr/>
              <p:nvPr/>
            </p:nvSpPr>
            <p:spPr bwMode="auto">
              <a:xfrm rot="19800000">
                <a:off x="5621338" y="49101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0" name="Oval 199"/>
              <p:cNvSpPr/>
              <p:nvPr/>
            </p:nvSpPr>
            <p:spPr bwMode="auto">
              <a:xfrm rot="19800000">
                <a:off x="5683250" y="4114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1" name="Oval 200"/>
              <p:cNvSpPr/>
              <p:nvPr/>
            </p:nvSpPr>
            <p:spPr bwMode="auto">
              <a:xfrm rot="19800000">
                <a:off x="5791200" y="43926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2" name="Oval 201"/>
              <p:cNvSpPr/>
              <p:nvPr/>
            </p:nvSpPr>
            <p:spPr bwMode="auto">
              <a:xfrm rot="19800000">
                <a:off x="5854700" y="4676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3" name="Oval 202"/>
              <p:cNvSpPr/>
              <p:nvPr/>
            </p:nvSpPr>
            <p:spPr bwMode="auto">
              <a:xfrm rot="19800000">
                <a:off x="5894388" y="49879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 rot="19800000">
                <a:off x="4067175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 rot="19800000">
                <a:off x="4067175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6" name="Oval 205"/>
              <p:cNvSpPr/>
              <p:nvPr/>
            </p:nvSpPr>
            <p:spPr bwMode="auto">
              <a:xfrm rot="19800000">
                <a:off x="4067175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7" name="Oval 206"/>
              <p:cNvSpPr/>
              <p:nvPr/>
            </p:nvSpPr>
            <p:spPr bwMode="auto">
              <a:xfrm rot="19800000">
                <a:off x="4067175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8" name="Oval 207"/>
              <p:cNvSpPr/>
              <p:nvPr/>
            </p:nvSpPr>
            <p:spPr bwMode="auto">
              <a:xfrm rot="19800000">
                <a:off x="4067175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9" name="Oval 208"/>
              <p:cNvSpPr/>
              <p:nvPr/>
            </p:nvSpPr>
            <p:spPr bwMode="auto">
              <a:xfrm rot="19800000">
                <a:off x="4067175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0" name="Oval 209"/>
              <p:cNvSpPr/>
              <p:nvPr/>
            </p:nvSpPr>
            <p:spPr bwMode="auto">
              <a:xfrm rot="19800000">
                <a:off x="4067175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1" name="Oval 210"/>
              <p:cNvSpPr/>
              <p:nvPr/>
            </p:nvSpPr>
            <p:spPr bwMode="auto">
              <a:xfrm rot="19800000">
                <a:off x="4067175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2" name="Oval 211"/>
              <p:cNvSpPr/>
              <p:nvPr/>
            </p:nvSpPr>
            <p:spPr bwMode="auto">
              <a:xfrm rot="19800000">
                <a:off x="4067175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3" name="Oval 212"/>
              <p:cNvSpPr/>
              <p:nvPr/>
            </p:nvSpPr>
            <p:spPr bwMode="auto">
              <a:xfrm rot="19800000">
                <a:off x="4067175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4" name="Oval 213"/>
              <p:cNvSpPr/>
              <p:nvPr/>
            </p:nvSpPr>
            <p:spPr bwMode="auto">
              <a:xfrm rot="19800000">
                <a:off x="4344988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5" name="Oval 214"/>
              <p:cNvSpPr/>
              <p:nvPr/>
            </p:nvSpPr>
            <p:spPr bwMode="auto">
              <a:xfrm rot="19800000">
                <a:off x="4344988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6" name="Oval 215"/>
              <p:cNvSpPr/>
              <p:nvPr/>
            </p:nvSpPr>
            <p:spPr bwMode="auto">
              <a:xfrm rot="19800000">
                <a:off x="4344988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 rot="19800000">
                <a:off x="4344988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8" name="Oval 217"/>
              <p:cNvSpPr/>
              <p:nvPr/>
            </p:nvSpPr>
            <p:spPr bwMode="auto">
              <a:xfrm rot="19800000">
                <a:off x="4344988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 rot="19800000">
                <a:off x="4344988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 rot="19800000">
                <a:off x="4344988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 rot="19800000">
                <a:off x="4344988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 rot="19800000">
                <a:off x="4344988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3" name="Oval 222"/>
              <p:cNvSpPr/>
              <p:nvPr/>
            </p:nvSpPr>
            <p:spPr bwMode="auto">
              <a:xfrm rot="19800000">
                <a:off x="4344988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4" name="Oval 223"/>
              <p:cNvSpPr/>
              <p:nvPr/>
            </p:nvSpPr>
            <p:spPr bwMode="auto">
              <a:xfrm rot="19800000">
                <a:off x="4586288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 rot="19800000">
                <a:off x="4586288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6" name="Oval 225"/>
              <p:cNvSpPr/>
              <p:nvPr/>
            </p:nvSpPr>
            <p:spPr bwMode="auto">
              <a:xfrm rot="19800000">
                <a:off x="4586288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7" name="Oval 226"/>
              <p:cNvSpPr/>
              <p:nvPr/>
            </p:nvSpPr>
            <p:spPr bwMode="auto">
              <a:xfrm rot="19800000">
                <a:off x="4586288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8" name="Oval 227"/>
              <p:cNvSpPr/>
              <p:nvPr/>
            </p:nvSpPr>
            <p:spPr bwMode="auto">
              <a:xfrm rot="19800000">
                <a:off x="4586288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9" name="Oval 228"/>
              <p:cNvSpPr/>
              <p:nvPr/>
            </p:nvSpPr>
            <p:spPr bwMode="auto">
              <a:xfrm rot="19800000">
                <a:off x="4586288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0" name="Oval 229"/>
              <p:cNvSpPr/>
              <p:nvPr/>
            </p:nvSpPr>
            <p:spPr bwMode="auto">
              <a:xfrm rot="19800000">
                <a:off x="4586288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1" name="Oval 230"/>
              <p:cNvSpPr/>
              <p:nvPr/>
            </p:nvSpPr>
            <p:spPr bwMode="auto">
              <a:xfrm rot="19800000">
                <a:off x="4586288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2" name="Oval 231"/>
              <p:cNvSpPr/>
              <p:nvPr/>
            </p:nvSpPr>
            <p:spPr bwMode="auto">
              <a:xfrm rot="19800000">
                <a:off x="4586288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3" name="Oval 232"/>
              <p:cNvSpPr/>
              <p:nvPr/>
            </p:nvSpPr>
            <p:spPr bwMode="auto">
              <a:xfrm rot="19800000">
                <a:off x="4586288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 rot="19800000">
                <a:off x="4870450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5" name="Oval 234"/>
              <p:cNvSpPr/>
              <p:nvPr/>
            </p:nvSpPr>
            <p:spPr bwMode="auto">
              <a:xfrm rot="19800000">
                <a:off x="4870450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6" name="Oval 235"/>
              <p:cNvSpPr/>
              <p:nvPr/>
            </p:nvSpPr>
            <p:spPr bwMode="auto">
              <a:xfrm rot="19800000">
                <a:off x="4870450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7" name="Oval 236"/>
              <p:cNvSpPr/>
              <p:nvPr/>
            </p:nvSpPr>
            <p:spPr bwMode="auto">
              <a:xfrm rot="19800000">
                <a:off x="4870450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8" name="Oval 237"/>
              <p:cNvSpPr/>
              <p:nvPr/>
            </p:nvSpPr>
            <p:spPr bwMode="auto">
              <a:xfrm rot="19800000">
                <a:off x="4870450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9" name="Oval 238"/>
              <p:cNvSpPr/>
              <p:nvPr/>
            </p:nvSpPr>
            <p:spPr bwMode="auto">
              <a:xfrm rot="19800000">
                <a:off x="4870450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0" name="Oval 239"/>
              <p:cNvSpPr/>
              <p:nvPr/>
            </p:nvSpPr>
            <p:spPr bwMode="auto">
              <a:xfrm rot="19800000">
                <a:off x="4870450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1" name="Oval 240"/>
              <p:cNvSpPr/>
              <p:nvPr/>
            </p:nvSpPr>
            <p:spPr bwMode="auto">
              <a:xfrm rot="19800000">
                <a:off x="4870450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2" name="Oval 241"/>
              <p:cNvSpPr/>
              <p:nvPr/>
            </p:nvSpPr>
            <p:spPr bwMode="auto">
              <a:xfrm rot="19800000">
                <a:off x="4870450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3" name="Oval 242"/>
              <p:cNvSpPr/>
              <p:nvPr/>
            </p:nvSpPr>
            <p:spPr bwMode="auto">
              <a:xfrm rot="19800000">
                <a:off x="4870450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4" name="Oval 243"/>
              <p:cNvSpPr/>
              <p:nvPr/>
            </p:nvSpPr>
            <p:spPr bwMode="auto">
              <a:xfrm rot="19800000">
                <a:off x="5138738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5" name="Oval 244"/>
              <p:cNvSpPr/>
              <p:nvPr/>
            </p:nvSpPr>
            <p:spPr bwMode="auto">
              <a:xfrm rot="19800000">
                <a:off x="5138738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6" name="Oval 245"/>
              <p:cNvSpPr/>
              <p:nvPr/>
            </p:nvSpPr>
            <p:spPr bwMode="auto">
              <a:xfrm rot="19800000">
                <a:off x="5138738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7" name="Oval 246"/>
              <p:cNvSpPr/>
              <p:nvPr/>
            </p:nvSpPr>
            <p:spPr bwMode="auto">
              <a:xfrm rot="19800000">
                <a:off x="5138738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8" name="Oval 247"/>
              <p:cNvSpPr/>
              <p:nvPr/>
            </p:nvSpPr>
            <p:spPr bwMode="auto">
              <a:xfrm rot="19800000">
                <a:off x="5138738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9" name="Oval 248"/>
              <p:cNvSpPr/>
              <p:nvPr/>
            </p:nvSpPr>
            <p:spPr bwMode="auto">
              <a:xfrm rot="19800000">
                <a:off x="5138738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0" name="Oval 249"/>
              <p:cNvSpPr/>
              <p:nvPr/>
            </p:nvSpPr>
            <p:spPr bwMode="auto">
              <a:xfrm rot="19800000">
                <a:off x="5138738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1" name="Oval 250"/>
              <p:cNvSpPr/>
              <p:nvPr/>
            </p:nvSpPr>
            <p:spPr bwMode="auto">
              <a:xfrm rot="19800000">
                <a:off x="5138738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2" name="Oval 251"/>
              <p:cNvSpPr/>
              <p:nvPr/>
            </p:nvSpPr>
            <p:spPr bwMode="auto">
              <a:xfrm rot="19800000">
                <a:off x="5138738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3" name="Oval 252"/>
              <p:cNvSpPr/>
              <p:nvPr/>
            </p:nvSpPr>
            <p:spPr bwMode="auto">
              <a:xfrm rot="19800000">
                <a:off x="5138738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4" name="Oval 253"/>
              <p:cNvSpPr/>
              <p:nvPr/>
            </p:nvSpPr>
            <p:spPr bwMode="auto">
              <a:xfrm rot="19800000">
                <a:off x="5376863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5" name="Oval 254"/>
              <p:cNvSpPr/>
              <p:nvPr/>
            </p:nvSpPr>
            <p:spPr bwMode="auto">
              <a:xfrm rot="19800000">
                <a:off x="5376863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6" name="Oval 255"/>
              <p:cNvSpPr/>
              <p:nvPr/>
            </p:nvSpPr>
            <p:spPr bwMode="auto">
              <a:xfrm rot="19800000">
                <a:off x="5376863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7" name="Oval 256"/>
              <p:cNvSpPr/>
              <p:nvPr/>
            </p:nvSpPr>
            <p:spPr bwMode="auto">
              <a:xfrm rot="19800000">
                <a:off x="5376863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8" name="Oval 257"/>
              <p:cNvSpPr/>
              <p:nvPr/>
            </p:nvSpPr>
            <p:spPr bwMode="auto">
              <a:xfrm rot="19800000">
                <a:off x="5376863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9" name="Oval 258"/>
              <p:cNvSpPr/>
              <p:nvPr/>
            </p:nvSpPr>
            <p:spPr bwMode="auto">
              <a:xfrm rot="19800000">
                <a:off x="5376863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0" name="Oval 259"/>
              <p:cNvSpPr/>
              <p:nvPr/>
            </p:nvSpPr>
            <p:spPr bwMode="auto">
              <a:xfrm rot="19800000">
                <a:off x="5376863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1" name="Oval 260"/>
              <p:cNvSpPr/>
              <p:nvPr/>
            </p:nvSpPr>
            <p:spPr bwMode="auto">
              <a:xfrm rot="19800000">
                <a:off x="5376863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2" name="Oval 261"/>
              <p:cNvSpPr/>
              <p:nvPr/>
            </p:nvSpPr>
            <p:spPr bwMode="auto">
              <a:xfrm rot="19800000">
                <a:off x="5376863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3" name="Oval 262"/>
              <p:cNvSpPr/>
              <p:nvPr/>
            </p:nvSpPr>
            <p:spPr bwMode="auto">
              <a:xfrm rot="19800000">
                <a:off x="5376863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4" name="Oval 263"/>
              <p:cNvSpPr/>
              <p:nvPr/>
            </p:nvSpPr>
            <p:spPr bwMode="auto">
              <a:xfrm rot="19800000">
                <a:off x="5646738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5" name="Oval 264"/>
              <p:cNvSpPr/>
              <p:nvPr/>
            </p:nvSpPr>
            <p:spPr bwMode="auto">
              <a:xfrm rot="19800000">
                <a:off x="5646738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6" name="Oval 265"/>
              <p:cNvSpPr/>
              <p:nvPr/>
            </p:nvSpPr>
            <p:spPr bwMode="auto">
              <a:xfrm rot="19800000">
                <a:off x="5646738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 bwMode="auto">
              <a:xfrm rot="19800000">
                <a:off x="5646738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8" name="Oval 267"/>
              <p:cNvSpPr/>
              <p:nvPr/>
            </p:nvSpPr>
            <p:spPr bwMode="auto">
              <a:xfrm rot="19800000">
                <a:off x="5646738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9" name="Oval 268"/>
              <p:cNvSpPr/>
              <p:nvPr/>
            </p:nvSpPr>
            <p:spPr bwMode="auto">
              <a:xfrm rot="19800000">
                <a:off x="5646738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0" name="Oval 269"/>
              <p:cNvSpPr/>
              <p:nvPr/>
            </p:nvSpPr>
            <p:spPr bwMode="auto">
              <a:xfrm rot="19800000">
                <a:off x="5646738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1" name="Oval 270"/>
              <p:cNvSpPr/>
              <p:nvPr/>
            </p:nvSpPr>
            <p:spPr bwMode="auto">
              <a:xfrm rot="19800000">
                <a:off x="5646738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2" name="Oval 271"/>
              <p:cNvSpPr/>
              <p:nvPr/>
            </p:nvSpPr>
            <p:spPr bwMode="auto">
              <a:xfrm rot="19800000">
                <a:off x="5646738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3" name="Oval 272"/>
              <p:cNvSpPr/>
              <p:nvPr/>
            </p:nvSpPr>
            <p:spPr bwMode="auto">
              <a:xfrm rot="19800000">
                <a:off x="5646738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4" name="Oval 273"/>
              <p:cNvSpPr/>
              <p:nvPr/>
            </p:nvSpPr>
            <p:spPr bwMode="auto">
              <a:xfrm rot="19800000">
                <a:off x="5905500" y="52657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5" name="Oval 274"/>
              <p:cNvSpPr/>
              <p:nvPr/>
            </p:nvSpPr>
            <p:spPr bwMode="auto">
              <a:xfrm rot="19800000">
                <a:off x="5905500" y="53657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6" name="Oval 275"/>
              <p:cNvSpPr/>
              <p:nvPr/>
            </p:nvSpPr>
            <p:spPr bwMode="auto">
              <a:xfrm rot="19800000">
                <a:off x="5905500" y="54784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7" name="Oval 276"/>
              <p:cNvSpPr/>
              <p:nvPr/>
            </p:nvSpPr>
            <p:spPr bwMode="auto">
              <a:xfrm rot="19800000">
                <a:off x="5905500" y="559276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8" name="Oval 277"/>
              <p:cNvSpPr/>
              <p:nvPr/>
            </p:nvSpPr>
            <p:spPr bwMode="auto">
              <a:xfrm rot="19800000">
                <a:off x="5905500" y="57054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9" name="Oval 278"/>
              <p:cNvSpPr/>
              <p:nvPr/>
            </p:nvSpPr>
            <p:spPr bwMode="auto">
              <a:xfrm rot="19800000">
                <a:off x="5905500" y="5819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0" name="Oval 279"/>
              <p:cNvSpPr/>
              <p:nvPr/>
            </p:nvSpPr>
            <p:spPr bwMode="auto">
              <a:xfrm rot="19800000">
                <a:off x="5905500" y="59324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1" name="Oval 280"/>
              <p:cNvSpPr/>
              <p:nvPr/>
            </p:nvSpPr>
            <p:spPr bwMode="auto">
              <a:xfrm rot="19800000">
                <a:off x="5905500" y="62738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 bwMode="auto">
              <a:xfrm rot="19800000">
                <a:off x="5905500" y="6159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3" name="Oval 282"/>
              <p:cNvSpPr/>
              <p:nvPr/>
            </p:nvSpPr>
            <p:spPr bwMode="auto">
              <a:xfrm rot="19800000">
                <a:off x="5905500" y="60467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4" name="Oval 283"/>
              <p:cNvSpPr/>
              <p:nvPr/>
            </p:nvSpPr>
            <p:spPr bwMode="auto">
              <a:xfrm rot="19800000">
                <a:off x="4025900" y="49006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5" name="Oval 284"/>
              <p:cNvSpPr/>
              <p:nvPr/>
            </p:nvSpPr>
            <p:spPr bwMode="auto">
              <a:xfrm rot="19800000">
                <a:off x="4298950" y="48879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6" name="Oval 285"/>
              <p:cNvSpPr/>
              <p:nvPr/>
            </p:nvSpPr>
            <p:spPr bwMode="auto">
              <a:xfrm rot="19800000">
                <a:off x="4340225" y="51323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7" name="Oval 286"/>
              <p:cNvSpPr/>
              <p:nvPr/>
            </p:nvSpPr>
            <p:spPr bwMode="auto">
              <a:xfrm rot="19800000">
                <a:off x="4583113" y="51292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8" name="Oval 287"/>
              <p:cNvSpPr/>
              <p:nvPr/>
            </p:nvSpPr>
            <p:spPr bwMode="auto">
              <a:xfrm rot="19800000">
                <a:off x="4848225" y="49053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9" name="Oval 288"/>
              <p:cNvSpPr/>
              <p:nvPr/>
            </p:nvSpPr>
            <p:spPr bwMode="auto">
              <a:xfrm rot="19800000">
                <a:off x="4870450" y="51530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0" name="Oval 289"/>
              <p:cNvSpPr/>
              <p:nvPr/>
            </p:nvSpPr>
            <p:spPr bwMode="auto">
              <a:xfrm rot="19800000">
                <a:off x="5059363" y="46291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1" name="Oval 290"/>
              <p:cNvSpPr/>
              <p:nvPr/>
            </p:nvSpPr>
            <p:spPr bwMode="auto">
              <a:xfrm rot="19800000">
                <a:off x="5084763" y="47339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2" name="Oval 291"/>
              <p:cNvSpPr/>
              <p:nvPr/>
            </p:nvSpPr>
            <p:spPr bwMode="auto">
              <a:xfrm rot="19800000">
                <a:off x="5137150" y="5143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3" name="Oval 292"/>
              <p:cNvSpPr/>
              <p:nvPr/>
            </p:nvSpPr>
            <p:spPr bwMode="auto">
              <a:xfrm rot="19800000">
                <a:off x="5259388" y="44275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4" name="Oval 293"/>
              <p:cNvSpPr/>
              <p:nvPr/>
            </p:nvSpPr>
            <p:spPr bwMode="auto">
              <a:xfrm rot="19800000">
                <a:off x="5319713" y="4672013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 rot="19800000">
                <a:off x="5349875" y="49053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6" name="Oval 295"/>
              <p:cNvSpPr/>
              <p:nvPr/>
            </p:nvSpPr>
            <p:spPr bwMode="auto">
              <a:xfrm rot="19800000">
                <a:off x="5364163" y="502443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 rot="19800000">
                <a:off x="5372100" y="514350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 rot="19800000">
                <a:off x="5507038" y="4319588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99" name="Oval 298"/>
              <p:cNvSpPr/>
              <p:nvPr/>
            </p:nvSpPr>
            <p:spPr bwMode="auto">
              <a:xfrm rot="19800000">
                <a:off x="5561013" y="45243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00" name="Oval 299"/>
              <p:cNvSpPr/>
              <p:nvPr/>
            </p:nvSpPr>
            <p:spPr bwMode="auto">
              <a:xfrm rot="19800000">
                <a:off x="5608638" y="4768850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 bwMode="auto">
              <a:xfrm rot="19800000">
                <a:off x="5635625" y="505777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02" name="Oval 301"/>
              <p:cNvSpPr/>
              <p:nvPr/>
            </p:nvSpPr>
            <p:spPr bwMode="auto">
              <a:xfrm rot="19800000">
                <a:off x="5640388" y="5165725"/>
                <a:ext cx="44450" cy="44450"/>
              </a:xfrm>
              <a:prstGeom prst="ellipse">
                <a:avLst/>
              </a:prstGeom>
              <a:grpFill/>
              <a:ln>
                <a:solidFill>
                  <a:srgbClr val="0066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3"/>
          <p:cNvSpPr>
            <a:spLocks noGrp="1"/>
          </p:cNvSpPr>
          <p:nvPr>
            <p:ph type="title"/>
          </p:nvPr>
        </p:nvSpPr>
        <p:spPr>
          <a:xfrm>
            <a:off x="0" y="990600"/>
            <a:ext cx="3886200" cy="216535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HAPPY 13</a:t>
            </a:r>
            <a:r>
              <a:rPr lang="en-US" sz="3200" baseline="300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TH</a:t>
            </a:r>
            <a:r>
              <a:rPr lang="en-US" sz="32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  BIRTHDAY </a:t>
            </a:r>
            <a:br>
              <a:rPr lang="en-US" sz="32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VIPER!</a:t>
            </a:r>
            <a:endParaRPr lang="en-US" sz="3200" baseline="300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224"/>
            <a:ext cx="228600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224"/>
            <a:ext cx="228600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:\Sioux Falls\Viper 208 Screen Shots\2.08 Manual\Front Cover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63" y="566379"/>
            <a:ext cx="1552937" cy="20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www.farmworld.ca/images/img_pf_viperpro_l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3984" r="19641"/>
          <a:stretch/>
        </p:blipFill>
        <p:spPr bwMode="auto">
          <a:xfrm>
            <a:off x="4953000" y="3491344"/>
            <a:ext cx="2728732" cy="336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167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3"/>
          <p:cNvSpPr>
            <a:spLocks noGrp="1"/>
          </p:cNvSpPr>
          <p:nvPr>
            <p:ph type="title"/>
          </p:nvPr>
        </p:nvSpPr>
        <p:spPr>
          <a:xfrm>
            <a:off x="304800" y="282575"/>
            <a:ext cx="3160713" cy="1470025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VIPER®   4 </a:t>
            </a:r>
            <a:r>
              <a:rPr lang="en-US" sz="2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</a:br>
            <a:r>
              <a:rPr lang="en-US" sz="2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RAVEN OPERATING </a:t>
            </a:r>
            <a:r>
              <a:rPr lang="en-US" sz="2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SOFTWARE (ROS)</a:t>
            </a:r>
            <a:endParaRPr lang="en-US" sz="28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</p:txBody>
      </p:sp>
      <p:sp>
        <p:nvSpPr>
          <p:cNvPr id="61443" name="Text Placeholder 4"/>
          <p:cNvSpPr>
            <a:spLocks noGrp="1"/>
          </p:cNvSpPr>
          <p:nvPr>
            <p:ph type="body" sz="half" idx="2"/>
          </p:nvPr>
        </p:nvSpPr>
        <p:spPr>
          <a:xfrm>
            <a:off x="255573" y="2362200"/>
            <a:ext cx="3352800" cy="40385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Simple. Powerful. Connected</a:t>
            </a: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12.1” display (1024x768)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Portrait 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OR 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Weather 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Customization</a:t>
            </a:r>
            <a:endParaRPr lang="en-US" sz="18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Grower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, Farm, Field data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User 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configurable product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agX 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database </a:t>
            </a: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integrated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Better data management</a:t>
            </a:r>
            <a:endParaRPr lang="en-US" sz="18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  <a:p>
            <a:endParaRPr lang="en-US" sz="16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</p:txBody>
      </p:sp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27" y="155564"/>
            <a:ext cx="3645165" cy="34988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17" y="282575"/>
            <a:ext cx="1175867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17" y="3654435"/>
            <a:ext cx="2819400" cy="31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3"/>
          <p:cNvSpPr>
            <a:spLocks noGrp="1"/>
          </p:cNvSpPr>
          <p:nvPr>
            <p:ph type="title"/>
          </p:nvPr>
        </p:nvSpPr>
        <p:spPr>
          <a:xfrm>
            <a:off x="152400" y="1295400"/>
            <a:ext cx="3200400" cy="1238250"/>
          </a:xfrm>
        </p:spPr>
        <p:txBody>
          <a:bodyPr anchor="b"/>
          <a:lstStyle/>
          <a:p>
            <a:pPr algn="l" eaLnBrk="1" hangingPunct="1"/>
            <a:r>
              <a:rPr lang="en-US" sz="2400" b="1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SMARTRAX™</a:t>
            </a:r>
            <a:br>
              <a:rPr lang="en-US" sz="2400" b="1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</a:br>
            <a:r>
              <a:rPr lang="en-US" sz="2400" b="1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SMARTRAX™ RTK</a:t>
            </a:r>
            <a:br>
              <a:rPr lang="en-US" sz="2400" b="1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</a:br>
            <a:r>
              <a:rPr lang="en-US" sz="2400" b="1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SMARTRAX™ MD</a:t>
            </a:r>
          </a:p>
        </p:txBody>
      </p:sp>
      <p:sp>
        <p:nvSpPr>
          <p:cNvPr id="78851" name="Text Placeholder 4"/>
          <p:cNvSpPr txBox="1">
            <a:spLocks/>
          </p:cNvSpPr>
          <p:nvPr/>
        </p:nvSpPr>
        <p:spPr bwMode="auto">
          <a:xfrm>
            <a:off x="457200" y="2667000"/>
            <a:ext cx="2971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RTK accuracy and repeatability from </a:t>
            </a: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year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-to-year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Best-in-class operating speeds for </a:t>
            </a: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covering </a:t>
            </a:r>
            <a:r>
              <a:rPr lang="en-US" sz="1800" dirty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more ground faster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 Narrow Bold" charset="0"/>
                <a:cs typeface="Arial Narrow Bold" charset="0"/>
              </a:rPr>
              <a:t>SBG – Implement Steering</a:t>
            </a:r>
            <a:endParaRPr lang="en-US" sz="18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endParaRPr lang="en-US" sz="1600" dirty="0">
              <a:solidFill>
                <a:srgbClr val="FFFFFF"/>
              </a:solidFill>
              <a:latin typeface="Arial Narrow Bold" charset="0"/>
              <a:cs typeface="Arial Narrow Bold" charset="0"/>
            </a:endParaRPr>
          </a:p>
        </p:txBody>
      </p:sp>
      <p:pic>
        <p:nvPicPr>
          <p:cNvPr id="78852" name="Picture 2" descr="C:\Users\jmd\Desktop\stra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62" y="406625"/>
            <a:ext cx="165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 descr="C:\Users\jmd\Desktop\lastpa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747205"/>
            <a:ext cx="165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 descr="C:\Users\jmd\Desktop\fixedcur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61" y="3047999"/>
            <a:ext cx="165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5" descr="C:\Users\jmd\Desktop\piv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65412"/>
            <a:ext cx="165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0" r="28918"/>
          <a:stretch>
            <a:fillRect/>
          </a:stretch>
        </p:blipFill>
        <p:spPr bwMode="auto">
          <a:xfrm>
            <a:off x="4267200" y="152400"/>
            <a:ext cx="22860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8092"/>
            <a:ext cx="3810000" cy="75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GUIDANCE &amp; STEERING</a:t>
            </a:r>
            <a:endParaRPr lang="en-US" sz="28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2050" name="Picture 2" descr="C:\Users\sss\Pictures\Raven SDSU\SB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20" y="2829045"/>
            <a:ext cx="2209800" cy="14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rikvanbruggen\Desktop\Foto's\Uni Kassel -Frankenhausen\Small\_MG_3232.jpg"/>
          <p:cNvPicPr>
            <a:picLocks noChangeAspect="1" noChangeArrowheads="1"/>
          </p:cNvPicPr>
          <p:nvPr/>
        </p:nvPicPr>
        <p:blipFill rotWithShape="1">
          <a:blip r:embed="rId9"/>
          <a:srcRect r="14768" b="15783"/>
          <a:stretch/>
        </p:blipFill>
        <p:spPr bwMode="auto">
          <a:xfrm>
            <a:off x="4038599" y="4572000"/>
            <a:ext cx="2949641" cy="194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2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982"/>
            <a:ext cx="9117835" cy="636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30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vcjjs\Downloads\Photos\IMG_20140220_16563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rvcjjs\Downloads\Photos\IMG_20140220_165635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31"/>
          <a:stretch/>
        </p:blipFill>
        <p:spPr bwMode="auto">
          <a:xfrm rot="10800000">
            <a:off x="0" y="4536535"/>
            <a:ext cx="9144000" cy="146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140075"/>
            <a:ext cx="12176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16668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921000"/>
            <a:ext cx="920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2743200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3016250"/>
            <a:ext cx="17621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93998" y="4348163"/>
            <a:ext cx="113000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 Narrow Bold" charset="0"/>
                <a:cs typeface="Arial Narrow Bold" charset="0"/>
              </a:rPr>
              <a:t>High-speed</a:t>
            </a:r>
          </a:p>
          <a:p>
            <a:pPr algn="ctr" eaLnBrk="1" hangingPunct="1"/>
            <a:r>
              <a:rPr lang="en-US" sz="1400" dirty="0">
                <a:latin typeface="Arial Narrow Bold" charset="0"/>
                <a:cs typeface="Arial Narrow Bold" charset="0"/>
              </a:rPr>
              <a:t>connectivity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154223" y="4352925"/>
            <a:ext cx="12747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 Narrow Bold" charset="0"/>
                <a:cs typeface="Arial Narrow Bold" charset="0"/>
              </a:rPr>
              <a:t>Wireless data</a:t>
            </a:r>
          </a:p>
          <a:p>
            <a:pPr algn="ctr" eaLnBrk="1" hangingPunct="1"/>
            <a:r>
              <a:rPr lang="en-US" sz="1400" dirty="0">
                <a:latin typeface="Arial Narrow Bold" charset="0"/>
                <a:cs typeface="Arial Narrow Bold" charset="0"/>
              </a:rPr>
              <a:t>transfer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770563" y="4352925"/>
            <a:ext cx="1468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 Bold" charset="0"/>
                <a:cs typeface="Arial Narrow Bold" charset="0"/>
              </a:rPr>
              <a:t>Remote support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037013" y="4352925"/>
            <a:ext cx="126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 Bold" charset="0"/>
                <a:cs typeface="Arial Narrow Bold" charset="0"/>
              </a:rPr>
              <a:t>Fleet tracking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7522776" y="4352925"/>
            <a:ext cx="1739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 Narrow Bold" charset="0"/>
                <a:cs typeface="Arial Narrow Bold" charset="0"/>
              </a:rPr>
              <a:t>GNSS Corrections</a:t>
            </a:r>
            <a:endParaRPr lang="en-US" sz="1400" dirty="0">
              <a:latin typeface="Arial Narrow Bold" charset="0"/>
              <a:cs typeface="Arial Narrow Bold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91200"/>
            <a:ext cx="2667000" cy="1263316"/>
          </a:xfrm>
        </p:spPr>
      </p:pic>
    </p:spTree>
    <p:extLst>
      <p:ext uri="{BB962C8B-B14F-4D97-AF65-F5344CB8AC3E}">
        <p14:creationId xmlns:p14="http://schemas.microsoft.com/office/powerpoint/2010/main" val="220058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62484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SLINGSHOT</a:t>
            </a:r>
            <a:r>
              <a:rPr lang="en-US" sz="1200" b="1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®  </a:t>
            </a:r>
            <a:r>
              <a:rPr lang="en-US" sz="3200" b="1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API PARTNERS</a:t>
            </a:r>
            <a:r>
              <a:rPr lang="en-US" sz="1200" b="1" dirty="0">
                <a:solidFill>
                  <a:srgbClr val="FFFFFF"/>
                </a:solidFill>
                <a:latin typeface="Arial Narrow Bold"/>
                <a:cs typeface="Arial Narrow Bold"/>
              </a:rPr>
              <a:t/>
            </a:r>
            <a:br>
              <a:rPr lang="en-US" sz="1200" b="1" dirty="0">
                <a:solidFill>
                  <a:srgbClr val="FFFFFF"/>
                </a:solidFill>
                <a:latin typeface="Arial Narrow Bold"/>
                <a:cs typeface="Arial Narrow Bold"/>
              </a:rPr>
            </a:b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pic>
        <p:nvPicPr>
          <p:cNvPr id="74755" name="Pictur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7875"/>
            <a:ext cx="48895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79876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501650"/>
            <a:ext cx="285908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2362200"/>
            <a:ext cx="524668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98913"/>
            <a:ext cx="39560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00513"/>
            <a:ext cx="27479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0536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7100" y="6172200"/>
            <a:ext cx="8229600" cy="503238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Narrow"/>
                <a:ea typeface="+mj-ea"/>
                <a:cs typeface="Arial Narrow"/>
              </a:rPr>
              <a:t>Helping Feed The World</a:t>
            </a:r>
            <a:endParaRPr lang="en-US" sz="1200" b="1" dirty="0">
              <a:solidFill>
                <a:srgbClr val="FFFFFF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870" y="3810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20</a:t>
            </a:r>
            <a:r>
              <a:rPr lang="en-US" sz="3600" dirty="0" smtClean="0">
                <a:solidFill>
                  <a:prstClr val="black"/>
                </a:solidFill>
              </a:rPr>
              <a:t> years ago, a farmer grew enough food for </a:t>
            </a:r>
            <a:r>
              <a:rPr lang="en-US" sz="3600" b="1" dirty="0" smtClean="0">
                <a:solidFill>
                  <a:prstClr val="black"/>
                </a:solidFill>
              </a:rPr>
              <a:t>85</a:t>
            </a:r>
            <a:r>
              <a:rPr lang="en-US" sz="3600" dirty="0" smtClean="0">
                <a:solidFill>
                  <a:prstClr val="black"/>
                </a:solidFill>
              </a:rPr>
              <a:t> people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85" y="1895916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Today, a farmer grows enough food for </a:t>
            </a:r>
            <a:r>
              <a:rPr lang="en-US" sz="4000" b="1" dirty="0" smtClean="0">
                <a:solidFill>
                  <a:prstClr val="black"/>
                </a:solidFill>
              </a:rPr>
              <a:t>155</a:t>
            </a:r>
            <a:r>
              <a:rPr lang="en-US" sz="4000" dirty="0" smtClean="0">
                <a:solidFill>
                  <a:prstClr val="black"/>
                </a:solidFill>
              </a:rPr>
              <a:t> people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9670" y="2821312"/>
            <a:ext cx="4370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…with </a:t>
            </a:r>
            <a:r>
              <a:rPr lang="en-US" sz="4000" b="1" dirty="0" smtClean="0">
                <a:solidFill>
                  <a:prstClr val="black"/>
                </a:solidFill>
              </a:rPr>
              <a:t>37% </a:t>
            </a:r>
            <a:r>
              <a:rPr lang="en-US" sz="4000" dirty="0" smtClean="0">
                <a:solidFill>
                  <a:prstClr val="black"/>
                </a:solidFill>
              </a:rPr>
              <a:t>less land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3354234"/>
            <a:ext cx="4882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…and </a:t>
            </a:r>
            <a:r>
              <a:rPr lang="en-US" sz="4000" b="1" dirty="0" smtClean="0">
                <a:solidFill>
                  <a:prstClr val="black"/>
                </a:solidFill>
              </a:rPr>
              <a:t>69% </a:t>
            </a:r>
            <a:r>
              <a:rPr lang="en-US" sz="4000" dirty="0" smtClean="0">
                <a:solidFill>
                  <a:prstClr val="black"/>
                </a:solidFill>
              </a:rPr>
              <a:t>less erosion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257955"/>
            <a:ext cx="8218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Over the next </a:t>
            </a:r>
            <a:r>
              <a:rPr lang="en-US" sz="3200" b="1" dirty="0" smtClean="0">
                <a:solidFill>
                  <a:prstClr val="black"/>
                </a:solidFill>
              </a:rPr>
              <a:t>40</a:t>
            </a:r>
            <a:r>
              <a:rPr lang="en-US" sz="3200" dirty="0" smtClean="0">
                <a:solidFill>
                  <a:prstClr val="black"/>
                </a:solidFill>
              </a:rPr>
              <a:t> years, more food has to be produced than the previous </a:t>
            </a:r>
            <a:r>
              <a:rPr lang="en-US" sz="3200" b="1" dirty="0" smtClean="0">
                <a:solidFill>
                  <a:prstClr val="black"/>
                </a:solidFill>
              </a:rPr>
              <a:t>10,000</a:t>
            </a:r>
            <a:r>
              <a:rPr lang="en-US" sz="3200" dirty="0" smtClean="0">
                <a:solidFill>
                  <a:prstClr val="black"/>
                </a:solidFill>
              </a:rPr>
              <a:t> years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4723" y="5184881"/>
            <a:ext cx="2167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…combined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245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24400" y="5246870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ravenprecision.com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724400" y="5770090"/>
            <a:ext cx="42526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twitter.com/</a:t>
            </a:r>
            <a:r>
              <a:rPr lang="en-US" sz="2800" b="1" dirty="0" err="1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RavenIndustries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724400" y="6265065"/>
            <a:ext cx="4372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facebook.com/</a:t>
            </a:r>
            <a:r>
              <a:rPr lang="en-US" sz="2800" b="1" dirty="0" err="1" smtClean="0">
                <a:solidFill>
                  <a:srgbClr val="FFFFFF"/>
                </a:solidFill>
                <a:latin typeface="Arial Narrow" charset="0"/>
                <a:cs typeface="Arial Narrow" charset="0"/>
              </a:rPr>
              <a:t>ravenprecision</a:t>
            </a:r>
            <a:endParaRPr lang="en-US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101399"/>
            <a:ext cx="4495800" cy="1754326"/>
          </a:xfrm>
          <a:prstGeom prst="rect">
            <a:avLst/>
          </a:prstGeom>
          <a:solidFill>
            <a:srgbClr val="BFBFBF">
              <a:alpha val="3411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Shane Swedlund</a:t>
            </a:r>
          </a:p>
          <a:p>
            <a:r>
              <a:rPr lang="en-US" sz="2400" dirty="0" smtClean="0">
                <a:solidFill>
                  <a:schemeClr val="bg1"/>
                </a:solidFill>
                <a:hlinkClick r:id="rId3"/>
              </a:rPr>
              <a:t>shane.swedlund@ravenind.com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(605) 212-6800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776288" y="4502150"/>
            <a:ext cx="1628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Publicly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Traded</a:t>
            </a:r>
          </a:p>
          <a:p>
            <a:pPr eaLnBrk="1" hangingPunct="1"/>
            <a:r>
              <a:rPr lang="en-US" sz="1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RAVN 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(NASDAQ)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4683125" y="4660900"/>
            <a:ext cx="106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Three Divisions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770563" y="4405313"/>
            <a:ext cx="1749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Engineered Films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Aerostar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Applied Technology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5684838" y="2593975"/>
            <a:ext cx="2249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Headquarters: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Sioux Falls, South Dakota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5694363" y="3641725"/>
            <a:ext cx="15680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Approx.</a:t>
            </a:r>
          </a:p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1,200 </a:t>
            </a: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Employees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7770813" y="3082925"/>
            <a:ext cx="7127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FFFF"/>
                </a:solidFill>
                <a:latin typeface="Arial" charset="0"/>
                <a:cs typeface="Arial" charset="0"/>
              </a:rPr>
              <a:t>est. 1956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6" y="5168240"/>
            <a:ext cx="184070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273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2613" y="4229100"/>
            <a:ext cx="54387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 Bold"/>
                <a:cs typeface="Arial Narrow Bold"/>
              </a:rPr>
              <a:t>Construction Films | Geo Liners and Covers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 Bold"/>
                <a:cs typeface="Arial Narrow Bold"/>
              </a:rPr>
              <a:t>Agricultural Covers and Liners | Energy | House Wrap</a:t>
            </a:r>
          </a:p>
        </p:txBody>
      </p:sp>
    </p:spTree>
    <p:extLst>
      <p:ext uri="{BB962C8B-B14F-4D97-AF65-F5344CB8AC3E}">
        <p14:creationId xmlns:p14="http://schemas.microsoft.com/office/powerpoint/2010/main" val="25094347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8928"/>
          <a:stretch>
            <a:fillRect/>
          </a:stretch>
        </p:blipFill>
        <p:spPr bwMode="auto">
          <a:xfrm>
            <a:off x="328726" y="1398883"/>
            <a:ext cx="40990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9136" b="-4237"/>
          <a:stretch>
            <a:fillRect/>
          </a:stretch>
        </p:blipFill>
        <p:spPr bwMode="auto">
          <a:xfrm>
            <a:off x="4724400" y="1457960"/>
            <a:ext cx="4106629" cy="270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6172200"/>
            <a:ext cx="8229600" cy="5334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Arial Narrow"/>
                <a:ea typeface="+mj-ea"/>
                <a:cs typeface="Arial Narrow"/>
              </a:rPr>
              <a:t>EFD AGRICULTURAL PRODUCTS</a:t>
            </a:r>
            <a:endParaRPr lang="en-US" sz="3600" b="1" dirty="0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520" y="4191000"/>
            <a:ext cx="4099080" cy="163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50" dirty="0">
                <a:solidFill>
                  <a:srgbClr val="4A452A"/>
                </a:solidFill>
                <a:latin typeface="Arial Narrow"/>
                <a:cs typeface="Arial Narrow"/>
              </a:rPr>
              <a:t>Oxygen barrier silage covers preserve feed quality and nutrients, improving productivity for dairy farms and feeding operations.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191000"/>
            <a:ext cx="4106629" cy="132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50" dirty="0">
                <a:solidFill>
                  <a:srgbClr val="4A452A"/>
                </a:solidFill>
                <a:latin typeface="Arial Narrow"/>
                <a:cs typeface="Arial Narrow"/>
              </a:rPr>
              <a:t>Barrier fumigation films help assure improved yields of fruits and vegetables while controlling unwanted weeds and insects.</a:t>
            </a: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086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950" y="4229100"/>
            <a:ext cx="76581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 Bold"/>
                <a:cs typeface="Arial Narrow Bold"/>
              </a:rPr>
              <a:t>Aerostats | Military | Inflatables | Protective | Industrial Controls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 Bold"/>
                <a:cs typeface="Arial Narrow Bold"/>
              </a:rPr>
              <a:t>Communication, Aviation and GPS Systems | Network Encryption Systems</a:t>
            </a:r>
          </a:p>
        </p:txBody>
      </p:sp>
    </p:spTree>
    <p:extLst>
      <p:ext uri="{BB962C8B-B14F-4D97-AF65-F5344CB8AC3E}">
        <p14:creationId xmlns:p14="http://schemas.microsoft.com/office/powerpoint/2010/main" val="25445973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363" y="3721100"/>
            <a:ext cx="35242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"/>
                <a:cs typeface="Arial Narrow"/>
              </a:rPr>
              <a:t>Google will use Raven-designed-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"/>
                <a:cs typeface="Arial Narrow"/>
              </a:rPr>
              <a:t>and-developed high-tech balloons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40" dirty="0">
                <a:solidFill>
                  <a:srgbClr val="FFFFFF"/>
                </a:solidFill>
                <a:latin typeface="Arial Narrow"/>
                <a:cs typeface="Arial Narrow"/>
              </a:rPr>
              <a:t>as part of its new project 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spc="40" dirty="0">
                <a:solidFill>
                  <a:srgbClr val="FFFFFF"/>
                </a:solidFill>
                <a:latin typeface="Arial Narrow"/>
                <a:cs typeface="Arial Narrow"/>
              </a:rPr>
              <a:t>balloon</a:t>
            </a:r>
            <a:r>
              <a:rPr lang="en-US" sz="2000" spc="40" dirty="0">
                <a:solidFill>
                  <a:srgbClr val="FFFFFF"/>
                </a:solidFill>
                <a:latin typeface="Arial Narrow"/>
                <a:cs typeface="Arial Narrow"/>
              </a:rPr>
              <a:t>-powered Internet access.</a:t>
            </a:r>
          </a:p>
        </p:txBody>
      </p:sp>
    </p:spTree>
    <p:extLst>
      <p:ext uri="{BB962C8B-B14F-4D97-AF65-F5344CB8AC3E}">
        <p14:creationId xmlns:p14="http://schemas.microsoft.com/office/powerpoint/2010/main" val="27884336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1"/>
            <a:ext cx="9144000" cy="56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5" y="4228514"/>
            <a:ext cx="3938954" cy="262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J:\Industrial Park\Photos\Custom Inflatables\Decoys\2010_10_07 Tank\IMG_0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045"/>
          <a:stretch>
            <a:fillRect/>
          </a:stretch>
        </p:blipFill>
        <p:spPr bwMode="auto">
          <a:xfrm>
            <a:off x="5105400" y="4200469"/>
            <a:ext cx="3581400" cy="265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018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5"/>
          <p:cNvSpPr txBox="1">
            <a:spLocks/>
          </p:cNvSpPr>
          <p:nvPr/>
        </p:nvSpPr>
        <p:spPr>
          <a:xfrm>
            <a:off x="4229100" y="6172200"/>
            <a:ext cx="4914900" cy="566738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Arial Narrow"/>
                <a:cs typeface="Arial Narrow"/>
              </a:rPr>
              <a:t>Applied Technology Division</a:t>
            </a:r>
            <a:endParaRPr lang="en-US" sz="3200" b="1" dirty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05000" y="32004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858392" y="26670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70842" y="28956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23242" y="30480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4400" y="685800"/>
            <a:ext cx="76200" cy="76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18189" y="26670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86000" y="37338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24400" y="27813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20000" y="45720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86600" y="32766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34000" y="259117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28800" y="28956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600" y="533400"/>
            <a:ext cx="35052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LOCATIONS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United States | Canada | Netherlands</a:t>
            </a:r>
          </a:p>
        </p:txBody>
      </p:sp>
      <p:sp>
        <p:nvSpPr>
          <p:cNvPr id="23" name="Oval 22"/>
          <p:cNvSpPr/>
          <p:nvPr/>
        </p:nvSpPr>
        <p:spPr>
          <a:xfrm>
            <a:off x="4953000" y="685800"/>
            <a:ext cx="76200" cy="76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533400"/>
            <a:ext cx="35052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PERSONNEL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United States | Canada | Netherlands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Costa Rica | Europe | Russia | China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Australia</a:t>
            </a:r>
          </a:p>
        </p:txBody>
      </p:sp>
      <p:sp>
        <p:nvSpPr>
          <p:cNvPr id="25" name="Oval 24"/>
          <p:cNvSpPr/>
          <p:nvPr/>
        </p:nvSpPr>
        <p:spPr>
          <a:xfrm>
            <a:off x="7467600" y="45720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48006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048000" y="42672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381500" y="28194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191000" y="26670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123242" y="28956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914400" y="556260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562600" y="2591170"/>
            <a:ext cx="76200" cy="76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8637" y="5413899"/>
            <a:ext cx="35052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REPAIR CENTERS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United States | Australia | Brazil</a:t>
            </a:r>
          </a:p>
          <a:p>
            <a:r>
              <a:rPr lang="en-US" dirty="0" smtClean="0">
                <a:solidFill>
                  <a:prstClr val="white"/>
                </a:solidFill>
                <a:latin typeface="Arial Narrow Bold" panose="020B0706020202030204" pitchFamily="34" charset="0"/>
              </a:rPr>
              <a:t>Argentina | Russia | France | UK</a:t>
            </a:r>
          </a:p>
        </p:txBody>
      </p:sp>
    </p:spTree>
    <p:extLst>
      <p:ext uri="{BB962C8B-B14F-4D97-AF65-F5344CB8AC3E}">
        <p14:creationId xmlns:p14="http://schemas.microsoft.com/office/powerpoint/2010/main" val="2170222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6D607035CE445865803DE22CB1195" ma:contentTypeVersion="5" ma:contentTypeDescription="Create a new document." ma:contentTypeScope="" ma:versionID="88dc47de7f68c92d13a33c05cf415c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100dfca636930c8d16f4b2acba1be7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8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9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0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1" nillable="true" ma:displayName="E-Mail From" ma:hidden="true" ma:internalName="EmailFrom">
      <xsd:simpleType>
        <xsd:restriction base="dms:Text"/>
      </xsd:simpleType>
    </xsd:element>
    <xsd:element name="EmailSubject" ma:index="12" nillable="true" ma:displayName="E-Mail Subject" ma:hidden="true" ma:internalName="EmailSubjec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642B423-3159-4094-99DB-B89858C5A1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DF1F45-21B1-4DF9-A35E-7797D83BBC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F11328-3A1A-4302-AA61-D7B46545BAB3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511</Words>
  <Application>Microsoft Office PowerPoint</Application>
  <PresentationFormat>On-screen Show (4:3)</PresentationFormat>
  <Paragraphs>138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12_Office Theme</vt:lpstr>
      <vt:lpstr>Aangepast ontwerp</vt:lpstr>
      <vt:lpstr>3_Office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EFD AGRICULTURAL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SEASON CONTROLS</vt:lpstr>
      <vt:lpstr>APPLICATION CONTROLS</vt:lpstr>
      <vt:lpstr>APPLICATION CONTROLS</vt:lpstr>
      <vt:lpstr>SmartYieldTM Pro  Data Accuracy</vt:lpstr>
      <vt:lpstr>PLANTER CONTROLS</vt:lpstr>
      <vt:lpstr>OMNIROW®</vt:lpstr>
      <vt:lpstr>HAPPY 13TH  BIRTHDAY  VIPER!</vt:lpstr>
      <vt:lpstr>VIPER®   4  RAVEN OPERATING SOFTWARE (ROS)</vt:lpstr>
      <vt:lpstr>SMARTRAX™ SMARTRAX™ RTK SMARTRAX™ MD</vt:lpstr>
      <vt:lpstr>PowerPoint Presentation</vt:lpstr>
      <vt:lpstr>SLINGSHOT®  API PARTNERS </vt:lpstr>
      <vt:lpstr>Helping Feed The World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FPRDMAC03</dc:creator>
  <cp:lastModifiedBy>Shane Swedlund</cp:lastModifiedBy>
  <cp:revision>270</cp:revision>
  <dcterms:created xsi:type="dcterms:W3CDTF">2013-09-23T14:38:40Z</dcterms:created>
  <dcterms:modified xsi:type="dcterms:W3CDTF">2014-08-05T01:03:42Z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0x010100D2A6D607035CE445865803DE22CB1195</vt:lpwstr>
  </property>
</Properties>
</file>