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83" r:id="rId2"/>
    <p:sldId id="317" r:id="rId3"/>
    <p:sldId id="284" r:id="rId4"/>
    <p:sldId id="324" r:id="rId5"/>
    <p:sldId id="325" r:id="rId6"/>
    <p:sldId id="327" r:id="rId7"/>
    <p:sldId id="326" r:id="rId8"/>
    <p:sldId id="328" r:id="rId9"/>
    <p:sldId id="275" r:id="rId10"/>
    <p:sldId id="265" r:id="rId11"/>
    <p:sldId id="286" r:id="rId12"/>
    <p:sldId id="289" r:id="rId13"/>
    <p:sldId id="266" r:id="rId14"/>
    <p:sldId id="293" r:id="rId15"/>
    <p:sldId id="273" r:id="rId16"/>
    <p:sldId id="294" r:id="rId17"/>
    <p:sldId id="321" r:id="rId18"/>
    <p:sldId id="298" r:id="rId19"/>
    <p:sldId id="305" r:id="rId20"/>
    <p:sldId id="329" r:id="rId21"/>
    <p:sldId id="282" r:id="rId22"/>
    <p:sldId id="299" r:id="rId23"/>
    <p:sldId id="306" r:id="rId24"/>
    <p:sldId id="322" r:id="rId25"/>
    <p:sldId id="323" r:id="rId26"/>
    <p:sldId id="307" r:id="rId27"/>
    <p:sldId id="308" r:id="rId28"/>
    <p:sldId id="309" r:id="rId29"/>
    <p:sldId id="330" r:id="rId30"/>
    <p:sldId id="331" r:id="rId31"/>
    <p:sldId id="332" r:id="rId32"/>
    <p:sldId id="311" r:id="rId33"/>
    <p:sldId id="312" r:id="rId34"/>
    <p:sldId id="313" r:id="rId35"/>
    <p:sldId id="314" r:id="rId36"/>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93249" autoAdjust="0"/>
  </p:normalViewPr>
  <p:slideViewPr>
    <p:cSldViewPr>
      <p:cViewPr varScale="1">
        <p:scale>
          <a:sx n="68" d="100"/>
          <a:sy n="68" d="100"/>
        </p:scale>
        <p:origin x="-1140" y="-102"/>
      </p:cViewPr>
      <p:guideLst>
        <p:guide orient="horz" pos="2160"/>
        <p:guide pos="2880"/>
      </p:guideLst>
    </p:cSldViewPr>
  </p:slideViewPr>
  <p:outlineViewPr>
    <p:cViewPr>
      <p:scale>
        <a:sx n="33" d="100"/>
        <a:sy n="33" d="100"/>
      </p:scale>
      <p:origin x="258"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EB1173-613B-404E-B944-A1A67A11C79C}" type="datetimeFigureOut">
              <a:rPr lang="es-MX" smtClean="0"/>
              <a:pPr/>
              <a:t>06/08/2014</a:t>
            </a:fld>
            <a:endParaRPr lang="es-MX"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E0E59C-6D2C-4BBC-8E88-BD6DB49F17F0}" type="slidenum">
              <a:rPr lang="es-MX" smtClean="0"/>
              <a:pPr/>
              <a:t>‹Nº›</a:t>
            </a:fld>
            <a:endParaRPr lang="es-MX" dirty="0"/>
          </a:p>
        </p:txBody>
      </p:sp>
    </p:spTree>
    <p:extLst>
      <p:ext uri="{BB962C8B-B14F-4D97-AF65-F5344CB8AC3E}">
        <p14:creationId xmlns="" xmlns:p14="http://schemas.microsoft.com/office/powerpoint/2010/main" val="2450455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b="1" dirty="0" smtClean="0">
                <a:solidFill>
                  <a:srgbClr val="C00000"/>
                </a:solidFill>
              </a:rPr>
              <a:t>Click slide.</a:t>
            </a:r>
            <a:r>
              <a:rPr lang="en-US" dirty="0" smtClean="0"/>
              <a:t> Good afternoon. Thanks to this year´s organizing committee of the Sensor Bases Management Community for the opportunity</a:t>
            </a:r>
            <a:r>
              <a:rPr lang="en-US" baseline="0" dirty="0" smtClean="0"/>
              <a:t> to present the results of our research. </a:t>
            </a:r>
          </a:p>
          <a:p>
            <a:r>
              <a:rPr lang="en-US" baseline="0" dirty="0" smtClean="0"/>
              <a:t>Thanks to the audience for attending this presentation.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title of this presentation is “</a:t>
            </a:r>
            <a:r>
              <a:rPr lang="en-US" sz="1200" dirty="0" smtClean="0">
                <a:latin typeface="Arial" pitchFamily="34" charset="0"/>
                <a:cs typeface="Arial" pitchFamily="34" charset="0"/>
              </a:rPr>
              <a:t>Update on Optical Sensors Technology for the Fertilization of Spring Wheat in Mexicali, B. C., Mexico” . </a:t>
            </a:r>
            <a:r>
              <a:rPr lang="en-US" b="1" baseline="0" dirty="0" smtClean="0"/>
              <a:t>Click slide.</a:t>
            </a:r>
            <a:endParaRPr lang="en-US" b="1" baseline="0" noProof="0" dirty="0" smtClean="0"/>
          </a:p>
          <a:p>
            <a:endParaRPr lang="en-US" sz="1200" dirty="0" smtClean="0">
              <a:latin typeface="Arial" pitchFamily="34" charset="0"/>
              <a:cs typeface="Arial" pitchFamily="34" charset="0"/>
            </a:endParaRPr>
          </a:p>
          <a:p>
            <a:endParaRPr lang="en-US" dirty="0"/>
          </a:p>
        </p:txBody>
      </p:sp>
      <p:sp>
        <p:nvSpPr>
          <p:cNvPr id="4" name="3 Marcador de número de diapositiva"/>
          <p:cNvSpPr>
            <a:spLocks noGrp="1"/>
          </p:cNvSpPr>
          <p:nvPr>
            <p:ph type="sldNum" sz="quarter" idx="10"/>
          </p:nvPr>
        </p:nvSpPr>
        <p:spPr/>
        <p:txBody>
          <a:bodyPr/>
          <a:lstStyle/>
          <a:p>
            <a:fld id="{2CE0E59C-6D2C-4BBC-8E88-BD6DB49F17F0}" type="slidenum">
              <a:rPr lang="es-MX" smtClean="0"/>
              <a:pPr/>
              <a:t>1</a:t>
            </a:fld>
            <a:endParaRPr lang="es-MX" dirty="0"/>
          </a:p>
        </p:txBody>
      </p:sp>
    </p:spTree>
    <p:extLst>
      <p:ext uri="{BB962C8B-B14F-4D97-AF65-F5344CB8AC3E}">
        <p14:creationId xmlns="" xmlns:p14="http://schemas.microsoft.com/office/powerpoint/2010/main" val="39679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12387" name="Rectangle 3"/>
          <p:cNvSpPr>
            <a:spLocks noGrp="1" noChangeArrowheads="1"/>
          </p:cNvSpPr>
          <p:nvPr>
            <p:ph type="body" idx="1"/>
          </p:nvPr>
        </p:nvSpPr>
        <p:spPr bwMode="auto">
          <a:xfrm>
            <a:off x="685800" y="4343992"/>
            <a:ext cx="5486400" cy="4113616"/>
          </a:xfrm>
          <a:prstGeom prst="rect">
            <a:avLst/>
          </a:prstGeom>
          <a:noFill/>
          <a:ln>
            <a:miter lim="800000"/>
            <a:headEnd/>
            <a:tailEnd/>
          </a:ln>
        </p:spPr>
        <p:txBody>
          <a:bodyPr/>
          <a:lstStyle/>
          <a:p>
            <a:r>
              <a:rPr lang="en-US" dirty="0" smtClean="0"/>
              <a:t>Manufacturer have developed a manual sensor</a:t>
            </a:r>
            <a:r>
              <a:rPr lang="en-US" baseline="0" dirty="0" smtClean="0"/>
              <a:t> and just recently they delivered the pocket version of the sensor, thinking in developing countries. </a:t>
            </a:r>
            <a:r>
              <a:rPr lang="en-US" b="1" baseline="0" dirty="0" smtClean="0"/>
              <a:t>Click slide.</a:t>
            </a:r>
            <a:endParaRPr lang="en-US" b="1"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noProof="0" dirty="0" smtClean="0"/>
              <a:t>Before presenting the objectives of the study, is important to point out that the development of the sensor based technology for each region where the technology is intended to be implemented, consists of three stages.</a:t>
            </a:r>
            <a:r>
              <a:rPr lang="en-US" baseline="0" noProof="0" dirty="0" smtClean="0"/>
              <a:t> Orderly, these are: Calibration, validation and technology transfer. </a:t>
            </a:r>
          </a:p>
          <a:p>
            <a:endParaRPr lang="en-US" baseline="0" noProof="0" dirty="0" smtClean="0"/>
          </a:p>
          <a:p>
            <a:r>
              <a:rPr lang="en-US" baseline="0" noProof="0" dirty="0" smtClean="0"/>
              <a:t>Calibration experiments are required to develop a grain yield prediction model in which grain yield is predicted as early as the beginning of stem elongation (by mid season). </a:t>
            </a:r>
          </a:p>
          <a:p>
            <a:endParaRPr lang="en-US" baseline="0" noProof="0" dirty="0" smtClean="0"/>
          </a:p>
          <a:p>
            <a:r>
              <a:rPr lang="en-US" baseline="0" noProof="0" dirty="0" smtClean="0"/>
              <a:t>Validation experiments are designed to test if fertilizer recommendations, derived from the predicted yields, are the optimum in terms of using the lowest possible fertilizer, without reducing grain yields, as compared to the conventional farmers practice. </a:t>
            </a:r>
          </a:p>
          <a:p>
            <a:endParaRPr lang="en-US" baseline="0" dirty="0" smtClean="0"/>
          </a:p>
          <a:p>
            <a:r>
              <a:rPr lang="en-US" baseline="0" dirty="0" smtClean="0"/>
              <a:t>The technology transfer phase consists  on the fertilization of complete fields, using the sensor based technology. </a:t>
            </a:r>
            <a:r>
              <a:rPr lang="en-US" b="1" baseline="0" dirty="0" smtClean="0"/>
              <a:t>Click slide.</a:t>
            </a:r>
          </a:p>
          <a:p>
            <a:endParaRPr lang="en-US" baseline="0" dirty="0" smtClean="0"/>
          </a:p>
          <a:p>
            <a:r>
              <a:rPr lang="en-US" baseline="0" noProof="0" dirty="0" smtClean="0"/>
              <a:t>In this presentation I will present results of the first two stages (calibration and validation). </a:t>
            </a:r>
            <a:r>
              <a:rPr lang="en-US" b="1" baseline="0" noProof="0" dirty="0" smtClean="0"/>
              <a:t>Click slide.</a:t>
            </a:r>
          </a:p>
          <a:p>
            <a:endParaRPr lang="en-US" baseline="0" noProof="0" dirty="0" smtClean="0"/>
          </a:p>
          <a:p>
            <a:endParaRPr lang="es-MX" dirty="0"/>
          </a:p>
        </p:txBody>
      </p:sp>
      <p:sp>
        <p:nvSpPr>
          <p:cNvPr id="4" name="3 Marcador de número de diapositiva"/>
          <p:cNvSpPr>
            <a:spLocks noGrp="1"/>
          </p:cNvSpPr>
          <p:nvPr>
            <p:ph type="sldNum" sz="quarter" idx="10"/>
          </p:nvPr>
        </p:nvSpPr>
        <p:spPr/>
        <p:txBody>
          <a:bodyPr/>
          <a:lstStyle/>
          <a:p>
            <a:fld id="{2CE0E59C-6D2C-4BBC-8E88-BD6DB49F17F0}" type="slidenum">
              <a:rPr lang="es-MX" smtClean="0"/>
              <a:pPr/>
              <a:t>12</a:t>
            </a:fld>
            <a:endParaRPr lang="es-MX" dirty="0"/>
          </a:p>
        </p:txBody>
      </p:sp>
    </p:spTree>
    <p:extLst>
      <p:ext uri="{BB962C8B-B14F-4D97-AF65-F5344CB8AC3E}">
        <p14:creationId xmlns="" xmlns:p14="http://schemas.microsoft.com/office/powerpoint/2010/main" val="2546124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n-US" sz="1200" dirty="0" smtClean="0">
                <a:latin typeface="Arial" pitchFamily="34" charset="0"/>
                <a:cs typeface="Arial" pitchFamily="34" charset="0"/>
              </a:rPr>
              <a:t>Calibration experiments were conducted in 2010-2011 and 2011-2012 </a:t>
            </a:r>
            <a:r>
              <a:rPr lang="en-US" sz="1200" i="1" dirty="0" smtClean="0">
                <a:latin typeface="Arial" pitchFamily="34" charset="0"/>
                <a:cs typeface="Arial" pitchFamily="34" charset="0"/>
              </a:rPr>
              <a:t>to predict grain yields based in INSEY </a:t>
            </a:r>
            <a:r>
              <a:rPr lang="en-US" sz="1200" dirty="0" smtClean="0">
                <a:latin typeface="Arial" pitchFamily="34" charset="0"/>
                <a:cs typeface="Arial" pitchFamily="34" charset="0"/>
              </a:rPr>
              <a:t>(in season estimation of yield). </a:t>
            </a:r>
          </a:p>
          <a:p>
            <a:pPr algn="just"/>
            <a:r>
              <a:rPr lang="en-US" sz="1200" dirty="0" smtClean="0">
                <a:latin typeface="Arial" pitchFamily="34" charset="0"/>
                <a:cs typeface="Arial" pitchFamily="34" charset="0"/>
              </a:rPr>
              <a:t>Treatments were applied to create a range of variability of NDVI´s and yields: 0, 60, 120, 180, 240, 300, 360 and 420 kg/ha. These experiments were run in our experimental station along with cooperating farmers.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Sensor measurements (NDVI) were collected at the beginning of stem elongation and harvested grain when mature.</a:t>
            </a:r>
            <a:r>
              <a:rPr lang="en-US" sz="1200" baseline="0" dirty="0" smtClean="0">
                <a:latin typeface="Arial" pitchFamily="34" charset="0"/>
                <a:cs typeface="Arial" pitchFamily="34" charset="0"/>
              </a:rPr>
              <a:t> </a:t>
            </a:r>
            <a:r>
              <a:rPr lang="en-US" sz="1200" b="1" baseline="0" dirty="0" smtClean="0">
                <a:latin typeface="Arial" pitchFamily="34" charset="0"/>
                <a:cs typeface="Arial" pitchFamily="34" charset="0"/>
              </a:rPr>
              <a:t>Click slide.</a:t>
            </a:r>
            <a:endParaRPr lang="es-MX" b="1" dirty="0"/>
          </a:p>
        </p:txBody>
      </p:sp>
      <p:sp>
        <p:nvSpPr>
          <p:cNvPr id="4" name="3 Marcador de número de diapositiva"/>
          <p:cNvSpPr>
            <a:spLocks noGrp="1"/>
          </p:cNvSpPr>
          <p:nvPr>
            <p:ph type="sldNum" sz="quarter" idx="10"/>
          </p:nvPr>
        </p:nvSpPr>
        <p:spPr/>
        <p:txBody>
          <a:bodyPr/>
          <a:lstStyle/>
          <a:p>
            <a:fld id="{2CE0E59C-6D2C-4BBC-8E88-BD6DB49F17F0}" type="slidenum">
              <a:rPr lang="es-MX" smtClean="0"/>
              <a:pPr/>
              <a:t>13</a:t>
            </a:fld>
            <a:endParaRPr lang="es-MX" dirty="0"/>
          </a:p>
        </p:txBody>
      </p:sp>
    </p:spTree>
    <p:extLst>
      <p:ext uri="{BB962C8B-B14F-4D97-AF65-F5344CB8AC3E}">
        <p14:creationId xmlns="" xmlns:p14="http://schemas.microsoft.com/office/powerpoint/2010/main" val="708751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Once having grain yield and NDVI data from the plots, an </a:t>
            </a:r>
            <a:r>
              <a:rPr lang="en-US" sz="1200" noProof="0" dirty="0" smtClean="0">
                <a:latin typeface="Arial" pitchFamily="34" charset="0"/>
                <a:cs typeface="Arial" pitchFamily="34" charset="0"/>
              </a:rPr>
              <a:t>exponential model was fitted between INSEY and yield an a first version of our prediction equation was obtained. This is the objective</a:t>
            </a:r>
            <a:r>
              <a:rPr lang="en-US" sz="1200" baseline="0" noProof="0" dirty="0" smtClean="0">
                <a:latin typeface="Arial" pitchFamily="34" charset="0"/>
                <a:cs typeface="Arial" pitchFamily="34" charset="0"/>
              </a:rPr>
              <a:t> of calibration experiments. </a:t>
            </a:r>
            <a:r>
              <a:rPr lang="en-US" sz="1200" b="1" baseline="0" noProof="0" dirty="0" smtClean="0">
                <a:latin typeface="Arial" pitchFamily="34" charset="0"/>
                <a:cs typeface="Arial" pitchFamily="34" charset="0"/>
              </a:rPr>
              <a:t>Click slide.</a:t>
            </a:r>
            <a:endParaRPr lang="en-US" sz="1200" b="1" noProof="0" dirty="0" smtClean="0">
              <a:latin typeface="Arial" pitchFamily="34" charset="0"/>
              <a:cs typeface="Arial" pitchFamily="34" charset="0"/>
            </a:endParaRPr>
          </a:p>
          <a:p>
            <a:endParaRPr lang="es-MX" dirty="0" smtClean="0"/>
          </a:p>
          <a:p>
            <a:r>
              <a:rPr lang="es-MX" dirty="0" smtClean="0"/>
              <a:t> </a:t>
            </a:r>
            <a:endParaRPr lang="es-MX" dirty="0"/>
          </a:p>
        </p:txBody>
      </p:sp>
      <p:sp>
        <p:nvSpPr>
          <p:cNvPr id="4" name="3 Marcador de número de diapositiva"/>
          <p:cNvSpPr>
            <a:spLocks noGrp="1"/>
          </p:cNvSpPr>
          <p:nvPr>
            <p:ph type="sldNum" sz="quarter" idx="10"/>
          </p:nvPr>
        </p:nvSpPr>
        <p:spPr/>
        <p:txBody>
          <a:bodyPr/>
          <a:lstStyle/>
          <a:p>
            <a:fld id="{2CE0E59C-6D2C-4BBC-8E88-BD6DB49F17F0}" type="slidenum">
              <a:rPr lang="es-MX" smtClean="0"/>
              <a:pPr/>
              <a:t>14</a:t>
            </a:fld>
            <a:endParaRPr lang="es-MX" dirty="0"/>
          </a:p>
        </p:txBody>
      </p:sp>
    </p:spTree>
    <p:extLst>
      <p:ext uri="{BB962C8B-B14F-4D97-AF65-F5344CB8AC3E}">
        <p14:creationId xmlns="" xmlns:p14="http://schemas.microsoft.com/office/powerpoint/2010/main" val="4225942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Click slide.</a:t>
            </a:r>
            <a:endParaRPr lang="en-US" sz="1200" b="1" noProof="0" dirty="0" smtClean="0">
              <a:latin typeface="Arial" pitchFamily="34" charset="0"/>
              <a:cs typeface="Arial" pitchFamily="34" charset="0"/>
            </a:endParaRPr>
          </a:p>
          <a:p>
            <a:endParaRPr lang="es-MX" dirty="0"/>
          </a:p>
        </p:txBody>
      </p:sp>
      <p:sp>
        <p:nvSpPr>
          <p:cNvPr id="4" name="3 Marcador de número de diapositiva"/>
          <p:cNvSpPr>
            <a:spLocks noGrp="1"/>
          </p:cNvSpPr>
          <p:nvPr>
            <p:ph type="sldNum" sz="quarter" idx="10"/>
          </p:nvPr>
        </p:nvSpPr>
        <p:spPr/>
        <p:txBody>
          <a:bodyPr/>
          <a:lstStyle/>
          <a:p>
            <a:fld id="{2CE0E59C-6D2C-4BBC-8E88-BD6DB49F17F0}" type="slidenum">
              <a:rPr lang="es-MX" smtClean="0"/>
              <a:pPr/>
              <a:t>15</a:t>
            </a:fld>
            <a:endParaRPr lang="es-MX" dirty="0"/>
          </a:p>
        </p:txBody>
      </p:sp>
    </p:spTree>
    <p:extLst>
      <p:ext uri="{BB962C8B-B14F-4D97-AF65-F5344CB8AC3E}">
        <p14:creationId xmlns="" xmlns:p14="http://schemas.microsoft.com/office/powerpoint/2010/main" val="1107552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En exponential model was fitted,</a:t>
            </a:r>
            <a:r>
              <a:rPr lang="en-US" baseline="0" noProof="0" dirty="0" smtClean="0"/>
              <a:t> consistent with Ortiz-</a:t>
            </a:r>
            <a:r>
              <a:rPr lang="en-US" baseline="0" noProof="0" dirty="0" err="1" smtClean="0"/>
              <a:t>Monasterio</a:t>
            </a:r>
            <a:r>
              <a:rPr lang="en-US" baseline="0" noProof="0" dirty="0" smtClean="0"/>
              <a:t> and </a:t>
            </a:r>
            <a:r>
              <a:rPr lang="en-US" baseline="0" noProof="0" dirty="0" err="1" smtClean="0"/>
              <a:t>Raun</a:t>
            </a:r>
            <a:r>
              <a:rPr lang="en-US" baseline="0" noProof="0" dirty="0" smtClean="0"/>
              <a:t>, for the valley of Yaqui, in Sonora, Mexico, and, by </a:t>
            </a:r>
            <a:r>
              <a:rPr lang="en-US" baseline="0" noProof="0" dirty="0" err="1" smtClean="0"/>
              <a:t>Raun</a:t>
            </a:r>
            <a:r>
              <a:rPr lang="en-US" baseline="0" noProof="0" dirty="0" smtClean="0"/>
              <a:t>, for winter wheat and corn, in Oklahoma USA. </a:t>
            </a:r>
            <a:r>
              <a:rPr lang="en-US" b="1" baseline="0" noProof="0" dirty="0" smtClean="0"/>
              <a:t>Click slide.</a:t>
            </a:r>
            <a:endParaRPr lang="en-US" b="1" noProof="0" dirty="0" smtClean="0"/>
          </a:p>
          <a:p>
            <a:endParaRPr lang="es-MX" dirty="0"/>
          </a:p>
        </p:txBody>
      </p:sp>
      <p:sp>
        <p:nvSpPr>
          <p:cNvPr id="4" name="3 Marcador de número de diapositiva"/>
          <p:cNvSpPr>
            <a:spLocks noGrp="1"/>
          </p:cNvSpPr>
          <p:nvPr>
            <p:ph type="sldNum" sz="quarter" idx="10"/>
          </p:nvPr>
        </p:nvSpPr>
        <p:spPr/>
        <p:txBody>
          <a:bodyPr/>
          <a:lstStyle/>
          <a:p>
            <a:fld id="{2CE0E59C-6D2C-4BBC-8E88-BD6DB49F17F0}" type="slidenum">
              <a:rPr lang="es-MX" smtClean="0"/>
              <a:pPr/>
              <a:t>16</a:t>
            </a:fld>
            <a:endParaRPr lang="es-MX" dirty="0"/>
          </a:p>
        </p:txBody>
      </p:sp>
    </p:spTree>
    <p:extLst>
      <p:ext uri="{BB962C8B-B14F-4D97-AF65-F5344CB8AC3E}">
        <p14:creationId xmlns="" xmlns:p14="http://schemas.microsoft.com/office/powerpoint/2010/main" val="3289285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En exponential model was fitted,</a:t>
            </a:r>
            <a:r>
              <a:rPr lang="en-US" baseline="0" noProof="0" dirty="0" smtClean="0"/>
              <a:t> consistent with Ortiz-</a:t>
            </a:r>
            <a:r>
              <a:rPr lang="en-US" baseline="0" noProof="0" dirty="0" err="1" smtClean="0"/>
              <a:t>Monasterio</a:t>
            </a:r>
            <a:r>
              <a:rPr lang="en-US" baseline="0" noProof="0" dirty="0" smtClean="0"/>
              <a:t> and </a:t>
            </a:r>
            <a:r>
              <a:rPr lang="en-US" baseline="0" noProof="0" dirty="0" err="1" smtClean="0"/>
              <a:t>Raun</a:t>
            </a:r>
            <a:r>
              <a:rPr lang="en-US" baseline="0" noProof="0" dirty="0" smtClean="0"/>
              <a:t>, for the valley of Yaqui, in Sonora, Mexico, and, by </a:t>
            </a:r>
            <a:r>
              <a:rPr lang="en-US" baseline="0" noProof="0" dirty="0" err="1" smtClean="0"/>
              <a:t>Raun</a:t>
            </a:r>
            <a:r>
              <a:rPr lang="en-US" baseline="0" noProof="0" dirty="0" smtClean="0"/>
              <a:t>, for winter wheat and corn, in Oklahoma USA. </a:t>
            </a:r>
            <a:r>
              <a:rPr lang="en-US" b="1" baseline="0" noProof="0" dirty="0" smtClean="0"/>
              <a:t>Click slide.</a:t>
            </a:r>
            <a:endParaRPr lang="en-US" b="1" noProof="0" dirty="0" smtClean="0"/>
          </a:p>
          <a:p>
            <a:endParaRPr lang="es-MX" dirty="0"/>
          </a:p>
        </p:txBody>
      </p:sp>
      <p:sp>
        <p:nvSpPr>
          <p:cNvPr id="4" name="3 Marcador de número de diapositiva"/>
          <p:cNvSpPr>
            <a:spLocks noGrp="1"/>
          </p:cNvSpPr>
          <p:nvPr>
            <p:ph type="sldNum" sz="quarter" idx="10"/>
          </p:nvPr>
        </p:nvSpPr>
        <p:spPr/>
        <p:txBody>
          <a:bodyPr/>
          <a:lstStyle/>
          <a:p>
            <a:fld id="{2CE0E59C-6D2C-4BBC-8E88-BD6DB49F17F0}" type="slidenum">
              <a:rPr lang="es-MX" smtClean="0"/>
              <a:pPr/>
              <a:t>18</a:t>
            </a:fld>
            <a:endParaRPr lang="es-MX" dirty="0"/>
          </a:p>
        </p:txBody>
      </p:sp>
    </p:spTree>
    <p:extLst>
      <p:ext uri="{BB962C8B-B14F-4D97-AF65-F5344CB8AC3E}">
        <p14:creationId xmlns="" xmlns:p14="http://schemas.microsoft.com/office/powerpoint/2010/main" val="3289285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b="1" noProof="0" dirty="0" smtClean="0"/>
              <a:t>Click slide.</a:t>
            </a:r>
            <a:endParaRPr lang="en-US" b="1" noProof="0" dirty="0"/>
          </a:p>
        </p:txBody>
      </p:sp>
      <p:sp>
        <p:nvSpPr>
          <p:cNvPr id="4" name="3 Marcador de número de diapositiva"/>
          <p:cNvSpPr>
            <a:spLocks noGrp="1"/>
          </p:cNvSpPr>
          <p:nvPr>
            <p:ph type="sldNum" sz="quarter" idx="10"/>
          </p:nvPr>
        </p:nvSpPr>
        <p:spPr/>
        <p:txBody>
          <a:bodyPr/>
          <a:lstStyle/>
          <a:p>
            <a:fld id="{2CE0E59C-6D2C-4BBC-8E88-BD6DB49F17F0}" type="slidenum">
              <a:rPr lang="es-MX" smtClean="0"/>
              <a:pPr/>
              <a:t>21</a:t>
            </a:fld>
            <a:endParaRPr lang="es-MX" dirty="0"/>
          </a:p>
        </p:txBody>
      </p:sp>
    </p:spTree>
    <p:extLst>
      <p:ext uri="{BB962C8B-B14F-4D97-AF65-F5344CB8AC3E}">
        <p14:creationId xmlns="" xmlns:p14="http://schemas.microsoft.com/office/powerpoint/2010/main" val="2751870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CE0E59C-6D2C-4BBC-8E88-BD6DB49F17F0}" type="slidenum">
              <a:rPr lang="es-MX" smtClean="0"/>
              <a:pPr/>
              <a:t>22</a:t>
            </a:fld>
            <a:endParaRPr lang="es-MX" dirty="0"/>
          </a:p>
        </p:txBody>
      </p:sp>
    </p:spTree>
    <p:extLst>
      <p:ext uri="{BB962C8B-B14F-4D97-AF65-F5344CB8AC3E}">
        <p14:creationId xmlns="" xmlns:p14="http://schemas.microsoft.com/office/powerpoint/2010/main" val="1939548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err="1" smtClean="0"/>
              <a:t>First</a:t>
            </a:r>
            <a:r>
              <a:rPr lang="es-MX" dirty="0" smtClean="0"/>
              <a:t> of </a:t>
            </a:r>
            <a:r>
              <a:rPr lang="es-MX" dirty="0" err="1" smtClean="0"/>
              <a:t>all</a:t>
            </a:r>
            <a:r>
              <a:rPr lang="es-MX" dirty="0" smtClean="0"/>
              <a:t>…</a:t>
            </a:r>
            <a:endParaRPr lang="es-MX" dirty="0"/>
          </a:p>
        </p:txBody>
      </p:sp>
      <p:sp>
        <p:nvSpPr>
          <p:cNvPr id="4" name="3 Marcador de número de diapositiva"/>
          <p:cNvSpPr>
            <a:spLocks noGrp="1"/>
          </p:cNvSpPr>
          <p:nvPr>
            <p:ph type="sldNum" sz="quarter" idx="10"/>
          </p:nvPr>
        </p:nvSpPr>
        <p:spPr/>
        <p:txBody>
          <a:bodyPr/>
          <a:lstStyle/>
          <a:p>
            <a:fld id="{2CE0E59C-6D2C-4BBC-8E88-BD6DB49F17F0}" type="slidenum">
              <a:rPr lang="es-MX" smtClean="0"/>
              <a:pPr/>
              <a:t>2</a:t>
            </a:fld>
            <a:endParaRPr lang="es-MX" dirty="0"/>
          </a:p>
        </p:txBody>
      </p:sp>
    </p:spTree>
    <p:extLst>
      <p:ext uri="{BB962C8B-B14F-4D97-AF65-F5344CB8AC3E}">
        <p14:creationId xmlns="" xmlns:p14="http://schemas.microsoft.com/office/powerpoint/2010/main" val="2121081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noProof="0" dirty="0" smtClean="0"/>
              <a:t>This is an introduction about where in the world Mexicali, BC Mexico is located. </a:t>
            </a:r>
            <a:r>
              <a:rPr lang="en-US" b="1" noProof="0" dirty="0" smtClean="0"/>
              <a:t>Click slide.</a:t>
            </a:r>
            <a:endParaRPr lang="en-US" b="1" noProof="0" dirty="0"/>
          </a:p>
        </p:txBody>
      </p:sp>
      <p:sp>
        <p:nvSpPr>
          <p:cNvPr id="4" name="3 Marcador de número de diapositiva"/>
          <p:cNvSpPr>
            <a:spLocks noGrp="1"/>
          </p:cNvSpPr>
          <p:nvPr>
            <p:ph type="sldNum" sz="quarter" idx="10"/>
          </p:nvPr>
        </p:nvSpPr>
        <p:spPr/>
        <p:txBody>
          <a:bodyPr/>
          <a:lstStyle/>
          <a:p>
            <a:fld id="{2CE0E59C-6D2C-4BBC-8E88-BD6DB49F17F0}" type="slidenum">
              <a:rPr lang="es-MX" smtClean="0"/>
              <a:pPr/>
              <a:t>3</a:t>
            </a:fld>
            <a:endParaRPr lang="es-MX" dirty="0"/>
          </a:p>
        </p:txBody>
      </p:sp>
    </p:spTree>
    <p:extLst>
      <p:ext uri="{BB962C8B-B14F-4D97-AF65-F5344CB8AC3E}">
        <p14:creationId xmlns="" xmlns:p14="http://schemas.microsoft.com/office/powerpoint/2010/main" val="3822001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err="1" smtClean="0"/>
              <a:t>Wheat</a:t>
            </a:r>
            <a:r>
              <a:rPr lang="es-MX" dirty="0" smtClean="0"/>
              <a:t> </a:t>
            </a:r>
            <a:r>
              <a:rPr lang="es-MX" dirty="0" err="1" smtClean="0"/>
              <a:t>production</a:t>
            </a:r>
            <a:r>
              <a:rPr lang="es-MX" dirty="0" smtClean="0"/>
              <a:t> </a:t>
            </a:r>
            <a:r>
              <a:rPr lang="es-MX" dirty="0" err="1" smtClean="0"/>
              <a:t>is</a:t>
            </a:r>
            <a:r>
              <a:rPr lang="es-MX" dirty="0" smtClean="0"/>
              <a:t> </a:t>
            </a:r>
            <a:r>
              <a:rPr lang="es-MX" dirty="0" err="1" smtClean="0"/>
              <a:t>important</a:t>
            </a:r>
            <a:r>
              <a:rPr lang="es-MX" dirty="0" smtClean="0"/>
              <a:t> in Baja</a:t>
            </a:r>
            <a:r>
              <a:rPr lang="es-MX" baseline="0" dirty="0" smtClean="0"/>
              <a:t> California </a:t>
            </a:r>
            <a:r>
              <a:rPr lang="es-MX" baseline="0" dirty="0" err="1" smtClean="0"/>
              <a:t>because</a:t>
            </a:r>
            <a:r>
              <a:rPr lang="es-MX" baseline="0" dirty="0" smtClean="0"/>
              <a:t> of </a:t>
            </a:r>
            <a:r>
              <a:rPr lang="es-MX" baseline="0" dirty="0" err="1" smtClean="0"/>
              <a:t>the</a:t>
            </a:r>
            <a:r>
              <a:rPr lang="es-MX" baseline="0" dirty="0" smtClean="0"/>
              <a:t> </a:t>
            </a:r>
            <a:r>
              <a:rPr lang="es-MX" baseline="0" dirty="0" err="1" smtClean="0"/>
              <a:t>economy</a:t>
            </a:r>
            <a:r>
              <a:rPr lang="es-MX" baseline="0" dirty="0" smtClean="0"/>
              <a:t> and </a:t>
            </a:r>
            <a:r>
              <a:rPr lang="es-MX" baseline="0" dirty="0" err="1" smtClean="0"/>
              <a:t>jobs</a:t>
            </a:r>
            <a:r>
              <a:rPr lang="es-MX" baseline="0" dirty="0" smtClean="0"/>
              <a:t> </a:t>
            </a:r>
            <a:r>
              <a:rPr lang="es-MX" baseline="0" dirty="0" err="1" smtClean="0"/>
              <a:t>it</a:t>
            </a:r>
            <a:r>
              <a:rPr lang="es-MX" baseline="0" dirty="0" smtClean="0"/>
              <a:t> </a:t>
            </a:r>
            <a:r>
              <a:rPr lang="es-MX" baseline="0" dirty="0" err="1" smtClean="0"/>
              <a:t>provides</a:t>
            </a:r>
            <a:r>
              <a:rPr lang="es-MX" baseline="0" dirty="0" smtClean="0"/>
              <a:t>. 140 </a:t>
            </a:r>
            <a:r>
              <a:rPr lang="es-MX" baseline="0" dirty="0" err="1" smtClean="0"/>
              <a:t>million</a:t>
            </a:r>
            <a:r>
              <a:rPr lang="es-MX" baseline="0" dirty="0" smtClean="0"/>
              <a:t> USD and </a:t>
            </a:r>
            <a:r>
              <a:rPr lang="es-MX" baseline="0" dirty="0" err="1" smtClean="0"/>
              <a:t>almost</a:t>
            </a:r>
            <a:r>
              <a:rPr lang="es-MX" baseline="0" dirty="0" smtClean="0"/>
              <a:t> 4,000 </a:t>
            </a:r>
            <a:r>
              <a:rPr lang="es-MX" baseline="0" dirty="0" err="1" smtClean="0"/>
              <a:t>jobs</a:t>
            </a:r>
            <a:r>
              <a:rPr lang="es-MX" baseline="0" dirty="0" smtClean="0"/>
              <a:t>/</a:t>
            </a:r>
            <a:r>
              <a:rPr lang="es-MX" baseline="0" dirty="0" err="1" smtClean="0"/>
              <a:t>season</a:t>
            </a:r>
            <a:r>
              <a:rPr lang="es-MX" baseline="0" dirty="0" smtClean="0"/>
              <a:t>.</a:t>
            </a:r>
            <a:endParaRPr lang="es-MX" dirty="0"/>
          </a:p>
        </p:txBody>
      </p:sp>
      <p:sp>
        <p:nvSpPr>
          <p:cNvPr id="4" name="3 Marcador de número de diapositiva"/>
          <p:cNvSpPr>
            <a:spLocks noGrp="1"/>
          </p:cNvSpPr>
          <p:nvPr>
            <p:ph type="sldNum" sz="quarter" idx="10"/>
          </p:nvPr>
        </p:nvSpPr>
        <p:spPr/>
        <p:txBody>
          <a:bodyPr/>
          <a:lstStyle/>
          <a:p>
            <a:fld id="{2CE0E59C-6D2C-4BBC-8E88-BD6DB49F17F0}" type="slidenum">
              <a:rPr lang="es-MX" smtClean="0"/>
              <a:pPr/>
              <a:t>4</a:t>
            </a:fld>
            <a:endParaRPr lang="es-MX" dirty="0"/>
          </a:p>
        </p:txBody>
      </p:sp>
    </p:spTree>
    <p:extLst>
      <p:ext uri="{BB962C8B-B14F-4D97-AF65-F5344CB8AC3E}">
        <p14:creationId xmlns="" xmlns:p14="http://schemas.microsoft.com/office/powerpoint/2010/main" val="229248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With a mean yield of </a:t>
            </a:r>
            <a:r>
              <a:rPr lang="en-US" noProof="0" dirty="0" smtClean="0"/>
              <a:t>6.6</a:t>
            </a:r>
            <a:r>
              <a:rPr lang="en-US" dirty="0" smtClean="0"/>
              <a:t> ton/ha and a brute </a:t>
            </a:r>
            <a:r>
              <a:rPr lang="en-US" noProof="0" dirty="0" smtClean="0"/>
              <a:t>income</a:t>
            </a:r>
            <a:r>
              <a:rPr lang="en-US" dirty="0" smtClean="0"/>
              <a:t> of $ 300.00 USD,</a:t>
            </a:r>
            <a:r>
              <a:rPr lang="en-US" baseline="0" dirty="0" smtClean="0"/>
              <a:t> including government subsidy of around $ 30 USD/ha.</a:t>
            </a:r>
            <a:endParaRPr lang="en-US" dirty="0"/>
          </a:p>
        </p:txBody>
      </p:sp>
      <p:sp>
        <p:nvSpPr>
          <p:cNvPr id="4" name="3 Marcador de número de diapositiva"/>
          <p:cNvSpPr>
            <a:spLocks noGrp="1"/>
          </p:cNvSpPr>
          <p:nvPr>
            <p:ph type="sldNum" sz="quarter" idx="10"/>
          </p:nvPr>
        </p:nvSpPr>
        <p:spPr/>
        <p:txBody>
          <a:bodyPr/>
          <a:lstStyle/>
          <a:p>
            <a:fld id="{2CE0E59C-6D2C-4BBC-8E88-BD6DB49F17F0}" type="slidenum">
              <a:rPr lang="es-MX" smtClean="0"/>
              <a:pPr/>
              <a:t>5</a:t>
            </a:fld>
            <a:endParaRPr lang="es-MX" dirty="0"/>
          </a:p>
        </p:txBody>
      </p:sp>
    </p:spTree>
    <p:extLst>
      <p:ext uri="{BB962C8B-B14F-4D97-AF65-F5344CB8AC3E}">
        <p14:creationId xmlns="" xmlns:p14="http://schemas.microsoft.com/office/powerpoint/2010/main" val="3140159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2CE0E59C-6D2C-4BBC-8E88-BD6DB49F17F0}" type="slidenum">
              <a:rPr lang="es-MX" smtClean="0"/>
              <a:pPr/>
              <a:t>7</a:t>
            </a:fld>
            <a:endParaRPr lang="es-MX" dirty="0"/>
          </a:p>
        </p:txBody>
      </p:sp>
    </p:spTree>
    <p:extLst>
      <p:ext uri="{BB962C8B-B14F-4D97-AF65-F5344CB8AC3E}">
        <p14:creationId xmlns="" xmlns:p14="http://schemas.microsoft.com/office/powerpoint/2010/main" val="3516416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A</a:t>
            </a:r>
            <a:r>
              <a:rPr lang="es-MX" baseline="0" dirty="0" smtClean="0"/>
              <a:t> </a:t>
            </a:r>
            <a:r>
              <a:rPr lang="es-MX" baseline="0" dirty="0" err="1" smtClean="0"/>
              <a:t>bief</a:t>
            </a:r>
            <a:r>
              <a:rPr lang="es-MX" baseline="0" dirty="0" smtClean="0"/>
              <a:t> </a:t>
            </a:r>
            <a:r>
              <a:rPr lang="es-MX" baseline="0" dirty="0" err="1" smtClean="0"/>
              <a:t>introduction</a:t>
            </a:r>
            <a:r>
              <a:rPr lang="es-MX" baseline="0" dirty="0" smtClean="0"/>
              <a:t> </a:t>
            </a:r>
            <a:r>
              <a:rPr lang="es-MX" baseline="0" dirty="0" err="1" smtClean="0"/>
              <a:t>about</a:t>
            </a:r>
            <a:r>
              <a:rPr lang="es-MX" baseline="0" dirty="0" smtClean="0"/>
              <a:t> </a:t>
            </a:r>
            <a:r>
              <a:rPr lang="es-MX" baseline="0" dirty="0" err="1" smtClean="0"/>
              <a:t>the</a:t>
            </a:r>
            <a:r>
              <a:rPr lang="es-MX" baseline="0" dirty="0" smtClean="0"/>
              <a:t> </a:t>
            </a:r>
            <a:r>
              <a:rPr lang="es-MX" baseline="0" dirty="0" err="1" smtClean="0"/>
              <a:t>problem</a:t>
            </a:r>
            <a:r>
              <a:rPr lang="es-MX" baseline="0" dirty="0" smtClean="0"/>
              <a:t> </a:t>
            </a:r>
            <a:r>
              <a:rPr lang="es-MX" baseline="0" dirty="0" err="1" smtClean="0"/>
              <a:t>is</a:t>
            </a:r>
            <a:r>
              <a:rPr lang="es-MX" baseline="0" dirty="0" smtClean="0"/>
              <a:t> </a:t>
            </a:r>
            <a:r>
              <a:rPr lang="es-MX" baseline="0" dirty="0" err="1" smtClean="0"/>
              <a:t>faced</a:t>
            </a:r>
            <a:r>
              <a:rPr lang="es-MX" baseline="0" dirty="0" smtClean="0"/>
              <a:t>. In </a:t>
            </a:r>
            <a:r>
              <a:rPr lang="es-MX" baseline="0" dirty="0" err="1" smtClean="0"/>
              <a:t>this</a:t>
            </a:r>
            <a:r>
              <a:rPr lang="es-MX" baseline="0" dirty="0" smtClean="0"/>
              <a:t> </a:t>
            </a:r>
            <a:r>
              <a:rPr lang="es-MX" baseline="0" dirty="0" err="1" smtClean="0"/>
              <a:t>slide</a:t>
            </a:r>
            <a:r>
              <a:rPr lang="es-MX" baseline="0" dirty="0" smtClean="0"/>
              <a:t> </a:t>
            </a:r>
            <a:r>
              <a:rPr lang="es-MX" baseline="0" dirty="0" err="1" smtClean="0"/>
              <a:t>estimated</a:t>
            </a:r>
            <a:r>
              <a:rPr lang="es-MX" baseline="0" dirty="0" smtClean="0"/>
              <a:t> </a:t>
            </a:r>
            <a:r>
              <a:rPr lang="es-MX" baseline="0" dirty="0" err="1" smtClean="0"/>
              <a:t>costs</a:t>
            </a:r>
            <a:r>
              <a:rPr lang="es-MX" baseline="0" dirty="0" smtClean="0"/>
              <a:t> of </a:t>
            </a:r>
            <a:r>
              <a:rPr lang="es-MX" baseline="0" dirty="0" err="1" smtClean="0"/>
              <a:t>production</a:t>
            </a:r>
            <a:r>
              <a:rPr lang="es-MX" baseline="0" dirty="0" smtClean="0"/>
              <a:t> are $ 1,700 USD, </a:t>
            </a:r>
            <a:r>
              <a:rPr lang="es-MX" baseline="0" dirty="0" err="1" smtClean="0"/>
              <a:t>with</a:t>
            </a:r>
            <a:r>
              <a:rPr lang="es-MX" baseline="0" dirty="0" smtClean="0"/>
              <a:t> </a:t>
            </a:r>
            <a:r>
              <a:rPr lang="es-MX" baseline="0" dirty="0" err="1" smtClean="0"/>
              <a:t>fertilizers</a:t>
            </a:r>
            <a:r>
              <a:rPr lang="es-MX" baseline="0" dirty="0" smtClean="0"/>
              <a:t> </a:t>
            </a:r>
            <a:r>
              <a:rPr lang="es-MX" baseline="0" dirty="0" err="1" smtClean="0"/>
              <a:t>representing</a:t>
            </a:r>
            <a:r>
              <a:rPr lang="es-MX" baseline="0" dirty="0" smtClean="0"/>
              <a:t> cose to 1/3 of </a:t>
            </a:r>
            <a:r>
              <a:rPr lang="es-MX" baseline="0" dirty="0" err="1" smtClean="0"/>
              <a:t>the</a:t>
            </a:r>
            <a:r>
              <a:rPr lang="es-MX" baseline="0" dirty="0" smtClean="0"/>
              <a:t> total.</a:t>
            </a:r>
            <a:endParaRPr lang="es-MX" dirty="0" smtClean="0"/>
          </a:p>
          <a:p>
            <a:endParaRPr lang="es-MX" dirty="0"/>
          </a:p>
        </p:txBody>
      </p:sp>
      <p:sp>
        <p:nvSpPr>
          <p:cNvPr id="4" name="3 Marcador de número de diapositiva"/>
          <p:cNvSpPr>
            <a:spLocks noGrp="1"/>
          </p:cNvSpPr>
          <p:nvPr>
            <p:ph type="sldNum" sz="quarter" idx="10"/>
          </p:nvPr>
        </p:nvSpPr>
        <p:spPr/>
        <p:txBody>
          <a:bodyPr/>
          <a:lstStyle/>
          <a:p>
            <a:fld id="{2CE0E59C-6D2C-4BBC-8E88-BD6DB49F17F0}" type="slidenum">
              <a:rPr lang="es-MX" smtClean="0"/>
              <a:pPr/>
              <a:t>8</a:t>
            </a:fld>
            <a:endParaRPr lang="es-MX" dirty="0"/>
          </a:p>
        </p:txBody>
      </p:sp>
    </p:spTree>
    <p:extLst>
      <p:ext uri="{BB962C8B-B14F-4D97-AF65-F5344CB8AC3E}">
        <p14:creationId xmlns="" xmlns:p14="http://schemas.microsoft.com/office/powerpoint/2010/main" val="3887221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399363" name="Rectangle 3"/>
          <p:cNvSpPr>
            <a:spLocks noGrp="1" noChangeArrowheads="1"/>
          </p:cNvSpPr>
          <p:nvPr>
            <p:ph type="body" idx="1"/>
          </p:nvPr>
        </p:nvSpPr>
        <p:spPr bwMode="auto">
          <a:xfrm>
            <a:off x="685800" y="4343992"/>
            <a:ext cx="5486400" cy="4113616"/>
          </a:xfrm>
          <a:prstGeom prst="rect">
            <a:avLst/>
          </a:prstGeom>
          <a:noFill/>
          <a:ln>
            <a:miter lim="800000"/>
            <a:headEnd/>
            <a:tailEnd/>
          </a:ln>
        </p:spPr>
        <p:txBody>
          <a:bodyPr/>
          <a:lstStyle/>
          <a:p>
            <a:r>
              <a:rPr lang="en-US" dirty="0" smtClean="0"/>
              <a:t>Apart from the economic aspect of low efficiency of fertilizers application, more</a:t>
            </a:r>
            <a:r>
              <a:rPr lang="en-US" baseline="0" dirty="0" smtClean="0"/>
              <a:t> important </a:t>
            </a:r>
            <a:r>
              <a:rPr lang="en-US" dirty="0" smtClean="0"/>
              <a:t>is the environmental aspect of low fertilizers</a:t>
            </a:r>
            <a:r>
              <a:rPr lang="en-US" baseline="0" dirty="0" smtClean="0"/>
              <a:t> efficiency</a:t>
            </a:r>
            <a:r>
              <a:rPr lang="en-US" dirty="0" smtClean="0"/>
              <a:t>.</a:t>
            </a:r>
            <a:r>
              <a:rPr lang="en-US" baseline="0" dirty="0" smtClean="0"/>
              <a:t> </a:t>
            </a:r>
            <a:r>
              <a:rPr lang="en-US" dirty="0" err="1" smtClean="0"/>
              <a:t>Beman</a:t>
            </a:r>
            <a:r>
              <a:rPr lang="en-US" baseline="0" dirty="0" smtClean="0"/>
              <a:t> and collaborators from Stanford University (2005), nicely depicted algae explosion in the sea of Cortez (also known as the Gulf of California) as a result of runoff fertilizers applied in the valley del Yaqui, in Sonora, Mexico. Algae explosion affects water quality as oxygen is deficient when decomposes. </a:t>
            </a:r>
            <a:r>
              <a:rPr lang="en-US" b="1" baseline="0" dirty="0" smtClean="0"/>
              <a:t>Click slide. </a:t>
            </a:r>
            <a:r>
              <a:rPr lang="en-US" b="0" baseline="0" dirty="0" smtClean="0"/>
              <a:t>Although not scientifically documented, the same phenomenon and due to the same causes may be occurring in the valley of Mexicali.</a:t>
            </a:r>
          </a:p>
          <a:p>
            <a:endParaRPr lang="en-US" b="0" baseline="0" dirty="0" smtClean="0"/>
          </a:p>
          <a:p>
            <a:r>
              <a:rPr lang="en-US" baseline="0" dirty="0" smtClean="0"/>
              <a:t>Other big environmental issues are nitrate contamination of water reservoirs contamination by leaching and N2O emissions to the atmosphere, contributing to global warming. So we had environmental, social and economic reasons to try to increase N use efficiency. </a:t>
            </a:r>
            <a:r>
              <a:rPr lang="en-US" b="1" baseline="0" dirty="0" smtClean="0"/>
              <a:t>Click slide.</a:t>
            </a:r>
            <a:endParaRPr lang="en-US" b="1"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noProof="0" dirty="0" smtClean="0"/>
              <a:t>The state government passed on to us</a:t>
            </a:r>
            <a:r>
              <a:rPr lang="en-US" baseline="0" noProof="0" dirty="0" smtClean="0"/>
              <a:t> the responsibility to find alternatives to increase N use efficiency. We reviewed classical as well as innovative strategies to increase N use efficiency and decided that, at the time, sensor-based N fertilization was a promising tool to test in Mexicali. </a:t>
            </a:r>
            <a:r>
              <a:rPr lang="en-US" b="1" baseline="0" noProof="0" dirty="0" smtClean="0"/>
              <a:t>Click slide.</a:t>
            </a:r>
            <a:endParaRPr lang="en-US" b="1" noProof="0" dirty="0"/>
          </a:p>
        </p:txBody>
      </p:sp>
      <p:sp>
        <p:nvSpPr>
          <p:cNvPr id="4" name="3 Marcador de número de diapositiva"/>
          <p:cNvSpPr>
            <a:spLocks noGrp="1"/>
          </p:cNvSpPr>
          <p:nvPr>
            <p:ph type="sldNum" sz="quarter" idx="10"/>
          </p:nvPr>
        </p:nvSpPr>
        <p:spPr/>
        <p:txBody>
          <a:bodyPr/>
          <a:lstStyle/>
          <a:p>
            <a:fld id="{2CE0E59C-6D2C-4BBC-8E88-BD6DB49F17F0}" type="slidenum">
              <a:rPr lang="es-MX" smtClean="0"/>
              <a:pPr/>
              <a:t>10</a:t>
            </a:fld>
            <a:endParaRPr lang="es-MX" dirty="0"/>
          </a:p>
        </p:txBody>
      </p:sp>
    </p:spTree>
    <p:extLst>
      <p:ext uri="{BB962C8B-B14F-4D97-AF65-F5344CB8AC3E}">
        <p14:creationId xmlns="" xmlns:p14="http://schemas.microsoft.com/office/powerpoint/2010/main" val="1753567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9C4C9569-9344-4D4C-B953-DACD53C00B34}" type="datetimeFigureOut">
              <a:rPr lang="es-MX" smtClean="0"/>
              <a:pPr/>
              <a:t>06/08/2014</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38F3D43E-5818-4F88-8963-45810B783AAC}" type="slidenum">
              <a:rPr lang="es-MX" smtClean="0"/>
              <a:pPr/>
              <a:t>‹Nº›</a:t>
            </a:fld>
            <a:endParaRPr lang="es-MX" dirty="0"/>
          </a:p>
        </p:txBody>
      </p:sp>
    </p:spTree>
    <p:extLst>
      <p:ext uri="{BB962C8B-B14F-4D97-AF65-F5344CB8AC3E}">
        <p14:creationId xmlns="" xmlns:p14="http://schemas.microsoft.com/office/powerpoint/2010/main" val="1283538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9C4C9569-9344-4D4C-B953-DACD53C00B34}" type="datetimeFigureOut">
              <a:rPr lang="es-MX" smtClean="0"/>
              <a:pPr/>
              <a:t>06/08/2014</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38F3D43E-5818-4F88-8963-45810B783AAC}" type="slidenum">
              <a:rPr lang="es-MX" smtClean="0"/>
              <a:pPr/>
              <a:t>‹Nº›</a:t>
            </a:fld>
            <a:endParaRPr lang="es-MX" dirty="0"/>
          </a:p>
        </p:txBody>
      </p:sp>
    </p:spTree>
    <p:extLst>
      <p:ext uri="{BB962C8B-B14F-4D97-AF65-F5344CB8AC3E}">
        <p14:creationId xmlns="" xmlns:p14="http://schemas.microsoft.com/office/powerpoint/2010/main" val="618369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9C4C9569-9344-4D4C-B953-DACD53C00B34}" type="datetimeFigureOut">
              <a:rPr lang="es-MX" smtClean="0"/>
              <a:pPr/>
              <a:t>06/08/2014</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38F3D43E-5818-4F88-8963-45810B783AAC}" type="slidenum">
              <a:rPr lang="es-MX" smtClean="0"/>
              <a:pPr/>
              <a:t>‹Nº›</a:t>
            </a:fld>
            <a:endParaRPr lang="es-MX" dirty="0"/>
          </a:p>
        </p:txBody>
      </p:sp>
    </p:spTree>
    <p:extLst>
      <p:ext uri="{BB962C8B-B14F-4D97-AF65-F5344CB8AC3E}">
        <p14:creationId xmlns="" xmlns:p14="http://schemas.microsoft.com/office/powerpoint/2010/main" val="3541679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9C4C9569-9344-4D4C-B953-DACD53C00B34}" type="datetimeFigureOut">
              <a:rPr lang="es-MX" smtClean="0"/>
              <a:pPr/>
              <a:t>06/08/2014</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38F3D43E-5818-4F88-8963-45810B783AAC}" type="slidenum">
              <a:rPr lang="es-MX" smtClean="0"/>
              <a:pPr/>
              <a:t>‹Nº›</a:t>
            </a:fld>
            <a:endParaRPr lang="es-MX" dirty="0"/>
          </a:p>
        </p:txBody>
      </p:sp>
    </p:spTree>
    <p:extLst>
      <p:ext uri="{BB962C8B-B14F-4D97-AF65-F5344CB8AC3E}">
        <p14:creationId xmlns="" xmlns:p14="http://schemas.microsoft.com/office/powerpoint/2010/main" val="840359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9C4C9569-9344-4D4C-B953-DACD53C00B34}" type="datetimeFigureOut">
              <a:rPr lang="es-MX" smtClean="0"/>
              <a:pPr/>
              <a:t>06/08/2014</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38F3D43E-5818-4F88-8963-45810B783AAC}" type="slidenum">
              <a:rPr lang="es-MX" smtClean="0"/>
              <a:pPr/>
              <a:t>‹Nº›</a:t>
            </a:fld>
            <a:endParaRPr lang="es-MX" dirty="0"/>
          </a:p>
        </p:txBody>
      </p:sp>
    </p:spTree>
    <p:extLst>
      <p:ext uri="{BB962C8B-B14F-4D97-AF65-F5344CB8AC3E}">
        <p14:creationId xmlns="" xmlns:p14="http://schemas.microsoft.com/office/powerpoint/2010/main" val="2233172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9C4C9569-9344-4D4C-B953-DACD53C00B34}" type="datetimeFigureOut">
              <a:rPr lang="es-MX" smtClean="0"/>
              <a:pPr/>
              <a:t>06/08/2014</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38F3D43E-5818-4F88-8963-45810B783AAC}" type="slidenum">
              <a:rPr lang="es-MX" smtClean="0"/>
              <a:pPr/>
              <a:t>‹Nº›</a:t>
            </a:fld>
            <a:endParaRPr lang="es-MX" dirty="0"/>
          </a:p>
        </p:txBody>
      </p:sp>
    </p:spTree>
    <p:extLst>
      <p:ext uri="{BB962C8B-B14F-4D97-AF65-F5344CB8AC3E}">
        <p14:creationId xmlns="" xmlns:p14="http://schemas.microsoft.com/office/powerpoint/2010/main" val="3435262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9C4C9569-9344-4D4C-B953-DACD53C00B34}" type="datetimeFigureOut">
              <a:rPr lang="es-MX" smtClean="0"/>
              <a:pPr/>
              <a:t>06/08/2014</a:t>
            </a:fld>
            <a:endParaRPr lang="es-MX" dirty="0"/>
          </a:p>
        </p:txBody>
      </p:sp>
      <p:sp>
        <p:nvSpPr>
          <p:cNvPr id="8" name="7 Marcador de pie de página"/>
          <p:cNvSpPr>
            <a:spLocks noGrp="1"/>
          </p:cNvSpPr>
          <p:nvPr>
            <p:ph type="ftr" sz="quarter" idx="11"/>
          </p:nvPr>
        </p:nvSpPr>
        <p:spPr/>
        <p:txBody>
          <a:bodyPr/>
          <a:lstStyle/>
          <a:p>
            <a:endParaRPr lang="es-MX" dirty="0"/>
          </a:p>
        </p:txBody>
      </p:sp>
      <p:sp>
        <p:nvSpPr>
          <p:cNvPr id="9" name="8 Marcador de número de diapositiva"/>
          <p:cNvSpPr>
            <a:spLocks noGrp="1"/>
          </p:cNvSpPr>
          <p:nvPr>
            <p:ph type="sldNum" sz="quarter" idx="12"/>
          </p:nvPr>
        </p:nvSpPr>
        <p:spPr/>
        <p:txBody>
          <a:bodyPr/>
          <a:lstStyle/>
          <a:p>
            <a:fld id="{38F3D43E-5818-4F88-8963-45810B783AAC}" type="slidenum">
              <a:rPr lang="es-MX" smtClean="0"/>
              <a:pPr/>
              <a:t>‹Nº›</a:t>
            </a:fld>
            <a:endParaRPr lang="es-MX" dirty="0"/>
          </a:p>
        </p:txBody>
      </p:sp>
    </p:spTree>
    <p:extLst>
      <p:ext uri="{BB962C8B-B14F-4D97-AF65-F5344CB8AC3E}">
        <p14:creationId xmlns="" xmlns:p14="http://schemas.microsoft.com/office/powerpoint/2010/main" val="2558116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9C4C9569-9344-4D4C-B953-DACD53C00B34}" type="datetimeFigureOut">
              <a:rPr lang="es-MX" smtClean="0"/>
              <a:pPr/>
              <a:t>06/08/2014</a:t>
            </a:fld>
            <a:endParaRPr lang="es-MX" dirty="0"/>
          </a:p>
        </p:txBody>
      </p:sp>
      <p:sp>
        <p:nvSpPr>
          <p:cNvPr id="4" name="3 Marcador de pie de página"/>
          <p:cNvSpPr>
            <a:spLocks noGrp="1"/>
          </p:cNvSpPr>
          <p:nvPr>
            <p:ph type="ftr" sz="quarter" idx="11"/>
          </p:nvPr>
        </p:nvSpPr>
        <p:spPr/>
        <p:txBody>
          <a:bodyPr/>
          <a:lstStyle/>
          <a:p>
            <a:endParaRPr lang="es-MX" dirty="0"/>
          </a:p>
        </p:txBody>
      </p:sp>
      <p:sp>
        <p:nvSpPr>
          <p:cNvPr id="5" name="4 Marcador de número de diapositiva"/>
          <p:cNvSpPr>
            <a:spLocks noGrp="1"/>
          </p:cNvSpPr>
          <p:nvPr>
            <p:ph type="sldNum" sz="quarter" idx="12"/>
          </p:nvPr>
        </p:nvSpPr>
        <p:spPr/>
        <p:txBody>
          <a:bodyPr/>
          <a:lstStyle/>
          <a:p>
            <a:fld id="{38F3D43E-5818-4F88-8963-45810B783AAC}" type="slidenum">
              <a:rPr lang="es-MX" smtClean="0"/>
              <a:pPr/>
              <a:t>‹Nº›</a:t>
            </a:fld>
            <a:endParaRPr lang="es-MX" dirty="0"/>
          </a:p>
        </p:txBody>
      </p:sp>
    </p:spTree>
    <p:extLst>
      <p:ext uri="{BB962C8B-B14F-4D97-AF65-F5344CB8AC3E}">
        <p14:creationId xmlns="" xmlns:p14="http://schemas.microsoft.com/office/powerpoint/2010/main" val="308801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C4C9569-9344-4D4C-B953-DACD53C00B34}" type="datetimeFigureOut">
              <a:rPr lang="es-MX" smtClean="0"/>
              <a:pPr/>
              <a:t>06/08/2014</a:t>
            </a:fld>
            <a:endParaRPr lang="es-MX" dirty="0"/>
          </a:p>
        </p:txBody>
      </p:sp>
      <p:sp>
        <p:nvSpPr>
          <p:cNvPr id="3" name="2 Marcador de pie de página"/>
          <p:cNvSpPr>
            <a:spLocks noGrp="1"/>
          </p:cNvSpPr>
          <p:nvPr>
            <p:ph type="ftr" sz="quarter" idx="11"/>
          </p:nvPr>
        </p:nvSpPr>
        <p:spPr/>
        <p:txBody>
          <a:bodyPr/>
          <a:lstStyle/>
          <a:p>
            <a:endParaRPr lang="es-MX" dirty="0"/>
          </a:p>
        </p:txBody>
      </p:sp>
      <p:sp>
        <p:nvSpPr>
          <p:cNvPr id="4" name="3 Marcador de número de diapositiva"/>
          <p:cNvSpPr>
            <a:spLocks noGrp="1"/>
          </p:cNvSpPr>
          <p:nvPr>
            <p:ph type="sldNum" sz="quarter" idx="12"/>
          </p:nvPr>
        </p:nvSpPr>
        <p:spPr/>
        <p:txBody>
          <a:bodyPr/>
          <a:lstStyle/>
          <a:p>
            <a:fld id="{38F3D43E-5818-4F88-8963-45810B783AAC}" type="slidenum">
              <a:rPr lang="es-MX" smtClean="0"/>
              <a:pPr/>
              <a:t>‹Nº›</a:t>
            </a:fld>
            <a:endParaRPr lang="es-MX" dirty="0"/>
          </a:p>
        </p:txBody>
      </p:sp>
    </p:spTree>
    <p:extLst>
      <p:ext uri="{BB962C8B-B14F-4D97-AF65-F5344CB8AC3E}">
        <p14:creationId xmlns="" xmlns:p14="http://schemas.microsoft.com/office/powerpoint/2010/main" val="667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C4C9569-9344-4D4C-B953-DACD53C00B34}" type="datetimeFigureOut">
              <a:rPr lang="es-MX" smtClean="0"/>
              <a:pPr/>
              <a:t>06/08/2014</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38F3D43E-5818-4F88-8963-45810B783AAC}" type="slidenum">
              <a:rPr lang="es-MX" smtClean="0"/>
              <a:pPr/>
              <a:t>‹Nº›</a:t>
            </a:fld>
            <a:endParaRPr lang="es-MX" dirty="0"/>
          </a:p>
        </p:txBody>
      </p:sp>
    </p:spTree>
    <p:extLst>
      <p:ext uri="{BB962C8B-B14F-4D97-AF65-F5344CB8AC3E}">
        <p14:creationId xmlns="" xmlns:p14="http://schemas.microsoft.com/office/powerpoint/2010/main" val="3734359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C4C9569-9344-4D4C-B953-DACD53C00B34}" type="datetimeFigureOut">
              <a:rPr lang="es-MX" smtClean="0"/>
              <a:pPr/>
              <a:t>06/08/2014</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38F3D43E-5818-4F88-8963-45810B783AAC}" type="slidenum">
              <a:rPr lang="es-MX" smtClean="0"/>
              <a:pPr/>
              <a:t>‹Nº›</a:t>
            </a:fld>
            <a:endParaRPr lang="es-MX" dirty="0"/>
          </a:p>
        </p:txBody>
      </p:sp>
    </p:spTree>
    <p:extLst>
      <p:ext uri="{BB962C8B-B14F-4D97-AF65-F5344CB8AC3E}">
        <p14:creationId xmlns="" xmlns:p14="http://schemas.microsoft.com/office/powerpoint/2010/main" val="1687163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C9569-9344-4D4C-B953-DACD53C00B34}" type="datetimeFigureOut">
              <a:rPr lang="es-MX" smtClean="0"/>
              <a:pPr/>
              <a:t>06/08/2014</a:t>
            </a:fld>
            <a:endParaRPr lang="es-MX"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F3D43E-5818-4F88-8963-45810B783AAC}" type="slidenum">
              <a:rPr lang="es-MX" smtClean="0"/>
              <a:pPr/>
              <a:t>‹Nº›</a:t>
            </a:fld>
            <a:endParaRPr lang="es-MX" dirty="0"/>
          </a:p>
        </p:txBody>
      </p:sp>
    </p:spTree>
    <p:extLst>
      <p:ext uri="{BB962C8B-B14F-4D97-AF65-F5344CB8AC3E}">
        <p14:creationId xmlns="" xmlns:p14="http://schemas.microsoft.com/office/powerpoint/2010/main" val="3580979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 Id="rId7"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 Id="rId7"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8"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3"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hyperlink" Target="http://www.google.com.mx/url?sa=i&amp;rct=j&amp;q=trigo+mexicali&amp;source=images&amp;cd=&amp;cad=rja&amp;docid=iOAFc7vs2yrsVM&amp;tbnid=7ofCiDFx79bzqM:&amp;ved=0CAUQjRw&amp;url=http://www.uabcradio.mx/noticias/informacion/fomentan-uso-de-sensores-para-fertilizacion-de-trigo-en-el-valle-de-mexicali&amp;ei=LyLXUYvxGar3iwKaroDQCw&amp;bvm=bv.48705608,d.cGE&amp;psig=AFQjCNFlYxG-rBbZNRCQp3YXFMZcY7oeFg&amp;ust=1373139878950283" TargetMode="External"/><Relationship Id="rId10" Type="http://schemas.openxmlformats.org/officeDocument/2006/relationships/image" Target="../media/image4.jpeg"/><Relationship Id="rId4" Type="http://schemas.openxmlformats.org/officeDocument/2006/relationships/image" Target="../media/image1.jpeg"/><Relationship Id="rId9"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 Id="rId7"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 Id="rId7"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1.jpeg"/><Relationship Id="rId9" Type="http://schemas.openxmlformats.org/officeDocument/2006/relationships/image" Target="../media/image4.jpeg"/></Relationships>
</file>

<file path=ppt/slides/_rels/slide1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25.png"/><Relationship Id="rId7"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 Id="rId4" Type="http://schemas.openxmlformats.org/officeDocument/2006/relationships/image" Target="../media/image26.gif"/><Relationship Id="rId9"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 Id="rId7"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 Id="rId7"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jpeg"/><Relationship Id="rId9"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 Id="rId7"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5" Type="http://schemas.openxmlformats.org/officeDocument/2006/relationships/image" Target="../media/image30.pn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 Id="rId7" Type="http://schemas.openxmlformats.org/officeDocument/2006/relationships/image" Target="../media/image4.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3" Type="http://schemas.openxmlformats.org/officeDocument/2006/relationships/image" Target="../media/image5.png"/><Relationship Id="rId7"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 Id="rId5" Type="http://schemas.openxmlformats.org/officeDocument/2006/relationships/image" Target="../media/image7.png"/><Relationship Id="rId10" Type="http://schemas.openxmlformats.org/officeDocument/2006/relationships/image" Target="../media/image4.jpeg"/><Relationship Id="rId4" Type="http://schemas.openxmlformats.org/officeDocument/2006/relationships/image" Target="../media/image6.png"/><Relationship Id="rId9"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32.png"/><Relationship Id="rId7"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5" Type="http://schemas.openxmlformats.org/officeDocument/2006/relationships/image" Target="../media/image1.jpeg"/><Relationship Id="rId4"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 Id="rId7"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5" Type="http://schemas.openxmlformats.org/officeDocument/2006/relationships/image" Target="../media/image33.pn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 Id="rId7" Type="http://schemas.openxmlformats.org/officeDocument/2006/relationships/image" Target="../media/image4.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 Id="rId7" Type="http://schemas.openxmlformats.org/officeDocument/2006/relationships/image" Target="../media/image4.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 Id="rId7" Type="http://schemas.openxmlformats.org/officeDocument/2006/relationships/image" Target="../media/image4.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 Id="rId7" Type="http://schemas.openxmlformats.org/officeDocument/2006/relationships/image" Target="../media/image4.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 Id="rId7" Type="http://schemas.openxmlformats.org/officeDocument/2006/relationships/image" Target="../media/image4.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jpeg"/><Relationship Id="rId4"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 Id="rId7" Type="http://schemas.openxmlformats.org/officeDocument/2006/relationships/image" Target="../media/image4.jpe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 Id="rId7" Type="http://schemas.openxmlformats.org/officeDocument/2006/relationships/image" Target="../media/image4.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 Id="rId7" Type="http://schemas.openxmlformats.org/officeDocument/2006/relationships/image" Target="../media/image4.jpe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 Id="rId7" Type="http://schemas.openxmlformats.org/officeDocument/2006/relationships/image" Target="../media/image4.jpe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6.jpeg"/><Relationship Id="rId7"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5" Type="http://schemas.openxmlformats.org/officeDocument/2006/relationships/image" Target="../media/image1.jpeg"/><Relationship Id="rId4"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9.png"/><Relationship Id="rId7" Type="http://schemas.openxmlformats.org/officeDocument/2006/relationships/hyperlink" Target="http://www.google.com.mx/url?sa=i&amp;rct=j&amp;q=masagro&amp;source=images&amp;cd=&amp;cad=rja&amp;docid=5_gpwuoXb8RK6M&amp;tbnid=0eMPZRiPjxJIGM:&amp;ved=0CAUQjRw&amp;url=http://www.masagrocolima.org/&amp;ei=XwZ3UfKSOOjXiAL_74CwBg&amp;psig=AFQjCNGJOWyj6VRiqhcMxbj_JPD89ZR0qQ&amp;ust=136684130640028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hyperlink" Target="http://www.google.com.mx/url?sa=i&amp;rct=j&amp;q=uabc&amp;source=images&amp;cd=&amp;cad=rja&amp;docid=1vEQWXmvs0oNTM&amp;tbnid=FdVufhtKwDeh1M:&amp;ved=0CAUQjRw&amp;url=http://www.pmel.noaa.gov/co2/file/UABC+Logo&amp;ei=YAJ3UcavGsvvigKcmYCoDw&amp;psig=AFQjCNF8KRnNueSzStwCUnQpE91_dWrhwg&amp;ust=1366840275018186" TargetMode="External"/><Relationship Id="rId4" Type="http://schemas.openxmlformats.org/officeDocument/2006/relationships/image" Target="../media/image20.jpeg"/><Relationship Id="rId9"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3337021"/>
            <a:ext cx="9143999" cy="830997"/>
          </a:xfrm>
          <a:prstGeom prst="rect">
            <a:avLst/>
          </a:prstGeom>
          <a:noFill/>
        </p:spPr>
        <p:txBody>
          <a:bodyPr wrap="square" rtlCol="0">
            <a:spAutoFit/>
          </a:bodyPr>
          <a:lstStyle/>
          <a:p>
            <a:pPr lvl="0" algn="ctr"/>
            <a:r>
              <a:rPr lang="en-US" sz="2400" dirty="0" smtClean="0">
                <a:latin typeface="Arial" pitchFamily="34" charset="0"/>
                <a:cs typeface="Arial" pitchFamily="34" charset="0"/>
              </a:rPr>
              <a:t>Update on Optical </a:t>
            </a:r>
            <a:r>
              <a:rPr lang="en-US" sz="2400" dirty="0">
                <a:latin typeface="Arial" pitchFamily="34" charset="0"/>
                <a:cs typeface="Arial" pitchFamily="34" charset="0"/>
              </a:rPr>
              <a:t>Sensors Technology for the Fertilization of Spring Wheat </a:t>
            </a:r>
            <a:r>
              <a:rPr lang="en-US" sz="2400" dirty="0" smtClean="0">
                <a:latin typeface="Arial" pitchFamily="34" charset="0"/>
                <a:cs typeface="Arial" pitchFamily="34" charset="0"/>
              </a:rPr>
              <a:t>in </a:t>
            </a:r>
            <a:r>
              <a:rPr lang="en-US" sz="2400" dirty="0">
                <a:latin typeface="Arial" pitchFamily="34" charset="0"/>
                <a:cs typeface="Arial" pitchFamily="34" charset="0"/>
              </a:rPr>
              <a:t>Mexicali, B. C., </a:t>
            </a:r>
            <a:r>
              <a:rPr lang="en-US" sz="2400" dirty="0" smtClean="0">
                <a:latin typeface="Arial" pitchFamily="34" charset="0"/>
                <a:cs typeface="Arial" pitchFamily="34" charset="0"/>
              </a:rPr>
              <a:t>Mexico</a:t>
            </a:r>
            <a:endParaRPr lang="es-MX" dirty="0"/>
          </a:p>
        </p:txBody>
      </p:sp>
      <p:sp>
        <p:nvSpPr>
          <p:cNvPr id="7" name="Rectangle 6"/>
          <p:cNvSpPr>
            <a:spLocks noChangeArrowheads="1"/>
          </p:cNvSpPr>
          <p:nvPr/>
        </p:nvSpPr>
        <p:spPr bwMode="auto">
          <a:xfrm>
            <a:off x="0" y="556319"/>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
        <p:nvSpPr>
          <p:cNvPr id="9" name="Rectangle 7"/>
          <p:cNvSpPr>
            <a:spLocks noChangeArrowheads="1"/>
          </p:cNvSpPr>
          <p:nvPr/>
        </p:nvSpPr>
        <p:spPr bwMode="auto">
          <a:xfrm>
            <a:off x="0" y="737294"/>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pic>
        <p:nvPicPr>
          <p:cNvPr id="12"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5" y="44624"/>
            <a:ext cx="643514"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 descr="http://t3.gstatic.com/images?q=tbn:ANd9GcTr-BLel06Wwpt_2uWCJ9u7C25XO851kmvquo0d7jvHmMeC5Za3jA">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605860" y="561696"/>
            <a:ext cx="1435924" cy="504056"/>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9 CuadroTexto"/>
          <p:cNvSpPr txBox="1"/>
          <p:nvPr/>
        </p:nvSpPr>
        <p:spPr>
          <a:xfrm>
            <a:off x="544371" y="4941168"/>
            <a:ext cx="8049776" cy="1477328"/>
          </a:xfrm>
          <a:prstGeom prst="rect">
            <a:avLst/>
          </a:prstGeom>
          <a:noFill/>
        </p:spPr>
        <p:txBody>
          <a:bodyPr wrap="square" rtlCol="0">
            <a:spAutoFit/>
          </a:bodyPr>
          <a:lstStyle/>
          <a:p>
            <a:pPr algn="ctr"/>
            <a:r>
              <a:rPr lang="en-US" dirty="0" err="1" smtClean="0">
                <a:latin typeface="Arial" pitchFamily="34" charset="0"/>
                <a:cs typeface="Arial" pitchFamily="34" charset="0"/>
              </a:rPr>
              <a:t>Jesús</a:t>
            </a:r>
            <a:r>
              <a:rPr lang="en-US" dirty="0" smtClean="0">
                <a:latin typeface="Arial" pitchFamily="34" charset="0"/>
                <a:cs typeface="Arial" pitchFamily="34" charset="0"/>
              </a:rPr>
              <a:t> </a:t>
            </a:r>
            <a:r>
              <a:rPr lang="en-US" dirty="0" err="1" smtClean="0">
                <a:latin typeface="Arial" pitchFamily="34" charset="0"/>
                <a:cs typeface="Arial" pitchFamily="34" charset="0"/>
              </a:rPr>
              <a:t>Santillano-Cázares</a:t>
            </a:r>
            <a:r>
              <a:rPr lang="en-US" dirty="0" smtClean="0">
                <a:latin typeface="Arial" pitchFamily="34" charset="0"/>
                <a:cs typeface="Arial" pitchFamily="34" charset="0"/>
              </a:rPr>
              <a:t>, Ph. D.</a:t>
            </a:r>
          </a:p>
          <a:p>
            <a:pPr algn="ctr"/>
            <a:r>
              <a:rPr lang="en-US" dirty="0" smtClean="0">
                <a:latin typeface="Arial" pitchFamily="34" charset="0"/>
                <a:cs typeface="Arial" pitchFamily="34" charset="0"/>
              </a:rPr>
              <a:t>Professor-Research</a:t>
            </a:r>
          </a:p>
          <a:p>
            <a:pPr algn="ctr"/>
            <a:r>
              <a:rPr lang="en-US" dirty="0" smtClean="0">
                <a:latin typeface="Arial" pitchFamily="34" charset="0"/>
                <a:cs typeface="Arial" pitchFamily="34" charset="0"/>
              </a:rPr>
              <a:t>Universidad </a:t>
            </a:r>
            <a:r>
              <a:rPr lang="en-US" dirty="0" err="1" smtClean="0">
                <a:latin typeface="Arial" pitchFamily="34" charset="0"/>
                <a:cs typeface="Arial" pitchFamily="34" charset="0"/>
              </a:rPr>
              <a:t>Autónoma</a:t>
            </a:r>
            <a:r>
              <a:rPr lang="en-US" dirty="0" smtClean="0">
                <a:latin typeface="Arial" pitchFamily="34" charset="0"/>
                <a:cs typeface="Arial" pitchFamily="34" charset="0"/>
              </a:rPr>
              <a:t> de Baja California</a:t>
            </a:r>
          </a:p>
          <a:p>
            <a:pPr algn="ctr"/>
            <a:r>
              <a:rPr lang="en-US" dirty="0" smtClean="0">
                <a:latin typeface="Arial" pitchFamily="34" charset="0"/>
                <a:cs typeface="Arial" pitchFamily="34" charset="0"/>
              </a:rPr>
              <a:t>Mexicali, B.C., México</a:t>
            </a:r>
          </a:p>
          <a:p>
            <a:pPr algn="ctr"/>
            <a:r>
              <a:rPr lang="en-US" dirty="0" smtClean="0">
                <a:solidFill>
                  <a:schemeClr val="accent5">
                    <a:lumMod val="50000"/>
                  </a:schemeClr>
                </a:solidFill>
                <a:latin typeface="Arial" pitchFamily="34" charset="0"/>
                <a:cs typeface="Arial" pitchFamily="34" charset="0"/>
              </a:rPr>
              <a:t>jsantillano@uabc.edu.mx</a:t>
            </a:r>
            <a:endParaRPr lang="en-US" dirty="0">
              <a:solidFill>
                <a:schemeClr val="accent5">
                  <a:lumMod val="50000"/>
                </a:schemeClr>
              </a:solidFill>
              <a:latin typeface="Arial" pitchFamily="34" charset="0"/>
              <a:cs typeface="Arial" pitchFamily="34" charset="0"/>
            </a:endParaRPr>
          </a:p>
        </p:txBody>
      </p:sp>
      <p:sp>
        <p:nvSpPr>
          <p:cNvPr id="16" name="15 CuadroTexto"/>
          <p:cNvSpPr txBox="1"/>
          <p:nvPr/>
        </p:nvSpPr>
        <p:spPr>
          <a:xfrm>
            <a:off x="7179876" y="6435229"/>
            <a:ext cx="1539204" cy="307777"/>
          </a:xfrm>
          <a:prstGeom prst="rect">
            <a:avLst/>
          </a:prstGeom>
          <a:noFill/>
        </p:spPr>
        <p:txBody>
          <a:bodyPr wrap="none" rtlCol="0">
            <a:spAutoFit/>
          </a:bodyPr>
          <a:lstStyle/>
          <a:p>
            <a:r>
              <a:rPr lang="en-US" sz="1400" dirty="0" smtClean="0">
                <a:latin typeface="Arial" pitchFamily="34" charset="0"/>
                <a:cs typeface="Arial" pitchFamily="34" charset="0"/>
              </a:rPr>
              <a:t>August 6</a:t>
            </a:r>
            <a:r>
              <a:rPr lang="en-US" sz="1400" baseline="30000" dirty="0" smtClean="0">
                <a:latin typeface="Arial" pitchFamily="34" charset="0"/>
                <a:cs typeface="Arial" pitchFamily="34" charset="0"/>
              </a:rPr>
              <a:t>th</a:t>
            </a:r>
            <a:r>
              <a:rPr lang="en-US" sz="1400" dirty="0" smtClean="0">
                <a:latin typeface="Arial" pitchFamily="34" charset="0"/>
                <a:cs typeface="Arial" pitchFamily="34" charset="0"/>
              </a:rPr>
              <a:t> , 2014</a:t>
            </a:r>
            <a:endParaRPr lang="en-US" sz="1400" dirty="0">
              <a:latin typeface="Arial" pitchFamily="34" charset="0"/>
              <a:cs typeface="Arial" pitchFamily="34" charset="0"/>
            </a:endParaRPr>
          </a:p>
        </p:txBody>
      </p:sp>
      <p:pic>
        <p:nvPicPr>
          <p:cNvPr id="1028" name="Picture 4" descr="http://alumnioutlet.com/images/collegelogos/South-Dakota-State-University.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493544" y="116632"/>
            <a:ext cx="2171700" cy="1181101"/>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
        <p:nvSpPr>
          <p:cNvPr id="3" name="2 CuadroTexto"/>
          <p:cNvSpPr txBox="1"/>
          <p:nvPr/>
        </p:nvSpPr>
        <p:spPr>
          <a:xfrm>
            <a:off x="544371" y="1700808"/>
            <a:ext cx="8049776" cy="954107"/>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Sensor Based Nutrient Management</a:t>
            </a:r>
          </a:p>
          <a:p>
            <a:pPr algn="ctr"/>
            <a:r>
              <a:rPr lang="en-US" sz="2800" b="1" dirty="0" smtClean="0">
                <a:latin typeface="Arial" panose="020B0604020202020204" pitchFamily="34" charset="0"/>
                <a:cs typeface="Arial" panose="020B0604020202020204" pitchFamily="34" charset="0"/>
              </a:rPr>
              <a:t>2014 Conference, Sioux Falls, SD </a:t>
            </a:r>
            <a:endParaRPr lang="en-US" sz="2800" b="1" dirty="0">
              <a:latin typeface="Arial" panose="020B0604020202020204" pitchFamily="34" charset="0"/>
              <a:cs typeface="Arial" panose="020B0604020202020204" pitchFamily="34" charset="0"/>
            </a:endParaRPr>
          </a:p>
        </p:txBody>
      </p:sp>
      <p:pic>
        <p:nvPicPr>
          <p:cNvPr id="1026" name="Picture 2" descr="http://www.geoglam-crop-monitor.org/sites/default/files/CIMMYT.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8004456" y="44624"/>
            <a:ext cx="672000" cy="504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264115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7504" y="737409"/>
            <a:ext cx="8928992" cy="1323439"/>
          </a:xfrm>
          <a:prstGeom prst="rect">
            <a:avLst/>
          </a:prstGeom>
          <a:noFill/>
        </p:spPr>
        <p:txBody>
          <a:bodyPr wrap="square" rtlCol="0">
            <a:spAutoFit/>
          </a:bodyPr>
          <a:lstStyle/>
          <a:p>
            <a:pPr algn="ctr"/>
            <a:r>
              <a:rPr lang="en-US" sz="4000" b="1" dirty="0" smtClean="0">
                <a:latin typeface="Arial" pitchFamily="34" charset="0"/>
                <a:cs typeface="Arial" pitchFamily="34" charset="0"/>
              </a:rPr>
              <a:t>Some tools to manage  </a:t>
            </a:r>
          </a:p>
          <a:p>
            <a:pPr algn="ctr"/>
            <a:r>
              <a:rPr lang="en-US" sz="4000" b="1" dirty="0" smtClean="0">
                <a:latin typeface="Arial" pitchFamily="34" charset="0"/>
                <a:cs typeface="Arial" pitchFamily="34" charset="0"/>
              </a:rPr>
              <a:t>N fertilization on crop production</a:t>
            </a:r>
            <a:endParaRPr lang="en-US" sz="4000" b="1" dirty="0">
              <a:latin typeface="Arial" pitchFamily="34" charset="0"/>
              <a:cs typeface="Arial" pitchFamily="34" charset="0"/>
            </a:endParaRPr>
          </a:p>
        </p:txBody>
      </p:sp>
      <p:sp>
        <p:nvSpPr>
          <p:cNvPr id="3" name="2 CuadroTexto"/>
          <p:cNvSpPr txBox="1"/>
          <p:nvPr/>
        </p:nvSpPr>
        <p:spPr>
          <a:xfrm>
            <a:off x="251520" y="2422629"/>
            <a:ext cx="4248472" cy="646331"/>
          </a:xfrm>
          <a:prstGeom prst="rect">
            <a:avLst/>
          </a:prstGeom>
          <a:noFill/>
        </p:spPr>
        <p:txBody>
          <a:bodyPr wrap="square" rtlCol="0">
            <a:spAutoFit/>
          </a:bodyPr>
          <a:lstStyle/>
          <a:p>
            <a:pPr marL="342900" indent="-342900">
              <a:buAutoNum type="arabicPeriod"/>
            </a:pPr>
            <a:r>
              <a:rPr lang="en-US" sz="3600" dirty="0" smtClean="0">
                <a:latin typeface="Arial" pitchFamily="34" charset="0"/>
                <a:cs typeface="Arial" pitchFamily="34" charset="0"/>
              </a:rPr>
              <a:t> Soil analyses</a:t>
            </a:r>
            <a:endParaRPr lang="en-US" sz="3600" dirty="0">
              <a:latin typeface="Arial" pitchFamily="34" charset="0"/>
              <a:cs typeface="Arial" pitchFamily="34" charset="0"/>
            </a:endParaRPr>
          </a:p>
        </p:txBody>
      </p:sp>
      <p:sp>
        <p:nvSpPr>
          <p:cNvPr id="4" name="3 CuadroTexto"/>
          <p:cNvSpPr txBox="1"/>
          <p:nvPr/>
        </p:nvSpPr>
        <p:spPr>
          <a:xfrm>
            <a:off x="251520" y="3286725"/>
            <a:ext cx="8640960" cy="646331"/>
          </a:xfrm>
          <a:prstGeom prst="rect">
            <a:avLst/>
          </a:prstGeom>
          <a:noFill/>
        </p:spPr>
        <p:txBody>
          <a:bodyPr wrap="square" rtlCol="0">
            <a:spAutoFit/>
          </a:bodyPr>
          <a:lstStyle/>
          <a:p>
            <a:r>
              <a:rPr lang="en-US" sz="3600" dirty="0" smtClean="0">
                <a:latin typeface="Arial" pitchFamily="34" charset="0"/>
                <a:cs typeface="Arial" pitchFamily="34" charset="0"/>
              </a:rPr>
              <a:t>3. Plant tissue analyses</a:t>
            </a:r>
            <a:endParaRPr lang="en-US" sz="3600" dirty="0">
              <a:latin typeface="Arial" pitchFamily="34" charset="0"/>
              <a:cs typeface="Arial" pitchFamily="34" charset="0"/>
            </a:endParaRPr>
          </a:p>
        </p:txBody>
      </p:sp>
      <p:sp>
        <p:nvSpPr>
          <p:cNvPr id="5" name="4 CuadroTexto"/>
          <p:cNvSpPr txBox="1"/>
          <p:nvPr/>
        </p:nvSpPr>
        <p:spPr>
          <a:xfrm>
            <a:off x="251520" y="4726885"/>
            <a:ext cx="8640960" cy="646331"/>
          </a:xfrm>
          <a:prstGeom prst="rect">
            <a:avLst/>
          </a:prstGeom>
          <a:noFill/>
        </p:spPr>
        <p:txBody>
          <a:bodyPr wrap="square" rtlCol="0">
            <a:spAutoFit/>
          </a:bodyPr>
          <a:lstStyle/>
          <a:p>
            <a:r>
              <a:rPr lang="en-US" sz="3600" dirty="0" smtClean="0">
                <a:solidFill>
                  <a:srgbClr val="FF0000"/>
                </a:solidFill>
                <a:latin typeface="Arial" pitchFamily="34" charset="0"/>
                <a:cs typeface="Arial" pitchFamily="34" charset="0"/>
              </a:rPr>
              <a:t>5. Satellite images-CIMMYT</a:t>
            </a:r>
            <a:endParaRPr lang="en-US" sz="3600" dirty="0">
              <a:solidFill>
                <a:srgbClr val="FF0000"/>
              </a:solidFill>
              <a:latin typeface="Arial" pitchFamily="34" charset="0"/>
              <a:cs typeface="Arial" pitchFamily="34" charset="0"/>
            </a:endParaRPr>
          </a:p>
        </p:txBody>
      </p:sp>
      <p:sp>
        <p:nvSpPr>
          <p:cNvPr id="6" name="5 CuadroTexto"/>
          <p:cNvSpPr txBox="1"/>
          <p:nvPr/>
        </p:nvSpPr>
        <p:spPr>
          <a:xfrm>
            <a:off x="251520" y="5589240"/>
            <a:ext cx="8640960" cy="646331"/>
          </a:xfrm>
          <a:prstGeom prst="rect">
            <a:avLst/>
          </a:prstGeom>
          <a:noFill/>
        </p:spPr>
        <p:txBody>
          <a:bodyPr wrap="square" rtlCol="0">
            <a:spAutoFit/>
          </a:bodyPr>
          <a:lstStyle/>
          <a:p>
            <a:r>
              <a:rPr lang="en-US" sz="3600" dirty="0" smtClean="0">
                <a:latin typeface="Arial" pitchFamily="34" charset="0"/>
                <a:cs typeface="Arial" pitchFamily="34" charset="0"/>
              </a:rPr>
              <a:t>6. N index-USDA-ARS</a:t>
            </a:r>
          </a:p>
        </p:txBody>
      </p:sp>
      <p:sp>
        <p:nvSpPr>
          <p:cNvPr id="7" name="6 CuadroTexto"/>
          <p:cNvSpPr txBox="1"/>
          <p:nvPr/>
        </p:nvSpPr>
        <p:spPr>
          <a:xfrm>
            <a:off x="251520" y="4005064"/>
            <a:ext cx="8640960" cy="646331"/>
          </a:xfrm>
          <a:prstGeom prst="rect">
            <a:avLst/>
          </a:prstGeom>
          <a:noFill/>
        </p:spPr>
        <p:txBody>
          <a:bodyPr wrap="square" rtlCol="0">
            <a:spAutoFit/>
          </a:bodyPr>
          <a:lstStyle/>
          <a:p>
            <a:r>
              <a:rPr lang="en-US" sz="3600" dirty="0" smtClean="0">
                <a:solidFill>
                  <a:srgbClr val="FF0000"/>
                </a:solidFill>
                <a:latin typeface="Arial" pitchFamily="34" charset="0"/>
                <a:cs typeface="Arial" pitchFamily="34" charset="0"/>
              </a:rPr>
              <a:t>4. Optical infrared sensors-CIMMYT-OSU</a:t>
            </a:r>
          </a:p>
        </p:txBody>
      </p:sp>
      <p:sp>
        <p:nvSpPr>
          <p:cNvPr id="8" name="7 CuadroTexto"/>
          <p:cNvSpPr txBox="1"/>
          <p:nvPr/>
        </p:nvSpPr>
        <p:spPr>
          <a:xfrm>
            <a:off x="4788024" y="2420888"/>
            <a:ext cx="4248472" cy="1200329"/>
          </a:xfrm>
          <a:prstGeom prst="rect">
            <a:avLst/>
          </a:prstGeom>
          <a:noFill/>
        </p:spPr>
        <p:txBody>
          <a:bodyPr wrap="square" rtlCol="0">
            <a:spAutoFit/>
          </a:bodyPr>
          <a:lstStyle/>
          <a:p>
            <a:pPr marL="742950" indent="-742950">
              <a:buFont typeface="+mj-lt"/>
              <a:buAutoNum type="arabicPeriod" startAt="2"/>
            </a:pPr>
            <a:r>
              <a:rPr lang="en-US" sz="3600" smtClean="0">
                <a:latin typeface="Arial" pitchFamily="34" charset="0"/>
                <a:cs typeface="Arial" pitchFamily="34" charset="0"/>
              </a:rPr>
              <a:t>Chloropill meters </a:t>
            </a:r>
            <a:endParaRPr lang="en-US" sz="3600">
              <a:latin typeface="Arial" pitchFamily="34" charset="0"/>
              <a:cs typeface="Arial" pitchFamily="34" charset="0"/>
            </a:endParaRPr>
          </a:p>
        </p:txBody>
      </p:sp>
      <p:pic>
        <p:nvPicPr>
          <p:cNvPr id="14"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7" y="44624"/>
            <a:ext cx="643511"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5" y="44624"/>
            <a:ext cx="643514"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descr="http://t3.gstatic.com/images?q=tbn:ANd9GcTr-BLel06Wwpt_2uWCJ9u7C25XO851kmvquo0d7jvHmMeC5Za3jA">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605860" y="561696"/>
            <a:ext cx="1435924"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http://www.geoglam-crop-monitor.org/sites/default/files/CIMMYT.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004456" y="44624"/>
            <a:ext cx="672000" cy="504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125119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ChangeArrowheads="1"/>
          </p:cNvSpPr>
          <p:nvPr>
            <p:ph type="title"/>
          </p:nvPr>
        </p:nvSpPr>
        <p:spPr>
          <a:xfrm>
            <a:off x="685800" y="557808"/>
            <a:ext cx="7772400" cy="1143000"/>
          </a:xfrm>
        </p:spPr>
        <p:txBody>
          <a:bodyPr>
            <a:noAutofit/>
          </a:bodyPr>
          <a:lstStyle/>
          <a:p>
            <a:r>
              <a:rPr lang="en-US" sz="3600" noProof="0" dirty="0">
                <a:latin typeface="Arial" pitchFamily="34" charset="0"/>
                <a:cs typeface="Arial" pitchFamily="34" charset="0"/>
              </a:rPr>
              <a:t>Sensor Technology</a:t>
            </a:r>
            <a:br>
              <a:rPr lang="en-US" sz="3600" noProof="0" dirty="0">
                <a:latin typeface="Arial" pitchFamily="34" charset="0"/>
                <a:cs typeface="Arial" pitchFamily="34" charset="0"/>
              </a:rPr>
            </a:br>
            <a:r>
              <a:rPr lang="en-US" sz="3600" noProof="0" dirty="0" err="1" smtClean="0">
                <a:latin typeface="Arial" pitchFamily="34" charset="0"/>
                <a:cs typeface="Arial" pitchFamily="34" charset="0"/>
              </a:rPr>
              <a:t>GreenSeeker</a:t>
            </a:r>
            <a:r>
              <a:rPr lang="en-US" sz="3600" noProof="0" dirty="0" smtClean="0">
                <a:latin typeface="Arial" pitchFamily="34" charset="0"/>
                <a:cs typeface="Arial" pitchFamily="34" charset="0"/>
              </a:rPr>
              <a:t>™</a:t>
            </a:r>
            <a:endParaRPr lang="en-US" sz="3600" noProof="0" dirty="0">
              <a:latin typeface="Arial" pitchFamily="34" charset="0"/>
              <a:cs typeface="Arial" pitchFamily="34" charset="0"/>
            </a:endParaRPr>
          </a:p>
        </p:txBody>
      </p:sp>
      <p:sp>
        <p:nvSpPr>
          <p:cNvPr id="911363" name="Rectangle 3"/>
          <p:cNvSpPr>
            <a:spLocks noGrp="1" noChangeArrowheads="1"/>
          </p:cNvSpPr>
          <p:nvPr>
            <p:ph idx="1"/>
          </p:nvPr>
        </p:nvSpPr>
        <p:spPr>
          <a:xfrm>
            <a:off x="165228" y="1981200"/>
            <a:ext cx="8821897" cy="1015752"/>
          </a:xfrm>
        </p:spPr>
        <p:txBody>
          <a:bodyPr>
            <a:normAutofit/>
          </a:bodyPr>
          <a:lstStyle/>
          <a:p>
            <a:pPr marL="0" indent="-609600" algn="just">
              <a:buFontTx/>
              <a:buNone/>
            </a:pPr>
            <a:r>
              <a:rPr lang="en-US" sz="2400" noProof="0" dirty="0" smtClean="0">
                <a:latin typeface="Arial" pitchFamily="34" charset="0"/>
                <a:cs typeface="Arial" pitchFamily="34" charset="0"/>
              </a:rPr>
              <a:t>Diagnostic </a:t>
            </a:r>
            <a:r>
              <a:rPr lang="en-US" sz="2400" noProof="0" dirty="0">
                <a:latin typeface="Arial" pitchFamily="34" charset="0"/>
                <a:cs typeface="Arial" pitchFamily="34" charset="0"/>
              </a:rPr>
              <a:t>tool that allows </a:t>
            </a:r>
            <a:r>
              <a:rPr lang="en-US" sz="2400" noProof="0" dirty="0" smtClean="0">
                <a:latin typeface="Arial" pitchFamily="34" charset="0"/>
                <a:cs typeface="Arial" pitchFamily="34" charset="0"/>
              </a:rPr>
              <a:t>one to </a:t>
            </a:r>
            <a:r>
              <a:rPr lang="en-US" sz="2400" noProof="0" dirty="0">
                <a:latin typeface="Arial" pitchFamily="34" charset="0"/>
                <a:cs typeface="Arial" pitchFamily="34" charset="0"/>
              </a:rPr>
              <a:t>identify the optimum N rate for each individual farmer’s </a:t>
            </a:r>
            <a:r>
              <a:rPr lang="en-US" sz="2400" noProof="0" dirty="0" smtClean="0">
                <a:latin typeface="Arial" pitchFamily="34" charset="0"/>
                <a:cs typeface="Arial" pitchFamily="34" charset="0"/>
              </a:rPr>
              <a:t>field/year.</a:t>
            </a:r>
            <a:endParaRPr lang="en-US" sz="2400" noProof="0" dirty="0">
              <a:latin typeface="Arial" pitchFamily="34" charset="0"/>
              <a:cs typeface="Arial" pitchFamily="34" charset="0"/>
            </a:endParaRPr>
          </a:p>
        </p:txBody>
      </p:sp>
      <p:sp>
        <p:nvSpPr>
          <p:cNvPr id="911364" name="Line 4"/>
          <p:cNvSpPr>
            <a:spLocks noChangeShapeType="1"/>
          </p:cNvSpPr>
          <p:nvPr/>
        </p:nvSpPr>
        <p:spPr bwMode="auto">
          <a:xfrm>
            <a:off x="0" y="1752600"/>
            <a:ext cx="9144000" cy="0"/>
          </a:xfrm>
          <a:prstGeom prst="line">
            <a:avLst/>
          </a:prstGeom>
          <a:noFill/>
          <a:ln w="38100">
            <a:solidFill>
              <a:srgbClr val="FFCC00"/>
            </a:solidFill>
            <a:round/>
            <a:headEnd/>
            <a:tailEnd/>
          </a:ln>
          <a:effectLst/>
        </p:spPr>
        <p:txBody>
          <a:bodyPr/>
          <a:lstStyle/>
          <a:p>
            <a:endParaRPr lang="en-US"/>
          </a:p>
        </p:txBody>
      </p:sp>
      <p:pic>
        <p:nvPicPr>
          <p:cNvPr id="6"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7" y="44624"/>
            <a:ext cx="643511"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4338" name="Picture 2" descr="http://www.uabcradio.mx/sites/default/files/proyecto_de_investigacion_4_doctor_santillano.jpg">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220072" y="3140968"/>
            <a:ext cx="3398377" cy="3419475"/>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http://www.compuitbusiness.com/elcactus/c/wp-content/uploads/2013/06/NOTA-12.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61789" y="2996952"/>
            <a:ext cx="2486075" cy="3729112"/>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5" y="44624"/>
            <a:ext cx="643514"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http://t3.gstatic.com/images?q=tbn:ANd9GcTr-BLel06Wwpt_2uWCJ9u7C25XO851kmvquo0d7jvHmMeC5Za3jA">
            <a:hlinkClick r:id="rId8"/>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7605860" y="561696"/>
            <a:ext cx="1435924"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http://www.geoglam-crop-monitor.org/sites/default/files/CIMMYT.jp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8004456" y="44624"/>
            <a:ext cx="672000" cy="504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136456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51520" y="332656"/>
            <a:ext cx="8568952" cy="646331"/>
          </a:xfrm>
          <a:prstGeom prst="rect">
            <a:avLst/>
          </a:prstGeom>
          <a:noFill/>
        </p:spPr>
        <p:txBody>
          <a:bodyPr wrap="square" rtlCol="0">
            <a:spAutoFit/>
          </a:bodyPr>
          <a:lstStyle/>
          <a:p>
            <a:pPr algn="ctr"/>
            <a:r>
              <a:rPr lang="en-US" sz="3600" dirty="0" smtClean="0">
                <a:latin typeface="Arial" pitchFamily="34" charset="0"/>
                <a:cs typeface="Arial" pitchFamily="34" charset="0"/>
              </a:rPr>
              <a:t>Objectives of this presentation</a:t>
            </a:r>
            <a:endParaRPr lang="en-US" sz="3600" dirty="0">
              <a:latin typeface="Arial" pitchFamily="34" charset="0"/>
              <a:cs typeface="Arial" pitchFamily="34" charset="0"/>
            </a:endParaRPr>
          </a:p>
        </p:txBody>
      </p:sp>
      <p:sp>
        <p:nvSpPr>
          <p:cNvPr id="5" name="4 CuadroTexto"/>
          <p:cNvSpPr txBox="1"/>
          <p:nvPr/>
        </p:nvSpPr>
        <p:spPr>
          <a:xfrm flipH="1">
            <a:off x="354774" y="1174100"/>
            <a:ext cx="8430347" cy="2677656"/>
          </a:xfrm>
          <a:prstGeom prst="rect">
            <a:avLst/>
          </a:prstGeom>
          <a:noFill/>
        </p:spPr>
        <p:txBody>
          <a:bodyPr wrap="square" rtlCol="0">
            <a:spAutoFit/>
          </a:bodyPr>
          <a:lstStyle/>
          <a:p>
            <a:pPr marL="457200" indent="-457200" algn="just">
              <a:buAutoNum type="arabicPeriod"/>
            </a:pPr>
            <a:r>
              <a:rPr lang="en-US" sz="2400" dirty="0" smtClean="0">
                <a:latin typeface="Arial" pitchFamily="34" charset="0"/>
                <a:cs typeface="Arial" pitchFamily="34" charset="0"/>
              </a:rPr>
              <a:t>To present the latest version of our yield </a:t>
            </a:r>
            <a:r>
              <a:rPr lang="en-US" sz="2400" dirty="0">
                <a:latin typeface="Arial" pitchFamily="34" charset="0"/>
                <a:cs typeface="Arial" pitchFamily="34" charset="0"/>
              </a:rPr>
              <a:t>prediction equation for </a:t>
            </a:r>
            <a:r>
              <a:rPr lang="en-US" sz="2400" dirty="0" smtClean="0">
                <a:latin typeface="Arial" pitchFamily="34" charset="0"/>
                <a:cs typeface="Arial" pitchFamily="34" charset="0"/>
              </a:rPr>
              <a:t>wheat grown in Baja California, Mexico (</a:t>
            </a:r>
            <a:r>
              <a:rPr lang="en-US" sz="2400" i="1" dirty="0" smtClean="0">
                <a:latin typeface="Arial" pitchFamily="34" charset="0"/>
                <a:cs typeface="Arial" pitchFamily="34" charset="0"/>
              </a:rPr>
              <a:t>Calibration</a:t>
            </a:r>
            <a:r>
              <a:rPr lang="en-US" sz="2400" dirty="0" smtClean="0">
                <a:latin typeface="Arial" pitchFamily="34" charset="0"/>
                <a:cs typeface="Arial" pitchFamily="34" charset="0"/>
              </a:rPr>
              <a:t>).</a:t>
            </a:r>
          </a:p>
          <a:p>
            <a:pPr marL="457200" indent="-457200" algn="just">
              <a:buAutoNum type="arabicPeriod"/>
            </a:pPr>
            <a:endParaRPr lang="en-US" sz="2400" dirty="0" smtClean="0">
              <a:latin typeface="Arial" pitchFamily="34" charset="0"/>
              <a:cs typeface="Arial" pitchFamily="34" charset="0"/>
            </a:endParaRPr>
          </a:p>
          <a:p>
            <a:pPr marL="457200" indent="-457200" algn="just">
              <a:buAutoNum type="arabicPeriod"/>
            </a:pPr>
            <a:r>
              <a:rPr lang="en-US" sz="2400" dirty="0" smtClean="0">
                <a:latin typeface="Arial" pitchFamily="34" charset="0"/>
                <a:cs typeface="Arial" pitchFamily="34" charset="0"/>
              </a:rPr>
              <a:t>To share the latest results on technology transfer (not validation any more) of sensor based technology </a:t>
            </a:r>
            <a:r>
              <a:rPr lang="en-US" sz="2400" dirty="0">
                <a:latin typeface="Arial" pitchFamily="34" charset="0"/>
                <a:cs typeface="Arial" pitchFamily="34" charset="0"/>
              </a:rPr>
              <a:t>in Baja California, </a:t>
            </a:r>
            <a:r>
              <a:rPr lang="en-US" sz="2400" dirty="0" smtClean="0">
                <a:latin typeface="Arial" pitchFamily="34" charset="0"/>
                <a:cs typeface="Arial" pitchFamily="34" charset="0"/>
              </a:rPr>
              <a:t>Mexico. </a:t>
            </a:r>
            <a:endParaRPr lang="es-MX" sz="2400" dirty="0">
              <a:latin typeface="Arial" pitchFamily="34" charset="0"/>
              <a:cs typeface="Arial" pitchFamily="34" charset="0"/>
            </a:endParaRPr>
          </a:p>
        </p:txBody>
      </p:sp>
      <p:pic>
        <p:nvPicPr>
          <p:cNvPr id="6"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7" y="44624"/>
            <a:ext cx="643511"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http://t3.gstatic.com/images?q=tbn:ANd9GcTr-BLel06Wwpt_2uWCJ9u7C25XO851kmvquo0d7jvHmMeC5Za3jA">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995936" y="5098200"/>
            <a:ext cx="1435924"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http://www.geoglam-crop-monitor.org/sites/default/files/CIMMYT.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394532" y="4581128"/>
            <a:ext cx="672000" cy="504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061621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260648"/>
            <a:ext cx="8208912" cy="646331"/>
          </a:xfrm>
          <a:prstGeom prst="rect">
            <a:avLst/>
          </a:prstGeom>
          <a:noFill/>
        </p:spPr>
        <p:txBody>
          <a:bodyPr wrap="square" rtlCol="0">
            <a:spAutoFit/>
          </a:bodyPr>
          <a:lstStyle/>
          <a:p>
            <a:pPr algn="ctr"/>
            <a:r>
              <a:rPr lang="en-US" sz="3600" dirty="0" smtClean="0">
                <a:latin typeface="Arial" pitchFamily="34" charset="0"/>
                <a:cs typeface="Arial" pitchFamily="34" charset="0"/>
              </a:rPr>
              <a:t>Materials and Methods</a:t>
            </a:r>
            <a:endParaRPr lang="en-US" sz="3600" dirty="0">
              <a:latin typeface="Arial" pitchFamily="34" charset="0"/>
              <a:cs typeface="Arial" pitchFamily="34" charset="0"/>
            </a:endParaRPr>
          </a:p>
        </p:txBody>
      </p:sp>
      <p:sp>
        <p:nvSpPr>
          <p:cNvPr id="3" name="2 CuadroTexto"/>
          <p:cNvSpPr txBox="1"/>
          <p:nvPr/>
        </p:nvSpPr>
        <p:spPr>
          <a:xfrm>
            <a:off x="242051" y="908720"/>
            <a:ext cx="8496944" cy="830997"/>
          </a:xfrm>
          <a:prstGeom prst="rect">
            <a:avLst/>
          </a:prstGeom>
          <a:noFill/>
        </p:spPr>
        <p:txBody>
          <a:bodyPr wrap="square" rtlCol="0">
            <a:spAutoFit/>
          </a:bodyPr>
          <a:lstStyle/>
          <a:p>
            <a:pPr algn="just"/>
            <a:r>
              <a:rPr lang="en-US" sz="2400" dirty="0" smtClean="0">
                <a:latin typeface="Arial" pitchFamily="34" charset="0"/>
                <a:cs typeface="Arial" pitchFamily="34" charset="0"/>
              </a:rPr>
              <a:t>Calibration experiments- 8 N rates from 0-420 kg/ha, several locations.</a:t>
            </a:r>
            <a:endParaRPr lang="en-US" sz="2400" dirty="0">
              <a:latin typeface="Arial" pitchFamily="34" charset="0"/>
              <a:cs typeface="Arial" pitchFamily="34" charset="0"/>
            </a:endParaRPr>
          </a:p>
        </p:txBody>
      </p:sp>
      <p:pic>
        <p:nvPicPr>
          <p:cNvPr id="4"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7" y="44624"/>
            <a:ext cx="643511"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658520" y="3084696"/>
            <a:ext cx="5830012" cy="2736304"/>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650663" y="1653588"/>
            <a:ext cx="5828400" cy="1330427"/>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6 CuadroTexto"/>
          <p:cNvSpPr txBox="1"/>
          <p:nvPr/>
        </p:nvSpPr>
        <p:spPr>
          <a:xfrm>
            <a:off x="72867" y="5961474"/>
            <a:ext cx="8959393" cy="830997"/>
          </a:xfrm>
          <a:prstGeom prst="rect">
            <a:avLst/>
          </a:prstGeom>
          <a:solidFill>
            <a:srgbClr val="92D050"/>
          </a:solidFill>
          <a:ln w="25400">
            <a:solidFill>
              <a:schemeClr val="tx1"/>
            </a:solidFill>
          </a:ln>
        </p:spPr>
        <p:txBody>
          <a:bodyPr wrap="square" rtlCol="0">
            <a:spAutoFit/>
          </a:bodyPr>
          <a:lstStyle/>
          <a:p>
            <a:pPr algn="just"/>
            <a:r>
              <a:rPr lang="en-US" sz="2400" dirty="0" smtClean="0">
                <a:latin typeface="Arial" pitchFamily="34" charset="0"/>
                <a:cs typeface="Arial" pitchFamily="34" charset="0"/>
              </a:rPr>
              <a:t>Calibration experiments have been run for five cycles now (since 2009-10), although the first cycle was a “learning cycle</a:t>
            </a:r>
            <a:r>
              <a:rPr lang="en-US" sz="2400" dirty="0" smtClean="0">
                <a:latin typeface="Arial" pitchFamily="34" charset="0"/>
                <a:cs typeface="Arial" pitchFamily="34" charset="0"/>
              </a:rPr>
              <a:t>”</a:t>
            </a:r>
            <a:endParaRPr lang="en-US" sz="2400" dirty="0">
              <a:latin typeface="Arial" pitchFamily="34" charset="0"/>
              <a:cs typeface="Arial" pitchFamily="34" charset="0"/>
            </a:endParaRPr>
          </a:p>
        </p:txBody>
      </p:sp>
      <p:pic>
        <p:nvPicPr>
          <p:cNvPr id="10"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5" y="44624"/>
            <a:ext cx="643514"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http://t3.gstatic.com/images?q=tbn:ANd9GcTr-BLel06Wwpt_2uWCJ9u7C25XO851kmvquo0d7jvHmMeC5Za3jA">
            <a:hlinkClick r:id="rId7"/>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7605860" y="561696"/>
            <a:ext cx="1435924"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descr="http://www.geoglam-crop-monitor.org/sites/default/files/CIMMYT.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8004456" y="44624"/>
            <a:ext cx="672000" cy="504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436356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74315" y="1187699"/>
            <a:ext cx="7189032" cy="4809300"/>
          </a:xfrm>
          <a:prstGeom prst="rect">
            <a:avLst/>
          </a:prstGeom>
          <a:noFill/>
          <a:ln w="25400">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2" name="1 CuadroTexto"/>
          <p:cNvSpPr txBox="1"/>
          <p:nvPr/>
        </p:nvSpPr>
        <p:spPr>
          <a:xfrm>
            <a:off x="827584" y="333488"/>
            <a:ext cx="7273640" cy="707886"/>
          </a:xfrm>
          <a:prstGeom prst="rect">
            <a:avLst/>
          </a:prstGeom>
          <a:solidFill>
            <a:srgbClr val="FFC000"/>
          </a:solidFill>
          <a:ln w="25400">
            <a:solidFill>
              <a:schemeClr val="tx1"/>
            </a:solidFill>
          </a:ln>
        </p:spPr>
        <p:txBody>
          <a:bodyPr wrap="square" rtlCol="0">
            <a:spAutoFit/>
          </a:bodyPr>
          <a:lstStyle/>
          <a:p>
            <a:pPr algn="ctr"/>
            <a:r>
              <a:rPr lang="en-US" sz="2000" b="1" i="1" dirty="0">
                <a:latin typeface="Arial" pitchFamily="34" charset="0"/>
                <a:cs typeface="Arial" pitchFamily="34" charset="0"/>
              </a:rPr>
              <a:t>INSEY </a:t>
            </a:r>
            <a:r>
              <a:rPr lang="en-US" sz="2000" b="1" dirty="0">
                <a:latin typeface="Arial" pitchFamily="34" charset="0"/>
                <a:cs typeface="Arial" pitchFamily="34" charset="0"/>
              </a:rPr>
              <a:t>=</a:t>
            </a:r>
            <a:r>
              <a:rPr lang="en-US" sz="2000" dirty="0">
                <a:latin typeface="Arial" pitchFamily="34" charset="0"/>
                <a:cs typeface="Arial" pitchFamily="34" charset="0"/>
              </a:rPr>
              <a:t> </a:t>
            </a:r>
            <a:r>
              <a:rPr lang="en-US" sz="2000" dirty="0" smtClean="0">
                <a:latin typeface="Arial" pitchFamily="34" charset="0"/>
                <a:cs typeface="Arial" pitchFamily="34" charset="0"/>
              </a:rPr>
              <a:t>NDVI / # </a:t>
            </a:r>
            <a:r>
              <a:rPr lang="en-US" sz="2000" dirty="0">
                <a:latin typeface="Arial" pitchFamily="34" charset="0"/>
                <a:cs typeface="Arial" pitchFamily="34" charset="0"/>
              </a:rPr>
              <a:t>of days from planting to </a:t>
            </a:r>
            <a:r>
              <a:rPr lang="en-US" sz="2000" dirty="0" smtClean="0">
                <a:latin typeface="Arial" pitchFamily="34" charset="0"/>
                <a:cs typeface="Arial" pitchFamily="34" charset="0"/>
              </a:rPr>
              <a:t>sensing</a:t>
            </a:r>
            <a:endParaRPr lang="en-US" sz="2000" dirty="0">
              <a:latin typeface="Arial" pitchFamily="34" charset="0"/>
              <a:cs typeface="Arial" pitchFamily="34" charset="0"/>
            </a:endParaRPr>
          </a:p>
          <a:p>
            <a:pPr algn="ctr"/>
            <a:endParaRPr lang="es-MX" sz="2000" dirty="0"/>
          </a:p>
        </p:txBody>
      </p:sp>
      <p:pic>
        <p:nvPicPr>
          <p:cNvPr id="3" name="Picture 7" descr="http://nue.okstate.edu/CIMMYT/INSEY_4.g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90955" y="1454655"/>
            <a:ext cx="7344816" cy="4710649"/>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http://t2.gstatic.com/images?q=tbn:ANd9GcSz5S6d2BHZH7zKo4dkgitu1E1v6scLuuYrv_KV5NMQRwoxkCAGPQ">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2867" y="44624"/>
            <a:ext cx="643511"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http://t2.gstatic.com/images?q=tbn:ANd9GcSz5S6d2BHZH7zKo4dkgitu1E1v6scLuuYrv_KV5NMQRwoxkCAGPQ">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2865" y="44624"/>
            <a:ext cx="643514"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http://t3.gstatic.com/images?q=tbn:ANd9GcTr-BLel06Wwpt_2uWCJ9u7C25XO851kmvquo0d7jvHmMeC5Za3jA">
            <a:hlinkClick r:id="rId7"/>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7672580" y="6332524"/>
            <a:ext cx="1435924"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http://www.geoglam-crop-monitor.org/sites/default/files/CIMMYT.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8076464" y="5815452"/>
            <a:ext cx="672000" cy="504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6130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1520" y="1157257"/>
            <a:ext cx="8568952" cy="3416320"/>
          </a:xfrm>
          <a:prstGeom prst="rect">
            <a:avLst/>
          </a:prstGeom>
          <a:noFill/>
        </p:spPr>
        <p:txBody>
          <a:bodyPr wrap="square" rtlCol="0">
            <a:spAutoFit/>
          </a:bodyPr>
          <a:lstStyle/>
          <a:p>
            <a:pPr algn="just"/>
            <a:r>
              <a:rPr lang="en-US" sz="2400" b="1" dirty="0" smtClean="0">
                <a:latin typeface="Arial" pitchFamily="34" charset="0"/>
                <a:cs typeface="Arial" pitchFamily="34" charset="0"/>
              </a:rPr>
              <a:t>Validation experiments</a:t>
            </a:r>
          </a:p>
          <a:p>
            <a:pPr algn="just"/>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Validation experiments were </a:t>
            </a:r>
            <a:r>
              <a:rPr lang="en-US" sz="2400" dirty="0">
                <a:latin typeface="Arial" pitchFamily="34" charset="0"/>
                <a:cs typeface="Arial" pitchFamily="34" charset="0"/>
              </a:rPr>
              <a:t>conducted </a:t>
            </a:r>
            <a:r>
              <a:rPr lang="en-US" sz="2400" dirty="0" smtClean="0">
                <a:latin typeface="Arial" pitchFamily="34" charset="0"/>
                <a:cs typeface="Arial" pitchFamily="34" charset="0"/>
              </a:rPr>
              <a:t>on </a:t>
            </a:r>
            <a:r>
              <a:rPr lang="en-US" sz="2400" dirty="0">
                <a:latin typeface="Arial" pitchFamily="34" charset="0"/>
                <a:cs typeface="Arial" pitchFamily="34" charset="0"/>
              </a:rPr>
              <a:t>the growing cycle </a:t>
            </a:r>
            <a:r>
              <a:rPr lang="en-US" sz="2400" dirty="0" smtClean="0">
                <a:latin typeface="Arial" pitchFamily="34" charset="0"/>
                <a:cs typeface="Arial" pitchFamily="34" charset="0"/>
              </a:rPr>
              <a:t>2011-2012 and 2012-2013. </a:t>
            </a:r>
            <a:endParaRPr lang="en-US" sz="2400" dirty="0">
              <a:latin typeface="Arial" pitchFamily="34" charset="0"/>
              <a:cs typeface="Arial" pitchFamily="34" charset="0"/>
            </a:endParaRPr>
          </a:p>
          <a:p>
            <a:pPr algn="just"/>
            <a:endParaRPr lang="en-US" sz="2400" dirty="0">
              <a:latin typeface="Arial" pitchFamily="34" charset="0"/>
              <a:cs typeface="Arial" pitchFamily="34" charset="0"/>
            </a:endParaRPr>
          </a:p>
          <a:p>
            <a:pPr algn="just"/>
            <a:r>
              <a:rPr lang="en-US" sz="2400" u="sng" dirty="0" smtClean="0">
                <a:latin typeface="Arial" pitchFamily="34" charset="0"/>
                <a:cs typeface="Arial" pitchFamily="34" charset="0"/>
              </a:rPr>
              <a:t>Nitrogen rich strips </a:t>
            </a:r>
            <a:r>
              <a:rPr lang="en-US" sz="2400" dirty="0" smtClean="0">
                <a:latin typeface="Arial" pitchFamily="34" charset="0"/>
                <a:cs typeface="Arial" pitchFamily="34" charset="0"/>
              </a:rPr>
              <a:t>were established in cooperating farmer´s fields, leaving a fraction of one side of the field to be treated as conventionally done by farmers and the other side applying N fertilizers as recommended by the sensor technology.  </a:t>
            </a:r>
            <a:endParaRPr lang="es-MX" dirty="0"/>
          </a:p>
        </p:txBody>
      </p:sp>
      <p:pic>
        <p:nvPicPr>
          <p:cNvPr id="3"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7" y="44624"/>
            <a:ext cx="643511" cy="900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3 CuadroTexto"/>
          <p:cNvSpPr txBox="1"/>
          <p:nvPr/>
        </p:nvSpPr>
        <p:spPr>
          <a:xfrm>
            <a:off x="251520" y="4797152"/>
            <a:ext cx="8640960" cy="1938992"/>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Technology transfer </a:t>
            </a:r>
          </a:p>
          <a:p>
            <a:endParaRPr lang="en-US" sz="2400" dirty="0">
              <a:latin typeface="Arial" panose="020B0604020202020204" pitchFamily="34" charset="0"/>
              <a:cs typeface="Arial" panose="020B0604020202020204" pitchFamily="34" charset="0"/>
            </a:endParaRPr>
          </a:p>
          <a:p>
            <a:pPr algn="just"/>
            <a:r>
              <a:rPr lang="en-US" sz="2400" dirty="0" smtClean="0">
                <a:latin typeface="Arial" panose="020B0604020202020204" pitchFamily="34" charset="0"/>
                <a:cs typeface="Arial" panose="020B0604020202020204" pitchFamily="34" charset="0"/>
              </a:rPr>
              <a:t>2012-2013 and 2013-2014. Complete commercial fields of 20 ha were fertilized according with sensor based technology recommendations.</a:t>
            </a:r>
            <a:endParaRPr lang="en-US" sz="2400" dirty="0">
              <a:latin typeface="Arial" panose="020B0604020202020204" pitchFamily="34" charset="0"/>
              <a:cs typeface="Arial" panose="020B0604020202020204" pitchFamily="34" charset="0"/>
            </a:endParaRPr>
          </a:p>
        </p:txBody>
      </p:sp>
      <p:pic>
        <p:nvPicPr>
          <p:cNvPr id="7"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5" y="44624"/>
            <a:ext cx="643514"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http://t3.gstatic.com/images?q=tbn:ANd9GcTr-BLel06Wwpt_2uWCJ9u7C25XO851kmvquo0d7jvHmMeC5Za3jA">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605860" y="561696"/>
            <a:ext cx="1435924"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http://www.geoglam-crop-monitor.org/sites/default/files/CIMMYT.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004456" y="44624"/>
            <a:ext cx="672000" cy="504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39890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2" presetClass="exit" presetSubtype="4" fill="hold" grpId="0" nodeType="withEffect">
                                  <p:stCondLst>
                                    <p:cond delay="0"/>
                                  </p:stCondLst>
                                  <p:childTnLst>
                                    <p:animEffect transition="out" filter="wipe(down)">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7" y="44624"/>
            <a:ext cx="643511" cy="900000"/>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10 CuadroTexto"/>
          <p:cNvSpPr txBox="1"/>
          <p:nvPr/>
        </p:nvSpPr>
        <p:spPr>
          <a:xfrm>
            <a:off x="539552" y="188640"/>
            <a:ext cx="8208912" cy="1754326"/>
          </a:xfrm>
          <a:prstGeom prst="rect">
            <a:avLst/>
          </a:prstGeom>
          <a:noFill/>
        </p:spPr>
        <p:txBody>
          <a:bodyPr wrap="square" rtlCol="0">
            <a:spAutoFit/>
          </a:bodyPr>
          <a:lstStyle/>
          <a:p>
            <a:pPr algn="ctr"/>
            <a:r>
              <a:rPr lang="en-US" sz="3600" dirty="0" smtClean="0">
                <a:latin typeface="Arial" pitchFamily="34" charset="0"/>
                <a:cs typeface="Arial" pitchFamily="34" charset="0"/>
              </a:rPr>
              <a:t>Results and Discussion </a:t>
            </a:r>
          </a:p>
          <a:p>
            <a:pPr algn="ctr"/>
            <a:endParaRPr lang="en-US" sz="3600" dirty="0" smtClean="0">
              <a:latin typeface="Arial" pitchFamily="34" charset="0"/>
              <a:cs typeface="Arial" pitchFamily="34" charset="0"/>
            </a:endParaRPr>
          </a:p>
          <a:p>
            <a:pPr algn="ctr"/>
            <a:r>
              <a:rPr lang="en-US" sz="3600" dirty="0" smtClean="0">
                <a:latin typeface="Arial" pitchFamily="34" charset="0"/>
                <a:cs typeface="Arial" pitchFamily="34" charset="0"/>
              </a:rPr>
              <a:t>Calibration Experiments</a:t>
            </a:r>
            <a:endParaRPr lang="en-US" sz="3600" dirty="0">
              <a:latin typeface="Arial" pitchFamily="34" charset="0"/>
              <a:cs typeface="Arial" pitchFamily="34" charset="0"/>
            </a:endParaRPr>
          </a:p>
        </p:txBody>
      </p:sp>
      <p:pic>
        <p:nvPicPr>
          <p:cNvPr id="4099"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427015" y="4509120"/>
            <a:ext cx="4521249" cy="2232526"/>
          </a:xfrm>
          <a:prstGeom prst="rect">
            <a:avLst/>
          </a:prstGeom>
          <a:noFill/>
          <a:ln w="25400">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12"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318492" y="1916833"/>
            <a:ext cx="6637884" cy="2479210"/>
          </a:xfrm>
          <a:prstGeom prst="rect">
            <a:avLst/>
          </a:prstGeom>
          <a:noFill/>
          <a:ln w="25400">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7"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5" y="44624"/>
            <a:ext cx="643514"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http://t3.gstatic.com/images?q=tbn:ANd9GcTr-BLel06Wwpt_2uWCJ9u7C25XO851kmvquo0d7jvHmMeC5Za3jA">
            <a:hlinkClick r:id="rId7"/>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7605860" y="561696"/>
            <a:ext cx="1435924"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http://www.geoglam-crop-monitor.org/sites/default/files/CIMMYT.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8004456" y="44624"/>
            <a:ext cx="672000" cy="504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865581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1371" y="5805264"/>
            <a:ext cx="8985125" cy="461665"/>
          </a:xfrm>
          <a:prstGeom prst="rect">
            <a:avLst/>
          </a:prstGeom>
          <a:noFill/>
        </p:spPr>
        <p:txBody>
          <a:bodyPr wrap="square" rtlCol="0">
            <a:spAutoFit/>
          </a:bodyPr>
          <a:lstStyle/>
          <a:p>
            <a:pPr algn="just"/>
            <a:r>
              <a:rPr lang="en-US" sz="2400" dirty="0" smtClean="0">
                <a:latin typeface="Arial" pitchFamily="34" charset="0"/>
                <a:cs typeface="Arial" pitchFamily="34" charset="0"/>
              </a:rPr>
              <a:t>This included six fields in two cycles 2010-11 and 2011-12.</a:t>
            </a:r>
            <a:endParaRPr lang="en-US" sz="2400" dirty="0">
              <a:latin typeface="Arial" pitchFamily="34" charset="0"/>
              <a:cs typeface="Arial" pitchFamily="34" charset="0"/>
            </a:endParaRPr>
          </a:p>
        </p:txBody>
      </p:sp>
      <p:pic>
        <p:nvPicPr>
          <p:cNvPr id="3" name="Picture 2" descr="http://t2.gstatic.com/images?q=tbn:ANd9GcSz5S6d2BHZH7zKo4dkgitu1E1v6scLuuYrv_KV5NMQRwoxkCAGPQ">
            <a:hlinkClick r:id="rId2"/>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867" y="44624"/>
            <a:ext cx="643511"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200392" y="1521248"/>
            <a:ext cx="6900000" cy="414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5 Elipse"/>
          <p:cNvSpPr/>
          <p:nvPr/>
        </p:nvSpPr>
        <p:spPr>
          <a:xfrm>
            <a:off x="3245091" y="3645024"/>
            <a:ext cx="2191005"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716378" y="360028"/>
            <a:ext cx="6951966" cy="1354217"/>
          </a:xfrm>
          <a:prstGeom prst="rect">
            <a:avLst/>
          </a:prstGeom>
          <a:noFill/>
        </p:spPr>
        <p:txBody>
          <a:bodyPr wrap="square" rtlCol="0">
            <a:spAutoFit/>
          </a:bodyPr>
          <a:lstStyle/>
          <a:p>
            <a:pPr algn="ctr"/>
            <a:r>
              <a:rPr lang="en-US" sz="3200" dirty="0">
                <a:latin typeface="Arial" pitchFamily="34" charset="0"/>
                <a:cs typeface="Arial" pitchFamily="34" charset="0"/>
              </a:rPr>
              <a:t>Model at the end of the </a:t>
            </a:r>
            <a:r>
              <a:rPr lang="en-US" sz="3200" b="1" dirty="0">
                <a:latin typeface="Arial" pitchFamily="34" charset="0"/>
                <a:cs typeface="Arial" pitchFamily="34" charset="0"/>
              </a:rPr>
              <a:t>2011-2012</a:t>
            </a:r>
            <a:r>
              <a:rPr lang="en-US" sz="3200" dirty="0">
                <a:latin typeface="Arial" pitchFamily="34" charset="0"/>
                <a:cs typeface="Arial" pitchFamily="34" charset="0"/>
              </a:rPr>
              <a:t> growing </a:t>
            </a:r>
            <a:r>
              <a:rPr lang="en-US" sz="3200" dirty="0" smtClean="0">
                <a:latin typeface="Arial" pitchFamily="34" charset="0"/>
                <a:cs typeface="Arial" pitchFamily="34" charset="0"/>
              </a:rPr>
              <a:t>cycle </a:t>
            </a:r>
            <a:endParaRPr lang="en-US" sz="3200" dirty="0">
              <a:latin typeface="Arial" pitchFamily="34" charset="0"/>
              <a:cs typeface="Arial" pitchFamily="34" charset="0"/>
            </a:endParaRPr>
          </a:p>
          <a:p>
            <a:endParaRPr lang="es-MX" dirty="0"/>
          </a:p>
        </p:txBody>
      </p:sp>
      <p:pic>
        <p:nvPicPr>
          <p:cNvPr id="10" name="Picture 2" descr="http://t2.gstatic.com/images?q=tbn:ANd9GcSz5S6d2BHZH7zKo4dkgitu1E1v6scLuuYrv_KV5NMQRwoxkCAGPQ">
            <a:hlinkClick r:id="rId2"/>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865" y="44624"/>
            <a:ext cx="643514"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http://t3.gstatic.com/images?q=tbn:ANd9GcTr-BLel06Wwpt_2uWCJ9u7C25XO851kmvquo0d7jvHmMeC5Za3jA">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605860" y="561696"/>
            <a:ext cx="1435924"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descr="http://www.geoglam-crop-monitor.org/sites/default/files/CIMMYT.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004456" y="44624"/>
            <a:ext cx="672000" cy="504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140357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78530" y="5661248"/>
            <a:ext cx="8985125" cy="1015663"/>
          </a:xfrm>
          <a:prstGeom prst="rect">
            <a:avLst/>
          </a:prstGeom>
          <a:noFill/>
        </p:spPr>
        <p:txBody>
          <a:bodyPr wrap="square" rtlCol="0">
            <a:spAutoFit/>
          </a:bodyPr>
          <a:lstStyle/>
          <a:p>
            <a:pPr algn="ctr"/>
            <a:r>
              <a:rPr lang="en-US" sz="2000" dirty="0" smtClean="0">
                <a:latin typeface="Arial" pitchFamily="34" charset="0"/>
                <a:cs typeface="Arial" pitchFamily="34" charset="0"/>
              </a:rPr>
              <a:t>This model includes 12 fields in three growing cycles (2010-2011, 2011-2012 y 2012-2013)</a:t>
            </a:r>
          </a:p>
          <a:p>
            <a:pPr algn="ctr"/>
            <a:endParaRPr lang="en-US" sz="2000" dirty="0">
              <a:latin typeface="Arial" pitchFamily="34" charset="0"/>
              <a:cs typeface="Arial" pitchFamily="34" charset="0"/>
            </a:endParaRPr>
          </a:p>
        </p:txBody>
      </p:sp>
      <p:pic>
        <p:nvPicPr>
          <p:cNvPr id="4"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7" y="44624"/>
            <a:ext cx="643511"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550988" y="1352550"/>
            <a:ext cx="6042025" cy="4157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11 Elipse"/>
          <p:cNvSpPr/>
          <p:nvPr/>
        </p:nvSpPr>
        <p:spPr>
          <a:xfrm>
            <a:off x="2457498" y="3954760"/>
            <a:ext cx="2191005"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539552" y="817548"/>
            <a:ext cx="8208912" cy="523220"/>
          </a:xfrm>
          <a:prstGeom prst="rect">
            <a:avLst/>
          </a:prstGeom>
          <a:noFill/>
        </p:spPr>
        <p:txBody>
          <a:bodyPr wrap="square" rtlCol="0">
            <a:spAutoFit/>
          </a:bodyPr>
          <a:lstStyle/>
          <a:p>
            <a:pPr algn="ctr"/>
            <a:r>
              <a:rPr lang="en-US" sz="2800" dirty="0" smtClean="0">
                <a:latin typeface="Arial" pitchFamily="34" charset="0"/>
                <a:cs typeface="Arial" pitchFamily="34" charset="0"/>
              </a:rPr>
              <a:t>Model </a:t>
            </a:r>
            <a:r>
              <a:rPr lang="en-US" sz="2800" dirty="0">
                <a:latin typeface="Arial" pitchFamily="34" charset="0"/>
                <a:cs typeface="Arial" pitchFamily="34" charset="0"/>
              </a:rPr>
              <a:t>at the end of </a:t>
            </a:r>
            <a:r>
              <a:rPr lang="en-US" sz="2800" b="1" dirty="0" smtClean="0">
                <a:latin typeface="Arial" pitchFamily="34" charset="0"/>
                <a:cs typeface="Arial" pitchFamily="34" charset="0"/>
              </a:rPr>
              <a:t>2012-2013</a:t>
            </a:r>
            <a:r>
              <a:rPr lang="en-US" sz="2800" dirty="0" smtClean="0">
                <a:latin typeface="Arial" pitchFamily="34" charset="0"/>
                <a:cs typeface="Arial" pitchFamily="34" charset="0"/>
              </a:rPr>
              <a:t> </a:t>
            </a:r>
            <a:r>
              <a:rPr lang="en-US" sz="2800" dirty="0">
                <a:latin typeface="Arial" pitchFamily="34" charset="0"/>
                <a:cs typeface="Arial" pitchFamily="34" charset="0"/>
              </a:rPr>
              <a:t>growing cycle</a:t>
            </a:r>
          </a:p>
        </p:txBody>
      </p:sp>
      <p:pic>
        <p:nvPicPr>
          <p:cNvPr id="9"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5" y="44624"/>
            <a:ext cx="643514"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http://t3.gstatic.com/images?q=tbn:ANd9GcTr-BLel06Wwpt_2uWCJ9u7C25XO851kmvquo0d7jvHmMeC5Za3jA">
            <a:hlinkClick r:id="rId6"/>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605860" y="561696"/>
            <a:ext cx="1435924"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http://www.geoglam-crop-monitor.org/sites/default/files/CIMMYT.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8004456" y="44624"/>
            <a:ext cx="672000" cy="504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141149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16059" y="332656"/>
            <a:ext cx="8311891" cy="584775"/>
          </a:xfrm>
          <a:prstGeom prst="rect">
            <a:avLst/>
          </a:prstGeom>
        </p:spPr>
        <p:txBody>
          <a:bodyPr wrap="none">
            <a:spAutoFit/>
          </a:bodyPr>
          <a:lstStyle/>
          <a:p>
            <a:pPr algn="ctr"/>
            <a:r>
              <a:rPr lang="en-US" sz="3200" dirty="0" smtClean="0">
                <a:latin typeface="Arial" pitchFamily="34" charset="0"/>
                <a:cs typeface="Arial" pitchFamily="34" charset="0"/>
              </a:rPr>
              <a:t>Latest Model at the end of cycle 2013-2014</a:t>
            </a:r>
            <a:endParaRPr lang="en-US" sz="3200" dirty="0">
              <a:latin typeface="Arial" pitchFamily="34" charset="0"/>
              <a:cs typeface="Arial" pitchFamily="34" charset="0"/>
            </a:endParaRPr>
          </a:p>
        </p:txBody>
      </p:sp>
      <p:sp>
        <p:nvSpPr>
          <p:cNvPr id="5" name="4 CuadroTexto"/>
          <p:cNvSpPr txBox="1"/>
          <p:nvPr/>
        </p:nvSpPr>
        <p:spPr>
          <a:xfrm>
            <a:off x="78530" y="5797713"/>
            <a:ext cx="8985125" cy="1138773"/>
          </a:xfrm>
          <a:prstGeom prst="rect">
            <a:avLst/>
          </a:prstGeom>
          <a:noFill/>
        </p:spPr>
        <p:txBody>
          <a:bodyPr wrap="square" rtlCol="0">
            <a:spAutoFit/>
          </a:bodyPr>
          <a:lstStyle/>
          <a:p>
            <a:pPr algn="ctr"/>
            <a:r>
              <a:rPr lang="en-US" sz="2400" dirty="0" smtClean="0">
                <a:latin typeface="Arial" pitchFamily="34" charset="0"/>
                <a:cs typeface="Arial" pitchFamily="34" charset="0"/>
              </a:rPr>
              <a:t>This model includes 16 fields in four growing cycles: 2010-2011, 2011-2012,  2012-2013 and 2013-2014)</a:t>
            </a:r>
          </a:p>
          <a:p>
            <a:pPr algn="ctr"/>
            <a:endParaRPr lang="en-US" sz="2000" dirty="0">
              <a:latin typeface="Arial" pitchFamily="34" charset="0"/>
              <a:cs typeface="Arial" pitchFamily="34" charset="0"/>
            </a:endParaRPr>
          </a:p>
        </p:txBody>
      </p:sp>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89561" y="1287224"/>
            <a:ext cx="5934767" cy="41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3 Elipse"/>
          <p:cNvSpPr/>
          <p:nvPr/>
        </p:nvSpPr>
        <p:spPr>
          <a:xfrm>
            <a:off x="2497475" y="3952190"/>
            <a:ext cx="2191005"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5" y="2767912"/>
            <a:ext cx="643514"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http://t3.gstatic.com/images?q=tbn:ANd9GcTr-BLel06Wwpt_2uWCJ9u7C25XO851kmvquo0d7jvHmMeC5Za3jA">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605860" y="3284984"/>
            <a:ext cx="1435924"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http://www.geoglam-crop-monitor.org/sites/default/files/CIMMYT.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004456" y="2767912"/>
            <a:ext cx="672000" cy="504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496326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71893" y="129371"/>
            <a:ext cx="8208912" cy="923330"/>
          </a:xfrm>
          <a:prstGeom prst="rect">
            <a:avLst/>
          </a:prstGeom>
          <a:noFill/>
        </p:spPr>
        <p:txBody>
          <a:bodyPr wrap="square" rtlCol="0">
            <a:spAutoFit/>
          </a:bodyPr>
          <a:lstStyle/>
          <a:p>
            <a:pPr algn="ctr"/>
            <a:r>
              <a:rPr lang="en-US" sz="3600" dirty="0" smtClean="0">
                <a:latin typeface="Arial" panose="020B0604020202020204" pitchFamily="34" charset="0"/>
                <a:cs typeface="Arial" panose="020B0604020202020204" pitchFamily="34" charset="0"/>
              </a:rPr>
              <a:t>Appreciation</a:t>
            </a:r>
          </a:p>
          <a:p>
            <a:endParaRPr lang="en-US" dirty="0"/>
          </a:p>
        </p:txBody>
      </p:sp>
      <p:sp>
        <p:nvSpPr>
          <p:cNvPr id="3" name="2 CuadroTexto"/>
          <p:cNvSpPr txBox="1"/>
          <p:nvPr/>
        </p:nvSpPr>
        <p:spPr>
          <a:xfrm>
            <a:off x="666634" y="768976"/>
            <a:ext cx="7992888" cy="1420325"/>
          </a:xfrm>
          <a:prstGeom prst="rect">
            <a:avLst/>
          </a:prstGeom>
          <a:noFill/>
        </p:spPr>
        <p:txBody>
          <a:bodyPr wrap="square" rtlCol="0">
            <a:spAutoFit/>
          </a:bodyPr>
          <a:lstStyle/>
          <a:p>
            <a:pPr>
              <a:lnSpc>
                <a:spcPct val="150000"/>
              </a:lnSpc>
            </a:pPr>
            <a:r>
              <a:rPr lang="es-MX" sz="2000" b="1" dirty="0" smtClean="0">
                <a:latin typeface="Arial" panose="020B0604020202020204" pitchFamily="34" charset="0"/>
                <a:cs typeface="Arial" panose="020B0604020202020204" pitchFamily="34" charset="0"/>
              </a:rPr>
              <a:t>Dr. Iván Ortiz-Monasterio-CIMMYT </a:t>
            </a:r>
          </a:p>
          <a:p>
            <a:pPr>
              <a:lnSpc>
                <a:spcPct val="150000"/>
              </a:lnSpc>
            </a:pPr>
            <a:r>
              <a:rPr lang="es-MX" sz="2000" dirty="0" smtClean="0">
                <a:latin typeface="Arial" panose="020B0604020202020204" pitchFamily="34" charset="0"/>
                <a:cs typeface="Arial" panose="020B0604020202020204" pitchFamily="34" charset="0"/>
              </a:rPr>
              <a:t>María Elena Cárdenas and Alberto Mendoza-CIMMYT	</a:t>
            </a:r>
          </a:p>
          <a:p>
            <a:pPr>
              <a:lnSpc>
                <a:spcPct val="150000"/>
              </a:lnSpc>
            </a:pPr>
            <a:r>
              <a:rPr lang="es-MX" sz="2000" dirty="0" err="1" smtClean="0">
                <a:latin typeface="Arial" panose="020B0604020202020204" pitchFamily="34" charset="0"/>
                <a:cs typeface="Arial" panose="020B0604020202020204" pitchFamily="34" charset="0"/>
              </a:rPr>
              <a:t>Students</a:t>
            </a:r>
            <a:r>
              <a:rPr lang="es-MX" sz="2000" dirty="0" smtClean="0">
                <a:latin typeface="Arial" panose="020B0604020202020204" pitchFamily="34" charset="0"/>
                <a:cs typeface="Arial" panose="020B0604020202020204" pitchFamily="34" charset="0"/>
              </a:rPr>
              <a:t> </a:t>
            </a:r>
            <a:r>
              <a:rPr lang="es-MX" sz="2000" dirty="0" err="1" smtClean="0">
                <a:latin typeface="Arial" panose="020B0604020202020204" pitchFamily="34" charset="0"/>
                <a:cs typeface="Arial" panose="020B0604020202020204" pitchFamily="34" charset="0"/>
              </a:rPr>
              <a:t>from</a:t>
            </a:r>
            <a:r>
              <a:rPr lang="es-MX" sz="2000" dirty="0" smtClean="0">
                <a:latin typeface="Arial" panose="020B0604020202020204" pitchFamily="34" charset="0"/>
                <a:cs typeface="Arial" panose="020B0604020202020204" pitchFamily="34" charset="0"/>
              </a:rPr>
              <a:t> ICA-UABC</a:t>
            </a:r>
            <a:endParaRPr lang="es-MX" sz="2000"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20776" y="2336655"/>
            <a:ext cx="5011464" cy="1812425"/>
          </a:xfrm>
          <a:prstGeom prst="rect">
            <a:avLst/>
          </a:prstGeom>
          <a:noFill/>
          <a:ln w="12700">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2796" y="3971516"/>
            <a:ext cx="3840000" cy="2880000"/>
          </a:xfrm>
          <a:prstGeom prst="rect">
            <a:avLst/>
          </a:prstGeom>
          <a:noFill/>
          <a:ln w="12700">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932040" y="3962729"/>
            <a:ext cx="3840000" cy="2880000"/>
          </a:xfrm>
          <a:prstGeom prst="rect">
            <a:avLst/>
          </a:prstGeom>
          <a:noFill/>
          <a:ln w="12700">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7" name="Picture 2" descr="http://t2.gstatic.com/images?q=tbn:ANd9GcSz5S6d2BHZH7zKo4dkgitu1E1v6scLuuYrv_KV5NMQRwoxkCAGPQ">
            <a:hlinkClick r:id="rId6"/>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2865" y="44624"/>
            <a:ext cx="643514"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http://t3.gstatic.com/images?q=tbn:ANd9GcTr-BLel06Wwpt_2uWCJ9u7C25XO851kmvquo0d7jvHmMeC5Za3jA">
            <a:hlinkClick r:id="rId8"/>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7605860" y="561696"/>
            <a:ext cx="1435924"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http://www.geoglam-crop-monitor.org/sites/default/files/CIMMYT.jp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8004456" y="44624"/>
            <a:ext cx="672000" cy="504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836242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 xmlns:p14="http://schemas.microsoft.com/office/powerpoint/2010/main" val="520833411"/>
              </p:ext>
            </p:extLst>
          </p:nvPr>
        </p:nvGraphicFramePr>
        <p:xfrm>
          <a:off x="971599" y="332669"/>
          <a:ext cx="6912770" cy="6021959"/>
        </p:xfrm>
        <a:graphic>
          <a:graphicData uri="http://schemas.openxmlformats.org/drawingml/2006/table">
            <a:tbl>
              <a:tblPr>
                <a:tableStyleId>{5C22544A-7EE6-4342-B048-85BDC9FD1C3A}</a:tableStyleId>
              </a:tblPr>
              <a:tblGrid>
                <a:gridCol w="2089906"/>
                <a:gridCol w="1205716"/>
                <a:gridCol w="1205716"/>
                <a:gridCol w="1205716"/>
                <a:gridCol w="1205716"/>
              </a:tblGrid>
              <a:tr h="439330">
                <a:tc>
                  <a:txBody>
                    <a:bodyPr/>
                    <a:lstStyle/>
                    <a:p>
                      <a:pPr algn="ctr" fontAlgn="b"/>
                      <a:r>
                        <a:rPr lang="en-US" sz="1400" b="1" u="none" strike="noStrike" dirty="0">
                          <a:effectLst/>
                          <a:latin typeface="Arial" panose="020B0604020202020204" pitchFamily="34" charset="0"/>
                          <a:cs typeface="Arial" panose="020B0604020202020204" pitchFamily="34" charset="0"/>
                        </a:rPr>
                        <a:t>Equation version</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ctr" fontAlgn="b"/>
                      <a:r>
                        <a:rPr lang="en-US" sz="1400" b="1" u="none" strike="noStrike" dirty="0">
                          <a:effectLst/>
                          <a:latin typeface="Arial" panose="020B0604020202020204" pitchFamily="34" charset="0"/>
                          <a:cs typeface="Arial" panose="020B0604020202020204" pitchFamily="34" charset="0"/>
                        </a:rPr>
                        <a:t>Constant</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ctr" fontAlgn="b"/>
                      <a:r>
                        <a:rPr lang="en-US" sz="1400" b="1" u="none" strike="noStrike" dirty="0">
                          <a:effectLst/>
                          <a:latin typeface="Arial" panose="020B0604020202020204" pitchFamily="34" charset="0"/>
                          <a:cs typeface="Arial" panose="020B0604020202020204" pitchFamily="34" charset="0"/>
                        </a:rPr>
                        <a:t>INSEY</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ctr" fontAlgn="b"/>
                      <a:r>
                        <a:rPr lang="en-US" sz="1400" b="1" u="none" strike="noStrike" dirty="0">
                          <a:effectLst/>
                          <a:latin typeface="Arial" panose="020B0604020202020204" pitchFamily="34" charset="0"/>
                          <a:cs typeface="Arial" panose="020B0604020202020204" pitchFamily="34" charset="0"/>
                        </a:rPr>
                        <a:t>Exponential</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ctr" fontAlgn="b"/>
                      <a:r>
                        <a:rPr lang="en-US" sz="1400" b="1" u="none" strike="noStrike" dirty="0">
                          <a:effectLst/>
                          <a:latin typeface="Arial" panose="020B0604020202020204" pitchFamily="34" charset="0"/>
                          <a:cs typeface="Arial" panose="020B0604020202020204" pitchFamily="34" charset="0"/>
                        </a:rPr>
                        <a:t>Estimated </a:t>
                      </a:r>
                      <a:r>
                        <a:rPr lang="en-US" sz="1400" b="1" u="none" strike="noStrike" dirty="0" smtClean="0">
                          <a:effectLst/>
                          <a:latin typeface="Arial" panose="020B0604020202020204" pitchFamily="34" charset="0"/>
                          <a:cs typeface="Arial" panose="020B0604020202020204" pitchFamily="34" charset="0"/>
                        </a:rPr>
                        <a:t>Yield </a:t>
                      </a:r>
                      <a:r>
                        <a:rPr lang="en-US" sz="1400" b="1" u="none" strike="noStrike" dirty="0">
                          <a:effectLst/>
                          <a:latin typeface="Arial" panose="020B0604020202020204" pitchFamily="34" charset="0"/>
                          <a:cs typeface="Arial" panose="020B0604020202020204" pitchFamily="34" charset="0"/>
                        </a:rPr>
                        <a:t>(ton/ha)</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r>
              <a:tr h="242723">
                <a:tc>
                  <a:txBody>
                    <a:bodyPr/>
                    <a:lstStyle/>
                    <a:p>
                      <a:pPr algn="l" fontAlgn="b"/>
                      <a:r>
                        <a:rPr lang="en-US" sz="1400" u="none" strike="noStrike" dirty="0">
                          <a:effectLst/>
                          <a:latin typeface="Arial" panose="020B0604020202020204" pitchFamily="34" charset="0"/>
                          <a:cs typeface="Arial" panose="020B0604020202020204" pitchFamily="34" charset="0"/>
                        </a:rPr>
                        <a:t>Mexicali al 2012-2013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1.088</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0.002</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134.6983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1.4</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r>
              <a:tr h="242723">
                <a:tc>
                  <a:txBody>
                    <a:bodyPr/>
                    <a:lstStyle/>
                    <a:p>
                      <a:pPr algn="l" fontAlgn="b"/>
                      <a:r>
                        <a:rPr lang="en-US" sz="1400" u="none" strike="noStrike" dirty="0">
                          <a:effectLst/>
                          <a:latin typeface="Arial" panose="020B0604020202020204" pitchFamily="34" charset="0"/>
                          <a:cs typeface="Arial" panose="020B0604020202020204" pitchFamily="34" charset="0"/>
                        </a:rPr>
                        <a:t>Mexicali al 2013-14</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1.0811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0.002</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135.1341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1.4</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r>
              <a:tr h="242723">
                <a:tc>
                  <a:txBody>
                    <a:bodyPr/>
                    <a:lstStyle/>
                    <a:p>
                      <a:pPr algn="l"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r>
              <a:tr h="242723">
                <a:tc>
                  <a:txBody>
                    <a:bodyPr/>
                    <a:lstStyle/>
                    <a:p>
                      <a:pPr algn="l" fontAlgn="b"/>
                      <a:r>
                        <a:rPr lang="en-US" sz="1400" u="none" strike="noStrike" dirty="0">
                          <a:effectLst/>
                          <a:latin typeface="Arial" panose="020B0604020202020204" pitchFamily="34" charset="0"/>
                          <a:cs typeface="Arial" panose="020B0604020202020204" pitchFamily="34" charset="0"/>
                        </a:rPr>
                        <a:t>Mexicali al 2012-2013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1.088</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0.004</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134.6983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1.9</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r>
              <a:tr h="242723">
                <a:tc>
                  <a:txBody>
                    <a:bodyPr/>
                    <a:lstStyle/>
                    <a:p>
                      <a:pPr algn="l" fontAlgn="b"/>
                      <a:r>
                        <a:rPr lang="en-US" sz="1400" u="none" strike="noStrike" dirty="0">
                          <a:effectLst/>
                          <a:latin typeface="Arial" panose="020B0604020202020204" pitchFamily="34" charset="0"/>
                          <a:cs typeface="Arial" panose="020B0604020202020204" pitchFamily="34" charset="0"/>
                        </a:rPr>
                        <a:t>Mexicali al 2013-14</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1.0811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0.004</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135.1341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1.9</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r>
              <a:tr h="242723">
                <a:tc>
                  <a:txBody>
                    <a:bodyPr/>
                    <a:lstStyle/>
                    <a:p>
                      <a:pPr algn="l"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r>
              <a:tr h="242723">
                <a:tc>
                  <a:txBody>
                    <a:bodyPr/>
                    <a:lstStyle/>
                    <a:p>
                      <a:pPr algn="l" fontAlgn="b"/>
                      <a:r>
                        <a:rPr lang="en-US" sz="1400" u="none" strike="noStrike" dirty="0">
                          <a:effectLst/>
                          <a:latin typeface="Arial" panose="020B0604020202020204" pitchFamily="34" charset="0"/>
                          <a:cs typeface="Arial" panose="020B0604020202020204" pitchFamily="34" charset="0"/>
                        </a:rPr>
                        <a:t>Mexicali al 2012-2013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1.088</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0.006</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134.6983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2.4</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r>
              <a:tr h="242723">
                <a:tc>
                  <a:txBody>
                    <a:bodyPr/>
                    <a:lstStyle/>
                    <a:p>
                      <a:pPr algn="l" fontAlgn="b"/>
                      <a:r>
                        <a:rPr lang="en-US" sz="1400" u="none" strike="noStrike" dirty="0">
                          <a:effectLst/>
                          <a:latin typeface="Arial" panose="020B0604020202020204" pitchFamily="34" charset="0"/>
                          <a:cs typeface="Arial" panose="020B0604020202020204" pitchFamily="34" charset="0"/>
                        </a:rPr>
                        <a:t>Mexicali al 2013-14</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1.0811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0.006</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135.1341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2.4</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r>
              <a:tr h="242723">
                <a:tc>
                  <a:txBody>
                    <a:bodyPr/>
                    <a:lstStyle/>
                    <a:p>
                      <a:pPr algn="l"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r>
              <a:tr h="242723">
                <a:tc>
                  <a:txBody>
                    <a:bodyPr/>
                    <a:lstStyle/>
                    <a:p>
                      <a:pPr algn="l" fontAlgn="b"/>
                      <a:r>
                        <a:rPr lang="en-US" sz="1400" u="none" strike="noStrike" dirty="0">
                          <a:effectLst/>
                          <a:latin typeface="Arial" panose="020B0604020202020204" pitchFamily="34" charset="0"/>
                          <a:cs typeface="Arial" panose="020B0604020202020204" pitchFamily="34" charset="0"/>
                        </a:rPr>
                        <a:t>Mexicali al 2012-2013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1.088</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0.008</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134.6983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3.2</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r>
              <a:tr h="242723">
                <a:tc>
                  <a:txBody>
                    <a:bodyPr/>
                    <a:lstStyle/>
                    <a:p>
                      <a:pPr algn="l" fontAlgn="b"/>
                      <a:r>
                        <a:rPr lang="en-US" sz="1400" u="none" strike="noStrike" dirty="0">
                          <a:effectLst/>
                          <a:latin typeface="Arial" panose="020B0604020202020204" pitchFamily="34" charset="0"/>
                          <a:cs typeface="Arial" panose="020B0604020202020204" pitchFamily="34" charset="0"/>
                        </a:rPr>
                        <a:t>Mexicali al 2013-14</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1.0811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0.008</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135.1341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3.2</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r>
              <a:tr h="242723">
                <a:tc>
                  <a:txBody>
                    <a:bodyPr/>
                    <a:lstStyle/>
                    <a:p>
                      <a:pPr algn="l"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r>
              <a:tr h="242723">
                <a:tc>
                  <a:txBody>
                    <a:bodyPr/>
                    <a:lstStyle/>
                    <a:p>
                      <a:pPr algn="l" fontAlgn="b"/>
                      <a:r>
                        <a:rPr lang="en-US" sz="1400" u="none" strike="noStrike" dirty="0">
                          <a:effectLst/>
                          <a:latin typeface="Arial" panose="020B0604020202020204" pitchFamily="34" charset="0"/>
                          <a:cs typeface="Arial" panose="020B0604020202020204" pitchFamily="34" charset="0"/>
                        </a:rPr>
                        <a:t>Mexicali al 2012-2013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1.088</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0.010</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134.6983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4.2</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r>
              <a:tr h="242723">
                <a:tc>
                  <a:txBody>
                    <a:bodyPr/>
                    <a:lstStyle/>
                    <a:p>
                      <a:pPr algn="l" fontAlgn="b"/>
                      <a:r>
                        <a:rPr lang="en-US" sz="1400" u="none" strike="noStrike" dirty="0">
                          <a:effectLst/>
                          <a:latin typeface="Arial" panose="020B0604020202020204" pitchFamily="34" charset="0"/>
                          <a:cs typeface="Arial" panose="020B0604020202020204" pitchFamily="34" charset="0"/>
                        </a:rPr>
                        <a:t>Mexicali al 2013-14</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1.0811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0.01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135.1341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4.2</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r>
              <a:tr h="242723">
                <a:tc>
                  <a:txBody>
                    <a:bodyPr/>
                    <a:lstStyle/>
                    <a:p>
                      <a:pPr algn="l"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r>
              <a:tr h="242723">
                <a:tc>
                  <a:txBody>
                    <a:bodyPr/>
                    <a:lstStyle/>
                    <a:p>
                      <a:pPr algn="l" fontAlgn="b"/>
                      <a:r>
                        <a:rPr lang="en-US" sz="1400" u="none" strike="noStrike" dirty="0">
                          <a:effectLst/>
                          <a:latin typeface="Arial" panose="020B0604020202020204" pitchFamily="34" charset="0"/>
                          <a:cs typeface="Arial" panose="020B0604020202020204" pitchFamily="34" charset="0"/>
                        </a:rPr>
                        <a:t>Mexicali al 2012-2013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1.088</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0.012</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134.6983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5.5</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r>
              <a:tr h="242723">
                <a:tc>
                  <a:txBody>
                    <a:bodyPr/>
                    <a:lstStyle/>
                    <a:p>
                      <a:pPr algn="l" fontAlgn="b"/>
                      <a:r>
                        <a:rPr lang="en-US" sz="1400" u="none" strike="noStrike" dirty="0">
                          <a:effectLst/>
                          <a:latin typeface="Arial" panose="020B0604020202020204" pitchFamily="34" charset="0"/>
                          <a:cs typeface="Arial" panose="020B0604020202020204" pitchFamily="34" charset="0"/>
                        </a:rPr>
                        <a:t>Mexicali al 2013-14</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1.0811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0.012</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135.1341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5.5</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r>
              <a:tr h="242723">
                <a:tc>
                  <a:txBody>
                    <a:bodyPr/>
                    <a:lstStyle/>
                    <a:p>
                      <a:pPr algn="l"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r>
              <a:tr h="242723">
                <a:tc>
                  <a:txBody>
                    <a:bodyPr/>
                    <a:lstStyle/>
                    <a:p>
                      <a:pPr algn="l" fontAlgn="b"/>
                      <a:r>
                        <a:rPr lang="en-US" sz="1400" u="none" strike="noStrike" dirty="0">
                          <a:effectLst/>
                          <a:latin typeface="Arial" panose="020B0604020202020204" pitchFamily="34" charset="0"/>
                          <a:cs typeface="Arial" panose="020B0604020202020204" pitchFamily="34" charset="0"/>
                        </a:rPr>
                        <a:t>Mexicali al 2012-2013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1.088</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0.014</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134.6983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7.2</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r>
              <a:tr h="242723">
                <a:tc>
                  <a:txBody>
                    <a:bodyPr/>
                    <a:lstStyle/>
                    <a:p>
                      <a:pPr algn="l" fontAlgn="b"/>
                      <a:r>
                        <a:rPr lang="en-US" sz="1400" u="none" strike="noStrike" dirty="0">
                          <a:effectLst/>
                          <a:latin typeface="Arial" panose="020B0604020202020204" pitchFamily="34" charset="0"/>
                          <a:cs typeface="Arial" panose="020B0604020202020204" pitchFamily="34" charset="0"/>
                        </a:rPr>
                        <a:t>Mexicali al 2013-14</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1.0811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0.014</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135.1341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7.2</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r>
              <a:tr h="242723">
                <a:tc>
                  <a:txBody>
                    <a:bodyPr/>
                    <a:lstStyle/>
                    <a:p>
                      <a:pPr algn="l"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c>
                  <a:txBody>
                    <a:bodyPr/>
                    <a:lstStyle/>
                    <a:p>
                      <a:pPr algn="r"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noFill/>
                  </a:tcPr>
                </a:tc>
              </a:tr>
              <a:tr h="242723">
                <a:tc>
                  <a:txBody>
                    <a:bodyPr/>
                    <a:lstStyle/>
                    <a:p>
                      <a:pPr algn="l" fontAlgn="b"/>
                      <a:r>
                        <a:rPr lang="en-US" sz="1400" u="none" strike="noStrike" dirty="0">
                          <a:effectLst/>
                          <a:latin typeface="Arial" panose="020B0604020202020204" pitchFamily="34" charset="0"/>
                          <a:cs typeface="Arial" panose="020B0604020202020204" pitchFamily="34" charset="0"/>
                        </a:rPr>
                        <a:t>Mexicali al 2012-2013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1.088</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0.016</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134.6983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9.4</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chemeClr val="accent6"/>
                    </a:solidFill>
                  </a:tcPr>
                </a:tc>
              </a:tr>
              <a:tr h="242723">
                <a:tc>
                  <a:txBody>
                    <a:bodyPr/>
                    <a:lstStyle/>
                    <a:p>
                      <a:pPr algn="l" fontAlgn="b"/>
                      <a:r>
                        <a:rPr lang="en-US" sz="1400" u="none" strike="noStrike" dirty="0">
                          <a:effectLst/>
                          <a:latin typeface="Arial" panose="020B0604020202020204" pitchFamily="34" charset="0"/>
                          <a:cs typeface="Arial" panose="020B0604020202020204" pitchFamily="34" charset="0"/>
                        </a:rPr>
                        <a:t>Mexicali al 2013-14</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1.0811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0.016</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135.1341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9.4</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8768" marR="8768" marT="8768" marB="0" anchor="b">
                    <a:solidFill>
                      <a:srgbClr val="00B050"/>
                    </a:solidFill>
                  </a:tcPr>
                </a:tc>
              </a:tr>
            </a:tbl>
          </a:graphicData>
        </a:graphic>
      </p:graphicFrame>
    </p:spTree>
    <p:extLst>
      <p:ext uri="{BB962C8B-B14F-4D97-AF65-F5344CB8AC3E}">
        <p14:creationId xmlns="" xmlns:p14="http://schemas.microsoft.com/office/powerpoint/2010/main" val="26180074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00094" y="116632"/>
            <a:ext cx="6729123" cy="1077218"/>
          </a:xfrm>
          <a:prstGeom prst="rect">
            <a:avLst/>
          </a:prstGeom>
          <a:noFill/>
        </p:spPr>
        <p:txBody>
          <a:bodyPr wrap="square" rtlCol="0">
            <a:spAutoFit/>
          </a:bodyPr>
          <a:lstStyle/>
          <a:p>
            <a:pPr algn="ctr"/>
            <a:r>
              <a:rPr lang="en-US" sz="3200" dirty="0" smtClean="0">
                <a:latin typeface="Arial" pitchFamily="34" charset="0"/>
                <a:cs typeface="Arial" pitchFamily="34" charset="0"/>
              </a:rPr>
              <a:t>Validation Experiments</a:t>
            </a:r>
          </a:p>
          <a:p>
            <a:pPr algn="ctr"/>
            <a:r>
              <a:rPr lang="en-US" sz="3200" dirty="0" smtClean="0">
                <a:latin typeface="Arial" pitchFamily="34" charset="0"/>
                <a:cs typeface="Arial" pitchFamily="34" charset="0"/>
              </a:rPr>
              <a:t>2011-2012</a:t>
            </a:r>
            <a:endParaRPr lang="en-US" sz="3200" dirty="0">
              <a:latin typeface="Arial" pitchFamily="34" charset="0"/>
              <a:cs typeface="Arial" pitchFamily="34" charset="0"/>
            </a:endParaRPr>
          </a:p>
        </p:txBody>
      </p:sp>
      <p:pic>
        <p:nvPicPr>
          <p:cNvPr id="921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9398" y="1276308"/>
            <a:ext cx="8748337" cy="4896544"/>
          </a:xfrm>
          <a:prstGeom prst="rect">
            <a:avLst/>
          </a:prstGeom>
          <a:noFill/>
          <a:ln>
            <a:noFill/>
          </a:ln>
          <a:effectLst/>
          <a:extLst/>
        </p:spPr>
      </p:pic>
      <p:sp>
        <p:nvSpPr>
          <p:cNvPr id="6" name="5 CuadroTexto"/>
          <p:cNvSpPr txBox="1"/>
          <p:nvPr/>
        </p:nvSpPr>
        <p:spPr>
          <a:xfrm>
            <a:off x="305422" y="6224982"/>
            <a:ext cx="8532313" cy="615553"/>
          </a:xfrm>
          <a:prstGeom prst="rect">
            <a:avLst/>
          </a:prstGeom>
          <a:noFill/>
        </p:spPr>
        <p:txBody>
          <a:bodyPr wrap="square" rtlCol="0">
            <a:spAutoFit/>
          </a:bodyPr>
          <a:lstStyle/>
          <a:p>
            <a:r>
              <a:rPr lang="en-US" dirty="0" smtClean="0"/>
              <a:t>ᵻ </a:t>
            </a:r>
            <a:r>
              <a:rPr lang="en-US" sz="1600" dirty="0" smtClean="0">
                <a:latin typeface="Arial" pitchFamily="34" charset="0"/>
                <a:cs typeface="Arial" pitchFamily="34" charset="0"/>
              </a:rPr>
              <a:t>Different letters within the same row indicate significant differences, according with the </a:t>
            </a:r>
            <a:r>
              <a:rPr lang="en-US" sz="1600" dirty="0" err="1" smtClean="0">
                <a:latin typeface="Arial" pitchFamily="34" charset="0"/>
                <a:cs typeface="Arial" pitchFamily="34" charset="0"/>
              </a:rPr>
              <a:t>Tukey</a:t>
            </a:r>
            <a:r>
              <a:rPr lang="en-US" sz="1600" dirty="0" smtClean="0">
                <a:latin typeface="Arial" pitchFamily="34" charset="0"/>
                <a:cs typeface="Arial" pitchFamily="34" charset="0"/>
              </a:rPr>
              <a:t> test (</a:t>
            </a:r>
            <a:r>
              <a:rPr lang="en-US" sz="1600" i="1" dirty="0" smtClean="0">
                <a:latin typeface="Arial" pitchFamily="34" charset="0"/>
                <a:cs typeface="Arial" pitchFamily="34" charset="0"/>
              </a:rPr>
              <a:t>P</a:t>
            </a:r>
            <a:r>
              <a:rPr lang="en-US" sz="1600" dirty="0" smtClean="0">
                <a:latin typeface="Arial" pitchFamily="34" charset="0"/>
                <a:cs typeface="Arial" pitchFamily="34" charset="0"/>
              </a:rPr>
              <a:t> ≤ 0.05). NS = Non significant (</a:t>
            </a:r>
            <a:r>
              <a:rPr lang="en-US" sz="1600" i="1" dirty="0" smtClean="0">
                <a:latin typeface="Arial" pitchFamily="34" charset="0"/>
                <a:cs typeface="Arial" pitchFamily="34" charset="0"/>
              </a:rPr>
              <a:t>P</a:t>
            </a:r>
            <a:r>
              <a:rPr lang="en-US" sz="1600" dirty="0" smtClean="0">
                <a:latin typeface="Arial" pitchFamily="34" charset="0"/>
                <a:cs typeface="Arial" pitchFamily="34" charset="0"/>
              </a:rPr>
              <a:t> &gt; 0.05) </a:t>
            </a:r>
            <a:endParaRPr lang="en-US" sz="1600" dirty="0">
              <a:latin typeface="Arial" pitchFamily="34" charset="0"/>
              <a:cs typeface="Arial" pitchFamily="34" charset="0"/>
            </a:endParaRPr>
          </a:p>
        </p:txBody>
      </p:sp>
      <p:sp>
        <p:nvSpPr>
          <p:cNvPr id="7" name="6 Rectángulo"/>
          <p:cNvSpPr/>
          <p:nvPr/>
        </p:nvSpPr>
        <p:spPr>
          <a:xfrm>
            <a:off x="789600" y="5507528"/>
            <a:ext cx="250390" cy="369332"/>
          </a:xfrm>
          <a:prstGeom prst="rect">
            <a:avLst/>
          </a:prstGeom>
        </p:spPr>
        <p:txBody>
          <a:bodyPr wrap="none">
            <a:spAutoFit/>
          </a:bodyPr>
          <a:lstStyle/>
          <a:p>
            <a:r>
              <a:rPr lang="es-MX" dirty="0" smtClean="0"/>
              <a:t>ᵻ</a:t>
            </a:r>
            <a:endParaRPr lang="es-MX" dirty="0"/>
          </a:p>
        </p:txBody>
      </p:sp>
      <p:sp>
        <p:nvSpPr>
          <p:cNvPr id="3" name="2 Elipse"/>
          <p:cNvSpPr/>
          <p:nvPr/>
        </p:nvSpPr>
        <p:spPr>
          <a:xfrm>
            <a:off x="4769918" y="5578682"/>
            <a:ext cx="504056"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Elipse"/>
          <p:cNvSpPr/>
          <p:nvPr/>
        </p:nvSpPr>
        <p:spPr>
          <a:xfrm>
            <a:off x="5472308" y="5569629"/>
            <a:ext cx="504056"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Elipse"/>
          <p:cNvSpPr/>
          <p:nvPr/>
        </p:nvSpPr>
        <p:spPr>
          <a:xfrm>
            <a:off x="6354094" y="5560992"/>
            <a:ext cx="504056"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Elipse"/>
          <p:cNvSpPr/>
          <p:nvPr/>
        </p:nvSpPr>
        <p:spPr>
          <a:xfrm>
            <a:off x="7506222" y="5560576"/>
            <a:ext cx="504056"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4049838" y="5965881"/>
            <a:ext cx="3393222" cy="369332"/>
          </a:xfrm>
          <a:prstGeom prst="rect">
            <a:avLst/>
          </a:prstGeom>
          <a:solidFill>
            <a:srgbClr val="92D050"/>
          </a:solidFill>
          <a:ln w="25400">
            <a:solidFill>
              <a:schemeClr val="tx1"/>
            </a:solidFill>
          </a:ln>
        </p:spPr>
        <p:txBody>
          <a:bodyPr wrap="square" rtlCol="0">
            <a:spAutoFit/>
          </a:bodyPr>
          <a:lstStyle/>
          <a:p>
            <a:pPr algn="ctr"/>
            <a:r>
              <a:rPr lang="en-US" smtClean="0"/>
              <a:t>Savings of about $ 100 USD/ha</a:t>
            </a:r>
            <a:endParaRPr lang="en-US"/>
          </a:p>
        </p:txBody>
      </p:sp>
      <p:pic>
        <p:nvPicPr>
          <p:cNvPr id="11" name="Picture 2" descr="http://t2.gstatic.com/images?q=tbn:ANd9GcSz5S6d2BHZH7zKo4dkgitu1E1v6scLuuYrv_KV5NMQRwoxkCAGPQ">
            <a:hlinkClick r:id="rId4"/>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2867" y="44624"/>
            <a:ext cx="643511"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descr="http://t2.gstatic.com/images?q=tbn:ANd9GcSz5S6d2BHZH7zKo4dkgitu1E1v6scLuuYrv_KV5NMQRwoxkCAGPQ">
            <a:hlinkClick r:id="rId4"/>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2865" y="44624"/>
            <a:ext cx="643514"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http://t3.gstatic.com/images?q=tbn:ANd9GcTr-BLel06Wwpt_2uWCJ9u7C25XO851kmvquo0d7jvHmMeC5Za3jA">
            <a:hlinkClick r:id="rId6"/>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605860" y="561696"/>
            <a:ext cx="1435924"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http://www.geoglam-crop-monitor.org/sites/default/files/CIMMYT.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8004456" y="44624"/>
            <a:ext cx="672000" cy="504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4 Flecha izquierda"/>
          <p:cNvSpPr/>
          <p:nvPr/>
        </p:nvSpPr>
        <p:spPr>
          <a:xfrm>
            <a:off x="3059832" y="3320780"/>
            <a:ext cx="360040" cy="216024"/>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17 Flecha izquierda"/>
          <p:cNvSpPr/>
          <p:nvPr/>
        </p:nvSpPr>
        <p:spPr>
          <a:xfrm>
            <a:off x="3074936" y="3598421"/>
            <a:ext cx="360040" cy="216024"/>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18 Flecha izquierda"/>
          <p:cNvSpPr/>
          <p:nvPr/>
        </p:nvSpPr>
        <p:spPr>
          <a:xfrm>
            <a:off x="3086575" y="5364163"/>
            <a:ext cx="360040" cy="216024"/>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19 Flecha izquierda"/>
          <p:cNvSpPr/>
          <p:nvPr/>
        </p:nvSpPr>
        <p:spPr>
          <a:xfrm>
            <a:off x="3078354" y="4851054"/>
            <a:ext cx="360040" cy="216024"/>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20 Flecha izquierda"/>
          <p:cNvSpPr/>
          <p:nvPr/>
        </p:nvSpPr>
        <p:spPr>
          <a:xfrm>
            <a:off x="3068469" y="4356051"/>
            <a:ext cx="360040" cy="216024"/>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54032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19" grpId="0" animBg="1"/>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00094" y="116632"/>
            <a:ext cx="6729123" cy="1077218"/>
          </a:xfrm>
          <a:prstGeom prst="rect">
            <a:avLst/>
          </a:prstGeom>
          <a:noFill/>
        </p:spPr>
        <p:txBody>
          <a:bodyPr wrap="square" rtlCol="0">
            <a:spAutoFit/>
          </a:bodyPr>
          <a:lstStyle/>
          <a:p>
            <a:pPr algn="ctr"/>
            <a:r>
              <a:rPr lang="en-US" sz="3200" dirty="0" smtClean="0">
                <a:latin typeface="Arial" pitchFamily="34" charset="0"/>
                <a:cs typeface="Arial" pitchFamily="34" charset="0"/>
              </a:rPr>
              <a:t>Validation Experiments</a:t>
            </a:r>
          </a:p>
          <a:p>
            <a:pPr algn="ctr"/>
            <a:r>
              <a:rPr lang="en-US" sz="3200" dirty="0" smtClean="0">
                <a:latin typeface="Arial" pitchFamily="34" charset="0"/>
                <a:cs typeface="Arial" pitchFamily="34" charset="0"/>
              </a:rPr>
              <a:t>2012-2013</a:t>
            </a:r>
            <a:endParaRPr lang="en-US" sz="3200" dirty="0">
              <a:latin typeface="Arial" pitchFamily="34" charset="0"/>
              <a:cs typeface="Arial" pitchFamily="34" charset="0"/>
            </a:endParaRPr>
          </a:p>
        </p:txBody>
      </p:sp>
      <p:sp>
        <p:nvSpPr>
          <p:cNvPr id="5" name="4 Rectángulo"/>
          <p:cNvSpPr/>
          <p:nvPr/>
        </p:nvSpPr>
        <p:spPr>
          <a:xfrm>
            <a:off x="789600" y="5507528"/>
            <a:ext cx="250390" cy="369332"/>
          </a:xfrm>
          <a:prstGeom prst="rect">
            <a:avLst/>
          </a:prstGeom>
        </p:spPr>
        <p:txBody>
          <a:bodyPr wrap="none">
            <a:spAutoFit/>
          </a:bodyPr>
          <a:lstStyle/>
          <a:p>
            <a:r>
              <a:rPr lang="es-MX" dirty="0" smtClean="0"/>
              <a:t>ᵻ</a:t>
            </a:r>
            <a:endParaRPr lang="es-MX" dirty="0"/>
          </a:p>
        </p:txBody>
      </p:sp>
      <p:pic>
        <p:nvPicPr>
          <p:cNvPr id="11"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7" y="44624"/>
            <a:ext cx="643511" cy="900000"/>
          </a:xfrm>
          <a:prstGeom prst="rect">
            <a:avLst/>
          </a:prstGeom>
          <a:noFill/>
          <a:extLst>
            <a:ext uri="{909E8E84-426E-40DD-AFC4-6F175D3DCCD1}">
              <a14:hiddenFill xmlns="" xmlns:a14="http://schemas.microsoft.com/office/drawing/2010/main">
                <a:solidFill>
                  <a:srgbClr val="FFFFFF"/>
                </a:solidFill>
              </a14:hiddenFill>
            </a:ext>
          </a:extLst>
        </p:spPr>
      </p:pic>
      <p:sp>
        <p:nvSpPr>
          <p:cNvPr id="46" name="45 CuadroTexto"/>
          <p:cNvSpPr txBox="1"/>
          <p:nvPr/>
        </p:nvSpPr>
        <p:spPr>
          <a:xfrm>
            <a:off x="208114" y="1412776"/>
            <a:ext cx="8712968" cy="4801314"/>
          </a:xfrm>
          <a:prstGeom prst="rect">
            <a:avLst/>
          </a:prstGeom>
          <a:noFill/>
        </p:spPr>
        <p:txBody>
          <a:bodyPr wrap="square" rtlCol="0">
            <a:spAutoFit/>
          </a:bodyPr>
          <a:lstStyle/>
          <a:p>
            <a:pPr marL="342900" lvl="0" indent="-342900" algn="just">
              <a:buSzPct val="300000"/>
              <a:buBlip>
                <a:blip r:embed="rId5"/>
              </a:buBlip>
            </a:pPr>
            <a:r>
              <a:rPr lang="en-US" sz="2400" dirty="0" smtClean="0">
                <a:latin typeface="Arial" pitchFamily="34" charset="0"/>
                <a:cs typeface="Arial" pitchFamily="34" charset="0"/>
              </a:rPr>
              <a:t>A highly significant </a:t>
            </a:r>
            <a:r>
              <a:rPr lang="en-US" sz="2400" dirty="0">
                <a:latin typeface="Arial" pitchFamily="34" charset="0"/>
                <a:cs typeface="Arial" pitchFamily="34" charset="0"/>
              </a:rPr>
              <a:t>difference </a:t>
            </a:r>
            <a:r>
              <a:rPr lang="en-US" sz="2400" dirty="0" smtClean="0">
                <a:latin typeface="Arial" pitchFamily="34" charset="0"/>
                <a:cs typeface="Arial" pitchFamily="34" charset="0"/>
              </a:rPr>
              <a:t>was found between farmer´s practice and the sensor based fertilization </a:t>
            </a:r>
            <a:r>
              <a:rPr lang="en-US" sz="2400" dirty="0">
                <a:latin typeface="Arial" pitchFamily="34" charset="0"/>
                <a:cs typeface="Arial" pitchFamily="34" charset="0"/>
              </a:rPr>
              <a:t>(</a:t>
            </a:r>
            <a:r>
              <a:rPr lang="en-US" sz="2400" i="1" dirty="0">
                <a:latin typeface="Arial" pitchFamily="34" charset="0"/>
                <a:cs typeface="Arial" pitchFamily="34" charset="0"/>
              </a:rPr>
              <a:t>P</a:t>
            </a:r>
            <a:r>
              <a:rPr lang="en-US" sz="2400" dirty="0">
                <a:latin typeface="Arial" pitchFamily="34" charset="0"/>
                <a:cs typeface="Arial" pitchFamily="34" charset="0"/>
              </a:rPr>
              <a:t> &lt; 0.0001). </a:t>
            </a:r>
            <a:r>
              <a:rPr lang="en-US" sz="2400" dirty="0" smtClean="0">
                <a:latin typeface="Arial" pitchFamily="34" charset="0"/>
                <a:cs typeface="Arial" pitchFamily="34" charset="0"/>
              </a:rPr>
              <a:t>The mean rate used by farmers was </a:t>
            </a:r>
            <a:r>
              <a:rPr lang="en-US" sz="2400" b="1" dirty="0" smtClean="0">
                <a:latin typeface="Arial" pitchFamily="34" charset="0"/>
                <a:cs typeface="Arial" pitchFamily="34" charset="0"/>
              </a:rPr>
              <a:t>301</a:t>
            </a:r>
            <a:r>
              <a:rPr lang="en-US" sz="2400" dirty="0" smtClean="0">
                <a:latin typeface="Arial" pitchFamily="34" charset="0"/>
                <a:cs typeface="Arial" pitchFamily="34" charset="0"/>
              </a:rPr>
              <a:t> kg N ha</a:t>
            </a:r>
            <a:r>
              <a:rPr lang="en-US" sz="2400" baseline="30000" dirty="0" smtClean="0">
                <a:latin typeface="Arial" pitchFamily="34" charset="0"/>
                <a:cs typeface="Arial" pitchFamily="34" charset="0"/>
              </a:rPr>
              <a:t>-1</a:t>
            </a:r>
            <a:r>
              <a:rPr lang="en-US" sz="2400" dirty="0" smtClean="0">
                <a:latin typeface="Arial" pitchFamily="34" charset="0"/>
                <a:cs typeface="Arial" pitchFamily="34" charset="0"/>
              </a:rPr>
              <a:t>; while with the sensor was </a:t>
            </a:r>
            <a:r>
              <a:rPr lang="en-US" sz="2400" b="1" dirty="0" smtClean="0">
                <a:latin typeface="Arial" pitchFamily="34" charset="0"/>
                <a:cs typeface="Arial" pitchFamily="34" charset="0"/>
              </a:rPr>
              <a:t>234 </a:t>
            </a:r>
            <a:r>
              <a:rPr lang="en-US" sz="2400" dirty="0" smtClean="0">
                <a:latin typeface="Arial" pitchFamily="34" charset="0"/>
                <a:cs typeface="Arial" pitchFamily="34" charset="0"/>
              </a:rPr>
              <a:t>kg </a:t>
            </a:r>
            <a:r>
              <a:rPr lang="en-US" sz="2400" dirty="0">
                <a:latin typeface="Arial" pitchFamily="34" charset="0"/>
                <a:cs typeface="Arial" pitchFamily="34" charset="0"/>
              </a:rPr>
              <a:t>N ha</a:t>
            </a:r>
            <a:r>
              <a:rPr lang="en-US" sz="2400" baseline="30000" dirty="0">
                <a:latin typeface="Arial" pitchFamily="34" charset="0"/>
                <a:cs typeface="Arial" pitchFamily="34" charset="0"/>
              </a:rPr>
              <a:t>-1</a:t>
            </a:r>
            <a:r>
              <a:rPr lang="en-US" sz="2400" dirty="0" smtClean="0">
                <a:latin typeface="Arial" pitchFamily="34" charset="0"/>
                <a:cs typeface="Arial" pitchFamily="34" charset="0"/>
              </a:rPr>
              <a:t>; resulting a in a difference of </a:t>
            </a:r>
            <a:r>
              <a:rPr lang="en-US" sz="2400" b="1" dirty="0" smtClean="0">
                <a:solidFill>
                  <a:srgbClr val="C00000"/>
                </a:solidFill>
                <a:latin typeface="Arial" pitchFamily="34" charset="0"/>
                <a:cs typeface="Arial" pitchFamily="34" charset="0"/>
              </a:rPr>
              <a:t>67 kg de </a:t>
            </a:r>
            <a:r>
              <a:rPr lang="en-US" sz="2400" b="1" dirty="0">
                <a:solidFill>
                  <a:srgbClr val="C00000"/>
                </a:solidFill>
                <a:latin typeface="Arial" pitchFamily="34" charset="0"/>
                <a:cs typeface="Arial" pitchFamily="34" charset="0"/>
              </a:rPr>
              <a:t>N ha</a:t>
            </a:r>
            <a:r>
              <a:rPr lang="en-US" sz="2400" b="1" baseline="30000" dirty="0">
                <a:solidFill>
                  <a:srgbClr val="C00000"/>
                </a:solidFill>
                <a:latin typeface="Arial" pitchFamily="34" charset="0"/>
                <a:cs typeface="Arial" pitchFamily="34" charset="0"/>
              </a:rPr>
              <a:t>-1</a:t>
            </a:r>
            <a:r>
              <a:rPr lang="en-US" sz="2400" dirty="0" smtClean="0">
                <a:latin typeface="Arial" pitchFamily="34" charset="0"/>
                <a:cs typeface="Arial" pitchFamily="34" charset="0"/>
              </a:rPr>
              <a:t>. Furthermore, farmers not participating in SBT applied </a:t>
            </a:r>
            <a:r>
              <a:rPr lang="en-US" sz="2400" b="1" dirty="0" smtClean="0">
                <a:latin typeface="Arial" pitchFamily="34" charset="0"/>
                <a:cs typeface="Arial" pitchFamily="34" charset="0"/>
              </a:rPr>
              <a:t>313-320</a:t>
            </a:r>
            <a:r>
              <a:rPr lang="en-US" sz="2400" dirty="0" smtClean="0">
                <a:latin typeface="Arial" pitchFamily="34" charset="0"/>
                <a:cs typeface="Arial" pitchFamily="34" charset="0"/>
              </a:rPr>
              <a:t> Kg de </a:t>
            </a:r>
            <a:r>
              <a:rPr lang="en-US" sz="2400" dirty="0">
                <a:latin typeface="Arial" pitchFamily="34" charset="0"/>
                <a:cs typeface="Arial" pitchFamily="34" charset="0"/>
              </a:rPr>
              <a:t>N ha</a:t>
            </a:r>
            <a:r>
              <a:rPr lang="en-US" sz="2400" baseline="30000" dirty="0">
                <a:latin typeface="Arial" pitchFamily="34" charset="0"/>
                <a:cs typeface="Arial" pitchFamily="34" charset="0"/>
              </a:rPr>
              <a:t>-1</a:t>
            </a:r>
            <a:r>
              <a:rPr lang="en-US" sz="2400" dirty="0" smtClean="0">
                <a:latin typeface="Arial" pitchFamily="34" charset="0"/>
                <a:cs typeface="Arial" pitchFamily="34" charset="0"/>
              </a:rPr>
              <a:t>, in which case the difference would be of about </a:t>
            </a:r>
            <a:r>
              <a:rPr lang="en-US" sz="2400" b="1" dirty="0" smtClean="0">
                <a:solidFill>
                  <a:srgbClr val="C00000"/>
                </a:solidFill>
                <a:latin typeface="Arial" pitchFamily="34" charset="0"/>
                <a:cs typeface="Arial" pitchFamily="34" charset="0"/>
              </a:rPr>
              <a:t>80 kg de </a:t>
            </a:r>
            <a:r>
              <a:rPr lang="en-US" sz="2400" b="1" dirty="0">
                <a:solidFill>
                  <a:srgbClr val="C00000"/>
                </a:solidFill>
                <a:latin typeface="Arial" pitchFamily="34" charset="0"/>
                <a:cs typeface="Arial" pitchFamily="34" charset="0"/>
              </a:rPr>
              <a:t>N ha</a:t>
            </a:r>
            <a:r>
              <a:rPr lang="en-US" sz="2400" b="1" baseline="30000" dirty="0">
                <a:solidFill>
                  <a:srgbClr val="C00000"/>
                </a:solidFill>
                <a:latin typeface="Arial" pitchFamily="34" charset="0"/>
                <a:cs typeface="Arial" pitchFamily="34" charset="0"/>
              </a:rPr>
              <a:t>-1</a:t>
            </a:r>
            <a:r>
              <a:rPr lang="en-US" sz="2400" dirty="0" smtClean="0">
                <a:latin typeface="Arial" pitchFamily="34" charset="0"/>
                <a:cs typeface="Arial" pitchFamily="34" charset="0"/>
              </a:rPr>
              <a:t>.</a:t>
            </a:r>
          </a:p>
          <a:p>
            <a:pPr marL="342900" lvl="0" indent="-342900" algn="just">
              <a:buSzPct val="300000"/>
              <a:buBlip>
                <a:blip r:embed="rId5"/>
              </a:buBlip>
            </a:pPr>
            <a:endParaRPr lang="en-US" sz="2400" dirty="0" smtClean="0">
              <a:latin typeface="Arial" pitchFamily="34" charset="0"/>
              <a:cs typeface="Arial" pitchFamily="34" charset="0"/>
            </a:endParaRPr>
          </a:p>
          <a:p>
            <a:pPr marL="342900" indent="-342900" algn="just">
              <a:buSzPct val="300000"/>
              <a:buBlip>
                <a:blip r:embed="rId5"/>
              </a:buBlip>
            </a:pPr>
            <a:r>
              <a:rPr lang="en-US" sz="2400" dirty="0" smtClean="0">
                <a:latin typeface="Arial" pitchFamily="34" charset="0"/>
                <a:cs typeface="Arial" pitchFamily="34" charset="0"/>
              </a:rPr>
              <a:t>No difference in yield was found between the two </a:t>
            </a:r>
            <a:r>
              <a:rPr lang="en-US" sz="2400" dirty="0">
                <a:latin typeface="Arial" pitchFamily="34" charset="0"/>
                <a:cs typeface="Arial" pitchFamily="34" charset="0"/>
              </a:rPr>
              <a:t>fertilizer </a:t>
            </a:r>
            <a:r>
              <a:rPr lang="en-US" sz="2400" dirty="0" smtClean="0">
                <a:latin typeface="Arial" pitchFamily="34" charset="0"/>
                <a:cs typeface="Arial" pitchFamily="34" charset="0"/>
              </a:rPr>
              <a:t>rates </a:t>
            </a:r>
            <a:r>
              <a:rPr lang="en-US" sz="2400" dirty="0">
                <a:latin typeface="Arial" pitchFamily="34" charset="0"/>
                <a:cs typeface="Arial" pitchFamily="34" charset="0"/>
              </a:rPr>
              <a:t>(</a:t>
            </a:r>
            <a:r>
              <a:rPr lang="en-US" sz="2400" i="1" dirty="0">
                <a:latin typeface="Arial" pitchFamily="34" charset="0"/>
                <a:cs typeface="Arial" pitchFamily="34" charset="0"/>
              </a:rPr>
              <a:t>P</a:t>
            </a:r>
            <a:r>
              <a:rPr lang="en-US" sz="2400" dirty="0">
                <a:latin typeface="Arial" pitchFamily="34" charset="0"/>
                <a:cs typeface="Arial" pitchFamily="34" charset="0"/>
              </a:rPr>
              <a:t> = 0.8387). </a:t>
            </a:r>
            <a:r>
              <a:rPr lang="en-US" sz="2400" dirty="0" smtClean="0">
                <a:latin typeface="Arial" pitchFamily="34" charset="0"/>
                <a:cs typeface="Arial" pitchFamily="34" charset="0"/>
              </a:rPr>
              <a:t>Following the farmer´s practice a yield of </a:t>
            </a:r>
            <a:r>
              <a:rPr lang="en-US" sz="2400" b="1" dirty="0" smtClean="0">
                <a:latin typeface="Arial" pitchFamily="34" charset="0"/>
                <a:cs typeface="Arial" pitchFamily="34" charset="0"/>
              </a:rPr>
              <a:t>6.14 </a:t>
            </a:r>
            <a:r>
              <a:rPr lang="en-US" sz="2400" dirty="0" smtClean="0">
                <a:latin typeface="Arial" pitchFamily="34" charset="0"/>
                <a:cs typeface="Arial" pitchFamily="34" charset="0"/>
              </a:rPr>
              <a:t>Mg ha</a:t>
            </a:r>
            <a:r>
              <a:rPr lang="en-US" sz="2400" baseline="30000" dirty="0" smtClean="0">
                <a:latin typeface="Arial" pitchFamily="34" charset="0"/>
                <a:cs typeface="Arial" pitchFamily="34" charset="0"/>
              </a:rPr>
              <a:t>-1</a:t>
            </a:r>
            <a:r>
              <a:rPr lang="en-US" sz="2400" dirty="0" smtClean="0">
                <a:latin typeface="Arial" pitchFamily="34" charset="0"/>
                <a:cs typeface="Arial" pitchFamily="34" charset="0"/>
              </a:rPr>
              <a:t> was recorded; while following the sensor recommendation, a yield of </a:t>
            </a:r>
            <a:r>
              <a:rPr lang="en-US" sz="2400" b="1" dirty="0" smtClean="0">
                <a:latin typeface="Arial" pitchFamily="34" charset="0"/>
                <a:cs typeface="Arial" pitchFamily="34" charset="0"/>
              </a:rPr>
              <a:t>6.07 </a:t>
            </a:r>
            <a:r>
              <a:rPr lang="en-US" sz="2400" dirty="0" smtClean="0">
                <a:latin typeface="Arial" pitchFamily="34" charset="0"/>
                <a:cs typeface="Arial" pitchFamily="34" charset="0"/>
              </a:rPr>
              <a:t>Mg ha</a:t>
            </a:r>
            <a:r>
              <a:rPr lang="en-US" sz="2400" baseline="30000" dirty="0" smtClean="0">
                <a:latin typeface="Arial" pitchFamily="34" charset="0"/>
                <a:cs typeface="Arial" pitchFamily="34" charset="0"/>
              </a:rPr>
              <a:t>-1</a:t>
            </a:r>
            <a:r>
              <a:rPr lang="en-US" sz="2400" b="1" dirty="0" smtClean="0">
                <a:latin typeface="Arial" pitchFamily="34" charset="0"/>
                <a:cs typeface="Arial" pitchFamily="34" charset="0"/>
              </a:rPr>
              <a:t> </a:t>
            </a:r>
            <a:r>
              <a:rPr lang="en-US" sz="2400" dirty="0" smtClean="0">
                <a:latin typeface="Arial" pitchFamily="34" charset="0"/>
                <a:cs typeface="Arial" pitchFamily="34" charset="0"/>
              </a:rPr>
              <a:t>was recorded.</a:t>
            </a:r>
          </a:p>
          <a:p>
            <a:pPr marL="342900" lvl="0" indent="-342900" algn="just">
              <a:buSzPct val="300000"/>
              <a:buBlip>
                <a:blip r:embed="rId5"/>
              </a:buBlip>
            </a:pPr>
            <a:endParaRPr lang="en-US" dirty="0"/>
          </a:p>
        </p:txBody>
      </p:sp>
      <p:pic>
        <p:nvPicPr>
          <p:cNvPr id="7"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5" y="44624"/>
            <a:ext cx="643514"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http://t3.gstatic.com/images?q=tbn:ANd9GcTr-BLel06Wwpt_2uWCJ9u7C25XO851kmvquo0d7jvHmMeC5Za3jA">
            <a:hlinkClick r:id="rId6"/>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605860" y="561696"/>
            <a:ext cx="1435924"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http://www.geoglam-crop-monitor.org/sites/default/files/CIMMYT.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8004456" y="44624"/>
            <a:ext cx="672000" cy="504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952061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00094" y="116632"/>
            <a:ext cx="6729123" cy="1077218"/>
          </a:xfrm>
          <a:prstGeom prst="rect">
            <a:avLst/>
          </a:prstGeom>
          <a:noFill/>
        </p:spPr>
        <p:txBody>
          <a:bodyPr wrap="square" rtlCol="0">
            <a:spAutoFit/>
          </a:bodyPr>
          <a:lstStyle/>
          <a:p>
            <a:pPr algn="ctr"/>
            <a:r>
              <a:rPr lang="en-US" sz="3200" dirty="0" smtClean="0">
                <a:latin typeface="Arial" pitchFamily="34" charset="0"/>
                <a:cs typeface="Arial" pitchFamily="34" charset="0"/>
              </a:rPr>
              <a:t>Technology Transfer Process</a:t>
            </a:r>
          </a:p>
          <a:p>
            <a:pPr algn="ctr"/>
            <a:r>
              <a:rPr lang="en-US" sz="3200" dirty="0" smtClean="0">
                <a:latin typeface="Arial" pitchFamily="34" charset="0"/>
                <a:cs typeface="Arial" pitchFamily="34" charset="0"/>
              </a:rPr>
              <a:t>2013-2014</a:t>
            </a:r>
            <a:endParaRPr lang="en-US" sz="3200" dirty="0">
              <a:latin typeface="Arial" pitchFamily="34" charset="0"/>
              <a:cs typeface="Arial" pitchFamily="34" charset="0"/>
            </a:endParaRPr>
          </a:p>
        </p:txBody>
      </p:sp>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54125" y="1356072"/>
            <a:ext cx="6635750" cy="4521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2 Elipse"/>
          <p:cNvSpPr/>
          <p:nvPr/>
        </p:nvSpPr>
        <p:spPr>
          <a:xfrm>
            <a:off x="2771800" y="4365104"/>
            <a:ext cx="1008112" cy="7920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5" y="44624"/>
            <a:ext cx="643514"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http://t3.gstatic.com/images?q=tbn:ANd9GcTr-BLel06Wwpt_2uWCJ9u7C25XO851kmvquo0d7jvHmMeC5Za3jA">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605860" y="561696"/>
            <a:ext cx="1435924"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http://www.geoglam-crop-monitor.org/sites/default/files/CIMMYT.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004456" y="44624"/>
            <a:ext cx="672000" cy="504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6269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620688"/>
            <a:ext cx="8208912" cy="1323439"/>
          </a:xfrm>
          <a:prstGeom prst="rect">
            <a:avLst/>
          </a:prstGeom>
          <a:noFill/>
        </p:spPr>
        <p:txBody>
          <a:bodyPr wrap="square" rtlCol="0">
            <a:spAutoFit/>
          </a:bodyPr>
          <a:lstStyle/>
          <a:p>
            <a:pPr marL="342900" indent="-342900" algn="just">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In 2013-14, more than 5,200 ha (on 314  commercial fields) applied the sensor based fertilizer recommendation*. </a:t>
            </a:r>
            <a:r>
              <a:rPr lang="en-US" sz="2000" b="1" dirty="0" smtClean="0">
                <a:solidFill>
                  <a:srgbClr val="C00000"/>
                </a:solidFill>
                <a:latin typeface="Arial" panose="020B0604020202020204" pitchFamily="34" charset="0"/>
                <a:cs typeface="Arial" panose="020B0604020202020204" pitchFamily="34" charset="0"/>
              </a:rPr>
              <a:t>The mean N rate APPLIED was 260 kg/ha (*from 245 </a:t>
            </a:r>
            <a:r>
              <a:rPr lang="en-US" sz="2000" b="1" dirty="0">
                <a:solidFill>
                  <a:srgbClr val="C00000"/>
                </a:solidFill>
                <a:latin typeface="Arial" panose="020B0604020202020204" pitchFamily="34" charset="0"/>
                <a:cs typeface="Arial" panose="020B0604020202020204" pitchFamily="34" charset="0"/>
              </a:rPr>
              <a:t>kg/ha RECOMMENDED</a:t>
            </a:r>
            <a:r>
              <a:rPr lang="en-US" sz="2000" b="1" dirty="0" smtClean="0">
                <a:solidFill>
                  <a:srgbClr val="C00000"/>
                </a:solidFill>
                <a:latin typeface="Arial" panose="020B0604020202020204" pitchFamily="34" charset="0"/>
                <a:cs typeface="Arial" panose="020B0604020202020204" pitchFamily="34" charset="0"/>
              </a:rPr>
              <a:t>) and mean yield was 6.6 ton/ha (15 </a:t>
            </a:r>
            <a:r>
              <a:rPr lang="en-US" sz="2000" b="1" dirty="0" err="1" smtClean="0">
                <a:solidFill>
                  <a:srgbClr val="C00000"/>
                </a:solidFill>
                <a:latin typeface="Arial" panose="020B0604020202020204" pitchFamily="34" charset="0"/>
                <a:cs typeface="Arial" panose="020B0604020202020204" pitchFamily="34" charset="0"/>
              </a:rPr>
              <a:t>aditional</a:t>
            </a:r>
            <a:r>
              <a:rPr lang="en-US" sz="2000" b="1" dirty="0" smtClean="0">
                <a:solidFill>
                  <a:srgbClr val="C00000"/>
                </a:solidFill>
                <a:latin typeface="Arial" panose="020B0604020202020204" pitchFamily="34" charset="0"/>
                <a:cs typeface="Arial" panose="020B0604020202020204" pitchFamily="34" charset="0"/>
              </a:rPr>
              <a:t> units for peace of mind).</a:t>
            </a:r>
            <a:endParaRPr lang="en-US" dirty="0"/>
          </a:p>
        </p:txBody>
      </p:sp>
      <p:sp>
        <p:nvSpPr>
          <p:cNvPr id="3" name="2 CuadroTexto"/>
          <p:cNvSpPr txBox="1"/>
          <p:nvPr/>
        </p:nvSpPr>
        <p:spPr>
          <a:xfrm>
            <a:off x="467544" y="1961545"/>
            <a:ext cx="8208912" cy="1323439"/>
          </a:xfrm>
          <a:prstGeom prst="rect">
            <a:avLst/>
          </a:prstGeom>
          <a:noFill/>
        </p:spPr>
        <p:txBody>
          <a:bodyPr wrap="square" rtlCol="0">
            <a:spAutoFit/>
          </a:bodyPr>
          <a:lstStyle/>
          <a:p>
            <a:pPr marL="342900" indent="-342900" algn="just">
              <a:buFont typeface="Wingdings" panose="05000000000000000000" pitchFamily="2" charset="2"/>
              <a:buChar char="ü"/>
            </a:pPr>
            <a:r>
              <a:rPr lang="en-US" sz="2000" dirty="0">
                <a:latin typeface="Arial" panose="020B0604020202020204" pitchFamily="34" charset="0"/>
                <a:cs typeface="Arial" panose="020B0604020202020204" pitchFamily="34" charset="0"/>
              </a:rPr>
              <a:t>As a reference to assess the magnitude of the advantages of using the </a:t>
            </a:r>
            <a:r>
              <a:rPr lang="en-US" sz="2000" dirty="0" err="1">
                <a:latin typeface="Arial" panose="020B0604020202020204" pitchFamily="34" charset="0"/>
                <a:cs typeface="Arial" panose="020B0604020202020204" pitchFamily="34" charset="0"/>
              </a:rPr>
              <a:t>GrenSeeker</a:t>
            </a:r>
            <a:r>
              <a:rPr lang="en-US" sz="2000" dirty="0">
                <a:latin typeface="Arial" panose="020B0604020202020204" pitchFamily="34" charset="0"/>
                <a:cs typeface="Arial" panose="020B0604020202020204" pitchFamily="34" charset="0"/>
              </a:rPr>
              <a:t>™ technology in our region, consider that the mean yields by traditional fertilization have been </a:t>
            </a:r>
            <a:r>
              <a:rPr lang="en-US" sz="2000" b="1" dirty="0">
                <a:solidFill>
                  <a:srgbClr val="C00000"/>
                </a:solidFill>
                <a:latin typeface="Arial" panose="020B0604020202020204" pitchFamily="34" charset="0"/>
                <a:cs typeface="Arial" panose="020B0604020202020204" pitchFamily="34" charset="0"/>
              </a:rPr>
              <a:t>6.5 ton/ha, applying rates from 250 to 320 kg N/ha (or more</a:t>
            </a:r>
            <a:r>
              <a:rPr lang="en-US" sz="2000" b="1" dirty="0" smtClean="0">
                <a:solidFill>
                  <a:srgbClr val="C00000"/>
                </a:solidFill>
                <a:latin typeface="Arial" panose="020B0604020202020204" pitchFamily="34" charset="0"/>
                <a:cs typeface="Arial" panose="020B0604020202020204" pitchFamily="34" charset="0"/>
              </a:rPr>
              <a:t>!, as shown previously).</a:t>
            </a:r>
            <a:endParaRPr lang="en-US" sz="2000" b="1" dirty="0">
              <a:solidFill>
                <a:srgbClr val="C00000"/>
              </a:solidFill>
              <a:latin typeface="Arial" panose="020B0604020202020204" pitchFamily="34" charset="0"/>
              <a:cs typeface="Arial" panose="020B0604020202020204" pitchFamily="34" charset="0"/>
            </a:endParaRPr>
          </a:p>
        </p:txBody>
      </p:sp>
      <p:sp>
        <p:nvSpPr>
          <p:cNvPr id="4" name="3 CuadroTexto"/>
          <p:cNvSpPr txBox="1"/>
          <p:nvPr/>
        </p:nvSpPr>
        <p:spPr>
          <a:xfrm>
            <a:off x="458491" y="3329697"/>
            <a:ext cx="8208912" cy="1323439"/>
          </a:xfrm>
          <a:prstGeom prst="rect">
            <a:avLst/>
          </a:prstGeom>
          <a:noFill/>
        </p:spPr>
        <p:txBody>
          <a:bodyPr wrap="square" rtlCol="0">
            <a:spAutoFit/>
          </a:bodyPr>
          <a:lstStyle/>
          <a:p>
            <a:pPr marL="342900" indent="-342900" algn="just">
              <a:buFont typeface="Wingdings" panose="05000000000000000000" pitchFamily="2" charset="2"/>
              <a:buChar char="ü"/>
            </a:pPr>
            <a:r>
              <a:rPr lang="en-US" sz="2000" dirty="0">
                <a:latin typeface="Arial" panose="020B0604020202020204" pitchFamily="34" charset="0"/>
                <a:cs typeface="Arial" panose="020B0604020202020204" pitchFamily="34" charset="0"/>
              </a:rPr>
              <a:t>Thus, </a:t>
            </a:r>
            <a:r>
              <a:rPr lang="en-US" sz="2000" b="1" dirty="0">
                <a:solidFill>
                  <a:srgbClr val="C00000"/>
                </a:solidFill>
                <a:latin typeface="Arial" panose="020B0604020202020204" pitchFamily="34" charset="0"/>
                <a:cs typeface="Arial" panose="020B0604020202020204" pitchFamily="34" charset="0"/>
              </a:rPr>
              <a:t>yields using the </a:t>
            </a:r>
            <a:r>
              <a:rPr lang="en-US" sz="2000" b="1" dirty="0" err="1">
                <a:solidFill>
                  <a:srgbClr val="C00000"/>
                </a:solidFill>
                <a:latin typeface="Arial" panose="020B0604020202020204" pitchFamily="34" charset="0"/>
                <a:cs typeface="Arial" panose="020B0604020202020204" pitchFamily="34" charset="0"/>
              </a:rPr>
              <a:t>GrenSeeker</a:t>
            </a:r>
            <a:r>
              <a:rPr lang="en-US" sz="2000" b="1" dirty="0">
                <a:solidFill>
                  <a:srgbClr val="C00000"/>
                </a:solidFill>
                <a:latin typeface="Arial" panose="020B0604020202020204" pitchFamily="34" charset="0"/>
                <a:cs typeface="Arial" panose="020B0604020202020204" pitchFamily="34" charset="0"/>
              </a:rPr>
              <a:t>™ are the same </a:t>
            </a:r>
            <a:r>
              <a:rPr lang="en-US" sz="2000" dirty="0">
                <a:latin typeface="Arial" panose="020B0604020202020204" pitchFamily="34" charset="0"/>
                <a:cs typeface="Arial" panose="020B0604020202020204" pitchFamily="34" charset="0"/>
              </a:rPr>
              <a:t>as traditional farmers, </a:t>
            </a:r>
            <a:r>
              <a:rPr lang="en-US" sz="2000" dirty="0" smtClean="0">
                <a:latin typeface="Arial" panose="020B0604020202020204" pitchFamily="34" charset="0"/>
                <a:cs typeface="Arial" panose="020B0604020202020204" pitchFamily="34" charset="0"/>
              </a:rPr>
              <a:t>BUT the SBF utilized </a:t>
            </a:r>
            <a:r>
              <a:rPr lang="en-US" sz="2000" dirty="0">
                <a:latin typeface="Arial" panose="020B0604020202020204" pitchFamily="34" charset="0"/>
                <a:cs typeface="Arial" panose="020B0604020202020204" pitchFamily="34" charset="0"/>
              </a:rPr>
              <a:t>the lower end of the range applied by farmers not using the SBT; with  savings of 60-70 kg N/ha; with an additional income of </a:t>
            </a:r>
            <a:r>
              <a:rPr lang="en-US" sz="2000" dirty="0" smtClean="0">
                <a:latin typeface="Arial" panose="020B0604020202020204" pitchFamily="34" charset="0"/>
                <a:cs typeface="Arial" panose="020B0604020202020204" pitchFamily="34" charset="0"/>
              </a:rPr>
              <a:t>close to </a:t>
            </a:r>
            <a:r>
              <a:rPr lang="en-US" sz="2000" b="1" dirty="0" smtClean="0">
                <a:solidFill>
                  <a:srgbClr val="C00000"/>
                </a:solidFill>
                <a:latin typeface="Arial" panose="020B0604020202020204" pitchFamily="34" charset="0"/>
                <a:cs typeface="Arial" panose="020B0604020202020204" pitchFamily="34" charset="0"/>
              </a:rPr>
              <a:t>$ 100 USD/ha</a:t>
            </a:r>
            <a:r>
              <a:rPr lang="en-US"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sp>
        <p:nvSpPr>
          <p:cNvPr id="5" name="4 CuadroTexto"/>
          <p:cNvSpPr txBox="1"/>
          <p:nvPr/>
        </p:nvSpPr>
        <p:spPr>
          <a:xfrm>
            <a:off x="449438" y="4869160"/>
            <a:ext cx="8208912" cy="1015663"/>
          </a:xfrm>
          <a:prstGeom prst="rect">
            <a:avLst/>
          </a:prstGeom>
          <a:solidFill>
            <a:srgbClr val="FFFF00"/>
          </a:solidFill>
          <a:ln w="25400" cmpd="dbl">
            <a:solidFill>
              <a:schemeClr val="tx1"/>
            </a:solidFill>
          </a:ln>
        </p:spPr>
        <p:txBody>
          <a:bodyPr wrap="square" rtlCol="0">
            <a:spAutoFit/>
          </a:bodyPr>
          <a:lstStyle/>
          <a:p>
            <a:pPr marL="342900" indent="-342900" algn="just">
              <a:buFont typeface="Wingdings" panose="05000000000000000000" pitchFamily="2" charset="2"/>
              <a:buChar char="ü"/>
            </a:pPr>
            <a:r>
              <a:rPr lang="en-US" sz="2000" b="1" dirty="0">
                <a:solidFill>
                  <a:srgbClr val="C00000"/>
                </a:solidFill>
                <a:latin typeface="Arial" panose="020B0604020202020204" pitchFamily="34" charset="0"/>
                <a:cs typeface="Arial" panose="020B0604020202020204" pitchFamily="34" charset="0"/>
              </a:rPr>
              <a:t>These savings of $ </a:t>
            </a:r>
            <a:r>
              <a:rPr lang="en-US" sz="2000" b="1" dirty="0" smtClean="0">
                <a:solidFill>
                  <a:srgbClr val="C00000"/>
                </a:solidFill>
                <a:latin typeface="Arial" panose="020B0604020202020204" pitchFamily="34" charset="0"/>
                <a:cs typeface="Arial" panose="020B0604020202020204" pitchFamily="34" charset="0"/>
              </a:rPr>
              <a:t>100 </a:t>
            </a:r>
            <a:r>
              <a:rPr lang="en-US" sz="2000" b="1" dirty="0">
                <a:solidFill>
                  <a:srgbClr val="C00000"/>
                </a:solidFill>
                <a:latin typeface="Arial" panose="020B0604020202020204" pitchFamily="34" charset="0"/>
                <a:cs typeface="Arial" panose="020B0604020202020204" pitchFamily="34" charset="0"/>
              </a:rPr>
              <a:t>USD/ha </a:t>
            </a:r>
            <a:r>
              <a:rPr lang="en-US" sz="2000" b="1" dirty="0" smtClean="0">
                <a:solidFill>
                  <a:srgbClr val="C00000"/>
                </a:solidFill>
                <a:latin typeface="Arial" panose="020B0604020202020204" pitchFamily="34" charset="0"/>
                <a:cs typeface="Arial" panose="020B0604020202020204" pitchFamily="34" charset="0"/>
              </a:rPr>
              <a:t>would substantially close the gap between farmer´s expectations and actual price they are being paid in Baja California, Mexico. </a:t>
            </a:r>
            <a:endParaRPr lang="en-US" sz="2000" b="1" dirty="0">
              <a:solidFill>
                <a:srgbClr val="C00000"/>
              </a:solidFill>
            </a:endParaRPr>
          </a:p>
        </p:txBody>
      </p:sp>
    </p:spTree>
    <p:extLst>
      <p:ext uri="{BB962C8B-B14F-4D97-AF65-F5344CB8AC3E}">
        <p14:creationId xmlns="" xmlns:p14="http://schemas.microsoft.com/office/powerpoint/2010/main" val="174754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0"/>
                            </p:stCondLst>
                            <p:childTnLst>
                              <p:par>
                                <p:cTn id="16" presetID="32" presetClass="emph" presetSubtype="0" fill="hold" grpId="1" nodeType="after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99592" y="764704"/>
            <a:ext cx="7344816" cy="584775"/>
          </a:xfrm>
          <a:prstGeom prst="rect">
            <a:avLst/>
          </a:prstGeom>
          <a:noFill/>
        </p:spPr>
        <p:txBody>
          <a:bodyPr wrap="square" rtlCol="0">
            <a:spAutoFit/>
          </a:bodyPr>
          <a:lstStyle/>
          <a:p>
            <a:pPr algn="ctr"/>
            <a:r>
              <a:rPr lang="es-MX" sz="3200" dirty="0" err="1" smtClean="0">
                <a:latin typeface="Arial" panose="020B0604020202020204" pitchFamily="34" charset="0"/>
                <a:cs typeface="Arial" panose="020B0604020202020204" pitchFamily="34" charset="0"/>
              </a:rPr>
              <a:t>Thank</a:t>
            </a:r>
            <a:r>
              <a:rPr lang="es-MX" sz="3200" dirty="0" smtClean="0">
                <a:latin typeface="Arial" panose="020B0604020202020204" pitchFamily="34" charset="0"/>
                <a:cs typeface="Arial" panose="020B0604020202020204" pitchFamily="34" charset="0"/>
              </a:rPr>
              <a:t> </a:t>
            </a:r>
            <a:r>
              <a:rPr lang="es-MX" sz="3200" dirty="0" err="1" smtClean="0">
                <a:latin typeface="Arial" panose="020B0604020202020204" pitchFamily="34" charset="0"/>
                <a:cs typeface="Arial" panose="020B0604020202020204" pitchFamily="34" charset="0"/>
              </a:rPr>
              <a:t>you</a:t>
            </a:r>
            <a:r>
              <a:rPr lang="es-MX" sz="3200" dirty="0" smtClean="0">
                <a:latin typeface="Arial" panose="020B0604020202020204" pitchFamily="34" charset="0"/>
                <a:cs typeface="Arial" panose="020B0604020202020204" pitchFamily="34" charset="0"/>
              </a:rPr>
              <a:t> </a:t>
            </a:r>
            <a:r>
              <a:rPr lang="es-MX" sz="3200" dirty="0" err="1" smtClean="0">
                <a:latin typeface="Arial" panose="020B0604020202020204" pitchFamily="34" charset="0"/>
                <a:cs typeface="Arial" panose="020B0604020202020204" pitchFamily="34" charset="0"/>
              </a:rPr>
              <a:t>very</a:t>
            </a:r>
            <a:r>
              <a:rPr lang="es-MX" sz="3200" dirty="0" smtClean="0">
                <a:latin typeface="Arial" panose="020B0604020202020204" pitchFamily="34" charset="0"/>
                <a:cs typeface="Arial" panose="020B0604020202020204" pitchFamily="34" charset="0"/>
              </a:rPr>
              <a:t> </a:t>
            </a:r>
            <a:r>
              <a:rPr lang="es-MX" sz="3200" dirty="0" err="1" smtClean="0">
                <a:latin typeface="Arial" panose="020B0604020202020204" pitchFamily="34" charset="0"/>
                <a:cs typeface="Arial" panose="020B0604020202020204" pitchFamily="34" charset="0"/>
              </a:rPr>
              <a:t>much</a:t>
            </a:r>
            <a:endParaRPr lang="es-MX" sz="3200" dirty="0">
              <a:latin typeface="Arial" panose="020B0604020202020204" pitchFamily="34" charset="0"/>
              <a:cs typeface="Arial" panose="020B0604020202020204" pitchFamily="34" charset="0"/>
            </a:endParaRPr>
          </a:p>
        </p:txBody>
      </p:sp>
      <p:pic>
        <p:nvPicPr>
          <p:cNvPr id="2050" name="Picture 2" descr="http://www.destination360.com/north-america/us/south-dakota/images/s/sioux-falls.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635349" y="1844824"/>
            <a:ext cx="3952875" cy="3162301"/>
          </a:xfrm>
          <a:prstGeom prst="rect">
            <a:avLst/>
          </a:prstGeom>
          <a:noFill/>
          <a:ln w="25400">
            <a:solidFill>
              <a:schemeClr val="tx1"/>
            </a:solidFill>
          </a:ln>
          <a:extLst>
            <a:ext uri="{909E8E84-426E-40DD-AFC4-6F175D3DCCD1}">
              <a14:hiddenFill xmlns="" xmlns:a14="http://schemas.microsoft.com/office/drawing/2010/main">
                <a:solidFill>
                  <a:srgbClr val="FFFFFF"/>
                </a:solidFill>
              </a14:hiddenFill>
            </a:ext>
          </a:extLst>
        </p:spPr>
      </p:pic>
      <p:pic>
        <p:nvPicPr>
          <p:cNvPr id="4"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5" y="44624"/>
            <a:ext cx="643514"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http://t3.gstatic.com/images?q=tbn:ANd9GcTr-BLel06Wwpt_2uWCJ9u7C25XO851kmvquo0d7jvHmMeC5Za3jA">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605860" y="561696"/>
            <a:ext cx="1435924"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http://www.geoglam-crop-monitor.org/sites/default/files/CIMMYT.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004456" y="44624"/>
            <a:ext cx="672000" cy="5040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descr="http://alumnioutlet.com/images/collegelogos/South-Dakota-State-University.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493544" y="5560267"/>
            <a:ext cx="2171700" cy="1181101"/>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41460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68400" y="1215157"/>
            <a:ext cx="6807200" cy="53101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5" y="44624"/>
            <a:ext cx="643514"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http://t3.gstatic.com/images?q=tbn:ANd9GcTr-BLel06Wwpt_2uWCJ9u7C25XO851kmvquo0d7jvHmMeC5Za3jA">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605860" y="561696"/>
            <a:ext cx="1435924"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http://www.geoglam-crop-monitor.org/sites/default/files/CIMMYT.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004456" y="44624"/>
            <a:ext cx="672000" cy="504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1 CuadroTexto"/>
          <p:cNvSpPr txBox="1"/>
          <p:nvPr/>
        </p:nvSpPr>
        <p:spPr>
          <a:xfrm>
            <a:off x="755576" y="260648"/>
            <a:ext cx="6984776" cy="830997"/>
          </a:xfrm>
          <a:prstGeom prst="rect">
            <a:avLst/>
          </a:prstGeom>
          <a:solidFill>
            <a:srgbClr val="FFFF00"/>
          </a:solidFill>
          <a:ln w="25400">
            <a:solidFill>
              <a:schemeClr val="tx1"/>
            </a:solidFill>
          </a:ln>
        </p:spPr>
        <p:txBody>
          <a:bodyPr wrap="square" rtlCol="0">
            <a:spAutoFit/>
          </a:bodyPr>
          <a:lstStyle/>
          <a:p>
            <a:pPr algn="just"/>
            <a:r>
              <a:rPr lang="en-US" sz="2400" dirty="0" smtClean="0">
                <a:latin typeface="Arial" panose="020B0604020202020204" pitchFamily="34" charset="0"/>
                <a:cs typeface="Arial" panose="020B0604020202020204" pitchFamily="34" charset="0"/>
              </a:rPr>
              <a:t>Showing how the algorithm works to a </a:t>
            </a:r>
            <a:r>
              <a:rPr lang="en-US" sz="2400" dirty="0">
                <a:latin typeface="Arial" panose="020B0604020202020204" pitchFamily="34" charset="0"/>
                <a:cs typeface="Arial" panose="020B0604020202020204" pitchFamily="34" charset="0"/>
              </a:rPr>
              <a:t>new </a:t>
            </a:r>
            <a:r>
              <a:rPr lang="en-US" sz="2400" dirty="0" smtClean="0">
                <a:latin typeface="Arial" panose="020B0604020202020204" pitchFamily="34" charset="0"/>
                <a:cs typeface="Arial" panose="020B0604020202020204" pitchFamily="34" charset="0"/>
              </a:rPr>
              <a:t>extension </a:t>
            </a:r>
            <a:r>
              <a:rPr lang="en-US" sz="2400" dirty="0">
                <a:latin typeface="Arial" panose="020B0604020202020204" pitchFamily="34" charset="0"/>
                <a:cs typeface="Arial" panose="020B0604020202020204" pitchFamily="34" charset="0"/>
              </a:rPr>
              <a:t>agricultural </a:t>
            </a:r>
            <a:r>
              <a:rPr lang="en-US" sz="2400" dirty="0" smtClean="0">
                <a:latin typeface="Arial" panose="020B0604020202020204" pitchFamily="34" charset="0"/>
                <a:cs typeface="Arial" panose="020B0604020202020204" pitchFamily="34" charset="0"/>
              </a:rPr>
              <a:t>agent by other fellow agents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498781570"/>
      </p:ext>
    </p:extLst>
  </p:cSld>
  <p:clrMapOvr>
    <a:masterClrMapping/>
  </p:clrMapOvr>
  <mc:AlternateContent xmlns:mc="http://schemas.openxmlformats.org/markup-compatibility/2006">
    <mc:Choice xmlns="" xmlns:p14="http://schemas.microsoft.com/office/powerpoint/2010/main" Requires="p14">
      <p:transition spd="slow" p14:dur="2000" advClick="0" advTm="4000"/>
    </mc:Choice>
    <mc:Fallback>
      <p:transition spd="slow" advClick="0" advTm="4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87450" y="1522413"/>
            <a:ext cx="6767513" cy="38115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5" y="44624"/>
            <a:ext cx="643514"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http://t3.gstatic.com/images?q=tbn:ANd9GcTr-BLel06Wwpt_2uWCJ9u7C25XO851kmvquo0d7jvHmMeC5Za3jA">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605860" y="561696"/>
            <a:ext cx="1435924"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http://www.geoglam-crop-monitor.org/sites/default/files/CIMMYT.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004456" y="44624"/>
            <a:ext cx="672000" cy="5040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6 CuadroTexto"/>
          <p:cNvSpPr txBox="1"/>
          <p:nvPr/>
        </p:nvSpPr>
        <p:spPr>
          <a:xfrm>
            <a:off x="755576" y="260648"/>
            <a:ext cx="6984776" cy="830997"/>
          </a:xfrm>
          <a:prstGeom prst="rect">
            <a:avLst/>
          </a:prstGeom>
          <a:solidFill>
            <a:srgbClr val="FFFF00"/>
          </a:solidFill>
          <a:ln w="25400">
            <a:solidFill>
              <a:schemeClr val="tx1"/>
            </a:solidFill>
          </a:ln>
        </p:spPr>
        <p:txBody>
          <a:bodyPr wrap="square" rtlCol="0">
            <a:spAutoFit/>
          </a:bodyPr>
          <a:lstStyle/>
          <a:p>
            <a:pPr algn="just"/>
            <a:r>
              <a:rPr lang="en-US" sz="2400" dirty="0" smtClean="0">
                <a:latin typeface="Arial" panose="020B0604020202020204" pitchFamily="34" charset="0"/>
                <a:cs typeface="Arial" panose="020B0604020202020204" pitchFamily="34" charset="0"/>
              </a:rPr>
              <a:t>Showing how the algorithm works to a </a:t>
            </a:r>
            <a:r>
              <a:rPr lang="en-US" sz="2400" dirty="0">
                <a:latin typeface="Arial" panose="020B0604020202020204" pitchFamily="34" charset="0"/>
                <a:cs typeface="Arial" panose="020B0604020202020204" pitchFamily="34" charset="0"/>
              </a:rPr>
              <a:t>new </a:t>
            </a:r>
            <a:r>
              <a:rPr lang="en-US" sz="2400" dirty="0" smtClean="0">
                <a:latin typeface="Arial" panose="020B0604020202020204" pitchFamily="34" charset="0"/>
                <a:cs typeface="Arial" panose="020B0604020202020204" pitchFamily="34" charset="0"/>
              </a:rPr>
              <a:t>extension </a:t>
            </a:r>
            <a:r>
              <a:rPr lang="en-US" sz="2400" dirty="0">
                <a:latin typeface="Arial" panose="020B0604020202020204" pitchFamily="34" charset="0"/>
                <a:cs typeface="Arial" panose="020B0604020202020204" pitchFamily="34" charset="0"/>
              </a:rPr>
              <a:t>agricultural </a:t>
            </a:r>
            <a:r>
              <a:rPr lang="en-US" sz="2400" dirty="0" smtClean="0">
                <a:latin typeface="Arial" panose="020B0604020202020204" pitchFamily="34" charset="0"/>
                <a:cs typeface="Arial" panose="020B0604020202020204" pitchFamily="34" charset="0"/>
              </a:rPr>
              <a:t>agent by other fellow agents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658649243"/>
      </p:ext>
    </p:extLst>
  </p:cSld>
  <p:clrMapOvr>
    <a:masterClrMapping/>
  </p:clrMapOvr>
  <mc:AlternateContent xmlns:mc="http://schemas.openxmlformats.org/markup-compatibility/2006">
    <mc:Choice xmlns="" xmlns:p14="http://schemas.microsoft.com/office/powerpoint/2010/main" Requires="p14">
      <p:transition spd="slow" p14:dur="2000" advClick="0" advTm="4000"/>
    </mc:Choice>
    <mc:Fallback>
      <p:transition spd="slow" advClick="0" advTm="4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57388" y="876300"/>
            <a:ext cx="5229225" cy="51038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5" y="44624"/>
            <a:ext cx="643514"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http://t3.gstatic.com/images?q=tbn:ANd9GcTr-BLel06Wwpt_2uWCJ9u7C25XO851kmvquo0d7jvHmMeC5Za3jA">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605860" y="561696"/>
            <a:ext cx="1435924"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http://www.geoglam-crop-monitor.org/sites/default/files/CIMMYT.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004456" y="44624"/>
            <a:ext cx="672000" cy="504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5 CuadroTexto"/>
          <p:cNvSpPr txBox="1"/>
          <p:nvPr/>
        </p:nvSpPr>
        <p:spPr>
          <a:xfrm>
            <a:off x="755576" y="260648"/>
            <a:ext cx="6984776" cy="830997"/>
          </a:xfrm>
          <a:prstGeom prst="rect">
            <a:avLst/>
          </a:prstGeom>
          <a:solidFill>
            <a:srgbClr val="FFFF00"/>
          </a:solidFill>
          <a:ln w="25400">
            <a:solidFill>
              <a:schemeClr val="tx1"/>
            </a:solidFill>
          </a:ln>
        </p:spPr>
        <p:txBody>
          <a:bodyPr wrap="square" rtlCol="0">
            <a:spAutoFit/>
          </a:bodyPr>
          <a:lstStyle/>
          <a:p>
            <a:pPr algn="just"/>
            <a:r>
              <a:rPr lang="en-US" sz="2400" dirty="0" smtClean="0">
                <a:latin typeface="Arial" panose="020B0604020202020204" pitchFamily="34" charset="0"/>
                <a:cs typeface="Arial" panose="020B0604020202020204" pitchFamily="34" charset="0"/>
              </a:rPr>
              <a:t>Showing how the algorithm works to a </a:t>
            </a:r>
            <a:r>
              <a:rPr lang="en-US" sz="2400" dirty="0">
                <a:latin typeface="Arial" panose="020B0604020202020204" pitchFamily="34" charset="0"/>
                <a:cs typeface="Arial" panose="020B0604020202020204" pitchFamily="34" charset="0"/>
              </a:rPr>
              <a:t>new </a:t>
            </a:r>
            <a:r>
              <a:rPr lang="en-US" sz="2400" dirty="0" smtClean="0">
                <a:latin typeface="Arial" panose="020B0604020202020204" pitchFamily="34" charset="0"/>
                <a:cs typeface="Arial" panose="020B0604020202020204" pitchFamily="34" charset="0"/>
              </a:rPr>
              <a:t>extension </a:t>
            </a:r>
            <a:r>
              <a:rPr lang="en-US" sz="2400" dirty="0">
                <a:latin typeface="Arial" panose="020B0604020202020204" pitchFamily="34" charset="0"/>
                <a:cs typeface="Arial" panose="020B0604020202020204" pitchFamily="34" charset="0"/>
              </a:rPr>
              <a:t>agricultural </a:t>
            </a:r>
            <a:r>
              <a:rPr lang="en-US" sz="2400" dirty="0" smtClean="0">
                <a:latin typeface="Arial" panose="020B0604020202020204" pitchFamily="34" charset="0"/>
                <a:cs typeface="Arial" panose="020B0604020202020204" pitchFamily="34" charset="0"/>
              </a:rPr>
              <a:t>agent by other fellow agents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571228549"/>
      </p:ext>
    </p:extLst>
  </p:cSld>
  <p:clrMapOvr>
    <a:masterClrMapping/>
  </p:clrMapOvr>
  <mc:AlternateContent xmlns:mc="http://schemas.openxmlformats.org/markup-compatibility/2006">
    <mc:Choice xmlns="" xmlns:p14="http://schemas.microsoft.com/office/powerpoint/2010/main" Requires="p14">
      <p:transition spd="slow" p14:dur="2000" advClick="0" advTm="4000"/>
    </mc:Choice>
    <mc:Fallback>
      <p:transition spd="slow" advClick="0" advTm="4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89088" y="1763737"/>
            <a:ext cx="5964237" cy="44735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2 CuadroTexto"/>
          <p:cNvSpPr txBox="1"/>
          <p:nvPr/>
        </p:nvSpPr>
        <p:spPr>
          <a:xfrm>
            <a:off x="755576" y="260648"/>
            <a:ext cx="7632848" cy="830997"/>
          </a:xfrm>
          <a:prstGeom prst="rect">
            <a:avLst/>
          </a:prstGeom>
          <a:solidFill>
            <a:srgbClr val="FFFF00"/>
          </a:solidFill>
          <a:ln w="25400">
            <a:solidFill>
              <a:schemeClr val="tx1"/>
            </a:solidFill>
          </a:ln>
        </p:spPr>
        <p:txBody>
          <a:bodyPr wrap="square" rtlCol="0">
            <a:spAutoFit/>
          </a:bodyPr>
          <a:lstStyle/>
          <a:p>
            <a:pPr algn="just"/>
            <a:r>
              <a:rPr lang="en-US" sz="2400" dirty="0" smtClean="0">
                <a:latin typeface="Arial" panose="020B0604020202020204" pitchFamily="34" charset="0"/>
                <a:cs typeface="Arial" panose="020B0604020202020204" pitchFamily="34" charset="0"/>
              </a:rPr>
              <a:t>Feedback among extension </a:t>
            </a:r>
            <a:r>
              <a:rPr lang="en-US" sz="2400" dirty="0">
                <a:latin typeface="Arial" panose="020B0604020202020204" pitchFamily="34" charset="0"/>
                <a:cs typeface="Arial" panose="020B0604020202020204" pitchFamily="34" charset="0"/>
              </a:rPr>
              <a:t>agricultural </a:t>
            </a:r>
            <a:r>
              <a:rPr lang="en-US" sz="2400" dirty="0" smtClean="0">
                <a:latin typeface="Arial" panose="020B0604020202020204" pitchFamily="34" charset="0"/>
                <a:cs typeface="Arial" panose="020B0604020202020204" pitchFamily="34" charset="0"/>
              </a:rPr>
              <a:t>agents, about the sensor based technology, right in the field</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389383940"/>
      </p:ext>
    </p:extLst>
  </p:cSld>
  <p:clrMapOvr>
    <a:masterClrMapping/>
  </p:clrMapOvr>
  <mc:AlternateContent xmlns:mc="http://schemas.openxmlformats.org/markup-compatibility/2006">
    <mc:Choice xmlns="" xmlns:p14="http://schemas.microsoft.com/office/powerpoint/2010/main" Requires="p14">
      <p:transition spd="slow" p14:dur="2000" advClick="0" advTm="4000"/>
    </mc:Choice>
    <mc:Fallback>
      <p:transition spd="slow" advClick="0" advTm="4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lobe North America Satellite Digital Map"/>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35696" y="836712"/>
            <a:ext cx="5832648" cy="583264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3 CuadroTexto"/>
          <p:cNvSpPr txBox="1"/>
          <p:nvPr/>
        </p:nvSpPr>
        <p:spPr>
          <a:xfrm>
            <a:off x="847770" y="188640"/>
            <a:ext cx="7425431" cy="646331"/>
          </a:xfrm>
          <a:prstGeom prst="rect">
            <a:avLst/>
          </a:prstGeom>
          <a:noFill/>
        </p:spPr>
        <p:txBody>
          <a:bodyPr wrap="none" rtlCol="0">
            <a:spAutoFit/>
          </a:bodyPr>
          <a:lstStyle/>
          <a:p>
            <a:pPr algn="ctr"/>
            <a:r>
              <a:rPr lang="en-US" sz="3200" dirty="0" smtClean="0">
                <a:latin typeface="Arial" pitchFamily="34" charset="0"/>
                <a:cs typeface="Arial" pitchFamily="34" charset="0"/>
              </a:rPr>
              <a:t>Where in the world is Mexicali located</a:t>
            </a:r>
            <a:r>
              <a:rPr lang="en-US" sz="3600" dirty="0" smtClean="0">
                <a:latin typeface="Arial" pitchFamily="34" charset="0"/>
                <a:cs typeface="Arial" pitchFamily="34" charset="0"/>
              </a:rPr>
              <a:t>? </a:t>
            </a:r>
            <a:endParaRPr lang="en-US" sz="3600" dirty="0">
              <a:latin typeface="Arial" pitchFamily="34" charset="0"/>
              <a:cs typeface="Arial" pitchFamily="34" charset="0"/>
            </a:endParaRPr>
          </a:p>
        </p:txBody>
      </p:sp>
      <p:sp>
        <p:nvSpPr>
          <p:cNvPr id="5" name="4 Elipse"/>
          <p:cNvSpPr/>
          <p:nvPr/>
        </p:nvSpPr>
        <p:spPr>
          <a:xfrm>
            <a:off x="3995936" y="4509120"/>
            <a:ext cx="216024" cy="21602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Picture 2" descr="http://t2.gstatic.com/images?q=tbn:ANd9GcSz5S6d2BHZH7zKo4dkgitu1E1v6scLuuYrv_KV5NMQRwoxkCAGPQ">
            <a:hlinkClick r:id="rId4"/>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2867" y="44624"/>
            <a:ext cx="643511"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767678" y="1628800"/>
            <a:ext cx="3803612" cy="479335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11931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89088" y="1192213"/>
            <a:ext cx="5964237" cy="44735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2 CuadroTexto"/>
          <p:cNvSpPr txBox="1"/>
          <p:nvPr/>
        </p:nvSpPr>
        <p:spPr>
          <a:xfrm>
            <a:off x="755576" y="260648"/>
            <a:ext cx="7632848" cy="830997"/>
          </a:xfrm>
          <a:prstGeom prst="rect">
            <a:avLst/>
          </a:prstGeom>
          <a:solidFill>
            <a:srgbClr val="FFFF00"/>
          </a:solidFill>
          <a:ln w="25400">
            <a:solidFill>
              <a:schemeClr val="tx1"/>
            </a:solidFill>
          </a:ln>
        </p:spPr>
        <p:txBody>
          <a:bodyPr wrap="square" rtlCol="0">
            <a:spAutoFit/>
          </a:bodyPr>
          <a:lstStyle/>
          <a:p>
            <a:pPr algn="just"/>
            <a:r>
              <a:rPr lang="en-US" sz="2400" dirty="0" smtClean="0">
                <a:latin typeface="Arial" panose="020B0604020202020204" pitchFamily="34" charset="0"/>
                <a:cs typeface="Arial" panose="020B0604020202020204" pitchFamily="34" charset="0"/>
              </a:rPr>
              <a:t>Feedback among extension </a:t>
            </a:r>
            <a:r>
              <a:rPr lang="en-US" sz="2400" dirty="0">
                <a:latin typeface="Arial" panose="020B0604020202020204" pitchFamily="34" charset="0"/>
                <a:cs typeface="Arial" panose="020B0604020202020204" pitchFamily="34" charset="0"/>
              </a:rPr>
              <a:t>agricultural </a:t>
            </a:r>
            <a:r>
              <a:rPr lang="en-US" sz="2400" dirty="0" smtClean="0">
                <a:latin typeface="Arial" panose="020B0604020202020204" pitchFamily="34" charset="0"/>
                <a:cs typeface="Arial" panose="020B0604020202020204" pitchFamily="34" charset="0"/>
              </a:rPr>
              <a:t>agents, about the sensor based technology, right in the field</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678754506"/>
      </p:ext>
    </p:extLst>
  </p:cSld>
  <p:clrMapOvr>
    <a:masterClrMapping/>
  </p:clrMapOvr>
  <mc:AlternateContent xmlns:mc="http://schemas.openxmlformats.org/markup-compatibility/2006">
    <mc:Choice xmlns="" xmlns:p14="http://schemas.microsoft.com/office/powerpoint/2010/main" Requires="p14">
      <p:transition spd="slow" p14:dur="2000" advClick="0" advTm="4000"/>
    </mc:Choice>
    <mc:Fallback>
      <p:transition spd="slow" advClick="0" advTm="4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89088" y="1192213"/>
            <a:ext cx="5964237" cy="44735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1 Elipse"/>
          <p:cNvSpPr/>
          <p:nvPr/>
        </p:nvSpPr>
        <p:spPr>
          <a:xfrm>
            <a:off x="2987824" y="3284984"/>
            <a:ext cx="648072" cy="5040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3 CuadroTexto"/>
          <p:cNvSpPr txBox="1"/>
          <p:nvPr/>
        </p:nvSpPr>
        <p:spPr>
          <a:xfrm>
            <a:off x="755576" y="260648"/>
            <a:ext cx="7632848" cy="830997"/>
          </a:xfrm>
          <a:prstGeom prst="rect">
            <a:avLst/>
          </a:prstGeom>
          <a:solidFill>
            <a:srgbClr val="FFFF00"/>
          </a:solidFill>
          <a:ln w="25400">
            <a:solidFill>
              <a:schemeClr val="tx1"/>
            </a:solidFill>
          </a:ln>
        </p:spPr>
        <p:txBody>
          <a:bodyPr wrap="square" rtlCol="0">
            <a:spAutoFit/>
          </a:bodyPr>
          <a:lstStyle/>
          <a:p>
            <a:pPr algn="just"/>
            <a:r>
              <a:rPr lang="en-US" sz="2400" dirty="0" smtClean="0">
                <a:latin typeface="Arial" panose="020B0604020202020204" pitchFamily="34" charset="0"/>
                <a:cs typeface="Arial" panose="020B0604020202020204" pitchFamily="34" charset="0"/>
              </a:rPr>
              <a:t>Negative body language from some agents regarding SBT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992087643"/>
      </p:ext>
    </p:extLst>
  </p:cSld>
  <p:clrMapOvr>
    <a:masterClrMapping/>
  </p:clrMapOvr>
  <mc:AlternateContent xmlns:mc="http://schemas.openxmlformats.org/markup-compatibility/2006">
    <mc:Choice xmlns="" xmlns:p14="http://schemas.microsoft.com/office/powerpoint/2010/main" Requires="p14">
      <p:transition spd="slow" p14:dur="2000" advClick="0" advTm="4000"/>
    </mc:Choice>
    <mc:Fallback>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73138" y="968375"/>
            <a:ext cx="7196137" cy="49212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5" y="44624"/>
            <a:ext cx="643514"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http://t3.gstatic.com/images?q=tbn:ANd9GcTr-BLel06Wwpt_2uWCJ9u7C25XO851kmvquo0d7jvHmMeC5Za3jA">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605860" y="561696"/>
            <a:ext cx="1435924"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http://www.geoglam-crop-monitor.org/sites/default/files/CIMMYT.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004456" y="44624"/>
            <a:ext cx="672000" cy="504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5 CuadroTexto"/>
          <p:cNvSpPr txBox="1"/>
          <p:nvPr/>
        </p:nvSpPr>
        <p:spPr>
          <a:xfrm>
            <a:off x="755576" y="260648"/>
            <a:ext cx="6787976" cy="830997"/>
          </a:xfrm>
          <a:prstGeom prst="rect">
            <a:avLst/>
          </a:prstGeom>
          <a:solidFill>
            <a:srgbClr val="FFFF00"/>
          </a:solidFill>
          <a:ln w="25400">
            <a:solidFill>
              <a:schemeClr val="tx1"/>
            </a:solidFill>
          </a:ln>
        </p:spPr>
        <p:txBody>
          <a:bodyPr wrap="square" rtlCol="0">
            <a:spAutoFit/>
          </a:bodyPr>
          <a:lstStyle/>
          <a:p>
            <a:pPr algn="just"/>
            <a:r>
              <a:rPr lang="en-US" sz="2400" dirty="0" smtClean="0">
                <a:latin typeface="Arial" panose="020B0604020202020204" pitchFamily="34" charset="0"/>
                <a:cs typeface="Arial" panose="020B0604020202020204" pitchFamily="34" charset="0"/>
              </a:rPr>
              <a:t>Another group of extension </a:t>
            </a:r>
            <a:r>
              <a:rPr lang="en-US" sz="2400" dirty="0">
                <a:latin typeface="Arial" panose="020B0604020202020204" pitchFamily="34" charset="0"/>
                <a:cs typeface="Arial" panose="020B0604020202020204" pitchFamily="34" charset="0"/>
              </a:rPr>
              <a:t>agricultural </a:t>
            </a:r>
            <a:r>
              <a:rPr lang="en-US" sz="2400" dirty="0" smtClean="0">
                <a:latin typeface="Arial" panose="020B0604020202020204" pitchFamily="34" charset="0"/>
                <a:cs typeface="Arial" panose="020B0604020202020204" pitchFamily="34" charset="0"/>
              </a:rPr>
              <a:t>agents, before starting the past wheat cycle</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841128065"/>
      </p:ext>
    </p:extLst>
  </p:cSld>
  <p:clrMapOvr>
    <a:masterClrMapping/>
  </p:clrMapOvr>
  <mc:AlternateContent xmlns:mc="http://schemas.openxmlformats.org/markup-compatibility/2006">
    <mc:Choice xmlns="" xmlns:p14="http://schemas.microsoft.com/office/powerpoint/2010/main" Requires="p14">
      <p:transition spd="slow" p14:dur="2000" advClick="0" advTm="4000"/>
    </mc:Choice>
    <mc:Fallback>
      <p:transition spd="slow" advClick="0" advTm="4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14400" y="685800"/>
            <a:ext cx="7315200" cy="5486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5" y="44624"/>
            <a:ext cx="643514"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http://t3.gstatic.com/images?q=tbn:ANd9GcTr-BLel06Wwpt_2uWCJ9u7C25XO851kmvquo0d7jvHmMeC5Za3jA">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605860" y="561696"/>
            <a:ext cx="1435924"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http://www.geoglam-crop-monitor.org/sites/default/files/CIMMYT.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004456" y="44624"/>
            <a:ext cx="672000" cy="504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5 CuadroTexto"/>
          <p:cNvSpPr txBox="1"/>
          <p:nvPr/>
        </p:nvSpPr>
        <p:spPr>
          <a:xfrm>
            <a:off x="467544" y="260648"/>
            <a:ext cx="7272808" cy="1200329"/>
          </a:xfrm>
          <a:prstGeom prst="rect">
            <a:avLst/>
          </a:prstGeom>
          <a:solidFill>
            <a:srgbClr val="FFFF00"/>
          </a:solidFill>
          <a:ln w="25400">
            <a:solidFill>
              <a:schemeClr val="tx1"/>
            </a:solidFill>
          </a:ln>
        </p:spPr>
        <p:txBody>
          <a:bodyPr wrap="square" rtlCol="0">
            <a:spAutoFit/>
          </a:bodyPr>
          <a:lstStyle/>
          <a:p>
            <a:pPr algn="just"/>
            <a:r>
              <a:rPr lang="en-US" sz="2400" dirty="0" smtClean="0">
                <a:latin typeface="Arial" panose="020B0604020202020204" pitchFamily="34" charset="0"/>
                <a:cs typeface="Arial" panose="020B0604020202020204" pitchFamily="34" charset="0"/>
              </a:rPr>
              <a:t>Dr. Ivan Ortiz-</a:t>
            </a:r>
            <a:r>
              <a:rPr lang="en-US" sz="2400" dirty="0" err="1" smtClean="0">
                <a:latin typeface="Arial" panose="020B0604020202020204" pitchFamily="34" charset="0"/>
                <a:cs typeface="Arial" panose="020B0604020202020204" pitchFamily="34" charset="0"/>
              </a:rPr>
              <a:t>Monasterio</a:t>
            </a:r>
            <a:r>
              <a:rPr lang="en-US" sz="2400" dirty="0" smtClean="0">
                <a:latin typeface="Arial" panose="020B0604020202020204" pitchFamily="34" charset="0"/>
                <a:cs typeface="Arial" panose="020B0604020202020204" pitchFamily="34" charset="0"/>
              </a:rPr>
              <a:t>, from CIMMYT, supervising the technology transfer process in Mexicali</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301138753"/>
      </p:ext>
    </p:extLst>
  </p:cSld>
  <p:clrMapOvr>
    <a:masterClrMapping/>
  </p:clrMapOvr>
  <mc:AlternateContent xmlns:mc="http://schemas.openxmlformats.org/markup-compatibility/2006">
    <mc:Choice xmlns="" xmlns:p14="http://schemas.microsoft.com/office/powerpoint/2010/main" Requires="p14">
      <p:transition spd="slow" p14:dur="2000" advClick="0" advTm="4000"/>
    </mc:Choice>
    <mc:Fallback>
      <p:transition spd="slow" advClick="0" advTm="4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14400" y="685800"/>
            <a:ext cx="7315200" cy="5486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5" y="44624"/>
            <a:ext cx="643514"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http://t3.gstatic.com/images?q=tbn:ANd9GcTr-BLel06Wwpt_2uWCJ9u7C25XO851kmvquo0d7jvHmMeC5Za3jA">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605860" y="561696"/>
            <a:ext cx="1435924"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http://www.geoglam-crop-monitor.org/sites/default/files/CIMMYT.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004456" y="44624"/>
            <a:ext cx="672000" cy="504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5 CuadroTexto"/>
          <p:cNvSpPr txBox="1"/>
          <p:nvPr/>
        </p:nvSpPr>
        <p:spPr>
          <a:xfrm>
            <a:off x="467544" y="260648"/>
            <a:ext cx="7272808" cy="1200329"/>
          </a:xfrm>
          <a:prstGeom prst="rect">
            <a:avLst/>
          </a:prstGeom>
          <a:solidFill>
            <a:srgbClr val="FFFF00"/>
          </a:solidFill>
          <a:ln w="25400">
            <a:solidFill>
              <a:schemeClr val="tx1"/>
            </a:solidFill>
          </a:ln>
        </p:spPr>
        <p:txBody>
          <a:bodyPr wrap="square" rtlCol="0">
            <a:spAutoFit/>
          </a:bodyPr>
          <a:lstStyle/>
          <a:p>
            <a:pPr algn="just"/>
            <a:r>
              <a:rPr lang="en-US" sz="2400" dirty="0" smtClean="0">
                <a:latin typeface="Arial" panose="020B0604020202020204" pitchFamily="34" charset="0"/>
                <a:cs typeface="Arial" panose="020B0604020202020204" pitchFamily="34" charset="0"/>
              </a:rPr>
              <a:t>Dr. Ivan Ortiz-</a:t>
            </a:r>
            <a:r>
              <a:rPr lang="en-US" sz="2400" dirty="0" err="1" smtClean="0">
                <a:latin typeface="Arial" panose="020B0604020202020204" pitchFamily="34" charset="0"/>
                <a:cs typeface="Arial" panose="020B0604020202020204" pitchFamily="34" charset="0"/>
              </a:rPr>
              <a:t>Monasterio</a:t>
            </a:r>
            <a:r>
              <a:rPr lang="en-US" sz="2400" dirty="0" smtClean="0">
                <a:latin typeface="Arial" panose="020B0604020202020204" pitchFamily="34" charset="0"/>
                <a:cs typeface="Arial" panose="020B0604020202020204" pitchFamily="34" charset="0"/>
              </a:rPr>
              <a:t>, from CIMMYT, supervising the technology transfer process in Mexicali</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661491834"/>
      </p:ext>
    </p:extLst>
  </p:cSld>
  <p:clrMapOvr>
    <a:masterClrMapping/>
  </p:clrMapOvr>
  <mc:AlternateContent xmlns:mc="http://schemas.openxmlformats.org/markup-compatibility/2006">
    <mc:Choice xmlns="" xmlns:p14="http://schemas.microsoft.com/office/powerpoint/2010/main" Requires="p14">
      <p:transition spd="slow" p14:dur="2000" advClick="0" advTm="4000"/>
    </mc:Choice>
    <mc:Fallback>
      <p:transition spd="slow" advClick="0" advTm="4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14400" y="685800"/>
            <a:ext cx="7315200" cy="5486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2" descr="http://t2.gstatic.com/images?q=tbn:ANd9GcSz5S6d2BHZH7zKo4dkgitu1E1v6scLuuYrv_KV5NMQRwoxkCAGPQ">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865" y="44624"/>
            <a:ext cx="643514"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http://t3.gstatic.com/images?q=tbn:ANd9GcTr-BLel06Wwpt_2uWCJ9u7C25XO851kmvquo0d7jvHmMeC5Za3jA">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605860" y="561696"/>
            <a:ext cx="1435924"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http://www.geoglam-crop-monitor.org/sites/default/files/CIMMYT.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004456" y="44624"/>
            <a:ext cx="672000" cy="504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5 CuadroTexto"/>
          <p:cNvSpPr txBox="1"/>
          <p:nvPr/>
        </p:nvSpPr>
        <p:spPr>
          <a:xfrm>
            <a:off x="467544" y="260648"/>
            <a:ext cx="7272808" cy="1200329"/>
          </a:xfrm>
          <a:prstGeom prst="rect">
            <a:avLst/>
          </a:prstGeom>
          <a:solidFill>
            <a:srgbClr val="FFFF00"/>
          </a:solidFill>
          <a:ln w="25400">
            <a:solidFill>
              <a:schemeClr val="tx1"/>
            </a:solidFill>
          </a:ln>
        </p:spPr>
        <p:txBody>
          <a:bodyPr wrap="square" rtlCol="0">
            <a:spAutoFit/>
          </a:bodyPr>
          <a:lstStyle/>
          <a:p>
            <a:pPr algn="just"/>
            <a:r>
              <a:rPr lang="en-US" sz="2400" dirty="0" smtClean="0">
                <a:latin typeface="Arial" panose="020B0604020202020204" pitchFamily="34" charset="0"/>
                <a:cs typeface="Arial" panose="020B0604020202020204" pitchFamily="34" charset="0"/>
              </a:rPr>
              <a:t>Dr. Ivan Ortiz-</a:t>
            </a:r>
            <a:r>
              <a:rPr lang="en-US" sz="2400" dirty="0" err="1" smtClean="0">
                <a:latin typeface="Arial" panose="020B0604020202020204" pitchFamily="34" charset="0"/>
                <a:cs typeface="Arial" panose="020B0604020202020204" pitchFamily="34" charset="0"/>
              </a:rPr>
              <a:t>Monasterio</a:t>
            </a:r>
            <a:r>
              <a:rPr lang="en-US" sz="2400" dirty="0" smtClean="0">
                <a:latin typeface="Arial" panose="020B0604020202020204" pitchFamily="34" charset="0"/>
                <a:cs typeface="Arial" panose="020B0604020202020204" pitchFamily="34" charset="0"/>
              </a:rPr>
              <a:t>, from CIMMYT, supervising the technology transfer process in Mexicali</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409948961"/>
      </p:ext>
    </p:extLst>
  </p:cSld>
  <p:clrMapOvr>
    <a:masterClrMapping/>
  </p:clrMapOvr>
  <mc:AlternateContent xmlns:mc="http://schemas.openxmlformats.org/markup-compatibility/2006">
    <mc:Choice xmlns="" xmlns:p14="http://schemas.microsoft.com/office/powerpoint/2010/main" Requires="p14">
      <p:transition spd="slow" p14:dur="2000" advTm="4000"/>
    </mc:Choice>
    <mc:Fallback>
      <p:transition spd="slow" advTm="4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9513" y="188640"/>
            <a:ext cx="8740617" cy="60486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73946" y="2240235"/>
            <a:ext cx="5162550" cy="4429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1 Rectángulo redondeado"/>
          <p:cNvSpPr/>
          <p:nvPr/>
        </p:nvSpPr>
        <p:spPr>
          <a:xfrm>
            <a:off x="5652120" y="6093296"/>
            <a:ext cx="3384376" cy="288032"/>
          </a:xfrm>
          <a:prstGeom prst="roundRect">
            <a:avLst/>
          </a:prstGeom>
          <a:solidFill>
            <a:srgbClr val="FFC0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 xmlns:p14="http://schemas.microsoft.com/office/powerpoint/2010/main" val="246680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3888" y="116632"/>
            <a:ext cx="7896225" cy="3343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476302" y="2318006"/>
            <a:ext cx="4399954" cy="28391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42963" y="5107513"/>
            <a:ext cx="7458075" cy="1714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5 Elipse"/>
          <p:cNvSpPr/>
          <p:nvPr/>
        </p:nvSpPr>
        <p:spPr>
          <a:xfrm>
            <a:off x="1907704" y="116632"/>
            <a:ext cx="749039" cy="44626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Elipse"/>
          <p:cNvSpPr/>
          <p:nvPr/>
        </p:nvSpPr>
        <p:spPr>
          <a:xfrm>
            <a:off x="5623161" y="5957917"/>
            <a:ext cx="2261207" cy="44626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CuadroTexto"/>
          <p:cNvSpPr txBox="1"/>
          <p:nvPr/>
        </p:nvSpPr>
        <p:spPr>
          <a:xfrm>
            <a:off x="4676279" y="548680"/>
            <a:ext cx="4144193" cy="2031325"/>
          </a:xfrm>
          <a:prstGeom prst="rect">
            <a:avLst/>
          </a:prstGeom>
          <a:solidFill>
            <a:srgbClr val="FFFF00"/>
          </a:solidFill>
          <a:ln w="25400">
            <a:solidFill>
              <a:schemeClr val="accent1">
                <a:shade val="50000"/>
              </a:schemeClr>
            </a:solidFill>
          </a:ln>
        </p:spPr>
        <p:txBody>
          <a:bodyPr wrap="square" rtlCol="0">
            <a:spAutoFit/>
          </a:bodyPr>
          <a:lstStyle/>
          <a:p>
            <a:r>
              <a:rPr lang="en-US" dirty="0" smtClean="0"/>
              <a:t>6.6 × 300* = $ 1,980 BRUTE INCOME</a:t>
            </a:r>
          </a:p>
          <a:p>
            <a:r>
              <a:rPr lang="en-US" dirty="0" smtClean="0"/>
              <a:t>1,980 – 1,700 = $ 280/ha NET INCOME</a:t>
            </a:r>
          </a:p>
          <a:p>
            <a:r>
              <a:rPr lang="en-US" dirty="0" smtClean="0"/>
              <a:t>280 × 20 ha = </a:t>
            </a:r>
            <a:r>
              <a:rPr lang="en-US" b="1" dirty="0" smtClean="0">
                <a:solidFill>
                  <a:srgbClr val="FF0000"/>
                </a:solidFill>
              </a:rPr>
              <a:t>$ 5,600  ANNUAL NET PROFIT…LOW/INSUFICIENT!.</a:t>
            </a:r>
          </a:p>
          <a:p>
            <a:endParaRPr lang="en-US" dirty="0" smtClean="0"/>
          </a:p>
          <a:p>
            <a:r>
              <a:rPr lang="en-US" dirty="0" smtClean="0"/>
              <a:t>*Including government subsidy </a:t>
            </a:r>
          </a:p>
          <a:p>
            <a:endParaRPr lang="en-US" dirty="0"/>
          </a:p>
        </p:txBody>
      </p:sp>
    </p:spTree>
    <p:extLst>
      <p:ext uri="{BB962C8B-B14F-4D97-AF65-F5344CB8AC3E}">
        <p14:creationId xmlns="" xmlns:p14="http://schemas.microsoft.com/office/powerpoint/2010/main" val="31245733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oem.com.mx/13df45d2-42b0-413e-9502-2293a2fbf22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742997" y="44624"/>
            <a:ext cx="3629203" cy="3024336"/>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http://3.bp.blogspot.com/-mgWYFVQTyD0/UuMJRoW4awI/AAAAAAAAR1Y/SFMlux14hmo/s1600/FAVL-Reunio%CC%81n+con+Trigueros+01-I.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51720" y="3179754"/>
            <a:ext cx="5256584" cy="3600559"/>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http://t2.gstatic.com/images?q=tbn:ANd9GcSz5S6d2BHZH7zKo4dkgitu1E1v6scLuuYrv_KV5NMQRwoxkCAGPQ">
            <a:hlinkClick r:id="rId4"/>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2865" y="44624"/>
            <a:ext cx="643514"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http://t3.gstatic.com/images?q=tbn:ANd9GcTr-BLel06Wwpt_2uWCJ9u7C25XO851kmvquo0d7jvHmMeC5Za3jA">
            <a:hlinkClick r:id="rId6"/>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605860" y="561696"/>
            <a:ext cx="1435924"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http://www.geoglam-crop-monitor.org/sites/default/files/CIMMYT.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8004456" y="44624"/>
            <a:ext cx="672000" cy="504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94464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71600" y="1341499"/>
            <a:ext cx="7297440" cy="467978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1 CuadroTexto"/>
          <p:cNvSpPr txBox="1"/>
          <p:nvPr/>
        </p:nvSpPr>
        <p:spPr>
          <a:xfrm>
            <a:off x="442913" y="6237312"/>
            <a:ext cx="8161535" cy="369332"/>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https://www.youtube.com/watch?v=eW4uxxyKAGU</a:t>
            </a:r>
          </a:p>
        </p:txBody>
      </p:sp>
      <p:sp>
        <p:nvSpPr>
          <p:cNvPr id="3" name="2 CuadroTexto"/>
          <p:cNvSpPr txBox="1"/>
          <p:nvPr/>
        </p:nvSpPr>
        <p:spPr>
          <a:xfrm>
            <a:off x="431282" y="188640"/>
            <a:ext cx="7992888" cy="954107"/>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Farmers demand around $ 336.00 USD </a:t>
            </a:r>
          </a:p>
          <a:p>
            <a:pPr algn="ctr"/>
            <a:r>
              <a:rPr lang="en-US" sz="2800" dirty="0" smtClean="0">
                <a:latin typeface="Arial" panose="020B0604020202020204" pitchFamily="34" charset="0"/>
                <a:cs typeface="Arial" panose="020B0604020202020204" pitchFamily="34" charset="0"/>
              </a:rPr>
              <a:t>(</a:t>
            </a:r>
            <a:r>
              <a:rPr lang="en-US" sz="2800" b="1" dirty="0" smtClean="0">
                <a:solidFill>
                  <a:srgbClr val="FF0000"/>
                </a:solidFill>
                <a:latin typeface="Arial" panose="020B0604020202020204" pitchFamily="34" charset="0"/>
                <a:cs typeface="Arial" panose="020B0604020202020204" pitchFamily="34" charset="0"/>
              </a:rPr>
              <a:t>a deficit of $ 36.00 USD/ton</a:t>
            </a:r>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6" name="5 Flecha abajo"/>
          <p:cNvSpPr/>
          <p:nvPr/>
        </p:nvSpPr>
        <p:spPr>
          <a:xfrm>
            <a:off x="4427726" y="1142747"/>
            <a:ext cx="936362" cy="1854205"/>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745202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504" y="1124744"/>
            <a:ext cx="8992223" cy="3888432"/>
          </a:xfrm>
          <a:prstGeom prst="rect">
            <a:avLst/>
          </a:prstGeom>
          <a:noFill/>
          <a:ln w="25400">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4" name="3 Elipse"/>
          <p:cNvSpPr/>
          <p:nvPr/>
        </p:nvSpPr>
        <p:spPr>
          <a:xfrm>
            <a:off x="6014317" y="4822739"/>
            <a:ext cx="933947" cy="2624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CuadroTexto"/>
          <p:cNvSpPr txBox="1"/>
          <p:nvPr/>
        </p:nvSpPr>
        <p:spPr>
          <a:xfrm>
            <a:off x="4355977" y="5373216"/>
            <a:ext cx="4767542" cy="369332"/>
          </a:xfrm>
          <a:prstGeom prst="rect">
            <a:avLst/>
          </a:prstGeom>
          <a:solidFill>
            <a:srgbClr val="FFC000"/>
          </a:solidFill>
        </p:spPr>
        <p:txBody>
          <a:bodyPr wrap="square" rtlCol="0">
            <a:spAutoFit/>
          </a:bodyPr>
          <a:lstStyle/>
          <a:p>
            <a:pPr algn="ctr"/>
            <a:r>
              <a:rPr lang="en-US" dirty="0" smtClean="0"/>
              <a:t>Total Production Cost $ 1,700 USD/ha</a:t>
            </a:r>
            <a:endParaRPr lang="en-US" dirty="0"/>
          </a:p>
        </p:txBody>
      </p:sp>
      <p:sp>
        <p:nvSpPr>
          <p:cNvPr id="6" name="5 Elipse"/>
          <p:cNvSpPr/>
          <p:nvPr/>
        </p:nvSpPr>
        <p:spPr>
          <a:xfrm>
            <a:off x="1187624" y="2708920"/>
            <a:ext cx="933947" cy="2624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CuadroTexto"/>
          <p:cNvSpPr txBox="1"/>
          <p:nvPr/>
        </p:nvSpPr>
        <p:spPr>
          <a:xfrm>
            <a:off x="179512" y="3635732"/>
            <a:ext cx="6639750" cy="369332"/>
          </a:xfrm>
          <a:prstGeom prst="rect">
            <a:avLst/>
          </a:prstGeom>
          <a:solidFill>
            <a:srgbClr val="FFC000"/>
          </a:solidFill>
        </p:spPr>
        <p:txBody>
          <a:bodyPr wrap="square" rtlCol="0">
            <a:spAutoFit/>
          </a:bodyPr>
          <a:lstStyle/>
          <a:p>
            <a:pPr algn="ctr"/>
            <a:r>
              <a:rPr lang="es-MX" dirty="0" err="1" smtClean="0"/>
              <a:t>Fertilizer</a:t>
            </a:r>
            <a:r>
              <a:rPr lang="es-MX" dirty="0" smtClean="0"/>
              <a:t> </a:t>
            </a:r>
            <a:r>
              <a:rPr lang="es-MX" dirty="0" err="1" smtClean="0"/>
              <a:t>costs</a:t>
            </a:r>
            <a:r>
              <a:rPr lang="es-MX" dirty="0" smtClean="0"/>
              <a:t> $ 500 USD/ha. 30% </a:t>
            </a:r>
            <a:r>
              <a:rPr lang="es-MX" dirty="0" err="1" smtClean="0"/>
              <a:t>out</a:t>
            </a:r>
            <a:r>
              <a:rPr lang="es-MX" dirty="0" smtClean="0"/>
              <a:t> of </a:t>
            </a:r>
            <a:r>
              <a:rPr lang="es-MX" dirty="0" err="1" smtClean="0"/>
              <a:t>the</a:t>
            </a:r>
            <a:r>
              <a:rPr lang="es-MX" dirty="0" smtClean="0"/>
              <a:t> total </a:t>
            </a:r>
            <a:r>
              <a:rPr lang="es-MX" dirty="0" err="1" smtClean="0"/>
              <a:t>production</a:t>
            </a:r>
            <a:r>
              <a:rPr lang="es-MX" dirty="0" smtClean="0"/>
              <a:t> </a:t>
            </a:r>
            <a:r>
              <a:rPr lang="es-MX" dirty="0" err="1" smtClean="0"/>
              <a:t>costs</a:t>
            </a:r>
            <a:endParaRPr lang="es-MX" dirty="0"/>
          </a:p>
        </p:txBody>
      </p:sp>
      <p:sp>
        <p:nvSpPr>
          <p:cNvPr id="8" name="7 Elipse"/>
          <p:cNvSpPr/>
          <p:nvPr/>
        </p:nvSpPr>
        <p:spPr>
          <a:xfrm>
            <a:off x="5047097" y="1844824"/>
            <a:ext cx="749039" cy="44626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236090" y="277922"/>
            <a:ext cx="8655974" cy="584775"/>
          </a:xfrm>
          <a:prstGeom prst="rect">
            <a:avLst/>
          </a:prstGeom>
          <a:noFill/>
        </p:spPr>
        <p:txBody>
          <a:bodyPr wrap="square" rtlCol="0">
            <a:spAutoFit/>
          </a:bodyPr>
          <a:lstStyle/>
          <a:p>
            <a:pPr algn="ctr"/>
            <a:r>
              <a:rPr lang="en-US" sz="3200" dirty="0" smtClean="0">
                <a:latin typeface="Arial" pitchFamily="34" charset="0"/>
                <a:cs typeface="Arial" pitchFamily="34" charset="0"/>
              </a:rPr>
              <a:t>Fertilizer$: Worthwhile to increase efficiency </a:t>
            </a:r>
            <a:endParaRPr lang="en-US" sz="3200" dirty="0">
              <a:latin typeface="Arial" pitchFamily="34" charset="0"/>
              <a:cs typeface="Arial" pitchFamily="34" charset="0"/>
            </a:endParaRPr>
          </a:p>
        </p:txBody>
      </p:sp>
    </p:spTree>
    <p:extLst>
      <p:ext uri="{BB962C8B-B14F-4D97-AF65-F5344CB8AC3E}">
        <p14:creationId xmlns="" xmlns:p14="http://schemas.microsoft.com/office/powerpoint/2010/main" val="273688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normAutofit fontScale="90000"/>
          </a:bodyPr>
          <a:lstStyle/>
          <a:p>
            <a:r>
              <a:rPr lang="en-US" noProof="0" dirty="0" smtClean="0"/>
              <a:t>The Environmental Dimension of </a:t>
            </a:r>
            <a:br>
              <a:rPr lang="en-US" noProof="0" dirty="0" smtClean="0"/>
            </a:br>
            <a:r>
              <a:rPr lang="en-US" noProof="0" dirty="0" smtClean="0"/>
              <a:t>N Use Efficiency</a:t>
            </a:r>
            <a:endParaRPr lang="en-US" noProof="0" dirty="0"/>
          </a:p>
        </p:txBody>
      </p:sp>
      <p:pic>
        <p:nvPicPr>
          <p:cNvPr id="398340" name="Picture 4" descr="ev7933_S2001106193543"/>
          <p:cNvPicPr>
            <a:picLocks noChangeAspect="1" noChangeArrowheads="1"/>
          </p:cNvPicPr>
          <p:nvPr/>
        </p:nvPicPr>
        <p:blipFill>
          <a:blip r:embed="rId3" cstate="print"/>
          <a:srcRect b="20442"/>
          <a:stretch>
            <a:fillRect/>
          </a:stretch>
        </p:blipFill>
        <p:spPr bwMode="auto">
          <a:xfrm>
            <a:off x="1691680" y="1628800"/>
            <a:ext cx="5806732" cy="5057626"/>
          </a:xfrm>
          <a:prstGeom prst="rect">
            <a:avLst/>
          </a:prstGeom>
          <a:noFill/>
        </p:spPr>
      </p:pic>
      <p:sp>
        <p:nvSpPr>
          <p:cNvPr id="398341" name="Text Box 5"/>
          <p:cNvSpPr txBox="1">
            <a:spLocks noChangeArrowheads="1"/>
          </p:cNvSpPr>
          <p:nvPr/>
        </p:nvSpPr>
        <p:spPr bwMode="auto">
          <a:xfrm>
            <a:off x="4499992" y="2503664"/>
            <a:ext cx="2824171" cy="954750"/>
          </a:xfrm>
          <a:prstGeom prst="rect">
            <a:avLst/>
          </a:prstGeom>
          <a:noFill/>
          <a:ln w="9525" algn="ctr">
            <a:noFill/>
            <a:miter lim="800000"/>
            <a:headEnd/>
            <a:tailEnd/>
          </a:ln>
          <a:effectLst/>
        </p:spPr>
        <p:txBody>
          <a:bodyPr wrap="none" lIns="92075" tIns="46038" rIns="92075" bIns="46038">
            <a:spAutoFit/>
          </a:bodyPr>
          <a:lstStyle/>
          <a:p>
            <a:r>
              <a:rPr lang="en-US" sz="2800" dirty="0" err="1">
                <a:solidFill>
                  <a:srgbClr val="FFFF00"/>
                </a:solidFill>
              </a:rPr>
              <a:t>Beman</a:t>
            </a:r>
            <a:r>
              <a:rPr lang="en-US" sz="2800" dirty="0">
                <a:solidFill>
                  <a:srgbClr val="FFFF00"/>
                </a:solidFill>
              </a:rPr>
              <a:t> et al. </a:t>
            </a:r>
            <a:r>
              <a:rPr lang="en-US" sz="2800" dirty="0" smtClean="0">
                <a:solidFill>
                  <a:srgbClr val="FFFF00"/>
                </a:solidFill>
              </a:rPr>
              <a:t>2005</a:t>
            </a:r>
          </a:p>
          <a:p>
            <a:r>
              <a:rPr lang="en-US" sz="2800" dirty="0" smtClean="0">
                <a:solidFill>
                  <a:srgbClr val="FFFF00"/>
                </a:solidFill>
              </a:rPr>
              <a:t>Nature</a:t>
            </a:r>
            <a:endParaRPr lang="en-US" sz="2800" dirty="0">
              <a:solidFill>
                <a:srgbClr val="FFFF00"/>
              </a:solidFill>
            </a:endParaRPr>
          </a:p>
        </p:txBody>
      </p:sp>
      <p:pic>
        <p:nvPicPr>
          <p:cNvPr id="1026" name="Picture 2" descr="http://www.billcaid.com/2009/AltarDesert200901/BajaOverviewSatellitePhotoSmall.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16835" y="1484784"/>
            <a:ext cx="3899381" cy="520080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http://t2.gstatic.com/images?q=tbn:ANd9GcSz5S6d2BHZH7zKo4dkgitu1E1v6scLuuYrv_KV5NMQRwoxkCAGPQ">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2867" y="44624"/>
            <a:ext cx="643511"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http://t2.gstatic.com/images?q=tbn:ANd9GcSz5S6d2BHZH7zKo4dkgitu1E1v6scLuuYrv_KV5NMQRwoxkCAGPQ">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2865" y="44624"/>
            <a:ext cx="643514" cy="90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http://t3.gstatic.com/images?q=tbn:ANd9GcTr-BLel06Wwpt_2uWCJ9u7C25XO851kmvquo0d7jvHmMeC5Za3jA">
            <a:hlinkClick r:id="rId7"/>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7605860" y="3081976"/>
            <a:ext cx="1435924" cy="504056"/>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http://www.geoglam-crop-monitor.org/sites/default/files/CIMMYT.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8004456" y="2564904"/>
            <a:ext cx="672000" cy="504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5983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2" presetClass="exit" presetSubtype="4" fill="hold" grpId="0" nodeType="withEffect">
                                  <p:stCondLst>
                                    <p:cond delay="0"/>
                                  </p:stCondLst>
                                  <p:childTnLst>
                                    <p:anim calcmode="lin" valueType="num">
                                      <p:cBhvr additive="base">
                                        <p:cTn id="8" dur="500"/>
                                        <p:tgtEl>
                                          <p:spTgt spid="398341"/>
                                        </p:tgtEl>
                                        <p:attrNameLst>
                                          <p:attrName>ppt_x</p:attrName>
                                        </p:attrNameLst>
                                      </p:cBhvr>
                                      <p:tavLst>
                                        <p:tav tm="0">
                                          <p:val>
                                            <p:strVal val="ppt_x"/>
                                          </p:val>
                                        </p:tav>
                                        <p:tav tm="100000">
                                          <p:val>
                                            <p:strVal val="ppt_x"/>
                                          </p:val>
                                        </p:tav>
                                      </p:tavLst>
                                    </p:anim>
                                    <p:anim calcmode="lin" valueType="num">
                                      <p:cBhvr additive="base">
                                        <p:cTn id="9" dur="500"/>
                                        <p:tgtEl>
                                          <p:spTgt spid="398341"/>
                                        </p:tgtEl>
                                        <p:attrNameLst>
                                          <p:attrName>ppt_y</p:attrName>
                                        </p:attrNameLst>
                                      </p:cBhvr>
                                      <p:tavLst>
                                        <p:tav tm="0">
                                          <p:val>
                                            <p:strVal val="ppt_y"/>
                                          </p:val>
                                        </p:tav>
                                        <p:tav tm="100000">
                                          <p:val>
                                            <p:strVal val="1+ppt_h/2"/>
                                          </p:val>
                                        </p:tav>
                                      </p:tavLst>
                                    </p:anim>
                                    <p:set>
                                      <p:cBhvr>
                                        <p:cTn id="10" dur="1" fill="hold">
                                          <p:stCondLst>
                                            <p:cond delay="499"/>
                                          </p:stCondLst>
                                        </p:cTn>
                                        <p:tgtEl>
                                          <p:spTgt spid="398341"/>
                                        </p:tgtEl>
                                        <p:attrNameLst>
                                          <p:attrName>style.visibility</p:attrName>
                                        </p:attrNameLst>
                                      </p:cBhvr>
                                      <p:to>
                                        <p:strVal val="hidden"/>
                                      </p:to>
                                    </p:set>
                                  </p:childTnLst>
                                </p:cTn>
                              </p:par>
                              <p:par>
                                <p:cTn id="11" presetID="2" presetClass="exit" presetSubtype="4" fill="hold" nodeType="withEffect">
                                  <p:stCondLst>
                                    <p:cond delay="0"/>
                                  </p:stCondLst>
                                  <p:childTnLst>
                                    <p:anim calcmode="lin" valueType="num">
                                      <p:cBhvr additive="base">
                                        <p:cTn id="12" dur="500"/>
                                        <p:tgtEl>
                                          <p:spTgt spid="398340"/>
                                        </p:tgtEl>
                                        <p:attrNameLst>
                                          <p:attrName>ppt_x</p:attrName>
                                        </p:attrNameLst>
                                      </p:cBhvr>
                                      <p:tavLst>
                                        <p:tav tm="0">
                                          <p:val>
                                            <p:strVal val="ppt_x"/>
                                          </p:val>
                                        </p:tav>
                                        <p:tav tm="100000">
                                          <p:val>
                                            <p:strVal val="ppt_x"/>
                                          </p:val>
                                        </p:tav>
                                      </p:tavLst>
                                    </p:anim>
                                    <p:anim calcmode="lin" valueType="num">
                                      <p:cBhvr additive="base">
                                        <p:cTn id="13" dur="500"/>
                                        <p:tgtEl>
                                          <p:spTgt spid="398340"/>
                                        </p:tgtEl>
                                        <p:attrNameLst>
                                          <p:attrName>ppt_y</p:attrName>
                                        </p:attrNameLst>
                                      </p:cBhvr>
                                      <p:tavLst>
                                        <p:tav tm="0">
                                          <p:val>
                                            <p:strVal val="ppt_y"/>
                                          </p:val>
                                        </p:tav>
                                        <p:tav tm="100000">
                                          <p:val>
                                            <p:strVal val="1+ppt_h/2"/>
                                          </p:val>
                                        </p:tav>
                                      </p:tavLst>
                                    </p:anim>
                                    <p:set>
                                      <p:cBhvr>
                                        <p:cTn id="14" dur="1" fill="hold">
                                          <p:stCondLst>
                                            <p:cond delay="499"/>
                                          </p:stCondLst>
                                        </p:cTn>
                                        <p:tgtEl>
                                          <p:spTgt spid="3983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1952</TotalTime>
  <Words>1875</Words>
  <Application>Microsoft Office PowerPoint</Application>
  <PresentationFormat>Presentación en pantalla (4:3)</PresentationFormat>
  <Paragraphs>225</Paragraphs>
  <Slides>35</Slides>
  <Notes>18</Notes>
  <HiddenSlides>0</HiddenSlides>
  <MMClips>0</MMClips>
  <ScaleCrop>false</ScaleCrop>
  <HeadingPairs>
    <vt:vector size="4" baseType="variant">
      <vt:variant>
        <vt:lpstr>Tema</vt:lpstr>
      </vt:variant>
      <vt:variant>
        <vt:i4>1</vt:i4>
      </vt:variant>
      <vt:variant>
        <vt:lpstr>Títulos de diapositiva</vt:lpstr>
      </vt:variant>
      <vt:variant>
        <vt:i4>35</vt:i4>
      </vt:variant>
    </vt:vector>
  </HeadingPairs>
  <TitlesOfParts>
    <vt:vector size="36" baseType="lpstr">
      <vt:lpstr>Tema de Office</vt:lpstr>
      <vt:lpstr>Diapositiva 1</vt:lpstr>
      <vt:lpstr>Diapositiva 2</vt:lpstr>
      <vt:lpstr>Diapositiva 3</vt:lpstr>
      <vt:lpstr>Diapositiva 4</vt:lpstr>
      <vt:lpstr>Diapositiva 5</vt:lpstr>
      <vt:lpstr>Diapositiva 6</vt:lpstr>
      <vt:lpstr>Diapositiva 7</vt:lpstr>
      <vt:lpstr>Diapositiva 8</vt:lpstr>
      <vt:lpstr>The Environmental Dimension of  N Use Efficiency</vt:lpstr>
      <vt:lpstr>Diapositiva 10</vt:lpstr>
      <vt:lpstr>Sensor Technology GreenSeeker™</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SANTILLANO</dc:creator>
  <cp:lastModifiedBy>santillano</cp:lastModifiedBy>
  <cp:revision>136</cp:revision>
  <cp:lastPrinted>2013-07-08T19:32:38Z</cp:lastPrinted>
  <dcterms:created xsi:type="dcterms:W3CDTF">2013-07-04T19:37:19Z</dcterms:created>
  <dcterms:modified xsi:type="dcterms:W3CDTF">2014-08-06T13:03:11Z</dcterms:modified>
</cp:coreProperties>
</file>