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1"/>
  </p:notesMasterIdLst>
  <p:sldIdLst>
    <p:sldId id="256" r:id="rId2"/>
    <p:sldId id="257" r:id="rId3"/>
    <p:sldId id="259" r:id="rId4"/>
    <p:sldId id="265" r:id="rId5"/>
    <p:sldId id="287" r:id="rId6"/>
    <p:sldId id="260" r:id="rId7"/>
    <p:sldId id="288" r:id="rId8"/>
    <p:sldId id="261" r:id="rId9"/>
    <p:sldId id="262" r:id="rId10"/>
    <p:sldId id="263" r:id="rId11"/>
    <p:sldId id="271" r:id="rId12"/>
    <p:sldId id="267" r:id="rId13"/>
    <p:sldId id="289" r:id="rId14"/>
    <p:sldId id="273" r:id="rId15"/>
    <p:sldId id="272" r:id="rId16"/>
    <p:sldId id="274" r:id="rId17"/>
    <p:sldId id="275" r:id="rId18"/>
    <p:sldId id="277" r:id="rId19"/>
    <p:sldId id="264" r:id="rId20"/>
    <p:sldId id="268" r:id="rId21"/>
    <p:sldId id="269" r:id="rId22"/>
    <p:sldId id="283" r:id="rId23"/>
    <p:sldId id="278" r:id="rId24"/>
    <p:sldId id="279" r:id="rId25"/>
    <p:sldId id="280" r:id="rId26"/>
    <p:sldId id="281" r:id="rId27"/>
    <p:sldId id="282" r:id="rId28"/>
    <p:sldId id="284" r:id="rId29"/>
    <p:sldId id="286" r:id="rId3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1384" y="-3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B8B5823-99E8-8147-A0E9-E25B7C9F5D05}" type="datetimeFigureOut">
              <a:rPr lang="en-US" smtClean="0"/>
              <a:t>8/5/14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10F5F5-6648-914B-86A8-F4464734AD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0030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0F5F5-6648-914B-86A8-F4464734AD33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945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10F5F5-6648-914B-86A8-F4464734AD33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6398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1087-8D17-2744-A375-F0D593D94687}" type="datetimeFigureOut">
              <a:rPr lang="en-US" smtClean="0"/>
              <a:t>8/5/14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97B6-FBFF-2844-922F-C321D2853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1087-8D17-2744-A375-F0D593D94687}" type="datetimeFigureOut">
              <a:rPr lang="en-US" smtClean="0"/>
              <a:t>8/5/14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97B6-FBFF-2844-922F-C321D2853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1087-8D17-2744-A375-F0D593D94687}" type="datetimeFigureOut">
              <a:rPr lang="en-US" smtClean="0"/>
              <a:t>8/5/14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97B6-FBFF-2844-922F-C321D2853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1087-8D17-2744-A375-F0D593D94687}" type="datetimeFigureOut">
              <a:rPr lang="en-US" smtClean="0"/>
              <a:t>8/5/14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97B6-FBFF-2844-922F-C321D2853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1087-8D17-2744-A375-F0D593D94687}" type="datetimeFigureOut">
              <a:rPr lang="en-US" smtClean="0"/>
              <a:t>8/5/14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97B6-FBFF-2844-922F-C321D2853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1087-8D17-2744-A375-F0D593D94687}" type="datetimeFigureOut">
              <a:rPr lang="en-US" smtClean="0"/>
              <a:t>8/5/14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97B6-FBFF-2844-922F-C321D2853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1087-8D17-2744-A375-F0D593D94687}" type="datetimeFigureOut">
              <a:rPr lang="en-US" smtClean="0"/>
              <a:t>8/5/14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97B6-FBFF-2844-922F-C321D2853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1087-8D17-2744-A375-F0D593D94687}" type="datetimeFigureOut">
              <a:rPr lang="en-US" smtClean="0"/>
              <a:t>8/5/14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97B6-FBFF-2844-922F-C321D2853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1087-8D17-2744-A375-F0D593D94687}" type="datetimeFigureOut">
              <a:rPr lang="en-US" smtClean="0"/>
              <a:t>8/5/14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97B6-FBFF-2844-922F-C321D28534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1087-8D17-2744-A375-F0D593D94687}" type="datetimeFigureOut">
              <a:rPr lang="en-US" smtClean="0"/>
              <a:t>8/5/14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25F97B6-FBFF-2844-922F-C321D2853434}" type="slidenum">
              <a:rPr lang="en-US" smtClean="0"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01087-8D17-2744-A375-F0D593D94687}" type="datetimeFigureOut">
              <a:rPr lang="en-US" smtClean="0"/>
              <a:t>8/5/14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25F97B6-FBFF-2844-922F-C321D2853434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C25F97B6-FBFF-2844-922F-C321D2853434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0F001087-8D17-2744-A375-F0D593D94687}" type="datetimeFigureOut">
              <a:rPr lang="en-US" smtClean="0"/>
              <a:t>8/5/14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75751"/>
            <a:ext cx="7772400" cy="379859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Algorithm Development and Sensor Based Nitrogen Research in Kansas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Ray Asebedo and Dave </a:t>
            </a:r>
            <a:r>
              <a:rPr lang="en-US" dirty="0" err="1" smtClean="0"/>
              <a:t>Mengel</a:t>
            </a:r>
            <a:endParaRPr lang="en-US" dirty="0" smtClean="0"/>
          </a:p>
          <a:p>
            <a:r>
              <a:rPr lang="en-US" dirty="0" smtClean="0"/>
              <a:t>Department of Agronomy</a:t>
            </a:r>
          </a:p>
          <a:p>
            <a:r>
              <a:rPr lang="en-US" dirty="0" smtClean="0"/>
              <a:t>Kansas State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138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8-02 at 3.49.07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6709" y="0"/>
            <a:ext cx="4937289" cy="6858000"/>
          </a:xfrm>
          <a:prstGeom prst="rect">
            <a:avLst/>
          </a:prstGeom>
        </p:spPr>
      </p:pic>
      <p:pic>
        <p:nvPicPr>
          <p:cNvPr id="8" name="Picture 7" descr="Screen Shot 2014-08-02 at 3.48.43 A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5096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3999" cy="833735"/>
          </a:xfrm>
          <a:solidFill>
            <a:srgbClr val="000000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Winter Wheat, </a:t>
            </a:r>
            <a:r>
              <a:rPr lang="en-US" dirty="0" err="1" smtClean="0">
                <a:solidFill>
                  <a:srgbClr val="FFFFFF"/>
                </a:solidFill>
              </a:rPr>
              <a:t>Feekes</a:t>
            </a:r>
            <a:r>
              <a:rPr lang="en-US" dirty="0" smtClean="0">
                <a:solidFill>
                  <a:srgbClr val="FFFFFF"/>
                </a:solidFill>
              </a:rPr>
              <a:t> 9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58056" y="5934670"/>
            <a:ext cx="2391112" cy="92333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Manhattan, KS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Red NDVI = 0.65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Yield = 60 bushel/acre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83779" y="5944587"/>
            <a:ext cx="2391112" cy="923330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Pittsburg, KS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Red NDVI = 0.87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Yield = 60 bushel/acre</a:t>
            </a:r>
          </a:p>
        </p:txBody>
      </p:sp>
    </p:spTree>
    <p:extLst>
      <p:ext uri="{BB962C8B-B14F-4D97-AF65-F5344CB8AC3E}">
        <p14:creationId xmlns:p14="http://schemas.microsoft.com/office/powerpoint/2010/main" val="3524626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482742" cy="100689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Winter Wheat No N Applied, </a:t>
            </a:r>
            <a:r>
              <a:rPr lang="en-US" dirty="0" err="1" smtClean="0"/>
              <a:t>Feekes</a:t>
            </a:r>
            <a:r>
              <a:rPr lang="en-US" dirty="0" smtClean="0"/>
              <a:t> 4</a:t>
            </a:r>
            <a:endParaRPr lang="en-US" dirty="0"/>
          </a:p>
        </p:txBody>
      </p:sp>
      <p:pic>
        <p:nvPicPr>
          <p:cNvPr id="5" name="Picture 4" descr="Rplot0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03912"/>
            <a:ext cx="9144000" cy="595408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34344" y="4599651"/>
            <a:ext cx="17733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Intercept = 0.20</a:t>
            </a:r>
          </a:p>
          <a:p>
            <a:r>
              <a:rPr lang="en-US" dirty="0" smtClean="0"/>
              <a:t>Plateau = 0.83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3138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11911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Winter Wheat No N Applied, </a:t>
            </a:r>
            <a:r>
              <a:rPr lang="en-US" dirty="0" err="1" smtClean="0"/>
              <a:t>Feekes</a:t>
            </a:r>
            <a:r>
              <a:rPr lang="en-US" dirty="0" smtClean="0"/>
              <a:t> 4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8518"/>
            <a:ext cx="9144000" cy="5679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8099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1583"/>
            <a:ext cx="8534400" cy="1143000"/>
          </a:xfrm>
        </p:spPr>
        <p:txBody>
          <a:bodyPr/>
          <a:lstStyle/>
          <a:p>
            <a:r>
              <a:rPr lang="en-US" dirty="0" smtClean="0"/>
              <a:t>Winter Wheat Tillers, </a:t>
            </a:r>
            <a:r>
              <a:rPr lang="en-US" dirty="0" err="1" smtClean="0"/>
              <a:t>Feekes</a:t>
            </a:r>
            <a:r>
              <a:rPr lang="en-US" dirty="0" smtClean="0"/>
              <a:t> 4</a:t>
            </a:r>
            <a:br>
              <a:rPr lang="en-US" dirty="0" smtClean="0"/>
            </a:br>
            <a:r>
              <a:rPr lang="en-US" sz="2000" dirty="0" smtClean="0"/>
              <a:t>Seeding Rates 90-120 </a:t>
            </a:r>
            <a:r>
              <a:rPr lang="en-US" sz="2000" dirty="0" err="1" smtClean="0"/>
              <a:t>lb</a:t>
            </a:r>
            <a:r>
              <a:rPr lang="en-US" sz="2000" dirty="0" smtClean="0"/>
              <a:t>/ac, 7.5 inch rows,  Fall Applied N Rates 0-150 </a:t>
            </a:r>
            <a:r>
              <a:rPr lang="en-US" sz="2000" dirty="0" err="1" smtClean="0"/>
              <a:t>lb</a:t>
            </a:r>
            <a:r>
              <a:rPr lang="en-US" sz="2000" dirty="0" smtClean="0"/>
              <a:t>/ac</a:t>
            </a:r>
            <a:endParaRPr lang="en-US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945"/>
            <a:ext cx="9144000" cy="5704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048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9" y="3435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Winter Wheat No N Applied, </a:t>
            </a:r>
            <a:r>
              <a:rPr lang="en-US" dirty="0" err="1" smtClean="0"/>
              <a:t>Feekes</a:t>
            </a:r>
            <a:r>
              <a:rPr lang="en-US" dirty="0" smtClean="0"/>
              <a:t>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282"/>
            <a:ext cx="9144000" cy="567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928874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Winter Wheat No N Applied, </a:t>
            </a:r>
            <a:r>
              <a:rPr lang="en-US" dirty="0" err="1" smtClean="0"/>
              <a:t>Feekes</a:t>
            </a:r>
            <a:r>
              <a:rPr lang="en-US" dirty="0" smtClean="0"/>
              <a:t>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282"/>
            <a:ext cx="9144000" cy="56767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 rot="19538226">
            <a:off x="3535185" y="4758643"/>
            <a:ext cx="3080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 and/or Water Stress:</a:t>
            </a:r>
          </a:p>
          <a:p>
            <a:r>
              <a:rPr lang="en-US" dirty="0" smtClean="0"/>
              <a:t>Poor Fall and Spring </a:t>
            </a:r>
            <a:r>
              <a:rPr lang="en-US" dirty="0" err="1" smtClean="0"/>
              <a:t>Tillering</a:t>
            </a:r>
            <a:endParaRPr lang="en-US" dirty="0" smtClean="0"/>
          </a:p>
          <a:p>
            <a:r>
              <a:rPr lang="en-US" dirty="0" smtClean="0"/>
              <a:t>Head Size Reductions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9538226">
            <a:off x="6164643" y="3034567"/>
            <a:ext cx="3080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N and Sufficient Water:</a:t>
            </a:r>
          </a:p>
          <a:p>
            <a:r>
              <a:rPr lang="en-US" dirty="0" smtClean="0"/>
              <a:t>High Fall </a:t>
            </a:r>
            <a:r>
              <a:rPr lang="en-US" dirty="0" err="1" smtClean="0"/>
              <a:t>Tillering</a:t>
            </a:r>
            <a:endParaRPr lang="en-US" dirty="0"/>
          </a:p>
          <a:p>
            <a:r>
              <a:rPr lang="en-US" dirty="0" smtClean="0"/>
              <a:t>Excessive biomass production </a:t>
            </a:r>
            <a:endParaRPr lang="en-US" dirty="0"/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654248" y="1887918"/>
            <a:ext cx="6032552" cy="41763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19740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Winter Wheat No N Applied, </a:t>
            </a:r>
            <a:r>
              <a:rPr lang="en-US" dirty="0" err="1" smtClean="0"/>
              <a:t>Feekes</a:t>
            </a:r>
            <a:r>
              <a:rPr lang="en-US" dirty="0" smtClean="0"/>
              <a:t>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282"/>
            <a:ext cx="9144000" cy="567671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654248" y="1887918"/>
            <a:ext cx="6032552" cy="41763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/>
          <p:cNvCxnSpPr/>
          <p:nvPr/>
        </p:nvCxnSpPr>
        <p:spPr>
          <a:xfrm flipV="1">
            <a:off x="2654248" y="3289300"/>
            <a:ext cx="0" cy="27749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432744" y="3108540"/>
            <a:ext cx="4440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Poor Fall </a:t>
            </a:r>
            <a:r>
              <a:rPr lang="en-US" dirty="0" err="1" smtClean="0"/>
              <a:t>Tillering</a:t>
            </a:r>
            <a:r>
              <a:rPr lang="en-US" dirty="0" smtClean="0"/>
              <a:t> Corrected with Spring </a:t>
            </a:r>
            <a:r>
              <a:rPr lang="en-US" dirty="0" err="1" smtClean="0"/>
              <a:t>Tillering</a:t>
            </a:r>
            <a:r>
              <a:rPr lang="en-US" dirty="0" smtClean="0"/>
              <a:t> and Head Size Maximized:  </a:t>
            </a:r>
          </a:p>
          <a:p>
            <a:r>
              <a:rPr lang="en-US" dirty="0" smtClean="0"/>
              <a:t>N and/or water applied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19538226">
            <a:off x="6164643" y="3034567"/>
            <a:ext cx="3080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N and Sufficient Water:</a:t>
            </a:r>
          </a:p>
          <a:p>
            <a:r>
              <a:rPr lang="en-US" dirty="0" smtClean="0"/>
              <a:t>High Fall </a:t>
            </a:r>
            <a:r>
              <a:rPr lang="en-US" dirty="0" err="1" smtClean="0"/>
              <a:t>Tillering</a:t>
            </a:r>
            <a:endParaRPr lang="en-US" dirty="0"/>
          </a:p>
          <a:p>
            <a:r>
              <a:rPr lang="en-US" dirty="0" smtClean="0"/>
              <a:t>Excessive biomass production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9538226">
            <a:off x="3535185" y="4758643"/>
            <a:ext cx="3080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 and/or Water Stress:</a:t>
            </a:r>
          </a:p>
          <a:p>
            <a:r>
              <a:rPr lang="en-US" dirty="0" smtClean="0"/>
              <a:t>Poor Fall and Spring </a:t>
            </a:r>
            <a:r>
              <a:rPr lang="en-US" dirty="0" err="1" smtClean="0"/>
              <a:t>Tillering</a:t>
            </a:r>
            <a:endParaRPr lang="en-US" dirty="0" smtClean="0"/>
          </a:p>
          <a:p>
            <a:r>
              <a:rPr lang="en-US" dirty="0" smtClean="0"/>
              <a:t>Head Size Reductions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52641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Winter Wheat No N Applied, </a:t>
            </a:r>
            <a:r>
              <a:rPr lang="en-US" dirty="0" err="1" smtClean="0"/>
              <a:t>Feekes</a:t>
            </a:r>
            <a:r>
              <a:rPr lang="en-US" dirty="0" smtClean="0"/>
              <a:t>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282"/>
            <a:ext cx="9144000" cy="567671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654248" y="1887918"/>
            <a:ext cx="6032552" cy="41763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 rot="16200000">
            <a:off x="-432744" y="3108540"/>
            <a:ext cx="4440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Poor Fall </a:t>
            </a:r>
            <a:r>
              <a:rPr lang="en-US" dirty="0" err="1" smtClean="0"/>
              <a:t>Tillering</a:t>
            </a:r>
            <a:r>
              <a:rPr lang="en-US" dirty="0" smtClean="0"/>
              <a:t>, Correction with Spring </a:t>
            </a:r>
            <a:r>
              <a:rPr lang="en-US" dirty="0" err="1" smtClean="0"/>
              <a:t>Tillering</a:t>
            </a:r>
            <a:r>
              <a:rPr lang="en-US" dirty="0" smtClean="0"/>
              <a:t> and Head Size Maximized:  </a:t>
            </a:r>
          </a:p>
          <a:p>
            <a:r>
              <a:rPr lang="en-US" dirty="0" smtClean="0"/>
              <a:t>N and/or Water Supplementation needed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54248" y="1887919"/>
            <a:ext cx="6032552" cy="140138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 rot="19538226">
            <a:off x="6164643" y="3034567"/>
            <a:ext cx="3080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High N and Sufficient Water:</a:t>
            </a:r>
          </a:p>
          <a:p>
            <a:r>
              <a:rPr lang="en-US" dirty="0" smtClean="0"/>
              <a:t>High Fall </a:t>
            </a:r>
            <a:r>
              <a:rPr lang="en-US" dirty="0" err="1" smtClean="0"/>
              <a:t>Tillering</a:t>
            </a:r>
            <a:endParaRPr lang="en-US" dirty="0"/>
          </a:p>
          <a:p>
            <a:r>
              <a:rPr lang="en-US" dirty="0" smtClean="0"/>
              <a:t>Excessive biomass production 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 rot="21147609">
            <a:off x="3014756" y="1332782"/>
            <a:ext cx="4437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 and Water Sufficiency for adequate Fall and Spring </a:t>
            </a:r>
            <a:r>
              <a:rPr lang="en-US" dirty="0" err="1" smtClean="0"/>
              <a:t>Tillering</a:t>
            </a:r>
            <a:r>
              <a:rPr lang="en-US" dirty="0" smtClean="0"/>
              <a:t>, additional N needed for maximizing grain yield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 rot="19538226">
            <a:off x="3535185" y="4771343"/>
            <a:ext cx="308084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 and/or Water Stress:</a:t>
            </a:r>
          </a:p>
          <a:p>
            <a:r>
              <a:rPr lang="en-US" dirty="0" smtClean="0"/>
              <a:t>Poor Fall and Spring </a:t>
            </a:r>
            <a:r>
              <a:rPr lang="en-US" dirty="0" err="1" smtClean="0"/>
              <a:t>Tillering</a:t>
            </a:r>
            <a:endParaRPr lang="en-US" dirty="0" smtClean="0"/>
          </a:p>
          <a:p>
            <a:r>
              <a:rPr lang="en-US" dirty="0" smtClean="0"/>
              <a:t>Head Size Reductions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2654248" y="3289300"/>
            <a:ext cx="0" cy="277492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61823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868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Winter Wheat No N Applied, </a:t>
            </a:r>
            <a:r>
              <a:rPr lang="en-US" dirty="0" err="1" smtClean="0"/>
              <a:t>Feekes</a:t>
            </a:r>
            <a:r>
              <a:rPr lang="en-US" dirty="0" smtClean="0"/>
              <a:t> 4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282"/>
            <a:ext cx="9144000" cy="5676718"/>
          </a:xfrm>
          <a:prstGeom prst="rect">
            <a:avLst/>
          </a:prstGeom>
        </p:spPr>
      </p:pic>
      <p:cxnSp>
        <p:nvCxnSpPr>
          <p:cNvPr id="15" name="Straight Arrow Connector 14"/>
          <p:cNvCxnSpPr/>
          <p:nvPr/>
        </p:nvCxnSpPr>
        <p:spPr>
          <a:xfrm flipV="1">
            <a:off x="2654248" y="1887918"/>
            <a:ext cx="6032552" cy="417630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983902" y="1540148"/>
            <a:ext cx="37411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Difficult area for N recommendations and N Ref Strip is no help if water stress is also observed</a:t>
            </a:r>
            <a:endParaRPr lang="en-US" dirty="0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2654248" y="1887920"/>
            <a:ext cx="6032552" cy="138868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Oval 2"/>
          <p:cNvSpPr/>
          <p:nvPr/>
        </p:nvSpPr>
        <p:spPr>
          <a:xfrm>
            <a:off x="2333909" y="2959100"/>
            <a:ext cx="1336391" cy="296781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750431" y="2379922"/>
            <a:ext cx="583478" cy="1052654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40805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53394"/>
            <a:ext cx="8229600" cy="777118"/>
          </a:xfrm>
        </p:spPr>
        <p:txBody>
          <a:bodyPr/>
          <a:lstStyle/>
          <a:p>
            <a:r>
              <a:rPr lang="en-US" dirty="0" smtClean="0"/>
              <a:t>Winter Wheat Yield Potential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607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698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20000" cy="1864881"/>
          </a:xfrm>
        </p:spPr>
        <p:txBody>
          <a:bodyPr>
            <a:normAutofit/>
          </a:bodyPr>
          <a:lstStyle/>
          <a:p>
            <a:r>
              <a:rPr lang="en-US" dirty="0" smtClean="0"/>
              <a:t>Objectives of KSU Soil Fertility Sensor Research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99317"/>
            <a:ext cx="7620000" cy="3794095"/>
          </a:xfrm>
        </p:spPr>
        <p:txBody>
          <a:bodyPr>
            <a:normAutofit/>
          </a:bodyPr>
          <a:lstStyle/>
          <a:p>
            <a:r>
              <a:rPr lang="en-US" sz="2400" dirty="0" smtClean="0"/>
              <a:t>Develop nutrient management systems that effectively capture the relationship between the crop, soil, and environment</a:t>
            </a:r>
          </a:p>
          <a:p>
            <a:r>
              <a:rPr lang="en-US" sz="2400" dirty="0" smtClean="0"/>
              <a:t>Currently working on N algorithms for Winter Wheat, Corn, Grain Sorghum</a:t>
            </a:r>
          </a:p>
          <a:p>
            <a:r>
              <a:rPr lang="en-US" sz="2400" dirty="0" smtClean="0"/>
              <a:t>N Recommendations made from these systems must be  economically sound and environmentally friendly</a:t>
            </a:r>
          </a:p>
          <a:p>
            <a:r>
              <a:rPr lang="en-US" sz="2400" dirty="0" smtClean="0"/>
              <a:t>These systems must be easily incorporated into existing farmer practices and address farmers needs</a:t>
            </a:r>
          </a:p>
          <a:p>
            <a:endParaRPr lang="en-US" sz="2400" dirty="0" smtClean="0"/>
          </a:p>
          <a:p>
            <a:endParaRPr lang="en-US" sz="2400" dirty="0" smtClean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51300778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93"/>
            <a:ext cx="8229600" cy="777118"/>
          </a:xfrm>
        </p:spPr>
        <p:txBody>
          <a:bodyPr/>
          <a:lstStyle/>
          <a:p>
            <a:r>
              <a:rPr lang="en-US" dirty="0" smtClean="0"/>
              <a:t>Winter Wheat Yield Potential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0284"/>
            <a:ext cx="9144000" cy="60706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6452569" y="2551548"/>
            <a:ext cx="1841957" cy="2528664"/>
          </a:xfrm>
          <a:prstGeom prst="ellipse">
            <a:avLst/>
          </a:prstGeom>
          <a:noFill/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566977" y="1403368"/>
            <a:ext cx="2276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Excess biomass:</a:t>
            </a:r>
          </a:p>
          <a:p>
            <a:r>
              <a:rPr lang="en-US" dirty="0" smtClean="0"/>
              <a:t>Lodging, Disease,</a:t>
            </a:r>
          </a:p>
          <a:p>
            <a:r>
              <a:rPr lang="en-US" dirty="0" smtClean="0"/>
              <a:t>Water Stress</a:t>
            </a:r>
          </a:p>
          <a:p>
            <a:r>
              <a:rPr lang="en-US" dirty="0" smtClean="0"/>
              <a:t>Sign of high N in soil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105094" y="2603697"/>
            <a:ext cx="938139" cy="161837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395768" y="1643648"/>
            <a:ext cx="34218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Very low biomass:</a:t>
            </a:r>
          </a:p>
          <a:p>
            <a:r>
              <a:rPr lang="en-US" dirty="0" smtClean="0"/>
              <a:t>Stable, low to moderate Yield</a:t>
            </a:r>
          </a:p>
          <a:p>
            <a:r>
              <a:rPr lang="en-US" dirty="0" smtClean="0"/>
              <a:t>Can’t Capitalize on favorable years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8188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093"/>
            <a:ext cx="8229600" cy="777118"/>
          </a:xfrm>
        </p:spPr>
        <p:txBody>
          <a:bodyPr/>
          <a:lstStyle/>
          <a:p>
            <a:r>
              <a:rPr lang="en-US" dirty="0" smtClean="0"/>
              <a:t>Winter Wheat Yield Potential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6070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6578417" y="1487449"/>
            <a:ext cx="11441" cy="44165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950721" y="1487449"/>
            <a:ext cx="11441" cy="44165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050017" y="1865033"/>
            <a:ext cx="26313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Working Biomass Range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0448188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282"/>
            <a:ext cx="8229600" cy="777118"/>
          </a:xfrm>
        </p:spPr>
        <p:txBody>
          <a:bodyPr/>
          <a:lstStyle/>
          <a:p>
            <a:r>
              <a:rPr lang="en-US" dirty="0" smtClean="0"/>
              <a:t>Winter Wheat Yield Potential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7400"/>
            <a:ext cx="9144000" cy="6070600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6372054" y="1487449"/>
            <a:ext cx="11441" cy="44165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3950721" y="1487449"/>
            <a:ext cx="11441" cy="4416581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4756041" y="2165203"/>
            <a:ext cx="7841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Northeast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3962162" y="2158515"/>
            <a:ext cx="8939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West/ Central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539737" y="2165203"/>
            <a:ext cx="820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South</a:t>
            </a:r>
          </a:p>
          <a:p>
            <a:r>
              <a:rPr lang="en-US" dirty="0" smtClean="0"/>
              <a:t>east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061458" y="1686206"/>
            <a:ext cx="22991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Kansas</a:t>
            </a:r>
            <a:endParaRPr lang="en-US" sz="2800" dirty="0"/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4755242" y="2254058"/>
            <a:ext cx="0" cy="36499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539737" y="2254058"/>
            <a:ext cx="0" cy="3649973"/>
          </a:xfrm>
          <a:prstGeom prst="lin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24064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is this Data Utilized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2800" dirty="0" err="1" smtClean="0"/>
              <a:t>Feekes</a:t>
            </a:r>
            <a:r>
              <a:rPr lang="en-US" sz="2800" dirty="0" smtClean="0"/>
              <a:t> 4 Red NDVI readings give us an approximation of how much Fall profile N is needed to produce a given Red NDVI/biomass</a:t>
            </a:r>
          </a:p>
          <a:p>
            <a:pPr lvl="1"/>
            <a:r>
              <a:rPr lang="en-US" sz="2600" dirty="0" smtClean="0"/>
              <a:t>Farmer will need to know how much N to apply in the Fall to achieve recommended factory size, soil sample if possible</a:t>
            </a:r>
          </a:p>
          <a:p>
            <a:r>
              <a:rPr lang="en-US" sz="2800" dirty="0" smtClean="0"/>
              <a:t>Providing a drought does not occur in the season, this data using Red NDVI provides us with a baseline obtainable yield if no additional N is applied.  </a:t>
            </a:r>
          </a:p>
          <a:p>
            <a:r>
              <a:rPr lang="en-US" sz="2800" dirty="0" smtClean="0"/>
              <a:t>With an additional component that has been developed, Algorithm functions without N reference strip</a:t>
            </a:r>
          </a:p>
        </p:txBody>
      </p:sp>
    </p:spTree>
    <p:extLst>
      <p:ext uri="{BB962C8B-B14F-4D97-AF65-F5344CB8AC3E}">
        <p14:creationId xmlns:p14="http://schemas.microsoft.com/office/powerpoint/2010/main" val="8421059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64473"/>
            <a:ext cx="9144000" cy="5793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1724"/>
            <a:ext cx="91440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Manhattan, 2013</a:t>
            </a:r>
            <a:br>
              <a:rPr lang="en-US" sz="4000" dirty="0" smtClean="0"/>
            </a:br>
            <a:r>
              <a:rPr lang="en-US" sz="2000" dirty="0" smtClean="0"/>
              <a:t>High Productivity Bottom Ground, Poor Fall </a:t>
            </a:r>
            <a:r>
              <a:rPr lang="en-US" sz="2000" dirty="0" err="1" smtClean="0"/>
              <a:t>Tillering</a:t>
            </a:r>
            <a:r>
              <a:rPr lang="en-US" sz="2000" dirty="0" smtClean="0"/>
              <a:t>, Yield Goal = 60 </a:t>
            </a:r>
            <a:r>
              <a:rPr lang="en-US" sz="2000" dirty="0" err="1" smtClean="0"/>
              <a:t>bu</a:t>
            </a:r>
            <a:r>
              <a:rPr lang="en-US" sz="2000" dirty="0" smtClean="0"/>
              <a:t>/ac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5070116" y="2662356"/>
            <a:ext cx="86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82 </a:t>
            </a:r>
            <a:r>
              <a:rPr lang="en-US" dirty="0" err="1" smtClean="0"/>
              <a:t>lb</a:t>
            </a:r>
            <a:r>
              <a:rPr lang="en-US" dirty="0" smtClean="0"/>
              <a:t> N 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3187088" y="2658744"/>
            <a:ext cx="86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80 </a:t>
            </a:r>
            <a:r>
              <a:rPr lang="en-US" dirty="0" err="1" smtClean="0"/>
              <a:t>lb</a:t>
            </a:r>
            <a:r>
              <a:rPr lang="en-US" dirty="0" smtClean="0"/>
              <a:t> N 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34957" y="2662356"/>
            <a:ext cx="1010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 </a:t>
            </a:r>
            <a:r>
              <a:rPr lang="en-US" dirty="0" err="1" smtClean="0"/>
              <a:t>lb</a:t>
            </a:r>
            <a:r>
              <a:rPr lang="en-US" dirty="0" smtClean="0"/>
              <a:t> N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524961" y="1449962"/>
            <a:ext cx="108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lb</a:t>
            </a:r>
            <a:r>
              <a:rPr lang="en-US" dirty="0" smtClean="0"/>
              <a:t> 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98188" y="2289412"/>
            <a:ext cx="108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N Ref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128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686" y="1064473"/>
            <a:ext cx="9144000" cy="5793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71" y="87531"/>
            <a:ext cx="8229600" cy="999451"/>
          </a:xfrm>
        </p:spPr>
        <p:txBody>
          <a:bodyPr>
            <a:normAutofit fontScale="90000"/>
          </a:bodyPr>
          <a:lstStyle/>
          <a:p>
            <a:r>
              <a:rPr lang="en-US" sz="4400" dirty="0" smtClean="0"/>
              <a:t>Manhattan, 2013</a:t>
            </a:r>
            <a:br>
              <a:rPr lang="en-US" sz="4400" dirty="0" smtClean="0"/>
            </a:br>
            <a:r>
              <a:rPr lang="en-US" sz="2200" dirty="0" smtClean="0"/>
              <a:t>Water Stressed High Ground, </a:t>
            </a:r>
            <a:r>
              <a:rPr lang="en-US" sz="2200" dirty="0" smtClean="0"/>
              <a:t>No</a:t>
            </a:r>
            <a:r>
              <a:rPr lang="en-US" sz="2200" dirty="0" smtClean="0"/>
              <a:t> </a:t>
            </a:r>
            <a:r>
              <a:rPr lang="en-US" sz="2200" dirty="0" smtClean="0"/>
              <a:t>Fall </a:t>
            </a:r>
            <a:r>
              <a:rPr lang="en-US" sz="2200" dirty="0" err="1" smtClean="0"/>
              <a:t>Tillering</a:t>
            </a:r>
            <a:r>
              <a:rPr lang="en-US" sz="2200" dirty="0" smtClean="0"/>
              <a:t>, Yield Goal = 60 </a:t>
            </a:r>
            <a:r>
              <a:rPr lang="en-US" sz="2200" dirty="0" err="1" smtClean="0"/>
              <a:t>bu</a:t>
            </a:r>
            <a:r>
              <a:rPr lang="en-US" sz="2200" dirty="0" smtClean="0"/>
              <a:t>/ac</a:t>
            </a:r>
            <a:endParaRPr lang="en-US" sz="2200" dirty="0"/>
          </a:p>
        </p:txBody>
      </p:sp>
      <p:sp>
        <p:nvSpPr>
          <p:cNvPr id="6" name="TextBox 5"/>
          <p:cNvSpPr txBox="1"/>
          <p:nvPr/>
        </p:nvSpPr>
        <p:spPr>
          <a:xfrm>
            <a:off x="3231595" y="2230816"/>
            <a:ext cx="86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89 </a:t>
            </a:r>
            <a:r>
              <a:rPr lang="en-US" dirty="0" err="1" smtClean="0"/>
              <a:t>lb</a:t>
            </a:r>
            <a:r>
              <a:rPr lang="en-US" dirty="0" smtClean="0"/>
              <a:t> 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24914" y="1474351"/>
            <a:ext cx="9646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109 </a:t>
            </a:r>
            <a:r>
              <a:rPr lang="en-US" dirty="0" err="1" smtClean="0"/>
              <a:t>lb</a:t>
            </a:r>
            <a:r>
              <a:rPr lang="en-US" dirty="0" smtClean="0"/>
              <a:t> N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696749" y="1474351"/>
            <a:ext cx="987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110 </a:t>
            </a:r>
            <a:r>
              <a:rPr lang="en-US" dirty="0" err="1" smtClean="0"/>
              <a:t>lb</a:t>
            </a:r>
            <a:r>
              <a:rPr lang="en-US" dirty="0" smtClean="0"/>
              <a:t> 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099887" y="1843683"/>
            <a:ext cx="108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N Ref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67127" y="1474351"/>
            <a:ext cx="108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lb</a:t>
            </a:r>
            <a:r>
              <a:rPr lang="en-US" dirty="0" smtClean="0"/>
              <a:t> N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09165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64473"/>
            <a:ext cx="9144000" cy="579352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19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4000" dirty="0" smtClean="0"/>
              <a:t>Solomon, 2013</a:t>
            </a:r>
            <a:br>
              <a:rPr lang="en-US" sz="4000" dirty="0" smtClean="0"/>
            </a:br>
            <a:r>
              <a:rPr lang="en-US" sz="2000" dirty="0" smtClean="0"/>
              <a:t>Low Soil Profile N, dry, Poor Fall </a:t>
            </a:r>
            <a:r>
              <a:rPr lang="en-US" sz="2000" dirty="0" err="1" smtClean="0"/>
              <a:t>Tillering</a:t>
            </a:r>
            <a:r>
              <a:rPr lang="en-US" sz="2000" dirty="0" smtClean="0"/>
              <a:t>, Yield Goal = 60 </a:t>
            </a:r>
            <a:r>
              <a:rPr lang="en-US" sz="2000" dirty="0" err="1" smtClean="0"/>
              <a:t>bu</a:t>
            </a:r>
            <a:r>
              <a:rPr lang="en-US" sz="2000" dirty="0" smtClean="0"/>
              <a:t>/ac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294466" y="2298695"/>
            <a:ext cx="86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70 </a:t>
            </a:r>
            <a:r>
              <a:rPr lang="en-US" dirty="0" err="1" smtClean="0"/>
              <a:t>lb</a:t>
            </a:r>
            <a:r>
              <a:rPr lang="en-US" dirty="0" smtClean="0"/>
              <a:t> 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46064" y="2298695"/>
            <a:ext cx="86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77 </a:t>
            </a:r>
            <a:r>
              <a:rPr lang="en-US" dirty="0" err="1" smtClean="0"/>
              <a:t>lb</a:t>
            </a:r>
            <a:r>
              <a:rPr lang="en-US" dirty="0" smtClean="0"/>
              <a:t> 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760610" y="2303946"/>
            <a:ext cx="869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73 </a:t>
            </a:r>
            <a:r>
              <a:rPr lang="en-US" dirty="0" err="1" smtClean="0"/>
              <a:t>lb</a:t>
            </a:r>
            <a:r>
              <a:rPr lang="en-US" dirty="0" smtClean="0"/>
              <a:t> N 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29744" y="2298695"/>
            <a:ext cx="10488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120 </a:t>
            </a:r>
            <a:r>
              <a:rPr lang="en-US" dirty="0" err="1" smtClean="0"/>
              <a:t>lb</a:t>
            </a:r>
            <a:r>
              <a:rPr lang="en-US" dirty="0" smtClean="0"/>
              <a:t> N 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294466" y="1776963"/>
            <a:ext cx="108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No N Ref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061501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00171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Ancillary Data to be Incorporated 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Soils in Kansas classified for potential N leaching and </a:t>
            </a:r>
            <a:r>
              <a:rPr lang="en-US" sz="2400" dirty="0" err="1" smtClean="0"/>
              <a:t>denitrification</a:t>
            </a:r>
            <a:r>
              <a:rPr lang="en-US" sz="2400" dirty="0" smtClean="0"/>
              <a:t> throughout the state, automated N recovery efficiency adjustments</a:t>
            </a:r>
          </a:p>
          <a:p>
            <a:r>
              <a:rPr lang="en-US" sz="2400" dirty="0" smtClean="0"/>
              <a:t>Weather data</a:t>
            </a:r>
          </a:p>
          <a:p>
            <a:r>
              <a:rPr lang="en-US" sz="2400" dirty="0" smtClean="0"/>
              <a:t>Adjust N recommendation within its confidence interval based on </a:t>
            </a:r>
            <a:r>
              <a:rPr lang="en-US" sz="2400" dirty="0" err="1" smtClean="0"/>
              <a:t>grain:N</a:t>
            </a:r>
            <a:r>
              <a:rPr lang="en-US" sz="2400" dirty="0" smtClean="0"/>
              <a:t> price ratio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03107973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 Development:</a:t>
            </a:r>
            <a:br>
              <a:rPr lang="en-US" dirty="0" smtClean="0"/>
            </a:br>
            <a:r>
              <a:rPr lang="en-US" dirty="0" smtClean="0"/>
              <a:t>Moving Beyond Nitrogen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636" y="2012110"/>
            <a:ext cx="8229600" cy="3377034"/>
          </a:xfrm>
        </p:spPr>
        <p:txBody>
          <a:bodyPr>
            <a:normAutofit/>
          </a:bodyPr>
          <a:lstStyle/>
          <a:p>
            <a:r>
              <a:rPr lang="en-US" sz="2400" dirty="0" smtClean="0"/>
              <a:t>With improved sensor capabilities and merging ancillary data, expand algorithms to identify other nutrient deficiencies and make recommendations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297243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NoFertDirt_Fullspec_72814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93533" y="282519"/>
            <a:ext cx="3085044" cy="11430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Questions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46607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6838"/>
            <a:ext cx="9144000" cy="1143000"/>
          </a:xfrm>
        </p:spPr>
        <p:txBody>
          <a:bodyPr>
            <a:noAutofit/>
          </a:bodyPr>
          <a:lstStyle/>
          <a:p>
            <a:r>
              <a:rPr lang="en-US" dirty="0" smtClean="0"/>
              <a:t>Factors Affecting Algorithm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89905"/>
            <a:ext cx="7620000" cy="5468095"/>
          </a:xfrm>
        </p:spPr>
        <p:txBody>
          <a:bodyPr>
            <a:noAutofit/>
          </a:bodyPr>
          <a:lstStyle/>
          <a:p>
            <a:r>
              <a:rPr lang="en-US" sz="2400" dirty="0" smtClean="0"/>
              <a:t>Crop Physiology: Yield Factors and the stage of development when they occur</a:t>
            </a:r>
          </a:p>
          <a:p>
            <a:pPr lvl="2"/>
            <a:r>
              <a:rPr lang="en-US" sz="2400" dirty="0" smtClean="0"/>
              <a:t>Winter Wheat: tillers/</a:t>
            </a:r>
            <a:r>
              <a:rPr lang="en-US" sz="2400" dirty="0" err="1" smtClean="0"/>
              <a:t>plantpop</a:t>
            </a:r>
            <a:r>
              <a:rPr lang="en-US" sz="2400" dirty="0" smtClean="0"/>
              <a:t>, head size, grain fill</a:t>
            </a:r>
          </a:p>
          <a:p>
            <a:pPr lvl="2"/>
            <a:r>
              <a:rPr lang="en-US" sz="2400" dirty="0" smtClean="0"/>
              <a:t>Corn: </a:t>
            </a:r>
            <a:r>
              <a:rPr lang="en-US" sz="2400" dirty="0"/>
              <a:t>p</a:t>
            </a:r>
            <a:r>
              <a:rPr lang="en-US" sz="2400" dirty="0" smtClean="0"/>
              <a:t>lant pop, ear size, grain fill</a:t>
            </a:r>
          </a:p>
          <a:p>
            <a:pPr lvl="2"/>
            <a:r>
              <a:rPr lang="en-US" sz="2400" dirty="0" smtClean="0"/>
              <a:t>Grain Sorghum: tillers/</a:t>
            </a:r>
            <a:r>
              <a:rPr lang="en-US" sz="2400" dirty="0" err="1" smtClean="0"/>
              <a:t>plantpop</a:t>
            </a:r>
            <a:r>
              <a:rPr lang="en-US" sz="2400" dirty="0" smtClean="0"/>
              <a:t>, head size, grain fill</a:t>
            </a:r>
            <a:endParaRPr lang="en-US" sz="2400" dirty="0"/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Soil and Weather</a:t>
            </a:r>
          </a:p>
          <a:p>
            <a:pPr lvl="1"/>
            <a:r>
              <a:rPr lang="en-US" sz="2400" dirty="0" smtClean="0">
                <a:solidFill>
                  <a:prstClr val="black"/>
                </a:solidFill>
              </a:rPr>
              <a:t>N Mineralization potential</a:t>
            </a:r>
          </a:p>
          <a:p>
            <a:pPr lvl="1"/>
            <a:r>
              <a:rPr lang="en-US" sz="2400" dirty="0" smtClean="0">
                <a:solidFill>
                  <a:prstClr val="black"/>
                </a:solidFill>
              </a:rPr>
              <a:t>N loss potential</a:t>
            </a:r>
          </a:p>
          <a:p>
            <a:pPr lvl="1"/>
            <a:r>
              <a:rPr lang="en-US" sz="2400" dirty="0" smtClean="0">
                <a:solidFill>
                  <a:prstClr val="black"/>
                </a:solidFill>
              </a:rPr>
              <a:t>Precipitation, temperature</a:t>
            </a:r>
          </a:p>
          <a:p>
            <a:pPr lvl="2"/>
            <a:r>
              <a:rPr lang="en-US" sz="2400" dirty="0" smtClean="0">
                <a:solidFill>
                  <a:prstClr val="black"/>
                </a:solidFill>
              </a:rPr>
              <a:t>What can the local environment actually support consistently?  80 bushel wheat or 45 bushel?</a:t>
            </a:r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Farmer and Consultant Needs</a:t>
            </a:r>
            <a:endParaRPr lang="en-US" sz="2400" dirty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914400" lvl="2" indent="0">
              <a:buNone/>
            </a:pPr>
            <a:endParaRPr lang="en-US" sz="2400" dirty="0" smtClean="0">
              <a:solidFill>
                <a:prstClr val="black"/>
              </a:solidFill>
            </a:endParaRPr>
          </a:p>
          <a:p>
            <a:pPr marL="457200" lvl="1" indent="0">
              <a:buNone/>
            </a:pP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423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20000" cy="1531249"/>
          </a:xfrm>
        </p:spPr>
        <p:txBody>
          <a:bodyPr/>
          <a:lstStyle/>
          <a:p>
            <a:r>
              <a:rPr lang="en-US" dirty="0" smtClean="0"/>
              <a:t>Current Algorithm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341828"/>
            <a:ext cx="7620000" cy="3817672"/>
          </a:xfrm>
        </p:spPr>
        <p:txBody>
          <a:bodyPr>
            <a:noAutofit/>
          </a:bodyPr>
          <a:lstStyle/>
          <a:p>
            <a:r>
              <a:rPr lang="en-US" sz="2400" dirty="0" smtClean="0"/>
              <a:t>Biomass Optimization</a:t>
            </a:r>
          </a:p>
          <a:p>
            <a:pPr lvl="1"/>
            <a:r>
              <a:rPr lang="en-US" dirty="0" smtClean="0"/>
              <a:t>Water and Nutrient Efficiency</a:t>
            </a:r>
          </a:p>
          <a:p>
            <a:r>
              <a:rPr lang="en-US" sz="2400" dirty="0" smtClean="0"/>
              <a:t>Yield Potential Determination</a:t>
            </a:r>
          </a:p>
          <a:p>
            <a:r>
              <a:rPr lang="en-US" sz="2400" dirty="0" smtClean="0"/>
              <a:t>Nitrogen Response/Recoverable Yield</a:t>
            </a:r>
          </a:p>
          <a:p>
            <a:r>
              <a:rPr lang="en-US" sz="2400" dirty="0" smtClean="0"/>
              <a:t>Agronomic Efficiency(</a:t>
            </a:r>
            <a:r>
              <a:rPr lang="en-US" sz="2400" dirty="0" err="1" smtClean="0"/>
              <a:t>lb</a:t>
            </a:r>
            <a:r>
              <a:rPr lang="en-US" sz="2400" dirty="0"/>
              <a:t> </a:t>
            </a:r>
            <a:r>
              <a:rPr lang="en-US" sz="2400" dirty="0" smtClean="0"/>
              <a:t>N/</a:t>
            </a:r>
            <a:r>
              <a:rPr lang="en-US" sz="2400" dirty="0" err="1" smtClean="0"/>
              <a:t>bu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Nitrogen Recovery Efficiency</a:t>
            </a:r>
          </a:p>
          <a:p>
            <a:r>
              <a:rPr lang="en-US" sz="2400" dirty="0"/>
              <a:t>Single N Application at </a:t>
            </a:r>
            <a:r>
              <a:rPr lang="en-US" sz="2400" dirty="0" err="1"/>
              <a:t>Feekes</a:t>
            </a:r>
            <a:r>
              <a:rPr lang="en-US" sz="2400" dirty="0"/>
              <a:t> 4</a:t>
            </a:r>
          </a:p>
          <a:p>
            <a:r>
              <a:rPr lang="en-US" sz="2400" dirty="0"/>
              <a:t>Multiple N Application </a:t>
            </a:r>
            <a:r>
              <a:rPr lang="en-US" sz="2400" dirty="0" err="1"/>
              <a:t>Feekes</a:t>
            </a:r>
            <a:r>
              <a:rPr lang="en-US" sz="2400" dirty="0"/>
              <a:t> 4-9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140186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7620000" cy="1484645"/>
          </a:xfrm>
        </p:spPr>
        <p:txBody>
          <a:bodyPr/>
          <a:lstStyle/>
          <a:p>
            <a:r>
              <a:rPr lang="en-US" dirty="0" smtClean="0"/>
              <a:t>Current Algorithm Components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02017"/>
            <a:ext cx="7620000" cy="3238945"/>
          </a:xfrm>
        </p:spPr>
        <p:txBody>
          <a:bodyPr>
            <a:noAutofit/>
          </a:bodyPr>
          <a:lstStyle/>
          <a:p>
            <a:r>
              <a:rPr lang="en-US" sz="2400" b="1" dirty="0" smtClean="0"/>
              <a:t>Biomass Optimization</a:t>
            </a:r>
          </a:p>
          <a:p>
            <a:r>
              <a:rPr lang="en-US" sz="2400" b="1" dirty="0" smtClean="0"/>
              <a:t>Yield Potential Determination</a:t>
            </a:r>
          </a:p>
          <a:p>
            <a:r>
              <a:rPr lang="en-US" sz="2400" dirty="0" smtClean="0"/>
              <a:t>Nitrogen Response/Recoverable Yield</a:t>
            </a:r>
          </a:p>
          <a:p>
            <a:r>
              <a:rPr lang="en-US" sz="2400" dirty="0" smtClean="0"/>
              <a:t>Agronomic Efficiency(</a:t>
            </a:r>
            <a:r>
              <a:rPr lang="en-US" sz="2400" dirty="0" err="1" smtClean="0"/>
              <a:t>lb</a:t>
            </a:r>
            <a:r>
              <a:rPr lang="en-US" sz="2400" dirty="0"/>
              <a:t> </a:t>
            </a:r>
            <a:r>
              <a:rPr lang="en-US" sz="2400" dirty="0" smtClean="0"/>
              <a:t>N/</a:t>
            </a:r>
            <a:r>
              <a:rPr lang="en-US" sz="2400" dirty="0" err="1" smtClean="0"/>
              <a:t>bu</a:t>
            </a:r>
            <a:r>
              <a:rPr lang="en-US" sz="2400" dirty="0" smtClean="0"/>
              <a:t>)</a:t>
            </a:r>
          </a:p>
          <a:p>
            <a:r>
              <a:rPr lang="en-US" sz="2400" dirty="0" smtClean="0"/>
              <a:t>Nitrogen Recovery Efficiency</a:t>
            </a:r>
          </a:p>
          <a:p>
            <a:r>
              <a:rPr lang="en-US" sz="2400" dirty="0" smtClean="0"/>
              <a:t>Single N Application at </a:t>
            </a:r>
            <a:r>
              <a:rPr lang="en-US" sz="2400" dirty="0" err="1" smtClean="0"/>
              <a:t>Feekes</a:t>
            </a:r>
            <a:r>
              <a:rPr lang="en-US" sz="2400" dirty="0" smtClean="0"/>
              <a:t> 4</a:t>
            </a:r>
          </a:p>
          <a:p>
            <a:r>
              <a:rPr lang="en-US" sz="2400" dirty="0" smtClean="0"/>
              <a:t>Multiple N Application </a:t>
            </a:r>
            <a:r>
              <a:rPr lang="en-US" sz="2400" dirty="0" err="1" smtClean="0"/>
              <a:t>Feekes</a:t>
            </a:r>
            <a:r>
              <a:rPr lang="en-US" sz="2400" dirty="0" smtClean="0"/>
              <a:t> 4-9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226725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Rossville_XnCC1_CornR3_7222014cro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2366"/>
            <a:ext cx="9144000" cy="602563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146" cy="832366"/>
          </a:xfrm>
        </p:spPr>
        <p:txBody>
          <a:bodyPr/>
          <a:lstStyle/>
          <a:p>
            <a:r>
              <a:rPr lang="en-US" dirty="0" smtClean="0"/>
              <a:t>How do we address these factors?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81205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077200" cy="1143000"/>
          </a:xfrm>
        </p:spPr>
        <p:txBody>
          <a:bodyPr/>
          <a:lstStyle/>
          <a:p>
            <a:r>
              <a:rPr lang="en-US" dirty="0" smtClean="0"/>
              <a:t>Winter Wheat and N </a:t>
            </a:r>
            <a:r>
              <a:rPr lang="en-US" dirty="0" err="1" smtClean="0"/>
              <a:t>Managment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err="1" smtClean="0"/>
              <a:t>Feekes</a:t>
            </a:r>
            <a:r>
              <a:rPr lang="en-US" sz="2400" dirty="0" smtClean="0"/>
              <a:t> 4 (Spring green </a:t>
            </a:r>
            <a:r>
              <a:rPr lang="en-US" sz="2400" dirty="0"/>
              <a:t>u</a:t>
            </a:r>
            <a:r>
              <a:rPr lang="en-US" sz="2400" dirty="0" smtClean="0"/>
              <a:t>p)</a:t>
            </a:r>
          </a:p>
          <a:p>
            <a:pPr lvl="1"/>
            <a:r>
              <a:rPr lang="en-US" sz="2400" dirty="0" smtClean="0"/>
              <a:t>Head size determination at </a:t>
            </a:r>
            <a:r>
              <a:rPr lang="en-US" sz="2400" dirty="0" err="1" smtClean="0"/>
              <a:t>Feekes</a:t>
            </a:r>
            <a:r>
              <a:rPr lang="en-US" sz="2400" dirty="0" smtClean="0"/>
              <a:t> 5.</a:t>
            </a:r>
          </a:p>
          <a:p>
            <a:pPr lvl="1"/>
            <a:r>
              <a:rPr lang="en-US" sz="2400" dirty="0" smtClean="0"/>
              <a:t>Difficult to assess N mineralization.</a:t>
            </a:r>
          </a:p>
          <a:p>
            <a:r>
              <a:rPr lang="en-US" sz="2400" dirty="0" err="1" smtClean="0"/>
              <a:t>Feekes</a:t>
            </a:r>
            <a:r>
              <a:rPr lang="en-US" sz="2400" dirty="0" smtClean="0"/>
              <a:t> 7 (Two nodes visible on stem)</a:t>
            </a:r>
          </a:p>
          <a:p>
            <a:pPr lvl="1"/>
            <a:r>
              <a:rPr lang="en-US" sz="2400" dirty="0" smtClean="0"/>
              <a:t>Rapid vegetative growth, potential for tiller abortion due to N stress.</a:t>
            </a:r>
          </a:p>
          <a:p>
            <a:pPr lvl="1"/>
            <a:r>
              <a:rPr lang="en-US" sz="2400" dirty="0" smtClean="0"/>
              <a:t>Easier to assess N mineralization.</a:t>
            </a:r>
          </a:p>
          <a:p>
            <a:r>
              <a:rPr lang="en-US" sz="2400" dirty="0" err="1" smtClean="0"/>
              <a:t>Feekes</a:t>
            </a:r>
            <a:r>
              <a:rPr lang="en-US" sz="2400" dirty="0" smtClean="0"/>
              <a:t> 9 (Flag leaf)</a:t>
            </a:r>
          </a:p>
          <a:p>
            <a:pPr lvl="1"/>
            <a:r>
              <a:rPr lang="en-US" sz="2400" dirty="0" smtClean="0"/>
              <a:t>Maintain yields, address late season N loss.</a:t>
            </a:r>
          </a:p>
          <a:p>
            <a:pPr lvl="1"/>
            <a:r>
              <a:rPr lang="en-US" sz="2400" dirty="0" smtClean="0"/>
              <a:t>Increase grain N/protein</a:t>
            </a:r>
          </a:p>
        </p:txBody>
      </p:sp>
    </p:spTree>
    <p:extLst>
      <p:ext uri="{BB962C8B-B14F-4D97-AF65-F5344CB8AC3E}">
        <p14:creationId xmlns:p14="http://schemas.microsoft.com/office/powerpoint/2010/main" val="30416296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Making a Plant Factory that Fits the Environment for Efficient Yield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 smtClean="0"/>
              <a:t>Common issue in Kansas is Farmer induced mega plant factories.</a:t>
            </a:r>
          </a:p>
          <a:p>
            <a:pPr lvl="1"/>
            <a:r>
              <a:rPr lang="en-US" sz="2400" dirty="0" smtClean="0"/>
              <a:t>Why?  Because big plant factories look good and is good talk at the coffee shop</a:t>
            </a:r>
          </a:p>
          <a:p>
            <a:pPr lvl="1"/>
            <a:r>
              <a:rPr lang="en-US" sz="2400" dirty="0" smtClean="0"/>
              <a:t>More Kansas Farmers believe “More” will get you “More” yield.  Which isn’t an uncommon human characteristic</a:t>
            </a:r>
          </a:p>
          <a:p>
            <a:pPr lvl="1"/>
            <a:endParaRPr lang="en-US" sz="2400" dirty="0" smtClean="0"/>
          </a:p>
          <a:p>
            <a:pPr lvl="0"/>
            <a:r>
              <a:rPr lang="en-US" sz="2400" dirty="0" smtClean="0">
                <a:solidFill>
                  <a:prstClr val="black"/>
                </a:solidFill>
              </a:rPr>
              <a:t>Addressing undersized factory in early spring</a:t>
            </a:r>
          </a:p>
          <a:p>
            <a:pPr lvl="1"/>
            <a:r>
              <a:rPr lang="en-US" sz="2400" dirty="0" smtClean="0">
                <a:solidFill>
                  <a:prstClr val="black"/>
                </a:solidFill>
              </a:rPr>
              <a:t>Common in Kansas to be dry in the late fall and winter.  Poor fall </a:t>
            </a:r>
            <a:r>
              <a:rPr lang="en-US" sz="2400" dirty="0" err="1" smtClean="0">
                <a:solidFill>
                  <a:prstClr val="black"/>
                </a:solidFill>
              </a:rPr>
              <a:t>tillering</a:t>
            </a:r>
            <a:endParaRPr 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586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8-02 at 3.47.1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482" y="0"/>
            <a:ext cx="4908518" cy="6858000"/>
          </a:xfrm>
          <a:prstGeom prst="rect">
            <a:avLst/>
          </a:prstGeom>
        </p:spPr>
      </p:pic>
      <p:pic>
        <p:nvPicPr>
          <p:cNvPr id="10" name="Picture 9" descr="Screen Shot 2014-08-02 at 3.46.48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591472" cy="6858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06784" y="6211669"/>
            <a:ext cx="2391112" cy="64633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Manhattan, KS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Red NDVI = 0.20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" y="0"/>
            <a:ext cx="9144001" cy="915353"/>
          </a:xfrm>
          <a:solidFill>
            <a:srgbClr val="000000"/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Winter Wheat, </a:t>
            </a:r>
            <a:r>
              <a:rPr lang="en-US" dirty="0" err="1" smtClean="0">
                <a:solidFill>
                  <a:srgbClr val="FFFFFF"/>
                </a:solidFill>
              </a:rPr>
              <a:t>Feekes</a:t>
            </a:r>
            <a:r>
              <a:rPr lang="en-US" dirty="0" smtClean="0">
                <a:solidFill>
                  <a:srgbClr val="FFFFFF"/>
                </a:solidFill>
              </a:rPr>
              <a:t> 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34771" y="6211669"/>
            <a:ext cx="2391112" cy="646331"/>
          </a:xfrm>
          <a:prstGeom prst="rect">
            <a:avLst/>
          </a:prstGeom>
          <a:solidFill>
            <a:srgbClr val="000000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Pittsburg, KS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Red NDVI = 0.87</a:t>
            </a:r>
          </a:p>
        </p:txBody>
      </p:sp>
    </p:spTree>
    <p:extLst>
      <p:ext uri="{BB962C8B-B14F-4D97-AF65-F5344CB8AC3E}">
        <p14:creationId xmlns:p14="http://schemas.microsoft.com/office/powerpoint/2010/main" val="24438677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652</TotalTime>
  <Words>949</Words>
  <Application>Microsoft Macintosh PowerPoint</Application>
  <PresentationFormat>On-screen Show (4:3)</PresentationFormat>
  <Paragraphs>152</Paragraphs>
  <Slides>29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Adjacency</vt:lpstr>
      <vt:lpstr>Algorithm Development and Sensor Based Nitrogen Research in Kansas</vt:lpstr>
      <vt:lpstr>Objectives of KSU Soil Fertility Sensor Research</vt:lpstr>
      <vt:lpstr>Factors Affecting Algorithm Design</vt:lpstr>
      <vt:lpstr>Current Algorithm Components</vt:lpstr>
      <vt:lpstr>Current Algorithm Components</vt:lpstr>
      <vt:lpstr>How do we address these factors?</vt:lpstr>
      <vt:lpstr>Winter Wheat and N Managment</vt:lpstr>
      <vt:lpstr>Making a Plant Factory that Fits the Environment for Efficient Yield</vt:lpstr>
      <vt:lpstr>Winter Wheat, Feekes 4</vt:lpstr>
      <vt:lpstr>Winter Wheat, Feekes 9</vt:lpstr>
      <vt:lpstr>Winter Wheat No N Applied, Feekes 4</vt:lpstr>
      <vt:lpstr>Winter Wheat No N Applied, Feekes 4</vt:lpstr>
      <vt:lpstr>Winter Wheat Tillers, Feekes 4 Seeding Rates 90-120 lb/ac, 7.5 inch rows,  Fall Applied N Rates 0-150 lb/ac</vt:lpstr>
      <vt:lpstr>Winter Wheat No N Applied, Feekes 4</vt:lpstr>
      <vt:lpstr>Winter Wheat No N Applied, Feekes 4</vt:lpstr>
      <vt:lpstr>Winter Wheat No N Applied, Feekes 4</vt:lpstr>
      <vt:lpstr>Winter Wheat No N Applied, Feekes 4</vt:lpstr>
      <vt:lpstr>Winter Wheat No N Applied, Feekes 4</vt:lpstr>
      <vt:lpstr>Winter Wheat Yield Potential</vt:lpstr>
      <vt:lpstr>Winter Wheat Yield Potential</vt:lpstr>
      <vt:lpstr>Winter Wheat Yield Potential</vt:lpstr>
      <vt:lpstr>Winter Wheat Yield Potential</vt:lpstr>
      <vt:lpstr>How is this Data Utilized</vt:lpstr>
      <vt:lpstr>Manhattan, 2013 High Productivity Bottom Ground, Poor Fall Tillering, Yield Goal = 60 bu/ac</vt:lpstr>
      <vt:lpstr>Manhattan, 2013 Water Stressed High Ground, No Fall Tillering, Yield Goal = 60 bu/ac</vt:lpstr>
      <vt:lpstr>Solomon, 2013 Low Soil Profile N, dry, Poor Fall Tillering, Yield Goal = 60 bu/ac</vt:lpstr>
      <vt:lpstr>Ancillary Data to be Incorporated  </vt:lpstr>
      <vt:lpstr>Future Development: Moving Beyond Nitrogen</vt:lpstr>
      <vt:lpstr>Questions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Ray Asebedo</dc:creator>
  <cp:lastModifiedBy>Ray Asebedo</cp:lastModifiedBy>
  <cp:revision>151</cp:revision>
  <cp:lastPrinted>2014-08-02T08:39:04Z</cp:lastPrinted>
  <dcterms:created xsi:type="dcterms:W3CDTF">2014-08-01T18:15:08Z</dcterms:created>
  <dcterms:modified xsi:type="dcterms:W3CDTF">2014-08-05T05:36:51Z</dcterms:modified>
</cp:coreProperties>
</file>